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11092984" r:id="rId2"/>
    <p:sldId id="11092988" r:id="rId3"/>
    <p:sldId id="256" r:id="rId4"/>
    <p:sldId id="4892" r:id="rId5"/>
    <p:sldId id="3611" r:id="rId6"/>
    <p:sldId id="261" r:id="rId7"/>
    <p:sldId id="11093001" r:id="rId8"/>
    <p:sldId id="260" r:id="rId9"/>
    <p:sldId id="11092990" r:id="rId10"/>
    <p:sldId id="4279" r:id="rId11"/>
    <p:sldId id="11092996" r:id="rId12"/>
    <p:sldId id="11092998" r:id="rId13"/>
    <p:sldId id="11092999" r:id="rId14"/>
    <p:sldId id="11092995" r:id="rId15"/>
    <p:sldId id="1611" r:id="rId16"/>
    <p:sldId id="424" r:id="rId17"/>
    <p:sldId id="269" r:id="rId18"/>
    <p:sldId id="11093003" r:id="rId19"/>
    <p:sldId id="1206" r:id="rId20"/>
    <p:sldId id="11093002" r:id="rId21"/>
    <p:sldId id="435" r:id="rId22"/>
    <p:sldId id="11092997" r:id="rId23"/>
    <p:sldId id="4887" r:id="rId24"/>
    <p:sldId id="11093006" r:id="rId25"/>
    <p:sldId id="4902" r:id="rId26"/>
    <p:sldId id="11093004" r:id="rId27"/>
    <p:sldId id="1109300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85" autoAdjust="0"/>
  </p:normalViewPr>
  <p:slideViewPr>
    <p:cSldViewPr snapToGrid="0">
      <p:cViewPr varScale="1">
        <p:scale>
          <a:sx n="93" d="100"/>
          <a:sy n="93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D67D2-5AD1-4537-8349-6445F4B2627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F0AD7-DF21-42CB-AF8A-CDC1D18A6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3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"Ferrite"</a:t>
            </a:r>
            <a:r>
              <a:rPr lang="zh-CN" altLang="en-US" dirty="0"/>
              <a:t>象征轻量化与高效，呼应 </a:t>
            </a:r>
            <a:r>
              <a:rPr lang="en-US" altLang="zh-CN" dirty="0"/>
              <a:t>Rust </a:t>
            </a:r>
            <a:r>
              <a:rPr lang="zh-CN" altLang="en-US" dirty="0"/>
              <a:t>的 </a:t>
            </a:r>
            <a:r>
              <a:rPr lang="en-US" altLang="zh-CN" dirty="0"/>
              <a:t>"Ferris" </a:t>
            </a:r>
            <a:r>
              <a:rPr lang="zh-CN" altLang="en-US" dirty="0"/>
              <a:t>吉祥物，保留 </a:t>
            </a:r>
            <a:r>
              <a:rPr lang="en-US" altLang="zh-CN" dirty="0" err="1"/>
              <a:t>LiteOS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"Lite" </a:t>
            </a:r>
            <a:r>
              <a:rPr lang="zh-CN" altLang="en-US" dirty="0"/>
              <a:t>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33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内核核心逻辑理解，比如内存管理部分的基于分离显示空闲链表的</a:t>
            </a:r>
            <a:r>
              <a:rPr lang="en-US" altLang="zh-CN" dirty="0" err="1"/>
              <a:t>bestfit</a:t>
            </a:r>
            <a:r>
              <a:rPr lang="zh-CN" altLang="en-US" dirty="0"/>
              <a:t>内存分配算法，以及</a:t>
            </a:r>
            <a:r>
              <a:rPr lang="en-US" altLang="zh-CN" dirty="0" err="1"/>
              <a:t>LiteOS</a:t>
            </a:r>
            <a:r>
              <a:rPr lang="zh-CN" altLang="en-US" dirty="0"/>
              <a:t>代码总体编译流程分析以更好地与</a:t>
            </a:r>
            <a:r>
              <a:rPr lang="en-US" altLang="zh-CN" dirty="0"/>
              <a:t>Rust</a:t>
            </a:r>
            <a:r>
              <a:rPr lang="zh-CN" altLang="en-US" dirty="0"/>
              <a:t>交互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实现了在</a:t>
            </a:r>
            <a:r>
              <a:rPr lang="en-US" altLang="zh-CN" dirty="0" err="1"/>
              <a:t>LiteOS</a:t>
            </a:r>
            <a:r>
              <a:rPr lang="zh-CN" altLang="en-US" dirty="0"/>
              <a:t>中调用</a:t>
            </a:r>
            <a:r>
              <a:rPr lang="en-US" altLang="zh-CN" dirty="0"/>
              <a:t>Rust</a:t>
            </a:r>
            <a:r>
              <a:rPr lang="zh-CN" altLang="en-US" dirty="0"/>
              <a:t>函数，尝试了交叉编译和混合编译的实践。（在 </a:t>
            </a:r>
            <a:r>
              <a:rPr lang="en-US" altLang="zh-CN" dirty="0"/>
              <a:t>Cortex-A9 </a:t>
            </a:r>
            <a:r>
              <a:rPr lang="zh-CN" altLang="en-US" dirty="0"/>
              <a:t>处理器上交叉编译与混合编译的实践）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</a:t>
            </a:r>
            <a:r>
              <a:rPr lang="en-US" altLang="zh-CN" dirty="0"/>
              <a:t>Rust</a:t>
            </a:r>
            <a:r>
              <a:rPr lang="zh-CN" altLang="en-US" dirty="0"/>
              <a:t>学习以及</a:t>
            </a:r>
            <a:r>
              <a:rPr lang="en-US" altLang="zh-CN" dirty="0"/>
              <a:t>Rust</a:t>
            </a:r>
            <a:r>
              <a:rPr lang="zh-CN" altLang="en-US" dirty="0"/>
              <a:t>嵌入式开发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前三个是基础目标，后两个是进阶目标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18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最底层（硬件抽象层）：直接与硬件交互。屏蔽了底层不同硬件平台的差异，为上层内核提供统一的硬件接口。图中显示它支持多种处理器架构，包括 </a:t>
            </a:r>
            <a:r>
              <a:rPr lang="en-US" altLang="zh-CN" dirty="0"/>
              <a:t>Cortex-M/A</a:t>
            </a:r>
            <a:r>
              <a:rPr lang="zh-CN" altLang="en-US" dirty="0"/>
              <a:t>、</a:t>
            </a:r>
            <a:r>
              <a:rPr lang="en-US" altLang="zh-CN" dirty="0"/>
              <a:t>ARM64 </a:t>
            </a:r>
            <a:r>
              <a:rPr lang="zh-CN" altLang="en-US" dirty="0"/>
              <a:t>和 </a:t>
            </a:r>
            <a:r>
              <a:rPr lang="en-US" altLang="zh-CN" dirty="0"/>
              <a:t>RISC-V Cores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0" i="0" dirty="0"/>
          </a:p>
          <a:p>
            <a:pPr marL="0" indent="0">
              <a:buNone/>
            </a:pPr>
            <a:r>
              <a:rPr lang="en-US" altLang="zh-CN" b="0" i="0" dirty="0"/>
              <a:t>2. </a:t>
            </a:r>
            <a:r>
              <a:rPr lang="zh-CN" altLang="en-US" b="0" i="0" dirty="0"/>
              <a:t>基础内核： </a:t>
            </a:r>
            <a:r>
              <a:rPr lang="zh-CN" altLang="en-US" dirty="0"/>
              <a:t>核心部分，提供了操作系统的基本功能。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2.1 </a:t>
            </a:r>
            <a:r>
              <a:rPr lang="zh-CN" altLang="en-US" dirty="0"/>
              <a:t>极小内核：最基本的任务管理和内存管理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- </a:t>
            </a:r>
            <a:r>
              <a:rPr lang="zh-CN" altLang="en-US" b="0" dirty="0"/>
              <a:t>任务管理 </a:t>
            </a:r>
            <a:r>
              <a:rPr lang="en-US" altLang="zh-CN" b="0" dirty="0"/>
              <a:t>(Task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负责任务的创建、调度、删除等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- </a:t>
            </a:r>
            <a:r>
              <a:rPr lang="zh-CN" altLang="en-US" b="0" dirty="0"/>
              <a:t>内存管理 </a:t>
            </a:r>
            <a:r>
              <a:rPr lang="en-US" altLang="zh-CN" b="0" dirty="0"/>
              <a:t>(Memory Management)</a:t>
            </a:r>
            <a:r>
              <a:rPr lang="zh-CN" altLang="en-US" b="0" dirty="0"/>
              <a:t>：</a:t>
            </a:r>
            <a:r>
              <a:rPr lang="en-US" altLang="zh-CN" b="0" dirty="0"/>
              <a:t> </a:t>
            </a:r>
            <a:r>
              <a:rPr lang="zh-CN" altLang="en-US" dirty="0"/>
              <a:t>负责内存的分配和回收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2.2 IPC</a:t>
            </a:r>
            <a:r>
              <a:rPr lang="zh-CN" altLang="en-US" dirty="0"/>
              <a:t>通信：提供任务间的通信机制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2.3 </a:t>
            </a:r>
            <a:r>
              <a:rPr lang="zh-CN" altLang="en-US" dirty="0"/>
              <a:t>系统服务：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SMP</a:t>
            </a:r>
            <a:r>
              <a:rPr lang="zh-CN" altLang="en-US" dirty="0"/>
              <a:t>模式可支持多核处理器）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b="0" dirty="0"/>
              <a:t>内核增强 ：</a:t>
            </a:r>
            <a:r>
              <a:rPr lang="en-US" altLang="zh-CN" b="0" dirty="0"/>
              <a:t> </a:t>
            </a:r>
            <a:r>
              <a:rPr lang="zh-CN" altLang="en-US" dirty="0"/>
              <a:t>提供了一些额外的功能和特性：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5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b="1" dirty="0" err="1">
                <a:effectLst/>
              </a:rPr>
              <a:t>los_mux_deadlock.c</a:t>
            </a:r>
            <a:r>
              <a:rPr lang="en-US" altLang="zh-CN" b="1" dirty="0">
                <a:effectLst/>
              </a:rPr>
              <a:t>/</a:t>
            </a:r>
            <a:r>
              <a:rPr lang="en-US" altLang="zh-CN" b="1" dirty="0" err="1">
                <a:effectLst/>
              </a:rPr>
              <a:t>los_mux_debug.c</a:t>
            </a:r>
            <a:r>
              <a:rPr lang="zh-CN" altLang="en-US" dirty="0">
                <a:effectLst/>
              </a:rPr>
              <a:t>：互斥锁调试功能，检测互斥锁的死锁问题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los_queue_debug.c</a:t>
            </a:r>
            <a:r>
              <a:rPr lang="zh-CN" altLang="en-US" dirty="0">
                <a:effectLst/>
              </a:rPr>
              <a:t>：队列调试功能，用于监控队列的使用情况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los_sched_debug.c</a:t>
            </a:r>
            <a:r>
              <a:rPr lang="zh-CN" altLang="en-US" dirty="0">
                <a:effectLst/>
              </a:rPr>
              <a:t>：调度器调试功能，统计任务切换、运行时间等信息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los_sem_debug.c</a:t>
            </a:r>
            <a:r>
              <a:rPr lang="zh-CN" altLang="en-US" dirty="0">
                <a:effectLst/>
              </a:rPr>
              <a:t>：信号量调试功能，监控信号量使用情况</a:t>
            </a:r>
            <a:endParaRPr lang="en-US" altLang="zh-CN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endParaRPr lang="en-US" altLang="zh-CN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0" i="0" dirty="0" err="1">
                <a:effectLst/>
              </a:rPr>
              <a:t>los</a:t>
            </a:r>
            <a:r>
              <a:rPr lang="en-US" altLang="zh-CN" b="0" i="0" dirty="0">
                <a:effectLst/>
              </a:rPr>
              <a:t>__</a:t>
            </a:r>
            <a:r>
              <a:rPr lang="en-US" altLang="zh-CN" b="0" i="0" dirty="0" err="1">
                <a:effectLst/>
              </a:rPr>
              <a:t>pri.h</a:t>
            </a:r>
            <a:r>
              <a:rPr lang="zh-CN" altLang="en-US" b="0" i="0" dirty="0">
                <a:effectLst/>
              </a:rPr>
              <a:t>：各模块的私有头文件，定义了内核内部使用的接口和数据结构</a:t>
            </a:r>
            <a:endParaRPr lang="en-US" altLang="zh-CN" b="0" i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effectLst/>
              </a:rPr>
              <a:t>关键文件包括调度器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los_sched_pri.h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、任务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los_task_pri.h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、内存管理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los_memory_pri.h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等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effectLst/>
              </a:rPr>
              <a:t>common/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通用内存管理功能，包括内存统计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membox</a:t>
            </a:r>
            <a:r>
              <a:rPr lang="en-US" altLang="zh-CN" b="1" dirty="0">
                <a:effectLst/>
              </a:rPr>
              <a:t>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固定大小内存块分配器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effectLst/>
              </a:rPr>
              <a:t>slab/</a:t>
            </a:r>
            <a:r>
              <a:rPr lang="en-US" altLang="zh-CN" dirty="0">
                <a:effectLst/>
              </a:rPr>
              <a:t>: slab</a:t>
            </a:r>
            <a:r>
              <a:rPr lang="zh-CN" altLang="en-US" dirty="0">
                <a:effectLst/>
              </a:rPr>
              <a:t>内存分配算法实现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bestfit</a:t>
            </a:r>
            <a:r>
              <a:rPr lang="en-US" altLang="zh-CN" b="1" dirty="0">
                <a:effectLst/>
              </a:rPr>
              <a:t>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最佳适配算法内存分配器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bestfit_little</a:t>
            </a:r>
            <a:r>
              <a:rPr lang="en-US" altLang="zh-CN" b="1" dirty="0">
                <a:effectLst/>
              </a:rPr>
              <a:t>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针对资源受限设备的最佳适配算法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 err="1">
                <a:effectLst/>
              </a:rPr>
              <a:t>sched_mq</a:t>
            </a:r>
            <a:r>
              <a:rPr lang="en-US" altLang="zh-CN" b="1" dirty="0">
                <a:effectLst/>
              </a:rPr>
              <a:t>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多队列调度算法实现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 err="1">
                <a:effectLst/>
              </a:rPr>
              <a:t>sched_sq</a:t>
            </a:r>
            <a:r>
              <a:rPr lang="en-US" altLang="zh-CN" b="1" dirty="0">
                <a:effectLst/>
              </a:rPr>
              <a:t>/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单队列调度算法实现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b="1" dirty="0" err="1">
                <a:effectLst/>
              </a:rPr>
              <a:t>task_shellcmd.c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任务管理相关命令，如查看任务状态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hwi_shellcmd.c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中断相关命令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mempt_shellcmd.c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内存分区管理命令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stack_shellcmd.c</a:t>
            </a:r>
            <a:r>
              <a:rPr lang="en-US" altLang="zh-CN" dirty="0">
                <a:effectLst/>
              </a:rPr>
              <a:t>: </a:t>
            </a:r>
            <a:r>
              <a:rPr lang="zh-CN" altLang="en-US" dirty="0">
                <a:effectLst/>
              </a:rPr>
              <a:t>栈管理相关命令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swtmr_shellcmd.c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软件定时器相关命令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r>
              <a:rPr lang="en-US" altLang="zh-CN" b="1" dirty="0" err="1">
                <a:effectLst/>
              </a:rPr>
              <a:t>sysinfo_shellcmd.c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系统信息查询命令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endParaRPr lang="en-US" altLang="zh-CN" b="0" i="0" dirty="0"/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los_task.c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实现任务创建、删除、调度等核心功能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los_swtmr.c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软件定时器实现，提供定时功能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los_sem.c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信号量实现，提供任务同步机制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los_mux.c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 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互斥锁实现，提供资源互斥访问控制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los_queue.c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消息队列实现，提供任务间通信机制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los_tick.c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系统时钟实现，为调度提供时间基准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los_hwi.c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 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硬件中断处理实现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los_event.c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事件标志实现，提供任务间同步机制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los_printf.c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打印功能实现，用于调试输出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los_sortlink.c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 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排序链表实现，用于定时器和延时任务管理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los_exc.c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异常处理机制实现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los_bitmap.c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位图操作实现，用于资源管理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los_ringbuf.c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 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环形缓冲区实现，用于数据缓存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CCCCCC"/>
                </a:solidFill>
                <a:effectLst/>
                <a:latin typeface="Segoe WPC"/>
              </a:rPr>
              <a:t>los_percpu.c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Segoe WPC"/>
              </a:rPr>
              <a:t>: 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Segoe WPC"/>
              </a:rPr>
              <a:t>多核处理器支持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None/>
            </a:pP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5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内核中主要用于面向对象的编程和提高代码的组织性，而</a:t>
            </a:r>
            <a:r>
              <a:rPr lang="en-US" altLang="zh-CN" dirty="0"/>
              <a:t>C</a:t>
            </a:r>
            <a:r>
              <a:rPr lang="zh-CN" altLang="en-US" dirty="0"/>
              <a:t>语言仍然是核心的基础。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1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安装必要的工具链和辅助工具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对现有</a:t>
            </a:r>
            <a:r>
              <a:rPr lang="en-US" altLang="zh-CN" dirty="0" err="1"/>
              <a:t>LiteOS</a:t>
            </a:r>
            <a:r>
              <a:rPr lang="zh-CN" altLang="en-US" dirty="0"/>
              <a:t>代码的深入理解和分析，梳理开发构建流程，为后续的</a:t>
            </a:r>
            <a:r>
              <a:rPr lang="en-US" altLang="zh-CN" dirty="0"/>
              <a:t>Rust</a:t>
            </a:r>
            <a:r>
              <a:rPr lang="zh-CN" altLang="en-US" dirty="0"/>
              <a:t>代码集成和替换做好准备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通过在模拟环境中的测试和验证，及时发现和修复问题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确保平滑的过渡和功能的逐步完善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5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crate-type</a:t>
            </a:r>
            <a:r>
              <a:rPr lang="zh-CN" altLang="en-US" dirty="0"/>
              <a:t>＝</a:t>
            </a:r>
            <a:r>
              <a:rPr lang="en-US" altLang="zh-CN" dirty="0"/>
              <a:t>["</a:t>
            </a:r>
            <a:r>
              <a:rPr lang="en-US" altLang="zh-CN" dirty="0" err="1"/>
              <a:t>staticlib</a:t>
            </a:r>
            <a:r>
              <a:rPr lang="en-US" altLang="zh-CN" dirty="0"/>
              <a:t>"]</a:t>
            </a:r>
            <a:r>
              <a:rPr lang="zh-CN" altLang="en-US" dirty="0"/>
              <a:t>指定</a:t>
            </a:r>
            <a:r>
              <a:rPr lang="en-US" altLang="zh-CN" dirty="0" err="1"/>
              <a:t>rustc</a:t>
            </a:r>
            <a:r>
              <a:rPr lang="zh-CN" altLang="en-US" dirty="0"/>
              <a:t>编译结果是什么类型，默认为</a:t>
            </a:r>
            <a:r>
              <a:rPr lang="en-US" altLang="zh-CN" dirty="0"/>
              <a:t>rust</a:t>
            </a:r>
            <a:r>
              <a:rPr lang="zh-CN" altLang="en-US" dirty="0"/>
              <a:t>自用的</a:t>
            </a:r>
            <a:r>
              <a:rPr lang="en-US" altLang="zh-CN" dirty="0" err="1"/>
              <a:t>rlib</a:t>
            </a:r>
            <a:r>
              <a:rPr lang="zh-CN" altLang="en-US" dirty="0"/>
              <a:t>格式库，为了让</a:t>
            </a:r>
            <a:r>
              <a:rPr lang="en-US" altLang="zh-CN" dirty="0"/>
              <a:t>C</a:t>
            </a:r>
            <a:r>
              <a:rPr lang="zh-CN" altLang="en-US" dirty="0"/>
              <a:t>语言调用，需要更改为静态库或者动态库，这里指定为静态库类型。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3A3B3-2A88-E0F2-DD25-79AE0ECFD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A3C897-CA4A-1AEE-ACB3-EDFEE37E3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1EB9AE-62D8-9101-13E8-01E7A84FB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crate-type</a:t>
            </a:r>
            <a:r>
              <a:rPr lang="zh-CN" altLang="en-US" dirty="0"/>
              <a:t>＝</a:t>
            </a:r>
            <a:r>
              <a:rPr lang="en-US" altLang="zh-CN" dirty="0"/>
              <a:t>["</a:t>
            </a:r>
            <a:r>
              <a:rPr lang="en-US" altLang="zh-CN" dirty="0" err="1"/>
              <a:t>staticlib</a:t>
            </a:r>
            <a:r>
              <a:rPr lang="en-US" altLang="zh-CN" dirty="0"/>
              <a:t>"]</a:t>
            </a:r>
            <a:r>
              <a:rPr lang="zh-CN" altLang="en-US" dirty="0"/>
              <a:t>指定</a:t>
            </a:r>
            <a:r>
              <a:rPr lang="en-US" altLang="zh-CN" dirty="0" err="1"/>
              <a:t>rustc</a:t>
            </a:r>
            <a:r>
              <a:rPr lang="zh-CN" altLang="en-US" dirty="0"/>
              <a:t>编译结果是什么类型，默认为</a:t>
            </a:r>
            <a:r>
              <a:rPr lang="en-US" altLang="zh-CN" dirty="0"/>
              <a:t>rust</a:t>
            </a:r>
            <a:r>
              <a:rPr lang="zh-CN" altLang="en-US" dirty="0"/>
              <a:t>自用的</a:t>
            </a:r>
            <a:r>
              <a:rPr lang="en-US" altLang="zh-CN" dirty="0" err="1"/>
              <a:t>rlib</a:t>
            </a:r>
            <a:r>
              <a:rPr lang="zh-CN" altLang="en-US" dirty="0"/>
              <a:t>格式库，为了让</a:t>
            </a:r>
            <a:r>
              <a:rPr lang="en-US" altLang="zh-CN" dirty="0"/>
              <a:t>C</a:t>
            </a:r>
            <a:r>
              <a:rPr lang="zh-CN" altLang="en-US" dirty="0"/>
              <a:t>语言调用，需要更改为静态库或者动态库，这里指定为静态库类型。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5BD5D-D4DA-ECEA-EB19-26C3F8F6D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9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build = "build.rs"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指定了一个自定义的构建脚本文件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build.rs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。这个脚本会在 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Cargo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构建项目时运行，通常用于处理额外的构建任务，例如编译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程序。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F0F6FC"/>
                </a:solidFill>
                <a:effectLst/>
                <a:latin typeface="-apple-system"/>
              </a:rPr>
              <a:t>libc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 = "0.2.171"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声明了项目对 </a:t>
            </a:r>
            <a:r>
              <a:rPr lang="en-US" altLang="zh-CN" b="0" i="0" dirty="0" err="1">
                <a:solidFill>
                  <a:srgbClr val="F0F6FC"/>
                </a:solidFill>
                <a:effectLst/>
                <a:latin typeface="-apple-system"/>
              </a:rPr>
              <a:t>libc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的依赖 。</a:t>
            </a:r>
            <a:r>
              <a:rPr lang="en-US" altLang="zh-CN" b="0" i="0" dirty="0" err="1">
                <a:solidFill>
                  <a:srgbClr val="F0F6FC"/>
                </a:solidFill>
                <a:effectLst/>
                <a:latin typeface="-apple-system"/>
              </a:rPr>
              <a:t>libc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是一个常用的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crate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，提供了对 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标准库和系统调用的绑定，通常用于与 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代码交互。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cc = "1.2.18"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声明了项目对 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cc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的构建依赖。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cc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是一个构建工具，用于在构建过程中编译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代码，它通常与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build.rs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配合使用，用于将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代码编译为静态库或动态库，并链接到 </a:t>
            </a:r>
            <a:r>
              <a:rPr lang="en-US" altLang="zh-CN" b="0" i="0" dirty="0">
                <a:solidFill>
                  <a:srgbClr val="F0F6FC"/>
                </a:solidFill>
                <a:effectLst/>
                <a:latin typeface="-apple-system"/>
              </a:rPr>
              <a:t>Rust </a:t>
            </a:r>
            <a:r>
              <a:rPr lang="zh-CN" altLang="en-US" b="0" i="0" dirty="0">
                <a:solidFill>
                  <a:srgbClr val="F0F6FC"/>
                </a:solidFill>
                <a:effectLst/>
                <a:latin typeface="-apple-system"/>
              </a:rPr>
              <a:t>项目中。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4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F0AD7-DF21-42CB-AF8A-CDC1D18A6E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ust-embedded.org/boo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6772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8602292" cy="194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500"/>
              </a:lnSpc>
            </a:pPr>
            <a:r>
              <a:rPr lang="en-US" altLang="zh-CN" sz="54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FerriteOS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小组中期汇报：</a:t>
            </a:r>
            <a:endParaRPr lang="en-US" altLang="zh-CN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  <a:p>
            <a:pPr algn="ctr">
              <a:lnSpc>
                <a:spcPts val="7500"/>
              </a:lnSpc>
            </a:pPr>
            <a:r>
              <a:rPr lang="en-US" altLang="zh-CN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Rust </a:t>
            </a:r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改写 </a:t>
            </a:r>
            <a:r>
              <a:rPr lang="en-US" altLang="zh-CN" sz="54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LiteOS</a:t>
            </a:r>
            <a:endParaRPr lang="zh-CN" altLang="en-US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55" name="矩形: 圆角 54"/>
          <p:cNvSpPr/>
          <p:nvPr/>
        </p:nvSpPr>
        <p:spPr>
          <a:xfrm>
            <a:off x="4239110" y="5891840"/>
            <a:ext cx="2218267" cy="430524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日期：</a:t>
            </a:r>
            <a:r>
              <a:rPr lang="en-US" altLang="zh-CN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2025.4.23</a:t>
            </a:r>
            <a:endParaRPr lang="zh-CN" altLang="en-US" sz="2000" dirty="0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20366" y="2103619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25662"/>
                </a:solidFill>
                <a:latin typeface="Times New Roman" panose="02020603050405020304" pitchFamily="18" charset="0"/>
                <a:ea typeface="汉仪君黑-45简" panose="020B0604020202020204" charset="-122"/>
                <a:cs typeface="Times New Roman" panose="02020603050405020304" pitchFamily="18" charset="0"/>
              </a:rPr>
              <a:t>USTC  OSH</a:t>
            </a:r>
            <a:endParaRPr lang="zh-CN" altLang="en-US" sz="2800" b="1" i="1" dirty="0">
              <a:solidFill>
                <a:srgbClr val="425662"/>
              </a:solidFill>
              <a:latin typeface="Times New Roman" panose="02020603050405020304" pitchFamily="18" charset="0"/>
              <a:ea typeface="汉仪君黑-45简" panose="020B0604020202020204" charset="-122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65A4958-4D3A-D6D2-5ADF-80E48A22F837}"/>
              </a:ext>
            </a:extLst>
          </p:cNvPr>
          <p:cNvSpPr/>
          <p:nvPr/>
        </p:nvSpPr>
        <p:spPr>
          <a:xfrm>
            <a:off x="1752445" y="4918908"/>
            <a:ext cx="5862265" cy="430524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组员：朱东胜、杨博文、徐家慧、秦铭格、袁谦朗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96697" y="1543018"/>
            <a:ext cx="7198606" cy="1933966"/>
          </a:xfrm>
          <a:prstGeom prst="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842349" y="1747864"/>
            <a:ext cx="3109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操作系统 </a:t>
            </a:r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语言使用现状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842349" y="2212088"/>
            <a:ext cx="6544117" cy="10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语言因其高效性、接近硬件、可移植性好和广泛的生态支持，在操作系统开发领域占据着举足轻重的历史地位，包括</a:t>
            </a:r>
            <a:r>
              <a:rPr lang="en-US" altLang="zh-CN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Unix</a:t>
            </a:r>
            <a:r>
              <a:rPr lang="zh-CN" altLang="en-US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Linux</a:t>
            </a:r>
            <a:r>
              <a:rPr lang="zh-CN" altLang="en-US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Windows</a:t>
            </a:r>
            <a:r>
              <a:rPr lang="zh-CN" altLang="en-US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在内的众多主流操作系统的内核，其核心代码大多采用</a:t>
            </a:r>
            <a:r>
              <a:rPr lang="en-US" altLang="zh-CN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ea typeface="汉仪君黑-45简" panose="020B0604020202020204" charset="-122"/>
                <a:cs typeface="+mn-ea"/>
              </a:rPr>
              <a:t>语言编写。</a:t>
            </a:r>
            <a:endParaRPr lang="zh-CN" altLang="en-US" sz="1400" dirty="0">
              <a:solidFill>
                <a:schemeClr val="bg1"/>
              </a:solidFill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4274417" y="626104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语言操作系统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C265C-99CA-0215-D68F-C53BE3821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41153"/>
            <a:ext cx="4800600" cy="2286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BF072D-7E2A-CC39-A257-D7F55F6C41D0}"/>
              </a:ext>
            </a:extLst>
          </p:cNvPr>
          <p:cNvSpPr txBox="1"/>
          <p:nvPr/>
        </p:nvSpPr>
        <p:spPr>
          <a:xfrm>
            <a:off x="1411735" y="6076182"/>
            <a:ext cx="345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Linux</a:t>
            </a:r>
            <a:r>
              <a:rPr lang="zh-CN" altLang="en-US" dirty="0"/>
              <a:t>内核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4523E36-52FB-DE81-33EF-8940C1A86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986" y="3919342"/>
            <a:ext cx="3292655" cy="210081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79DFD06-4965-F84E-FDC8-66DB305CABC6}"/>
              </a:ext>
            </a:extLst>
          </p:cNvPr>
          <p:cNvSpPr txBox="1"/>
          <p:nvPr/>
        </p:nvSpPr>
        <p:spPr>
          <a:xfrm>
            <a:off x="6970887" y="6076182"/>
            <a:ext cx="345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LiteOS</a:t>
            </a:r>
            <a:r>
              <a:rPr lang="zh-CN" altLang="en-US" dirty="0"/>
              <a:t>内核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6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1435" y="1974215"/>
            <a:ext cx="4469130" cy="3240405"/>
            <a:chOff x="5719" y="2292"/>
            <a:chExt cx="7038" cy="5103"/>
          </a:xfrm>
        </p:grpSpPr>
        <p:sp>
          <p:nvSpPr>
            <p:cNvPr id="10" name="椭圆 1"/>
            <p:cNvSpPr/>
            <p:nvPr/>
          </p:nvSpPr>
          <p:spPr>
            <a:xfrm>
              <a:off x="7786" y="2377"/>
              <a:ext cx="3003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2032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6696B6"/>
                  </a:solidFill>
                  <a:ea typeface="汉仪君黑-45简" panose="020B0604020202020204" charset="-122"/>
                  <a:cs typeface="+mn-ea"/>
                </a:rPr>
                <a:t>C </a:t>
              </a:r>
              <a:r>
                <a:rPr lang="zh-CN" altLang="en-US" sz="2000" dirty="0">
                  <a:solidFill>
                    <a:srgbClr val="6696B6"/>
                  </a:solidFill>
                  <a:ea typeface="汉仪君黑-45简" panose="020B0604020202020204" charset="-122"/>
                  <a:cs typeface="+mn-ea"/>
                </a:rPr>
                <a:t>语言</a:t>
              </a:r>
              <a:endParaRPr lang="en-US" altLang="zh-CN" sz="2000" dirty="0">
                <a:solidFill>
                  <a:srgbClr val="6696B6"/>
                </a:solidFill>
                <a:ea typeface="汉仪君黑-45简" panose="020B0604020202020204" charset="-122"/>
                <a:cs typeface="+mn-ea"/>
              </a:endParaRPr>
            </a:p>
            <a:p>
              <a:pPr algn="ctr">
                <a:defRPr/>
              </a:pPr>
              <a:r>
                <a:rPr lang="zh-CN" altLang="en-US" sz="2000" dirty="0">
                  <a:solidFill>
                    <a:srgbClr val="6696B6"/>
                  </a:solidFill>
                  <a:ea typeface="汉仪君黑-45简" panose="020B0604020202020204" charset="-122"/>
                  <a:cs typeface="+mn-ea"/>
                </a:rPr>
                <a:t>固有缺陷</a:t>
              </a:r>
            </a:p>
            <a:p>
              <a:pPr algn="ctr">
                <a:defRPr/>
              </a:pPr>
              <a:endParaRPr lang="zh-CN" altLang="en-US" sz="2000" kern="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圆角矩形 28"/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/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/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/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/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01</a:t>
              </a:r>
            </a:p>
          </p:txBody>
        </p:sp>
        <p:cxnSp>
          <p:nvCxnSpPr>
            <p:cNvPr id="16" name="直接连接符 33"/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/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02</a:t>
              </a:r>
            </a:p>
          </p:txBody>
        </p:sp>
        <p:cxnSp>
          <p:nvCxnSpPr>
            <p:cNvPr id="18" name="直接连接符 35"/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/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03</a:t>
              </a:r>
            </a:p>
          </p:txBody>
        </p:sp>
        <p:cxnSp>
          <p:nvCxnSpPr>
            <p:cNvPr id="20" name="直接连接符 37"/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/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04</a:t>
              </a:r>
            </a:p>
          </p:txBody>
        </p:sp>
        <p:cxnSp>
          <p:nvCxnSpPr>
            <p:cNvPr id="22" name="直接连接符 39"/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/>
          <p:cNvSpPr txBox="1">
            <a:spLocks noChangeArrowheads="1"/>
          </p:cNvSpPr>
          <p:nvPr/>
        </p:nvSpPr>
        <p:spPr bwMode="auto">
          <a:xfrm>
            <a:off x="8659958" y="1658311"/>
            <a:ext cx="27973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悬空指针</a:t>
            </a:r>
          </a:p>
        </p:txBody>
      </p:sp>
      <p:sp>
        <p:nvSpPr>
          <p:cNvPr id="135" name="文本框 37"/>
          <p:cNvSpPr txBox="1">
            <a:spLocks noChangeArrowheads="1"/>
          </p:cNvSpPr>
          <p:nvPr/>
        </p:nvSpPr>
        <p:spPr bwMode="auto">
          <a:xfrm>
            <a:off x="8659958" y="2203142"/>
            <a:ext cx="2797327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当指针指向已释放的内存区域，若继续使用，可能导致未定义行为，增加系统崩溃风险。</a:t>
            </a:r>
          </a:p>
        </p:txBody>
      </p:sp>
      <p:sp>
        <p:nvSpPr>
          <p:cNvPr id="137" name="文本框 36"/>
          <p:cNvSpPr txBox="1">
            <a:spLocks noChangeArrowheads="1"/>
          </p:cNvSpPr>
          <p:nvPr/>
        </p:nvSpPr>
        <p:spPr bwMode="auto">
          <a:xfrm>
            <a:off x="786193" y="1858366"/>
            <a:ext cx="28017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6696B6"/>
                </a:solidFill>
                <a:ea typeface="汉仪君黑-45简" panose="020B0604020202020204" charset="-122"/>
                <a:cs typeface="+mn-ea"/>
              </a:rPr>
              <a:t>缓冲区溢出</a:t>
            </a:r>
            <a:endParaRPr lang="zh-CN" altLang="en-US" sz="2000" dirty="0">
              <a:solidFill>
                <a:srgbClr val="6696B6"/>
              </a:solidFill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8" name="文本框 37"/>
          <p:cNvSpPr txBox="1">
            <a:spLocks noChangeArrowheads="1"/>
          </p:cNvSpPr>
          <p:nvPr/>
        </p:nvSpPr>
        <p:spPr bwMode="auto">
          <a:xfrm>
            <a:off x="793178" y="2279015"/>
            <a:ext cx="2801729" cy="134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当程序写入的数据超过分配的缓冲区大小，溢出的数据可能覆盖相邻内存区域，允许攻击者注入恶意代码。</a:t>
            </a:r>
            <a:endParaRPr lang="zh-CN" altLang="en-US" sz="1400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3" name="文本框 36"/>
          <p:cNvSpPr txBox="1">
            <a:spLocks noChangeArrowheads="1"/>
          </p:cNvSpPr>
          <p:nvPr/>
        </p:nvSpPr>
        <p:spPr bwMode="auto">
          <a:xfrm>
            <a:off x="1386269" y="4161095"/>
            <a:ext cx="2784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内存泄漏</a:t>
            </a:r>
          </a:p>
        </p:txBody>
      </p:sp>
      <p:sp>
        <p:nvSpPr>
          <p:cNvPr id="144" name="文本框 37"/>
          <p:cNvSpPr txBox="1">
            <a:spLocks noChangeArrowheads="1"/>
          </p:cNvSpPr>
          <p:nvPr/>
        </p:nvSpPr>
        <p:spPr bwMode="auto">
          <a:xfrm>
            <a:off x="1386269" y="4590195"/>
            <a:ext cx="2784856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开发者未正确释放已分配的内存，可能导致系统资源耗尽，特别是在长时间运行的操作系统中，影响性能和稳定性。</a:t>
            </a:r>
          </a:p>
        </p:txBody>
      </p:sp>
      <p:sp>
        <p:nvSpPr>
          <p:cNvPr id="26" name="文本框 36"/>
          <p:cNvSpPr txBox="1">
            <a:spLocks noChangeArrowheads="1"/>
          </p:cNvSpPr>
          <p:nvPr/>
        </p:nvSpPr>
        <p:spPr bwMode="auto">
          <a:xfrm>
            <a:off x="8057280" y="4166591"/>
            <a:ext cx="2804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并发和同步问题</a:t>
            </a:r>
          </a:p>
        </p:txBody>
      </p:sp>
      <p:sp>
        <p:nvSpPr>
          <p:cNvPr id="27" name="文本框 37"/>
          <p:cNvSpPr txBox="1">
            <a:spLocks noChangeArrowheads="1"/>
          </p:cNvSpPr>
          <p:nvPr/>
        </p:nvSpPr>
        <p:spPr bwMode="auto">
          <a:xfrm>
            <a:off x="8064266" y="4587240"/>
            <a:ext cx="2797327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语言由于缺乏高级的并发抽象，使得开发者更容易在编写并发代码时引入错误</a:t>
            </a:r>
          </a:p>
        </p:txBody>
      </p:sp>
      <p:sp>
        <p:nvSpPr>
          <p:cNvPr id="24" name="任意多边形: 形状 23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4274417" y="80854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语言操作系统缺陷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/>
      <p:bldP spid="138" grpId="0"/>
      <p:bldP spid="143" grpId="0"/>
      <p:bldP spid="144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959544" y="2008814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47A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02494" y="2473546"/>
            <a:ext cx="4343400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微软和谷歌均曾有报告显示，其产品中大部分严重安全漏洞都与内存安全问题有关（微软在 </a:t>
            </a:r>
            <a:r>
              <a:rPr lang="en-US" altLang="zh-CN" sz="1400" dirty="0">
                <a:solidFill>
                  <a:srgbClr val="0D0D0D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ea"/>
              </a:rPr>
              <a:t>2006</a:t>
            </a:r>
            <a:r>
              <a:rPr lang="zh-CN" altLang="en-US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至</a:t>
            </a:r>
            <a:r>
              <a:rPr lang="en-US" altLang="zh-CN" sz="1400" dirty="0">
                <a:solidFill>
                  <a:srgbClr val="0D0D0D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ea"/>
              </a:rPr>
              <a:t>2018</a:t>
            </a:r>
            <a:r>
              <a:rPr lang="en-US" altLang="zh-CN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年间因内存安全造成的漏洞占总数的比例高达</a:t>
            </a:r>
            <a:r>
              <a:rPr lang="en-US" altLang="zh-CN" sz="1400" dirty="0">
                <a:solidFill>
                  <a:srgbClr val="0D0D0D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ea"/>
              </a:rPr>
              <a:t>70%</a:t>
            </a:r>
            <a:r>
              <a:rPr lang="zh-CN" altLang="en-US" sz="1400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  <a:t>）。 这突显了内存安全是软件安全的核心挑战。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403163" y="2008814"/>
            <a:ext cx="647700" cy="647700"/>
          </a:xfrm>
          <a:prstGeom prst="ellipse">
            <a:avLst/>
          </a:prstGeom>
          <a:noFill/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146113" y="2473546"/>
            <a:ext cx="4343400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n-ea"/>
                <a:sym typeface="+mn-lt"/>
              </a:rPr>
              <a:t>2023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年发现的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Netfilter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子系统缓冲区溢出漏洞，涉及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VLAN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头处理不当，允许攻击者潜在地执行代码并提权至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root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。这也表明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语言的内存缺陷可能导致本地提权甚至任意代码执行。</a:t>
            </a:r>
          </a:p>
        </p:txBody>
      </p:sp>
      <p:sp>
        <p:nvSpPr>
          <p:cNvPr id="21" name="椭圆 20"/>
          <p:cNvSpPr/>
          <p:nvPr/>
        </p:nvSpPr>
        <p:spPr>
          <a:xfrm>
            <a:off x="959544" y="4005700"/>
            <a:ext cx="647700" cy="647700"/>
          </a:xfrm>
          <a:prstGeom prst="ellipse">
            <a:avLst/>
          </a:prstGeom>
          <a:noFill/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702494" y="4470432"/>
            <a:ext cx="434340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Ubuntu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安全团队确认，一些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Linux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版本出现过内存管理方面的错误，需要禁用非特权用户命名空间等措施缓解。</a:t>
            </a:r>
          </a:p>
        </p:txBody>
      </p:sp>
      <p:sp>
        <p:nvSpPr>
          <p:cNvPr id="24" name="椭圆 23"/>
          <p:cNvSpPr/>
          <p:nvPr/>
        </p:nvSpPr>
        <p:spPr>
          <a:xfrm>
            <a:off x="6403163" y="4005700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AEC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7146113" y="4470432"/>
            <a:ext cx="434340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Windows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操作系统曾多次遭受由内存安全问题引发的蠕虫病毒攻击，它们都利用了缓冲区溢出等内存损坏漏洞。</a:t>
            </a:r>
          </a:p>
        </p:txBody>
      </p:sp>
      <p:sp>
        <p:nvSpPr>
          <p:cNvPr id="15" name="任意多边形: 形状 14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4274417" y="810648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缺陷案例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04016" y="2154743"/>
            <a:ext cx="2706035" cy="4075826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25185" y="1602690"/>
            <a:ext cx="980260" cy="9551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96B6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8409153" y="2182250"/>
            <a:ext cx="2706035" cy="4048319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330322" y="1630197"/>
            <a:ext cx="980260" cy="9551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96B6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6" name="文本框 36"/>
          <p:cNvSpPr txBox="1">
            <a:spLocks noChangeArrowheads="1"/>
          </p:cNvSpPr>
          <p:nvPr/>
        </p:nvSpPr>
        <p:spPr bwMode="auto">
          <a:xfrm>
            <a:off x="4789750" y="2868111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提升系统可靠性</a:t>
            </a:r>
          </a:p>
        </p:txBody>
      </p:sp>
      <p:sp>
        <p:nvSpPr>
          <p:cNvPr id="39" name="文本框 37"/>
          <p:cNvSpPr txBox="1">
            <a:spLocks noChangeArrowheads="1"/>
          </p:cNvSpPr>
          <p:nvPr/>
        </p:nvSpPr>
        <p:spPr bwMode="auto">
          <a:xfrm>
            <a:off x="4789751" y="3422466"/>
            <a:ext cx="2448560" cy="263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通过其独特的内存安全机制、对并发安全的原生支持、强大的错误处理以及现代化的类型系统，能够从根本上减少操作系统内核中常见的错误类型，显著提升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的可靠性、稳定性和安全性。</a:t>
            </a:r>
          </a:p>
        </p:txBody>
      </p:sp>
      <p:sp>
        <p:nvSpPr>
          <p:cNvPr id="42" name="文本框 36"/>
          <p:cNvSpPr txBox="1">
            <a:spLocks noChangeArrowheads="1"/>
          </p:cNvSpPr>
          <p:nvPr/>
        </p:nvSpPr>
        <p:spPr bwMode="auto">
          <a:xfrm>
            <a:off x="8409153" y="2895618"/>
            <a:ext cx="2722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前瞻性与发展性</a:t>
            </a:r>
          </a:p>
        </p:txBody>
      </p:sp>
      <p:sp>
        <p:nvSpPr>
          <p:cNvPr id="43" name="文本框 37"/>
          <p:cNvSpPr txBox="1">
            <a:spLocks noChangeArrowheads="1"/>
          </p:cNvSpPr>
          <p:nvPr/>
        </p:nvSpPr>
        <p:spPr bwMode="auto">
          <a:xfrm>
            <a:off x="8511258" y="3449973"/>
            <a:ext cx="2448560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作为系统编程语言的有力竞争者，使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更容易吸收利用最新的生态成果；基于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的工具、库和框架的构建，可以丰富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的生态系统，为开发者提供更多的选择和便利。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3813523" y="777929"/>
            <a:ext cx="456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与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结合的意义</a:t>
            </a:r>
          </a:p>
        </p:txBody>
      </p:sp>
      <p:sp>
        <p:nvSpPr>
          <p:cNvPr id="4" name="任意多边形 12"/>
          <p:cNvSpPr/>
          <p:nvPr/>
        </p:nvSpPr>
        <p:spPr>
          <a:xfrm>
            <a:off x="1076812" y="2182248"/>
            <a:ext cx="2706035" cy="4048321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97981" y="1630195"/>
            <a:ext cx="980260" cy="9551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96B6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文本框 36"/>
          <p:cNvSpPr txBox="1">
            <a:spLocks noChangeArrowheads="1"/>
          </p:cNvSpPr>
          <p:nvPr/>
        </p:nvSpPr>
        <p:spPr bwMode="auto">
          <a:xfrm>
            <a:off x="1170731" y="2895616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潜在性能优化</a:t>
            </a:r>
          </a:p>
        </p:txBody>
      </p:sp>
      <p:sp>
        <p:nvSpPr>
          <p:cNvPr id="8" name="文本框 37"/>
          <p:cNvSpPr txBox="1">
            <a:spLocks noChangeArrowheads="1"/>
          </p:cNvSpPr>
          <p:nvPr/>
        </p:nvSpPr>
        <p:spPr bwMode="auto">
          <a:xfrm>
            <a:off x="1170732" y="3449971"/>
            <a:ext cx="2448560" cy="199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更精细的内存控制或许能减少运行时开销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更安全的并发模型能减少锁竞争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285750" indent="-2857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现代语言特性带来的潜在优化空间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2319928" y="3547102"/>
            <a:ext cx="784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HOW: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技术实现探讨</a:t>
            </a: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LiteOS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编译、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QEMU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运行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LiteOS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Rust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的交互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6"/>
          <p:cNvSpPr txBox="1">
            <a:spLocks noChangeArrowheads="1"/>
          </p:cNvSpPr>
          <p:nvPr/>
        </p:nvSpPr>
        <p:spPr bwMode="auto">
          <a:xfrm>
            <a:off x="809087" y="3460772"/>
            <a:ext cx="2352376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搭建环境</a:t>
            </a:r>
          </a:p>
        </p:txBody>
      </p:sp>
      <p:sp>
        <p:nvSpPr>
          <p:cNvPr id="4" name="文本框 37"/>
          <p:cNvSpPr txBox="1">
            <a:spLocks noChangeArrowheads="1"/>
          </p:cNvSpPr>
          <p:nvPr/>
        </p:nvSpPr>
        <p:spPr bwMode="auto">
          <a:xfrm>
            <a:off x="98186" y="3859552"/>
            <a:ext cx="2733188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安装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GNU Arm Embedded Toolchain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GNU Make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安装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python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pip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安装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kconfiglib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库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787002" y="2419525"/>
            <a:ext cx="4079355" cy="1951163"/>
            <a:chOff x="3787002" y="2698493"/>
            <a:chExt cx="4079355" cy="1951163"/>
          </a:xfrm>
          <a:solidFill>
            <a:srgbClr val="6696B6"/>
          </a:solidFill>
        </p:grpSpPr>
        <p:sp>
          <p:nvSpPr>
            <p:cNvPr id="6" name="Freeform 9"/>
            <p:cNvSpPr/>
            <p:nvPr/>
          </p:nvSpPr>
          <p:spPr bwMode="auto">
            <a:xfrm rot="2700000">
              <a:off x="3787002" y="271271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 rot="2700000">
              <a:off x="5929413" y="269849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26279" y="3461974"/>
            <a:ext cx="6211661" cy="1963642"/>
            <a:chOff x="2726279" y="3740942"/>
            <a:chExt cx="6211661" cy="1963642"/>
          </a:xfrm>
          <a:solidFill>
            <a:srgbClr val="6696B6">
              <a:alpha val="70000"/>
            </a:srgbClr>
          </a:solidFill>
        </p:grpSpPr>
        <p:sp>
          <p:nvSpPr>
            <p:cNvPr id="9" name="Freeform 9"/>
            <p:cNvSpPr/>
            <p:nvPr/>
          </p:nvSpPr>
          <p:spPr bwMode="auto">
            <a:xfrm rot="13500000">
              <a:off x="2726279" y="3767640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 rot="13500000">
              <a:off x="4874342" y="374094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8100000" flipH="1">
              <a:off x="7000996" y="374094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68098" y="2223009"/>
            <a:ext cx="5727921" cy="3227835"/>
            <a:chOff x="2968098" y="2501977"/>
            <a:chExt cx="5727921" cy="3227835"/>
          </a:xfrm>
        </p:grpSpPr>
        <p:sp>
          <p:nvSpPr>
            <p:cNvPr id="13" name="Oval 14"/>
            <p:cNvSpPr/>
            <p:nvPr/>
          </p:nvSpPr>
          <p:spPr>
            <a:xfrm rot="2700000">
              <a:off x="4531902" y="2516352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Oval 11"/>
            <p:cNvSpPr/>
            <p:nvPr/>
          </p:nvSpPr>
          <p:spPr>
            <a:xfrm rot="2700000">
              <a:off x="2968199" y="3906073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Oval 17"/>
            <p:cNvSpPr/>
            <p:nvPr/>
          </p:nvSpPr>
          <p:spPr>
            <a:xfrm rot="2700000">
              <a:off x="5544409" y="5283829"/>
              <a:ext cx="445882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Oval 14"/>
            <p:cNvSpPr/>
            <p:nvPr/>
          </p:nvSpPr>
          <p:spPr>
            <a:xfrm rot="2700000">
              <a:off x="6674313" y="2502133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 rot="18900000" flipH="1">
              <a:off x="8250138" y="3879375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2512918" y="1256048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2414958" y="1674792"/>
            <a:ext cx="2733188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1.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克隆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2.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拷贝开发板配置文件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3.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配置系统并编译</a:t>
            </a:r>
          </a:p>
          <a:p>
            <a:pPr eaLnBrk="1" hangingPunct="1">
              <a:lnSpc>
                <a:spcPct val="150000"/>
              </a:lnSpc>
            </a:pP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36"/>
          <p:cNvSpPr txBox="1">
            <a:spLocks noChangeArrowheads="1"/>
          </p:cNvSpPr>
          <p:nvPr/>
        </p:nvSpPr>
        <p:spPr bwMode="auto">
          <a:xfrm>
            <a:off x="7575475" y="1255133"/>
            <a:ext cx="28893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与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的交互机制</a:t>
            </a:r>
          </a:p>
        </p:txBody>
      </p:sp>
      <p:sp>
        <p:nvSpPr>
          <p:cNvPr id="31" name="文本框 36"/>
          <p:cNvSpPr txBox="1">
            <a:spLocks noChangeArrowheads="1"/>
          </p:cNvSpPr>
          <p:nvPr/>
        </p:nvSpPr>
        <p:spPr bwMode="auto">
          <a:xfrm>
            <a:off x="4679415" y="5490578"/>
            <a:ext cx="2317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QEMU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运行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文本框 37"/>
          <p:cNvSpPr txBox="1">
            <a:spLocks noChangeArrowheads="1"/>
          </p:cNvSpPr>
          <p:nvPr/>
        </p:nvSpPr>
        <p:spPr bwMode="auto">
          <a:xfrm>
            <a:off x="4679415" y="5839194"/>
            <a:ext cx="2533026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安装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QEMU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模拟器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编译后运行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文本框 36"/>
          <p:cNvSpPr txBox="1">
            <a:spLocks noChangeArrowheads="1"/>
          </p:cNvSpPr>
          <p:nvPr/>
        </p:nvSpPr>
        <p:spPr bwMode="auto">
          <a:xfrm>
            <a:off x="8762022" y="3168122"/>
            <a:ext cx="2739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交互示例与工具支持</a:t>
            </a: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543308" y="3161829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Freeform 23"/>
          <p:cNvSpPr>
            <a:spLocks noEditPoints="1"/>
          </p:cNvSpPr>
          <p:nvPr/>
        </p:nvSpPr>
        <p:spPr bwMode="auto">
          <a:xfrm>
            <a:off x="3488742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6685719" y="3147610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Freeform 23"/>
          <p:cNvSpPr>
            <a:spLocks noEditPoints="1"/>
          </p:cNvSpPr>
          <p:nvPr/>
        </p:nvSpPr>
        <p:spPr bwMode="auto">
          <a:xfrm flipH="1">
            <a:off x="7774747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Freeform 23"/>
          <p:cNvSpPr>
            <a:spLocks noEditPoints="1"/>
          </p:cNvSpPr>
          <p:nvPr/>
        </p:nvSpPr>
        <p:spPr bwMode="auto">
          <a:xfrm flipH="1">
            <a:off x="5633175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技术依据总览</a:t>
            </a:r>
          </a:p>
        </p:txBody>
      </p:sp>
      <p:sp>
        <p:nvSpPr>
          <p:cNvPr id="46" name="文本框 37">
            <a:extLst>
              <a:ext uri="{FF2B5EF4-FFF2-40B4-BE49-F238E27FC236}">
                <a16:creationId xmlns:a16="http://schemas.microsoft.com/office/drawing/2014/main" id="{F562E046-054A-4D38-AB3B-C5C789DC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9948" y="3611894"/>
            <a:ext cx="3238168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工具支持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7" name="文本框 37">
            <a:extLst>
              <a:ext uri="{FF2B5EF4-FFF2-40B4-BE49-F238E27FC236}">
                <a16:creationId xmlns:a16="http://schemas.microsoft.com/office/drawing/2014/main" id="{A38F9CEC-43F6-4D64-A3DA-B95EF318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475" y="1725417"/>
            <a:ext cx="4032679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与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的交互主要通过</a:t>
            </a:r>
            <a:r>
              <a:rPr lang="zh-CN" altLang="en-US" sz="1400" b="1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外部函数接口（</a:t>
            </a:r>
            <a:r>
              <a:rPr lang="en-US" altLang="zh-CN" sz="1400" b="1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1400" b="1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实现，结合构建链接支持、数据类型映射和指针管理等策略，确保跨语言调用的安全性与效率。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2912" y="2088984"/>
            <a:ext cx="2706035" cy="3447758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62912" y="5536746"/>
            <a:ext cx="2706035" cy="432024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84081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274775" y="2088983"/>
            <a:ext cx="2706035" cy="3447757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274775" y="5536744"/>
            <a:ext cx="2706035" cy="432025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95944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6186638" y="2088983"/>
            <a:ext cx="2706035" cy="3469457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186638" y="5536744"/>
            <a:ext cx="2706035" cy="432026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07807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9098502" y="2088984"/>
            <a:ext cx="2706035" cy="3447756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9098502" y="5536742"/>
            <a:ext cx="2706035" cy="432027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19671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36" name="文本框 36"/>
          <p:cNvSpPr txBox="1">
            <a:spLocks noChangeArrowheads="1"/>
          </p:cNvSpPr>
          <p:nvPr/>
        </p:nvSpPr>
        <p:spPr bwMode="auto">
          <a:xfrm>
            <a:off x="405779" y="2813317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函数调用</a:t>
            </a:r>
          </a:p>
        </p:txBody>
      </p:sp>
      <p:sp>
        <p:nvSpPr>
          <p:cNvPr id="39" name="文本框 37"/>
          <p:cNvSpPr txBox="1">
            <a:spLocks noChangeArrowheads="1"/>
          </p:cNvSpPr>
          <p:nvPr/>
        </p:nvSpPr>
        <p:spPr bwMode="auto">
          <a:xfrm>
            <a:off x="432278" y="3258090"/>
            <a:ext cx="2620298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D0D0D"/>
                </a:solidFill>
                <a:latin typeface="+mn-ea"/>
                <a:cs typeface="+mn-ea"/>
              </a:rPr>
              <a:t>Rust</a:t>
            </a: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调用</a:t>
            </a:r>
            <a:r>
              <a:rPr lang="en-US" altLang="zh-CN" sz="1400" b="1" dirty="0">
                <a:solidFill>
                  <a:srgbClr val="0D0D0D"/>
                </a:solidFill>
                <a:latin typeface="+mn-ea"/>
                <a:cs typeface="+mn-ea"/>
              </a:rPr>
              <a:t>C</a:t>
            </a: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函数：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extern "C"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块声明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函数，并通过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unsafe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调用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D0D0D"/>
                </a:solidFill>
                <a:latin typeface="+mn-ea"/>
                <a:cs typeface="+mn-ea"/>
              </a:rPr>
              <a:t>C</a:t>
            </a: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调用</a:t>
            </a:r>
            <a:r>
              <a:rPr lang="en-US" altLang="zh-CN" sz="1400" b="1" dirty="0">
                <a:solidFill>
                  <a:srgbClr val="0D0D0D"/>
                </a:solidFill>
                <a:latin typeface="+mn-ea"/>
                <a:cs typeface="+mn-ea"/>
              </a:rPr>
              <a:t>Rust</a:t>
            </a: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函数：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extern "C"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和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#[no_mangle]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暴露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函数 </a:t>
            </a:r>
            <a:br>
              <a:rPr lang="zh-CN" altLang="en-US" sz="1400" dirty="0"/>
            </a:b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文本框 36"/>
          <p:cNvSpPr txBox="1">
            <a:spLocks noChangeArrowheads="1"/>
          </p:cNvSpPr>
          <p:nvPr/>
        </p:nvSpPr>
        <p:spPr bwMode="auto">
          <a:xfrm>
            <a:off x="3313549" y="2796424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数据类型映射</a:t>
            </a:r>
          </a:p>
        </p:txBody>
      </p:sp>
      <p:sp>
        <p:nvSpPr>
          <p:cNvPr id="41" name="文本框 37"/>
          <p:cNvSpPr txBox="1">
            <a:spLocks noChangeArrowheads="1"/>
          </p:cNvSpPr>
          <p:nvPr/>
        </p:nvSpPr>
        <p:spPr bwMode="auto">
          <a:xfrm>
            <a:off x="3313549" y="3283221"/>
            <a:ext cx="2612114" cy="231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基本类型：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的基础类型（如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i32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）与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语言对应类型（如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int32_t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）无缝兼容</a:t>
            </a:r>
            <a:endParaRPr lang="en-US" altLang="zh-CN" sz="1400" dirty="0">
              <a:solidFill>
                <a:srgbClr val="0D0D0D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D0D0D"/>
                </a:solidFill>
                <a:latin typeface="+mn-ea"/>
                <a:cs typeface="+mn-ea"/>
              </a:rPr>
              <a:t>复杂类型：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使用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#[repr(C)]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确保结构体等复杂类型内存布局兼容 </a:t>
            </a:r>
            <a:br>
              <a:rPr lang="zh-CN" altLang="en-US" sz="1400" dirty="0">
                <a:latin typeface="+mn-ea"/>
              </a:rPr>
            </a:br>
            <a:endParaRPr lang="zh-CN" altLang="en-US" sz="1400" dirty="0">
              <a:solidFill>
                <a:srgbClr val="0D0D0D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2" name="文本框 36"/>
          <p:cNvSpPr txBox="1">
            <a:spLocks noChangeArrowheads="1"/>
          </p:cNvSpPr>
          <p:nvPr/>
        </p:nvSpPr>
        <p:spPr bwMode="auto">
          <a:xfrm>
            <a:off x="6229505" y="2813317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指针管理</a:t>
            </a:r>
          </a:p>
        </p:txBody>
      </p:sp>
      <p:sp>
        <p:nvSpPr>
          <p:cNvPr id="43" name="文本框 37"/>
          <p:cNvSpPr txBox="1">
            <a:spLocks noChangeArrowheads="1"/>
          </p:cNvSpPr>
          <p:nvPr/>
        </p:nvSpPr>
        <p:spPr bwMode="auto">
          <a:xfrm>
            <a:off x="6315374" y="3299364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通过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Box::</a:t>
            </a:r>
            <a:r>
              <a:rPr lang="en-US" altLang="zh-CN" sz="1400" dirty="0" err="1">
                <a:solidFill>
                  <a:srgbClr val="0D0D0D"/>
                </a:solidFill>
                <a:latin typeface="+mn-ea"/>
                <a:cs typeface="+mn-ea"/>
              </a:rPr>
              <a:t>into_raw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将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对象转为指针供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使用，通过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Box::</a:t>
            </a:r>
            <a:r>
              <a:rPr lang="en-US" altLang="zh-CN" sz="1400" dirty="0" err="1">
                <a:solidFill>
                  <a:srgbClr val="0D0D0D"/>
                </a:solidFill>
                <a:latin typeface="+mn-ea"/>
                <a:cs typeface="+mn-ea"/>
              </a:rPr>
              <a:t>from_raw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将指针转为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</a:rPr>
              <a:t>对象 </a:t>
            </a:r>
            <a:br>
              <a:rPr lang="zh-CN" altLang="en-US" sz="1400" b="1" dirty="0">
                <a:solidFill>
                  <a:srgbClr val="0D0D0D"/>
                </a:solidFill>
                <a:ea typeface="汉仪君黑-45简" panose="020B0604020202020204" charset="-122"/>
                <a:cs typeface="+mn-ea"/>
              </a:rPr>
            </a:br>
            <a:endParaRPr lang="zh-CN" altLang="en-US" sz="1400" b="1" dirty="0">
              <a:solidFill>
                <a:srgbClr val="0D0D0D"/>
              </a:solidFill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文本框 36"/>
          <p:cNvSpPr txBox="1">
            <a:spLocks noChangeArrowheads="1"/>
          </p:cNvSpPr>
          <p:nvPr/>
        </p:nvSpPr>
        <p:spPr bwMode="auto">
          <a:xfrm>
            <a:off x="9098501" y="2796424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构建与链接</a:t>
            </a:r>
          </a:p>
        </p:txBody>
      </p:sp>
      <p:sp>
        <p:nvSpPr>
          <p:cNvPr id="45" name="文本框 37"/>
          <p:cNvSpPr txBox="1">
            <a:spLocks noChangeArrowheads="1"/>
          </p:cNvSpPr>
          <p:nvPr/>
        </p:nvSpPr>
        <p:spPr bwMode="auto">
          <a:xfrm>
            <a:off x="9208789" y="3281661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可以在 </a:t>
            </a:r>
            <a:r>
              <a:rPr lang="en-US" altLang="zh-CN" sz="1400" dirty="0" err="1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Cargo.toml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或者构建脚本里指定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的链接库；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也可以配置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代码编译为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兼容的静态库或者动态库，供 </a:t>
            </a:r>
            <a:r>
              <a:rPr lang="en-US" altLang="zh-CN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+mn-ea"/>
                <a:cs typeface="+mn-ea"/>
                <a:sym typeface="+mn-lt"/>
              </a:rPr>
              <a:t>链接使用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3932249" y="752098"/>
            <a:ext cx="432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交互的实现机制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1258168" y="4152141"/>
            <a:ext cx="300424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创建项目并编写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lib.rs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7"/>
          <p:cNvSpPr txBox="1">
            <a:spLocks noChangeArrowheads="1"/>
          </p:cNvSpPr>
          <p:nvPr/>
        </p:nvSpPr>
        <p:spPr bwMode="auto">
          <a:xfrm>
            <a:off x="1258169" y="4615694"/>
            <a:ext cx="3776969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为了防止函数名被编译器修改，可以加上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#[unsafe(no_mangle)]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为了能让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的函数通过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被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调用，需要加上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extern "C"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对函数进行修饰。</a:t>
            </a:r>
          </a:p>
        </p:txBody>
      </p:sp>
      <p:sp>
        <p:nvSpPr>
          <p:cNvPr id="19" name="文本框 36"/>
          <p:cNvSpPr txBox="1">
            <a:spLocks noChangeArrowheads="1"/>
          </p:cNvSpPr>
          <p:nvPr/>
        </p:nvSpPr>
        <p:spPr bwMode="auto">
          <a:xfrm>
            <a:off x="8015327" y="4672006"/>
            <a:ext cx="31909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5.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并运行</a:t>
            </a:r>
          </a:p>
        </p:txBody>
      </p:sp>
      <p:sp>
        <p:nvSpPr>
          <p:cNvPr id="20" name="文本框 37"/>
          <p:cNvSpPr txBox="1">
            <a:spLocks noChangeArrowheads="1"/>
          </p:cNvSpPr>
          <p:nvPr/>
        </p:nvSpPr>
        <p:spPr bwMode="auto">
          <a:xfrm>
            <a:off x="7522458" y="5078829"/>
            <a:ext cx="417667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gcc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-o main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–L ../target/debug –l add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文本框 36"/>
          <p:cNvSpPr txBox="1">
            <a:spLocks noChangeArrowheads="1"/>
          </p:cNvSpPr>
          <p:nvPr/>
        </p:nvSpPr>
        <p:spPr bwMode="auto">
          <a:xfrm>
            <a:off x="8015326" y="2782894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文本框 37"/>
          <p:cNvSpPr txBox="1">
            <a:spLocks noChangeArrowheads="1"/>
          </p:cNvSpPr>
          <p:nvPr/>
        </p:nvSpPr>
        <p:spPr bwMode="auto">
          <a:xfrm>
            <a:off x="8015326" y="3108100"/>
            <a:ext cx="410691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声明要使用的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函数，例如：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extern int32_t add(int32_t left, int32_t right);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文本框 36"/>
          <p:cNvSpPr txBox="1">
            <a:spLocks noChangeArrowheads="1"/>
          </p:cNvSpPr>
          <p:nvPr/>
        </p:nvSpPr>
        <p:spPr bwMode="auto">
          <a:xfrm>
            <a:off x="5178778" y="1273482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</a:t>
            </a:r>
          </a:p>
        </p:txBody>
      </p:sp>
      <p:sp>
        <p:nvSpPr>
          <p:cNvPr id="24" name="文本框 37"/>
          <p:cNvSpPr txBox="1">
            <a:spLocks noChangeArrowheads="1"/>
          </p:cNvSpPr>
          <p:nvPr/>
        </p:nvSpPr>
        <p:spPr bwMode="auto">
          <a:xfrm>
            <a:off x="5569037" y="1614024"/>
            <a:ext cx="121386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 build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箭头"/>
          <p:cNvSpPr/>
          <p:nvPr/>
        </p:nvSpPr>
        <p:spPr>
          <a:xfrm>
            <a:off x="6736335" y="4615694"/>
            <a:ext cx="1062417" cy="22473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3769"/>
            </a:avLst>
          </a:prstGeom>
          <a:solidFill>
            <a:srgbClr val="6696B6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箭头"/>
          <p:cNvSpPr/>
          <p:nvPr/>
        </p:nvSpPr>
        <p:spPr>
          <a:xfrm>
            <a:off x="6367555" y="2962318"/>
            <a:ext cx="1416052" cy="3900711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箭头"/>
          <p:cNvSpPr/>
          <p:nvPr/>
        </p:nvSpPr>
        <p:spPr>
          <a:xfrm>
            <a:off x="5847327" y="2036864"/>
            <a:ext cx="657290" cy="4826165"/>
          </a:xfrm>
          <a:prstGeom prst="upArrow">
            <a:avLst/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箭头"/>
          <p:cNvSpPr/>
          <p:nvPr/>
        </p:nvSpPr>
        <p:spPr>
          <a:xfrm flipH="1">
            <a:off x="4455507" y="3990979"/>
            <a:ext cx="1213867" cy="2872050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箭头"/>
          <p:cNvSpPr/>
          <p:nvPr/>
        </p:nvSpPr>
        <p:spPr>
          <a:xfrm flipH="1">
            <a:off x="4776580" y="2524197"/>
            <a:ext cx="1213867" cy="4338832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文本框 36"/>
          <p:cNvSpPr txBox="1">
            <a:spLocks noChangeArrowheads="1"/>
          </p:cNvSpPr>
          <p:nvPr/>
        </p:nvSpPr>
        <p:spPr bwMode="auto">
          <a:xfrm>
            <a:off x="2190646" y="1917845"/>
            <a:ext cx="312130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Cargo.toml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文本框 37"/>
          <p:cNvSpPr txBox="1">
            <a:spLocks noChangeArrowheads="1"/>
          </p:cNvSpPr>
          <p:nvPr/>
        </p:nvSpPr>
        <p:spPr bwMode="auto">
          <a:xfrm>
            <a:off x="1872997" y="2274262"/>
            <a:ext cx="302963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[lib]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name="add"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crate-type = ["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staticlib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"]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示例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5CFD-885E-4738-AE19-616C0AE5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6">
            <a:extLst>
              <a:ext uri="{FF2B5EF4-FFF2-40B4-BE49-F238E27FC236}">
                <a16:creationId xmlns:a16="http://schemas.microsoft.com/office/drawing/2014/main" id="{832971A6-B7CC-0062-6C6C-0807B8E9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68" y="4152141"/>
            <a:ext cx="300424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创建项目并编写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lib.rs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7">
            <a:extLst>
              <a:ext uri="{FF2B5EF4-FFF2-40B4-BE49-F238E27FC236}">
                <a16:creationId xmlns:a16="http://schemas.microsoft.com/office/drawing/2014/main" id="{F31AF613-C817-358C-37FF-5FDA42A6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69" y="4615694"/>
            <a:ext cx="3776969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为了防止函数名被编译器修改，可以加上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#[unsafe(no_mangle)]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为了能让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的函数通过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被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调用，需要加上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extern "C"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对函数进行修饰。</a:t>
            </a:r>
          </a:p>
        </p:txBody>
      </p:sp>
      <p:sp>
        <p:nvSpPr>
          <p:cNvPr id="19" name="文本框 36">
            <a:extLst>
              <a:ext uri="{FF2B5EF4-FFF2-40B4-BE49-F238E27FC236}">
                <a16:creationId xmlns:a16="http://schemas.microsoft.com/office/drawing/2014/main" id="{8DAC7A61-6EA1-3B5C-F705-7CEBFE4C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27" y="4672006"/>
            <a:ext cx="31909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5.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并运行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E7AB71E6-CA9E-5CA3-5C35-B4C593F1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458" y="5078829"/>
            <a:ext cx="4176674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gcc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-o main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–L ../target/debug –l add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文本框 36">
            <a:extLst>
              <a:ext uri="{FF2B5EF4-FFF2-40B4-BE49-F238E27FC236}">
                <a16:creationId xmlns:a16="http://schemas.microsoft.com/office/drawing/2014/main" id="{5255B4EE-F381-3501-FF02-90A051AA5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26" y="2782894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main.c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文本框 37">
            <a:extLst>
              <a:ext uri="{FF2B5EF4-FFF2-40B4-BE49-F238E27FC236}">
                <a16:creationId xmlns:a16="http://schemas.microsoft.com/office/drawing/2014/main" id="{0FCE9E2D-9711-0E17-A3B8-1A98C3807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326" y="3108100"/>
            <a:ext cx="410691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声明要使用的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函数，例如：</a:t>
            </a:r>
            <a:endParaRPr lang="en-US" altLang="zh-CN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extern int32_t add(int32_t left, int32_t right);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文本框 36">
            <a:extLst>
              <a:ext uri="{FF2B5EF4-FFF2-40B4-BE49-F238E27FC236}">
                <a16:creationId xmlns:a16="http://schemas.microsoft.com/office/drawing/2014/main" id="{112642ED-EA72-303E-7E03-206B4E8C5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778" y="1273482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编译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</a:t>
            </a:r>
          </a:p>
        </p:txBody>
      </p:sp>
      <p:sp>
        <p:nvSpPr>
          <p:cNvPr id="24" name="文本框 37">
            <a:extLst>
              <a:ext uri="{FF2B5EF4-FFF2-40B4-BE49-F238E27FC236}">
                <a16:creationId xmlns:a16="http://schemas.microsoft.com/office/drawing/2014/main" id="{5AEB0E33-B4D4-A871-B9ED-E56CCF1E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037" y="1614024"/>
            <a:ext cx="121386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 build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箭头">
            <a:extLst>
              <a:ext uri="{FF2B5EF4-FFF2-40B4-BE49-F238E27FC236}">
                <a16:creationId xmlns:a16="http://schemas.microsoft.com/office/drawing/2014/main" id="{DA301D2C-86AE-A48B-2EF3-782B6766AC7B}"/>
              </a:ext>
            </a:extLst>
          </p:cNvPr>
          <p:cNvSpPr/>
          <p:nvPr/>
        </p:nvSpPr>
        <p:spPr>
          <a:xfrm>
            <a:off x="6736335" y="4615694"/>
            <a:ext cx="1062417" cy="22473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3769"/>
            </a:avLst>
          </a:prstGeom>
          <a:solidFill>
            <a:srgbClr val="6696B6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箭头">
            <a:extLst>
              <a:ext uri="{FF2B5EF4-FFF2-40B4-BE49-F238E27FC236}">
                <a16:creationId xmlns:a16="http://schemas.microsoft.com/office/drawing/2014/main" id="{845D6F37-198D-CA88-2826-40E78FFA2B1C}"/>
              </a:ext>
            </a:extLst>
          </p:cNvPr>
          <p:cNvSpPr/>
          <p:nvPr/>
        </p:nvSpPr>
        <p:spPr>
          <a:xfrm>
            <a:off x="6367555" y="2962318"/>
            <a:ext cx="1416052" cy="3900711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箭头">
            <a:extLst>
              <a:ext uri="{FF2B5EF4-FFF2-40B4-BE49-F238E27FC236}">
                <a16:creationId xmlns:a16="http://schemas.microsoft.com/office/drawing/2014/main" id="{1F595FE6-2215-1C8F-C038-A7347969647B}"/>
              </a:ext>
            </a:extLst>
          </p:cNvPr>
          <p:cNvSpPr/>
          <p:nvPr/>
        </p:nvSpPr>
        <p:spPr>
          <a:xfrm>
            <a:off x="5847327" y="2036864"/>
            <a:ext cx="657290" cy="4826165"/>
          </a:xfrm>
          <a:prstGeom prst="upArrow">
            <a:avLst/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箭头">
            <a:extLst>
              <a:ext uri="{FF2B5EF4-FFF2-40B4-BE49-F238E27FC236}">
                <a16:creationId xmlns:a16="http://schemas.microsoft.com/office/drawing/2014/main" id="{758A4CF8-4564-2E08-72BC-2141A14E7CA9}"/>
              </a:ext>
            </a:extLst>
          </p:cNvPr>
          <p:cNvSpPr/>
          <p:nvPr/>
        </p:nvSpPr>
        <p:spPr>
          <a:xfrm flipH="1">
            <a:off x="4455507" y="3990979"/>
            <a:ext cx="1213867" cy="2872050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箭头">
            <a:extLst>
              <a:ext uri="{FF2B5EF4-FFF2-40B4-BE49-F238E27FC236}">
                <a16:creationId xmlns:a16="http://schemas.microsoft.com/office/drawing/2014/main" id="{D96A3D98-6AC6-B9AB-AB6D-D88FD91BDF9D}"/>
              </a:ext>
            </a:extLst>
          </p:cNvPr>
          <p:cNvSpPr/>
          <p:nvPr/>
        </p:nvSpPr>
        <p:spPr>
          <a:xfrm flipH="1">
            <a:off x="4776580" y="2524197"/>
            <a:ext cx="1213867" cy="4338832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文本框 36">
            <a:extLst>
              <a:ext uri="{FF2B5EF4-FFF2-40B4-BE49-F238E27FC236}">
                <a16:creationId xmlns:a16="http://schemas.microsoft.com/office/drawing/2014/main" id="{8129CD29-0045-C518-62A1-8F7F2C61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646" y="1917845"/>
            <a:ext cx="312130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2. 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Cargo.toml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文本框 37">
            <a:extLst>
              <a:ext uri="{FF2B5EF4-FFF2-40B4-BE49-F238E27FC236}">
                <a16:creationId xmlns:a16="http://schemas.microsoft.com/office/drawing/2014/main" id="{A0E6C883-4FCD-4439-F7A9-3C3CA9EDB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997" y="2274262"/>
            <a:ext cx="3029630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[lib]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name="add"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crate-type = ["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staticlib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"]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01756D8D-5341-2C15-0938-1E5F02030FB6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62E9F7F1-2044-26CE-8EAA-2E869FD8280E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A4BB3A91-EF37-9247-AA81-E8D8FE464AC7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>
            <a:extLst>
              <a:ext uri="{FF2B5EF4-FFF2-40B4-BE49-F238E27FC236}">
                <a16:creationId xmlns:a16="http://schemas.microsoft.com/office/drawing/2014/main" id="{62B1A8CC-2C4F-C9FA-87DB-EE529FEF5B2D}"/>
              </a:ext>
            </a:extLst>
          </p:cNvPr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7C7CF9-2968-63BE-45BA-0979B2532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181" cy="68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1435" y="1974215"/>
            <a:ext cx="4468495" cy="3239770"/>
            <a:chOff x="5719" y="2292"/>
            <a:chExt cx="7037" cy="5102"/>
          </a:xfrm>
        </p:grpSpPr>
        <p:sp>
          <p:nvSpPr>
            <p:cNvPr id="10" name="椭圆 1"/>
            <p:cNvSpPr/>
            <p:nvPr/>
          </p:nvSpPr>
          <p:spPr>
            <a:xfrm>
              <a:off x="7786" y="2377"/>
              <a:ext cx="2892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2032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sym typeface="字魂36号-正文宋楷" panose="02000000000000000000" pitchFamily="2" charset="-122"/>
                </a:rPr>
                <a:t>步骤</a:t>
              </a:r>
            </a:p>
          </p:txBody>
        </p:sp>
        <p:sp>
          <p:nvSpPr>
            <p:cNvPr id="11" name="圆角矩形 28"/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/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/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/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/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01</a:t>
              </a:r>
            </a:p>
          </p:txBody>
        </p:sp>
        <p:cxnSp>
          <p:nvCxnSpPr>
            <p:cNvPr id="16" name="直接连接符 33"/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/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02</a:t>
              </a:r>
            </a:p>
          </p:txBody>
        </p:sp>
        <p:cxnSp>
          <p:nvCxnSpPr>
            <p:cNvPr id="18" name="直接连接符 35"/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/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03</a:t>
              </a:r>
            </a:p>
          </p:txBody>
        </p:sp>
        <p:cxnSp>
          <p:nvCxnSpPr>
            <p:cNvPr id="20" name="直接连接符 37"/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/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04</a:t>
              </a:r>
            </a:p>
          </p:txBody>
        </p:sp>
        <p:cxnSp>
          <p:nvCxnSpPr>
            <p:cNvPr id="22" name="直接连接符 39"/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/>
          <p:cNvSpPr txBox="1">
            <a:spLocks noChangeArrowheads="1"/>
          </p:cNvSpPr>
          <p:nvPr/>
        </p:nvSpPr>
        <p:spPr bwMode="auto">
          <a:xfrm>
            <a:off x="8372785" y="189519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main.rs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5" name="文本框 37"/>
          <p:cNvSpPr txBox="1">
            <a:spLocks noChangeArrowheads="1"/>
          </p:cNvSpPr>
          <p:nvPr/>
        </p:nvSpPr>
        <p:spPr bwMode="auto">
          <a:xfrm>
            <a:off x="8379771" y="2315845"/>
            <a:ext cx="290466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以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extern “C” { ... }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的形式声明一个外部的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函数接口。</a:t>
            </a:r>
          </a:p>
        </p:txBody>
      </p:sp>
      <p:sp>
        <p:nvSpPr>
          <p:cNvPr id="137" name="文本框 36"/>
          <p:cNvSpPr txBox="1">
            <a:spLocks noChangeArrowheads="1"/>
          </p:cNvSpPr>
          <p:nvPr/>
        </p:nvSpPr>
        <p:spPr bwMode="auto">
          <a:xfrm>
            <a:off x="865484" y="1468433"/>
            <a:ext cx="4212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创建项目并修改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Cargo.toml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文件</a:t>
            </a:r>
          </a:p>
        </p:txBody>
      </p:sp>
      <p:sp>
        <p:nvSpPr>
          <p:cNvPr id="138" name="文本框 37"/>
          <p:cNvSpPr txBox="1">
            <a:spLocks noChangeArrowheads="1"/>
          </p:cNvSpPr>
          <p:nvPr/>
        </p:nvSpPr>
        <p:spPr bwMode="auto">
          <a:xfrm>
            <a:off x="1269431" y="1848683"/>
            <a:ext cx="3021763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build = "build.rs"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libc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= "0.2.171"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cc = "1.2.18“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添加必要的配置和依赖。</a:t>
            </a:r>
          </a:p>
        </p:txBody>
      </p:sp>
      <p:sp>
        <p:nvSpPr>
          <p:cNvPr id="143" name="文本框 36"/>
          <p:cNvSpPr txBox="1">
            <a:spLocks noChangeArrowheads="1"/>
          </p:cNvSpPr>
          <p:nvPr/>
        </p:nvSpPr>
        <p:spPr bwMode="auto">
          <a:xfrm>
            <a:off x="1114788" y="3997900"/>
            <a:ext cx="3176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build.rs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4" name="文本框 37"/>
          <p:cNvSpPr txBox="1">
            <a:spLocks noChangeArrowheads="1"/>
          </p:cNvSpPr>
          <p:nvPr/>
        </p:nvSpPr>
        <p:spPr bwMode="auto">
          <a:xfrm>
            <a:off x="1114788" y="4434265"/>
            <a:ext cx="3963659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构建脚本的主要作用是：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在构建过程中编译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文件。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将生成的静态库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add.a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链接到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项目中，使得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代码可以调用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中的函数。</a:t>
            </a:r>
          </a:p>
        </p:txBody>
      </p:sp>
      <p:sp>
        <p:nvSpPr>
          <p:cNvPr id="26" name="文本框 36"/>
          <p:cNvSpPr txBox="1">
            <a:spLocks noChangeArrowheads="1"/>
          </p:cNvSpPr>
          <p:nvPr/>
        </p:nvSpPr>
        <p:spPr bwMode="auto">
          <a:xfrm>
            <a:off x="8138559" y="4750991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运行</a:t>
            </a:r>
          </a:p>
        </p:txBody>
      </p:sp>
      <p:sp>
        <p:nvSpPr>
          <p:cNvPr id="27" name="文本框 37"/>
          <p:cNvSpPr txBox="1">
            <a:spLocks noChangeArrowheads="1"/>
          </p:cNvSpPr>
          <p:nvPr/>
        </p:nvSpPr>
        <p:spPr bwMode="auto">
          <a:xfrm>
            <a:off x="8133058" y="5141773"/>
            <a:ext cx="279732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 run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9457898" y="5125533"/>
            <a:ext cx="2741073" cy="1732467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-1"/>
            <a:ext cx="3640081" cy="1987722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4648" y="-1"/>
            <a:ext cx="3723684" cy="2065953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菱形"/>
          <p:cNvSpPr/>
          <p:nvPr/>
        </p:nvSpPr>
        <p:spPr bwMode="auto">
          <a:xfrm>
            <a:off x="4355568" y="1175557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24" name="菱形"/>
          <p:cNvSpPr/>
          <p:nvPr/>
        </p:nvSpPr>
        <p:spPr bwMode="auto">
          <a:xfrm>
            <a:off x="4355568" y="2380390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25" name="菱形"/>
          <p:cNvSpPr/>
          <p:nvPr/>
        </p:nvSpPr>
        <p:spPr bwMode="auto">
          <a:xfrm>
            <a:off x="4355568" y="3585223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6" name="菱形"/>
          <p:cNvSpPr/>
          <p:nvPr/>
        </p:nvSpPr>
        <p:spPr bwMode="auto">
          <a:xfrm>
            <a:off x="4355568" y="4790057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27" name="文本框 24"/>
          <p:cNvSpPr txBox="1"/>
          <p:nvPr/>
        </p:nvSpPr>
        <p:spPr>
          <a:xfrm>
            <a:off x="5625065" y="1327374"/>
            <a:ext cx="542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WHAT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：选题内容简介</a:t>
            </a:r>
          </a:p>
        </p:txBody>
      </p:sp>
      <p:sp>
        <p:nvSpPr>
          <p:cNvPr id="28" name="文本框 25"/>
          <p:cNvSpPr txBox="1"/>
          <p:nvPr/>
        </p:nvSpPr>
        <p:spPr>
          <a:xfrm>
            <a:off x="5625065" y="2532206"/>
            <a:ext cx="548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WHY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：研究意义概述</a:t>
            </a:r>
          </a:p>
        </p:txBody>
      </p:sp>
      <p:sp>
        <p:nvSpPr>
          <p:cNvPr id="29" name="文本框 26"/>
          <p:cNvSpPr txBox="1"/>
          <p:nvPr/>
        </p:nvSpPr>
        <p:spPr>
          <a:xfrm>
            <a:off x="5625065" y="3737040"/>
            <a:ext cx="60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HOW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：技术实现探讨</a:t>
            </a:r>
          </a:p>
        </p:txBody>
      </p:sp>
      <p:sp>
        <p:nvSpPr>
          <p:cNvPr id="30" name="文本框 27"/>
          <p:cNvSpPr txBox="1"/>
          <p:nvPr/>
        </p:nvSpPr>
        <p:spPr>
          <a:xfrm>
            <a:off x="5625066" y="4941873"/>
            <a:ext cx="542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当前进展与后期计划</a:t>
            </a:r>
          </a:p>
        </p:txBody>
      </p:sp>
      <p:sp>
        <p:nvSpPr>
          <p:cNvPr id="31" name="文本框 5"/>
          <p:cNvSpPr txBox="1"/>
          <p:nvPr/>
        </p:nvSpPr>
        <p:spPr>
          <a:xfrm>
            <a:off x="1256558" y="2855372"/>
            <a:ext cx="213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256558" y="3657108"/>
            <a:ext cx="2385999" cy="400110"/>
          </a:xfrm>
          <a:prstGeom prst="rect">
            <a:avLst/>
          </a:prstGeom>
          <a:solidFill>
            <a:srgbClr val="6696B6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1EC6-99D2-D14A-4ED4-D4852C0A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AF541E-D240-5AC1-5EA1-F1B41B386BCC}"/>
              </a:ext>
            </a:extLst>
          </p:cNvPr>
          <p:cNvGrpSpPr/>
          <p:nvPr/>
        </p:nvGrpSpPr>
        <p:grpSpPr>
          <a:xfrm>
            <a:off x="3861435" y="1974215"/>
            <a:ext cx="4468495" cy="3239770"/>
            <a:chOff x="5719" y="2292"/>
            <a:chExt cx="7037" cy="5102"/>
          </a:xfrm>
        </p:grpSpPr>
        <p:sp>
          <p:nvSpPr>
            <p:cNvPr id="10" name="椭圆 1">
              <a:extLst>
                <a:ext uri="{FF2B5EF4-FFF2-40B4-BE49-F238E27FC236}">
                  <a16:creationId xmlns:a16="http://schemas.microsoft.com/office/drawing/2014/main" id="{D46ACA85-C2B6-8DD3-B6DF-865599168098}"/>
                </a:ext>
              </a:extLst>
            </p:cNvPr>
            <p:cNvSpPr/>
            <p:nvPr/>
          </p:nvSpPr>
          <p:spPr>
            <a:xfrm>
              <a:off x="7786" y="2377"/>
              <a:ext cx="2892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2032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sym typeface="字魂36号-正文宋楷" panose="02000000000000000000" pitchFamily="2" charset="-122"/>
                </a:rPr>
                <a:t>步骤</a:t>
              </a:r>
            </a:p>
          </p:txBody>
        </p:sp>
        <p:sp>
          <p:nvSpPr>
            <p:cNvPr id="11" name="圆角矩形 28">
              <a:extLst>
                <a:ext uri="{FF2B5EF4-FFF2-40B4-BE49-F238E27FC236}">
                  <a16:creationId xmlns:a16="http://schemas.microsoft.com/office/drawing/2014/main" id="{5EE7F516-D392-E425-60D9-618B8D1F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>
              <a:extLst>
                <a:ext uri="{FF2B5EF4-FFF2-40B4-BE49-F238E27FC236}">
                  <a16:creationId xmlns:a16="http://schemas.microsoft.com/office/drawing/2014/main" id="{720C04D0-18F2-C858-6330-3B981A6F4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>
              <a:extLst>
                <a:ext uri="{FF2B5EF4-FFF2-40B4-BE49-F238E27FC236}">
                  <a16:creationId xmlns:a16="http://schemas.microsoft.com/office/drawing/2014/main" id="{47BD2422-05C8-2B4D-91EE-28581C0AB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>
              <a:extLst>
                <a:ext uri="{FF2B5EF4-FFF2-40B4-BE49-F238E27FC236}">
                  <a16:creationId xmlns:a16="http://schemas.microsoft.com/office/drawing/2014/main" id="{ED8D486B-8B0C-2BDA-1052-A52691BA6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>
              <a:extLst>
                <a:ext uri="{FF2B5EF4-FFF2-40B4-BE49-F238E27FC236}">
                  <a16:creationId xmlns:a16="http://schemas.microsoft.com/office/drawing/2014/main" id="{D1DC8622-B5A8-6E67-45F8-068551B3A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01</a:t>
              </a:r>
            </a:p>
          </p:txBody>
        </p:sp>
        <p:cxnSp>
          <p:nvCxnSpPr>
            <p:cNvPr id="16" name="直接连接符 33">
              <a:extLst>
                <a:ext uri="{FF2B5EF4-FFF2-40B4-BE49-F238E27FC236}">
                  <a16:creationId xmlns:a16="http://schemas.microsoft.com/office/drawing/2014/main" id="{A126A591-82A4-38FD-1D13-7ED12D0EA5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>
              <a:extLst>
                <a:ext uri="{FF2B5EF4-FFF2-40B4-BE49-F238E27FC236}">
                  <a16:creationId xmlns:a16="http://schemas.microsoft.com/office/drawing/2014/main" id="{6B1FF12D-CAC6-479B-CCE6-14E1D4680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02</a:t>
              </a:r>
            </a:p>
          </p:txBody>
        </p:sp>
        <p:cxnSp>
          <p:nvCxnSpPr>
            <p:cNvPr id="18" name="直接连接符 35">
              <a:extLst>
                <a:ext uri="{FF2B5EF4-FFF2-40B4-BE49-F238E27FC236}">
                  <a16:creationId xmlns:a16="http://schemas.microsoft.com/office/drawing/2014/main" id="{D8263A74-E862-240F-68AA-3634B41370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>
              <a:extLst>
                <a:ext uri="{FF2B5EF4-FFF2-40B4-BE49-F238E27FC236}">
                  <a16:creationId xmlns:a16="http://schemas.microsoft.com/office/drawing/2014/main" id="{3C20963D-79A1-868F-A773-07DB590B7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03</a:t>
              </a:r>
            </a:p>
          </p:txBody>
        </p:sp>
        <p:cxnSp>
          <p:nvCxnSpPr>
            <p:cNvPr id="20" name="直接连接符 37">
              <a:extLst>
                <a:ext uri="{FF2B5EF4-FFF2-40B4-BE49-F238E27FC236}">
                  <a16:creationId xmlns:a16="http://schemas.microsoft.com/office/drawing/2014/main" id="{EB9AF883-D199-A6E0-15DF-72ADB9FC2B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>
              <a:extLst>
                <a:ext uri="{FF2B5EF4-FFF2-40B4-BE49-F238E27FC236}">
                  <a16:creationId xmlns:a16="http://schemas.microsoft.com/office/drawing/2014/main" id="{C1BFE2CA-21EF-B57B-E8AA-5B3DCB7E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603050405020304" pitchFamily="18" charset="0"/>
                  <a:sym typeface="字魂36号-正文宋楷" panose="02000000000000000000" pitchFamily="2" charset="-122"/>
                </a:rPr>
                <a:t>04</a:t>
              </a:r>
            </a:p>
          </p:txBody>
        </p:sp>
        <p:cxnSp>
          <p:nvCxnSpPr>
            <p:cNvPr id="22" name="直接连接符 39">
              <a:extLst>
                <a:ext uri="{FF2B5EF4-FFF2-40B4-BE49-F238E27FC236}">
                  <a16:creationId xmlns:a16="http://schemas.microsoft.com/office/drawing/2014/main" id="{C6A8F0F5-C746-C1CC-D998-CC3EE39F0F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>
            <a:extLst>
              <a:ext uri="{FF2B5EF4-FFF2-40B4-BE49-F238E27FC236}">
                <a16:creationId xmlns:a16="http://schemas.microsoft.com/office/drawing/2014/main" id="{6BD7ECBF-6327-67F2-030F-94E9EFEA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785" y="189519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main.rs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5" name="文本框 37">
            <a:extLst>
              <a:ext uri="{FF2B5EF4-FFF2-40B4-BE49-F238E27FC236}">
                <a16:creationId xmlns:a16="http://schemas.microsoft.com/office/drawing/2014/main" id="{84676A80-01E4-91AF-FEFF-A7CCB2FF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771" y="2315845"/>
            <a:ext cx="2904661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以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unsafe extern “C” { ... }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的形式声明一个外部的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函数接口。</a:t>
            </a:r>
          </a:p>
        </p:txBody>
      </p:sp>
      <p:sp>
        <p:nvSpPr>
          <p:cNvPr id="137" name="文本框 36">
            <a:extLst>
              <a:ext uri="{FF2B5EF4-FFF2-40B4-BE49-F238E27FC236}">
                <a16:creationId xmlns:a16="http://schemas.microsoft.com/office/drawing/2014/main" id="{406B11EB-B323-05A4-4A4C-A73A7037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484" y="1468433"/>
            <a:ext cx="42129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创建项目并修改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Cargo.toml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文件</a:t>
            </a:r>
          </a:p>
        </p:txBody>
      </p:sp>
      <p:sp>
        <p:nvSpPr>
          <p:cNvPr id="138" name="文本框 37">
            <a:extLst>
              <a:ext uri="{FF2B5EF4-FFF2-40B4-BE49-F238E27FC236}">
                <a16:creationId xmlns:a16="http://schemas.microsoft.com/office/drawing/2014/main" id="{BEB4D4C0-F22C-8AC4-32E4-1B4D7D6F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431" y="1848683"/>
            <a:ext cx="3021763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build = "build.rs"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libc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= "0.2.171"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cc = "1.2.18“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添加必要的配置和依赖。</a:t>
            </a:r>
          </a:p>
        </p:txBody>
      </p:sp>
      <p:sp>
        <p:nvSpPr>
          <p:cNvPr id="143" name="文本框 36">
            <a:extLst>
              <a:ext uri="{FF2B5EF4-FFF2-40B4-BE49-F238E27FC236}">
                <a16:creationId xmlns:a16="http://schemas.microsoft.com/office/drawing/2014/main" id="{7E25930B-F42F-CD45-FB65-2B46F652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88" y="3997900"/>
            <a:ext cx="3176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编写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build.rs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和</a:t>
            </a:r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4" name="文本框 37">
            <a:extLst>
              <a:ext uri="{FF2B5EF4-FFF2-40B4-BE49-F238E27FC236}">
                <a16:creationId xmlns:a16="http://schemas.microsoft.com/office/drawing/2014/main" id="{EC58B032-3048-A856-052F-78F47440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88" y="4434265"/>
            <a:ext cx="3963659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构建脚本的主要作用是：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在构建过程中编译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文件。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将生成的静态库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add.a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链接到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项目中，使得 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代码可以调用 </a:t>
            </a: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add.c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中的函数。</a:t>
            </a:r>
          </a:p>
        </p:txBody>
      </p:sp>
      <p:sp>
        <p:nvSpPr>
          <p:cNvPr id="26" name="文本框 36">
            <a:extLst>
              <a:ext uri="{FF2B5EF4-FFF2-40B4-BE49-F238E27FC236}">
                <a16:creationId xmlns:a16="http://schemas.microsoft.com/office/drawing/2014/main" id="{D379367A-7A84-D9EB-31A1-C65EE5EA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559" y="4750991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运行</a:t>
            </a:r>
          </a:p>
        </p:txBody>
      </p:sp>
      <p:sp>
        <p:nvSpPr>
          <p:cNvPr id="27" name="文本框 37">
            <a:extLst>
              <a:ext uri="{FF2B5EF4-FFF2-40B4-BE49-F238E27FC236}">
                <a16:creationId xmlns:a16="http://schemas.microsoft.com/office/drawing/2014/main" id="{8D65C0BE-9E90-4955-C45D-58332DED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058" y="5141773"/>
            <a:ext cx="279732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cargo run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DA7DA2F-0D8E-AE38-AD2A-A41426C90761}"/>
              </a:ext>
            </a:extLst>
          </p:cNvPr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DD48FE7-ED26-B91D-F187-B203CE1CA098}"/>
              </a:ext>
            </a:extLst>
          </p:cNvPr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544294D-9663-E381-D87D-5E6907ADEA80}"/>
              </a:ext>
            </a:extLst>
          </p:cNvPr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>
            <a:extLst>
              <a:ext uri="{FF2B5EF4-FFF2-40B4-BE49-F238E27FC236}">
                <a16:creationId xmlns:a16="http://schemas.microsoft.com/office/drawing/2014/main" id="{9BC5003A-F4D1-DBAA-C285-DF1900526193}"/>
              </a:ext>
            </a:extLst>
          </p:cNvPr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CA21B7-3123-A474-BD63-2044ACC7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11" y="1537674"/>
            <a:ext cx="10636797" cy="41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1901669" y="2016637"/>
            <a:ext cx="8236560" cy="1556037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120868" y="3884892"/>
            <a:ext cx="7906723" cy="1556037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直角三角形 2"/>
          <p:cNvSpPr/>
          <p:nvPr/>
        </p:nvSpPr>
        <p:spPr>
          <a:xfrm rot="17117050" flipH="1">
            <a:off x="3494351" y="4118428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053771" y="3376709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1183929" y="2017845"/>
            <a:ext cx="2129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800" dirty="0" err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bindgen</a:t>
            </a:r>
            <a:endParaRPr lang="zh-CN" altLang="en-US" sz="28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/>
        </p:nvSpPr>
        <p:spPr bwMode="auto">
          <a:xfrm>
            <a:off x="4160369" y="2413805"/>
            <a:ext cx="579490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bindgen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是一个从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到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的绑定生成器，可以将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C/C++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头文件自动转换为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FFI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（外部函数接口）绑定代码。</a:t>
            </a:r>
          </a:p>
        </p:txBody>
      </p:sp>
      <p:sp>
        <p:nvSpPr>
          <p:cNvPr id="20" name="文本框 37"/>
          <p:cNvSpPr txBox="1">
            <a:spLocks noChangeArrowheads="1"/>
          </p:cNvSpPr>
          <p:nvPr/>
        </p:nvSpPr>
        <p:spPr bwMode="auto">
          <a:xfrm>
            <a:off x="5338317" y="4347103"/>
            <a:ext cx="56542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cbindgen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是从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到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的头文件的生成器，可以将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extern "C"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接口自动生成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C/C++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头文件，供 </a:t>
            </a:r>
            <a:r>
              <a:rPr lang="en-US" altLang="zh-CN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 </a:t>
            </a:r>
            <a:r>
              <a:rPr lang="zh-CN" altLang="en-US" sz="16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代码调用。</a:t>
            </a:r>
          </a:p>
        </p:txBody>
      </p:sp>
      <p:sp>
        <p:nvSpPr>
          <p:cNvPr id="21" name="文本框 36"/>
          <p:cNvSpPr txBox="1">
            <a:spLocks noChangeArrowheads="1"/>
          </p:cNvSpPr>
          <p:nvPr/>
        </p:nvSpPr>
        <p:spPr bwMode="auto">
          <a:xfrm>
            <a:off x="2460913" y="3823883"/>
            <a:ext cx="21295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2800" dirty="0" err="1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cbindgen</a:t>
            </a:r>
            <a:endParaRPr lang="zh-CN" altLang="en-US" sz="28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777929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工具支持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3197394" y="3558525"/>
            <a:ext cx="57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当前进展与后期计划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546936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当前进展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FCC875-9E6A-4B12-91E3-8A8F1CF1E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" y="1279916"/>
            <a:ext cx="12192000" cy="47787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104657" y="5859970"/>
            <a:ext cx="3035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学习与改写初步尝试</a:t>
            </a: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3272834" y="508897"/>
            <a:ext cx="564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当前进展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81A6B1-9FBC-38F9-ECC3-3BDF3602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112" y="1049546"/>
            <a:ext cx="3940120" cy="4531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122FAD-9BB3-4B2F-8615-E8ED00C226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5" t="11681" r="19839" b="33893"/>
          <a:stretch/>
        </p:blipFill>
        <p:spPr>
          <a:xfrm>
            <a:off x="403123" y="1503452"/>
            <a:ext cx="6794090" cy="36235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30ADE3-8737-4A15-83ED-71CEFD53C47F}"/>
              </a:ext>
            </a:extLst>
          </p:cNvPr>
          <p:cNvSpPr txBox="1"/>
          <p:nvPr/>
        </p:nvSpPr>
        <p:spPr>
          <a:xfrm>
            <a:off x="1852806" y="5852548"/>
            <a:ext cx="33995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结合官网阅读源代码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8359171" y="2238692"/>
            <a:ext cx="949195" cy="885174"/>
            <a:chOff x="5513141" y="5082923"/>
            <a:chExt cx="245393" cy="229163"/>
          </a:xfrm>
          <a:solidFill>
            <a:schemeClr val="bg1"/>
          </a:solidFill>
        </p:grpSpPr>
        <p:sp>
          <p:nvSpPr>
            <p:cNvPr id="12" name="Freeform 322"/>
            <p:cNvSpPr/>
            <p:nvPr/>
          </p:nvSpPr>
          <p:spPr bwMode="auto">
            <a:xfrm>
              <a:off x="5541999" y="5192992"/>
              <a:ext cx="45110" cy="81197"/>
            </a:xfrm>
            <a:custGeom>
              <a:avLst/>
              <a:gdLst>
                <a:gd name="T0" fmla="*/ 14 w 49"/>
                <a:gd name="T1" fmla="*/ 0 h 90"/>
                <a:gd name="T2" fmla="*/ 14 w 49"/>
                <a:gd name="T3" fmla="*/ 0 h 90"/>
                <a:gd name="T4" fmla="*/ 8 w 49"/>
                <a:gd name="T5" fmla="*/ 2 h 90"/>
                <a:gd name="T6" fmla="*/ 4 w 49"/>
                <a:gd name="T7" fmla="*/ 4 h 90"/>
                <a:gd name="T8" fmla="*/ 1 w 49"/>
                <a:gd name="T9" fmla="*/ 8 h 90"/>
                <a:gd name="T10" fmla="*/ 0 w 49"/>
                <a:gd name="T11" fmla="*/ 14 h 90"/>
                <a:gd name="T12" fmla="*/ 0 w 49"/>
                <a:gd name="T13" fmla="*/ 78 h 90"/>
                <a:gd name="T14" fmla="*/ 0 w 49"/>
                <a:gd name="T15" fmla="*/ 78 h 90"/>
                <a:gd name="T16" fmla="*/ 1 w 49"/>
                <a:gd name="T17" fmla="*/ 84 h 90"/>
                <a:gd name="T18" fmla="*/ 4 w 49"/>
                <a:gd name="T19" fmla="*/ 88 h 90"/>
                <a:gd name="T20" fmla="*/ 8 w 49"/>
                <a:gd name="T21" fmla="*/ 90 h 90"/>
                <a:gd name="T22" fmla="*/ 14 w 49"/>
                <a:gd name="T23" fmla="*/ 90 h 90"/>
                <a:gd name="T24" fmla="*/ 35 w 49"/>
                <a:gd name="T25" fmla="*/ 90 h 90"/>
                <a:gd name="T26" fmla="*/ 35 w 49"/>
                <a:gd name="T27" fmla="*/ 90 h 90"/>
                <a:gd name="T28" fmla="*/ 41 w 49"/>
                <a:gd name="T29" fmla="*/ 90 h 90"/>
                <a:gd name="T30" fmla="*/ 45 w 49"/>
                <a:gd name="T31" fmla="*/ 88 h 90"/>
                <a:gd name="T32" fmla="*/ 48 w 49"/>
                <a:gd name="T33" fmla="*/ 84 h 90"/>
                <a:gd name="T34" fmla="*/ 49 w 49"/>
                <a:gd name="T35" fmla="*/ 78 h 90"/>
                <a:gd name="T36" fmla="*/ 49 w 49"/>
                <a:gd name="T37" fmla="*/ 14 h 90"/>
                <a:gd name="T38" fmla="*/ 49 w 49"/>
                <a:gd name="T39" fmla="*/ 14 h 90"/>
                <a:gd name="T40" fmla="*/ 48 w 49"/>
                <a:gd name="T41" fmla="*/ 8 h 90"/>
                <a:gd name="T42" fmla="*/ 45 w 49"/>
                <a:gd name="T43" fmla="*/ 4 h 90"/>
                <a:gd name="T44" fmla="*/ 41 w 49"/>
                <a:gd name="T45" fmla="*/ 2 h 90"/>
                <a:gd name="T46" fmla="*/ 35 w 49"/>
                <a:gd name="T47" fmla="*/ 0 h 90"/>
                <a:gd name="T48" fmla="*/ 14 w 49"/>
                <a:gd name="T4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9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8" y="90"/>
                  </a:lnTo>
                  <a:lnTo>
                    <a:pt x="14" y="90"/>
                  </a:lnTo>
                  <a:lnTo>
                    <a:pt x="35" y="90"/>
                  </a:lnTo>
                  <a:lnTo>
                    <a:pt x="35" y="90"/>
                  </a:lnTo>
                  <a:lnTo>
                    <a:pt x="41" y="90"/>
                  </a:lnTo>
                  <a:lnTo>
                    <a:pt x="45" y="88"/>
                  </a:lnTo>
                  <a:lnTo>
                    <a:pt x="48" y="84"/>
                  </a:lnTo>
                  <a:lnTo>
                    <a:pt x="49" y="78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3" name="Freeform 323"/>
            <p:cNvSpPr/>
            <p:nvPr/>
          </p:nvSpPr>
          <p:spPr bwMode="auto">
            <a:xfrm>
              <a:off x="5610565" y="5223665"/>
              <a:ext cx="45110" cy="50523"/>
            </a:xfrm>
            <a:custGeom>
              <a:avLst/>
              <a:gdLst>
                <a:gd name="T0" fmla="*/ 14 w 49"/>
                <a:gd name="T1" fmla="*/ 0 h 57"/>
                <a:gd name="T2" fmla="*/ 14 w 49"/>
                <a:gd name="T3" fmla="*/ 0 h 57"/>
                <a:gd name="T4" fmla="*/ 9 w 49"/>
                <a:gd name="T5" fmla="*/ 1 h 57"/>
                <a:gd name="T6" fmla="*/ 4 w 49"/>
                <a:gd name="T7" fmla="*/ 4 h 57"/>
                <a:gd name="T8" fmla="*/ 2 w 49"/>
                <a:gd name="T9" fmla="*/ 8 h 57"/>
                <a:gd name="T10" fmla="*/ 0 w 49"/>
                <a:gd name="T11" fmla="*/ 14 h 57"/>
                <a:gd name="T12" fmla="*/ 0 w 49"/>
                <a:gd name="T13" fmla="*/ 45 h 57"/>
                <a:gd name="T14" fmla="*/ 0 w 49"/>
                <a:gd name="T15" fmla="*/ 45 h 57"/>
                <a:gd name="T16" fmla="*/ 2 w 49"/>
                <a:gd name="T17" fmla="*/ 51 h 57"/>
                <a:gd name="T18" fmla="*/ 4 w 49"/>
                <a:gd name="T19" fmla="*/ 55 h 57"/>
                <a:gd name="T20" fmla="*/ 9 w 49"/>
                <a:gd name="T21" fmla="*/ 57 h 57"/>
                <a:gd name="T22" fmla="*/ 14 w 49"/>
                <a:gd name="T23" fmla="*/ 57 h 57"/>
                <a:gd name="T24" fmla="*/ 36 w 49"/>
                <a:gd name="T25" fmla="*/ 57 h 57"/>
                <a:gd name="T26" fmla="*/ 36 w 49"/>
                <a:gd name="T27" fmla="*/ 57 h 57"/>
                <a:gd name="T28" fmla="*/ 41 w 49"/>
                <a:gd name="T29" fmla="*/ 57 h 57"/>
                <a:gd name="T30" fmla="*/ 45 w 49"/>
                <a:gd name="T31" fmla="*/ 55 h 57"/>
                <a:gd name="T32" fmla="*/ 48 w 49"/>
                <a:gd name="T33" fmla="*/ 51 h 57"/>
                <a:gd name="T34" fmla="*/ 49 w 49"/>
                <a:gd name="T35" fmla="*/ 45 h 57"/>
                <a:gd name="T36" fmla="*/ 49 w 49"/>
                <a:gd name="T37" fmla="*/ 14 h 57"/>
                <a:gd name="T38" fmla="*/ 49 w 49"/>
                <a:gd name="T39" fmla="*/ 14 h 57"/>
                <a:gd name="T40" fmla="*/ 48 w 49"/>
                <a:gd name="T41" fmla="*/ 8 h 57"/>
                <a:gd name="T42" fmla="*/ 45 w 49"/>
                <a:gd name="T43" fmla="*/ 4 h 57"/>
                <a:gd name="T44" fmla="*/ 41 w 49"/>
                <a:gd name="T45" fmla="*/ 1 h 57"/>
                <a:gd name="T46" fmla="*/ 36 w 49"/>
                <a:gd name="T47" fmla="*/ 0 h 57"/>
                <a:gd name="T48" fmla="*/ 14 w 49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57">
                  <a:moveTo>
                    <a:pt x="14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4" y="55"/>
                  </a:lnTo>
                  <a:lnTo>
                    <a:pt x="9" y="57"/>
                  </a:lnTo>
                  <a:lnTo>
                    <a:pt x="14" y="57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1" y="57"/>
                  </a:lnTo>
                  <a:lnTo>
                    <a:pt x="45" y="55"/>
                  </a:lnTo>
                  <a:lnTo>
                    <a:pt x="48" y="51"/>
                  </a:lnTo>
                  <a:lnTo>
                    <a:pt x="49" y="45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1"/>
                  </a:lnTo>
                  <a:lnTo>
                    <a:pt x="36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Freeform 324"/>
            <p:cNvSpPr/>
            <p:nvPr/>
          </p:nvSpPr>
          <p:spPr bwMode="auto">
            <a:xfrm>
              <a:off x="5679131" y="5158714"/>
              <a:ext cx="45110" cy="115479"/>
            </a:xfrm>
            <a:custGeom>
              <a:avLst/>
              <a:gdLst>
                <a:gd name="T0" fmla="*/ 35 w 49"/>
                <a:gd name="T1" fmla="*/ 0 h 128"/>
                <a:gd name="T2" fmla="*/ 13 w 49"/>
                <a:gd name="T3" fmla="*/ 0 h 128"/>
                <a:gd name="T4" fmla="*/ 13 w 49"/>
                <a:gd name="T5" fmla="*/ 0 h 128"/>
                <a:gd name="T6" fmla="*/ 8 w 49"/>
                <a:gd name="T7" fmla="*/ 1 h 128"/>
                <a:gd name="T8" fmla="*/ 4 w 49"/>
                <a:gd name="T9" fmla="*/ 4 h 128"/>
                <a:gd name="T10" fmla="*/ 1 w 49"/>
                <a:gd name="T11" fmla="*/ 8 h 128"/>
                <a:gd name="T12" fmla="*/ 0 w 49"/>
                <a:gd name="T13" fmla="*/ 14 h 128"/>
                <a:gd name="T14" fmla="*/ 0 w 49"/>
                <a:gd name="T15" fmla="*/ 116 h 128"/>
                <a:gd name="T16" fmla="*/ 0 w 49"/>
                <a:gd name="T17" fmla="*/ 116 h 128"/>
                <a:gd name="T18" fmla="*/ 1 w 49"/>
                <a:gd name="T19" fmla="*/ 122 h 128"/>
                <a:gd name="T20" fmla="*/ 4 w 49"/>
                <a:gd name="T21" fmla="*/ 126 h 128"/>
                <a:gd name="T22" fmla="*/ 8 w 49"/>
                <a:gd name="T23" fmla="*/ 128 h 128"/>
                <a:gd name="T24" fmla="*/ 13 w 49"/>
                <a:gd name="T25" fmla="*/ 128 h 128"/>
                <a:gd name="T26" fmla="*/ 35 w 49"/>
                <a:gd name="T27" fmla="*/ 128 h 128"/>
                <a:gd name="T28" fmla="*/ 35 w 49"/>
                <a:gd name="T29" fmla="*/ 128 h 128"/>
                <a:gd name="T30" fmla="*/ 41 w 49"/>
                <a:gd name="T31" fmla="*/ 128 h 128"/>
                <a:gd name="T32" fmla="*/ 45 w 49"/>
                <a:gd name="T33" fmla="*/ 126 h 128"/>
                <a:gd name="T34" fmla="*/ 48 w 49"/>
                <a:gd name="T35" fmla="*/ 122 h 128"/>
                <a:gd name="T36" fmla="*/ 49 w 49"/>
                <a:gd name="T37" fmla="*/ 116 h 128"/>
                <a:gd name="T38" fmla="*/ 49 w 49"/>
                <a:gd name="T39" fmla="*/ 14 h 128"/>
                <a:gd name="T40" fmla="*/ 49 w 49"/>
                <a:gd name="T41" fmla="*/ 14 h 128"/>
                <a:gd name="T42" fmla="*/ 48 w 49"/>
                <a:gd name="T43" fmla="*/ 8 h 128"/>
                <a:gd name="T44" fmla="*/ 45 w 49"/>
                <a:gd name="T45" fmla="*/ 4 h 128"/>
                <a:gd name="T46" fmla="*/ 41 w 49"/>
                <a:gd name="T47" fmla="*/ 1 h 128"/>
                <a:gd name="T48" fmla="*/ 35 w 49"/>
                <a:gd name="T49" fmla="*/ 0 h 128"/>
                <a:gd name="T50" fmla="*/ 35 w 49"/>
                <a:gd name="T5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128">
                  <a:moveTo>
                    <a:pt x="35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" y="122"/>
                  </a:lnTo>
                  <a:lnTo>
                    <a:pt x="4" y="126"/>
                  </a:lnTo>
                  <a:lnTo>
                    <a:pt x="8" y="128"/>
                  </a:lnTo>
                  <a:lnTo>
                    <a:pt x="13" y="128"/>
                  </a:lnTo>
                  <a:lnTo>
                    <a:pt x="35" y="128"/>
                  </a:lnTo>
                  <a:lnTo>
                    <a:pt x="35" y="128"/>
                  </a:lnTo>
                  <a:lnTo>
                    <a:pt x="41" y="128"/>
                  </a:lnTo>
                  <a:lnTo>
                    <a:pt x="45" y="126"/>
                  </a:lnTo>
                  <a:lnTo>
                    <a:pt x="48" y="122"/>
                  </a:lnTo>
                  <a:lnTo>
                    <a:pt x="49" y="11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Freeform 325"/>
            <p:cNvSpPr/>
            <p:nvPr/>
          </p:nvSpPr>
          <p:spPr bwMode="auto">
            <a:xfrm>
              <a:off x="5513141" y="5292237"/>
              <a:ext cx="245393" cy="19849"/>
            </a:xfrm>
            <a:custGeom>
              <a:avLst/>
              <a:gdLst>
                <a:gd name="T0" fmla="*/ 262 w 273"/>
                <a:gd name="T1" fmla="*/ 0 h 22"/>
                <a:gd name="T2" fmla="*/ 11 w 273"/>
                <a:gd name="T3" fmla="*/ 0 h 22"/>
                <a:gd name="T4" fmla="*/ 11 w 273"/>
                <a:gd name="T5" fmla="*/ 0 h 22"/>
                <a:gd name="T6" fmla="*/ 7 w 273"/>
                <a:gd name="T7" fmla="*/ 0 h 22"/>
                <a:gd name="T8" fmla="*/ 3 w 273"/>
                <a:gd name="T9" fmla="*/ 3 h 22"/>
                <a:gd name="T10" fmla="*/ 1 w 273"/>
                <a:gd name="T11" fmla="*/ 6 h 22"/>
                <a:gd name="T12" fmla="*/ 0 w 273"/>
                <a:gd name="T13" fmla="*/ 11 h 22"/>
                <a:gd name="T14" fmla="*/ 0 w 273"/>
                <a:gd name="T15" fmla="*/ 11 h 22"/>
                <a:gd name="T16" fmla="*/ 0 w 273"/>
                <a:gd name="T17" fmla="*/ 11 h 22"/>
                <a:gd name="T18" fmla="*/ 1 w 273"/>
                <a:gd name="T19" fmla="*/ 15 h 22"/>
                <a:gd name="T20" fmla="*/ 3 w 273"/>
                <a:gd name="T21" fmla="*/ 20 h 22"/>
                <a:gd name="T22" fmla="*/ 7 w 273"/>
                <a:gd name="T23" fmla="*/ 22 h 22"/>
                <a:gd name="T24" fmla="*/ 11 w 273"/>
                <a:gd name="T25" fmla="*/ 22 h 22"/>
                <a:gd name="T26" fmla="*/ 262 w 273"/>
                <a:gd name="T27" fmla="*/ 22 h 22"/>
                <a:gd name="T28" fmla="*/ 262 w 273"/>
                <a:gd name="T29" fmla="*/ 22 h 22"/>
                <a:gd name="T30" fmla="*/ 266 w 273"/>
                <a:gd name="T31" fmla="*/ 22 h 22"/>
                <a:gd name="T32" fmla="*/ 269 w 273"/>
                <a:gd name="T33" fmla="*/ 20 h 22"/>
                <a:gd name="T34" fmla="*/ 272 w 273"/>
                <a:gd name="T35" fmla="*/ 15 h 22"/>
                <a:gd name="T36" fmla="*/ 273 w 273"/>
                <a:gd name="T37" fmla="*/ 11 h 22"/>
                <a:gd name="T38" fmla="*/ 273 w 273"/>
                <a:gd name="T39" fmla="*/ 11 h 22"/>
                <a:gd name="T40" fmla="*/ 273 w 273"/>
                <a:gd name="T41" fmla="*/ 11 h 22"/>
                <a:gd name="T42" fmla="*/ 272 w 273"/>
                <a:gd name="T43" fmla="*/ 6 h 22"/>
                <a:gd name="T44" fmla="*/ 269 w 273"/>
                <a:gd name="T45" fmla="*/ 3 h 22"/>
                <a:gd name="T46" fmla="*/ 266 w 273"/>
                <a:gd name="T47" fmla="*/ 0 h 22"/>
                <a:gd name="T48" fmla="*/ 262 w 273"/>
                <a:gd name="T49" fmla="*/ 0 h 22"/>
                <a:gd name="T50" fmla="*/ 262 w 273"/>
                <a:gd name="T5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2">
                  <a:moveTo>
                    <a:pt x="262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262" y="22"/>
                  </a:lnTo>
                  <a:lnTo>
                    <a:pt x="262" y="22"/>
                  </a:lnTo>
                  <a:lnTo>
                    <a:pt x="266" y="22"/>
                  </a:lnTo>
                  <a:lnTo>
                    <a:pt x="269" y="20"/>
                  </a:lnTo>
                  <a:lnTo>
                    <a:pt x="272" y="15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72" y="6"/>
                  </a:lnTo>
                  <a:lnTo>
                    <a:pt x="269" y="3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Freeform 326"/>
            <p:cNvSpPr/>
            <p:nvPr/>
          </p:nvSpPr>
          <p:spPr bwMode="auto">
            <a:xfrm>
              <a:off x="5529368" y="5082923"/>
              <a:ext cx="203894" cy="95632"/>
            </a:xfrm>
            <a:custGeom>
              <a:avLst/>
              <a:gdLst>
                <a:gd name="T0" fmla="*/ 10 w 227"/>
                <a:gd name="T1" fmla="*/ 93 h 107"/>
                <a:gd name="T2" fmla="*/ 38 w 227"/>
                <a:gd name="T3" fmla="*/ 66 h 107"/>
                <a:gd name="T4" fmla="*/ 112 w 227"/>
                <a:gd name="T5" fmla="*/ 106 h 107"/>
                <a:gd name="T6" fmla="*/ 112 w 227"/>
                <a:gd name="T7" fmla="*/ 106 h 107"/>
                <a:gd name="T8" fmla="*/ 114 w 227"/>
                <a:gd name="T9" fmla="*/ 107 h 107"/>
                <a:gd name="T10" fmla="*/ 114 w 227"/>
                <a:gd name="T11" fmla="*/ 107 h 107"/>
                <a:gd name="T12" fmla="*/ 118 w 227"/>
                <a:gd name="T13" fmla="*/ 106 h 107"/>
                <a:gd name="T14" fmla="*/ 202 w 227"/>
                <a:gd name="T15" fmla="*/ 30 h 107"/>
                <a:gd name="T16" fmla="*/ 210 w 227"/>
                <a:gd name="T17" fmla="*/ 39 h 107"/>
                <a:gd name="T18" fmla="*/ 210 w 227"/>
                <a:gd name="T19" fmla="*/ 39 h 107"/>
                <a:gd name="T20" fmla="*/ 210 w 227"/>
                <a:gd name="T21" fmla="*/ 39 h 107"/>
                <a:gd name="T22" fmla="*/ 210 w 227"/>
                <a:gd name="T23" fmla="*/ 39 h 107"/>
                <a:gd name="T24" fmla="*/ 213 w 227"/>
                <a:gd name="T25" fmla="*/ 39 h 107"/>
                <a:gd name="T26" fmla="*/ 213 w 227"/>
                <a:gd name="T27" fmla="*/ 39 h 107"/>
                <a:gd name="T28" fmla="*/ 215 w 227"/>
                <a:gd name="T29" fmla="*/ 35 h 107"/>
                <a:gd name="T30" fmla="*/ 215 w 227"/>
                <a:gd name="T31" fmla="*/ 35 h 107"/>
                <a:gd name="T32" fmla="*/ 227 w 227"/>
                <a:gd name="T33" fmla="*/ 3 h 107"/>
                <a:gd name="T34" fmla="*/ 227 w 227"/>
                <a:gd name="T35" fmla="*/ 3 h 107"/>
                <a:gd name="T36" fmla="*/ 227 w 227"/>
                <a:gd name="T37" fmla="*/ 0 h 107"/>
                <a:gd name="T38" fmla="*/ 227 w 227"/>
                <a:gd name="T39" fmla="*/ 0 h 107"/>
                <a:gd name="T40" fmla="*/ 224 w 227"/>
                <a:gd name="T41" fmla="*/ 0 h 107"/>
                <a:gd name="T42" fmla="*/ 224 w 227"/>
                <a:gd name="T43" fmla="*/ 0 h 107"/>
                <a:gd name="T44" fmla="*/ 224 w 227"/>
                <a:gd name="T45" fmla="*/ 0 h 107"/>
                <a:gd name="T46" fmla="*/ 191 w 227"/>
                <a:gd name="T47" fmla="*/ 13 h 107"/>
                <a:gd name="T48" fmla="*/ 191 w 227"/>
                <a:gd name="T49" fmla="*/ 13 h 107"/>
                <a:gd name="T50" fmla="*/ 189 w 227"/>
                <a:gd name="T51" fmla="*/ 14 h 107"/>
                <a:gd name="T52" fmla="*/ 189 w 227"/>
                <a:gd name="T53" fmla="*/ 14 h 107"/>
                <a:gd name="T54" fmla="*/ 187 w 227"/>
                <a:gd name="T55" fmla="*/ 15 h 107"/>
                <a:gd name="T56" fmla="*/ 187 w 227"/>
                <a:gd name="T57" fmla="*/ 17 h 107"/>
                <a:gd name="T58" fmla="*/ 187 w 227"/>
                <a:gd name="T59" fmla="*/ 17 h 107"/>
                <a:gd name="T60" fmla="*/ 189 w 227"/>
                <a:gd name="T61" fmla="*/ 18 h 107"/>
                <a:gd name="T62" fmla="*/ 194 w 227"/>
                <a:gd name="T63" fmla="*/ 24 h 107"/>
                <a:gd name="T64" fmla="*/ 114 w 227"/>
                <a:gd name="T65" fmla="*/ 95 h 107"/>
                <a:gd name="T66" fmla="*/ 40 w 227"/>
                <a:gd name="T67" fmla="*/ 55 h 107"/>
                <a:gd name="T68" fmla="*/ 40 w 227"/>
                <a:gd name="T69" fmla="*/ 55 h 107"/>
                <a:gd name="T70" fmla="*/ 36 w 227"/>
                <a:gd name="T71" fmla="*/ 54 h 107"/>
                <a:gd name="T72" fmla="*/ 33 w 227"/>
                <a:gd name="T73" fmla="*/ 55 h 107"/>
                <a:gd name="T74" fmla="*/ 3 w 227"/>
                <a:gd name="T75" fmla="*/ 85 h 107"/>
                <a:gd name="T76" fmla="*/ 3 w 227"/>
                <a:gd name="T77" fmla="*/ 85 h 107"/>
                <a:gd name="T78" fmla="*/ 2 w 227"/>
                <a:gd name="T79" fmla="*/ 88 h 107"/>
                <a:gd name="T80" fmla="*/ 0 w 227"/>
                <a:gd name="T81" fmla="*/ 89 h 107"/>
                <a:gd name="T82" fmla="*/ 2 w 227"/>
                <a:gd name="T83" fmla="*/ 92 h 107"/>
                <a:gd name="T84" fmla="*/ 2 w 227"/>
                <a:gd name="T85" fmla="*/ 93 h 107"/>
                <a:gd name="T86" fmla="*/ 2 w 227"/>
                <a:gd name="T87" fmla="*/ 93 h 107"/>
                <a:gd name="T88" fmla="*/ 4 w 227"/>
                <a:gd name="T89" fmla="*/ 95 h 107"/>
                <a:gd name="T90" fmla="*/ 6 w 227"/>
                <a:gd name="T91" fmla="*/ 95 h 107"/>
                <a:gd name="T92" fmla="*/ 8 w 227"/>
                <a:gd name="T93" fmla="*/ 95 h 107"/>
                <a:gd name="T94" fmla="*/ 10 w 227"/>
                <a:gd name="T95" fmla="*/ 93 h 107"/>
                <a:gd name="T96" fmla="*/ 10 w 227"/>
                <a:gd name="T97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07">
                  <a:moveTo>
                    <a:pt x="10" y="93"/>
                  </a:moveTo>
                  <a:lnTo>
                    <a:pt x="38" y="6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8" y="106"/>
                  </a:lnTo>
                  <a:lnTo>
                    <a:pt x="202" y="30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3" y="39"/>
                  </a:lnTo>
                  <a:lnTo>
                    <a:pt x="213" y="39"/>
                  </a:lnTo>
                  <a:lnTo>
                    <a:pt x="215" y="35"/>
                  </a:lnTo>
                  <a:lnTo>
                    <a:pt x="215" y="35"/>
                  </a:lnTo>
                  <a:lnTo>
                    <a:pt x="227" y="3"/>
                  </a:lnTo>
                  <a:lnTo>
                    <a:pt x="227" y="3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189" y="14"/>
                  </a:lnTo>
                  <a:lnTo>
                    <a:pt x="189" y="14"/>
                  </a:lnTo>
                  <a:lnTo>
                    <a:pt x="187" y="15"/>
                  </a:lnTo>
                  <a:lnTo>
                    <a:pt x="187" y="17"/>
                  </a:lnTo>
                  <a:lnTo>
                    <a:pt x="187" y="17"/>
                  </a:lnTo>
                  <a:lnTo>
                    <a:pt x="189" y="18"/>
                  </a:lnTo>
                  <a:lnTo>
                    <a:pt x="194" y="24"/>
                  </a:lnTo>
                  <a:lnTo>
                    <a:pt x="114" y="95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36" y="54"/>
                  </a:lnTo>
                  <a:lnTo>
                    <a:pt x="33" y="55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8"/>
                  </a:lnTo>
                  <a:lnTo>
                    <a:pt x="0" y="89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10" y="93"/>
                  </a:lnTo>
                  <a:lnTo>
                    <a:pt x="1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Group 58"/>
          <p:cNvGrpSpPr/>
          <p:nvPr/>
        </p:nvGrpSpPr>
        <p:grpSpPr>
          <a:xfrm>
            <a:off x="2726236" y="2657512"/>
            <a:ext cx="865152" cy="81191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25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6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7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8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0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1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2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3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1240033" y="4971235"/>
            <a:ext cx="36763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调用</a:t>
            </a:r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初步尝试成功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6840598" y="4971235"/>
            <a:ext cx="37908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开发文献资料阅读持续推进，如：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  <a:p>
            <a:pPr eaLnBrk="1" hangingPunct="1"/>
            <a:r>
              <a:rPr lang="en-US" altLang="zh-CN" sz="2000" dirty="0">
                <a:hlinkClick r:id="rId3"/>
              </a:rPr>
              <a:t>Introduction - The Embedded Rust Book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6" name="文本框 24"/>
          <p:cNvSpPr txBox="1"/>
          <p:nvPr/>
        </p:nvSpPr>
        <p:spPr>
          <a:xfrm>
            <a:off x="4295634" y="814275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当前进展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11066E-3F85-D737-453A-51C88D554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" y="1886765"/>
            <a:ext cx="5311834" cy="2725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7D7627-D5BF-B74F-4D10-E1182C92A2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31" y="1862479"/>
            <a:ext cx="4991740" cy="27258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1999D5-A464-42CC-8959-94923692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515"/>
            <a:ext cx="12192000" cy="454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7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-61877" y="-2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770443" y="2742597"/>
            <a:ext cx="672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感 谢 观 看 ！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238826" y="4208069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汇报人：杨博文</a:t>
              </a: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小组：</a:t>
              </a:r>
              <a:r>
                <a:rPr lang="en-US" altLang="zh-CN" sz="2000" dirty="0" err="1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FerriteOS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22"/>
          <p:cNvGrpSpPr/>
          <p:nvPr/>
        </p:nvGrpSpPr>
        <p:grpSpPr>
          <a:xfrm>
            <a:off x="-7404" y="-3"/>
            <a:ext cx="12221828" cy="6861179"/>
            <a:chOff x="0" y="0"/>
            <a:chExt cx="12221827" cy="6861177"/>
          </a:xfrm>
        </p:grpSpPr>
        <p:sp>
          <p:nvSpPr>
            <p:cNvPr id="94" name="任意多边形: 形状 16"/>
            <p:cNvSpPr/>
            <p:nvPr/>
          </p:nvSpPr>
          <p:spPr>
            <a:xfrm>
              <a:off x="-1" y="2508017"/>
              <a:ext cx="4391299" cy="435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01" y="377"/>
                  </a:lnTo>
                  <a:cubicBezTo>
                    <a:pt x="925" y="529"/>
                    <a:pt x="1137" y="705"/>
                    <a:pt x="1334" y="906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6696B6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pPr>
              <a:endParaRPr/>
            </a:p>
          </p:txBody>
        </p:sp>
        <p:sp>
          <p:nvSpPr>
            <p:cNvPr id="95" name="任意多边形: 形状 19"/>
            <p:cNvSpPr/>
            <p:nvPr/>
          </p:nvSpPr>
          <p:spPr>
            <a:xfrm>
              <a:off x="1711279" y="-1"/>
              <a:ext cx="8784251" cy="685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extrusionOk="0">
                  <a:moveTo>
                    <a:pt x="8072" y="0"/>
                  </a:moveTo>
                  <a:lnTo>
                    <a:pt x="13323" y="0"/>
                  </a:lnTo>
                  <a:lnTo>
                    <a:pt x="20920" y="9978"/>
                  </a:lnTo>
                  <a:cubicBezTo>
                    <a:pt x="21461" y="10689"/>
                    <a:pt x="21456" y="11835"/>
                    <a:pt x="20908" y="12537"/>
                  </a:cubicBezTo>
                  <a:lnTo>
                    <a:pt x="13837" y="21600"/>
                  </a:lnTo>
                  <a:lnTo>
                    <a:pt x="7426" y="21600"/>
                  </a:lnTo>
                  <a:lnTo>
                    <a:pt x="402" y="12375"/>
                  </a:lnTo>
                  <a:cubicBezTo>
                    <a:pt x="-139" y="11664"/>
                    <a:pt x="-134" y="10519"/>
                    <a:pt x="414" y="9816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pPr>
              <a:endParaRPr/>
            </a:p>
          </p:txBody>
        </p:sp>
        <p:sp>
          <p:nvSpPr>
            <p:cNvPr id="96" name="任意多边形: 形状 6"/>
            <p:cNvSpPr/>
            <p:nvPr/>
          </p:nvSpPr>
          <p:spPr>
            <a:xfrm>
              <a:off x="7895808" y="4142181"/>
              <a:ext cx="4296919" cy="2715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extrusionOk="0">
                  <a:moveTo>
                    <a:pt x="14609" y="0"/>
                  </a:moveTo>
                  <a:cubicBezTo>
                    <a:pt x="15111" y="5"/>
                    <a:pt x="15611" y="312"/>
                    <a:pt x="15991" y="921"/>
                  </a:cubicBezTo>
                  <a:lnTo>
                    <a:pt x="21600" y="9901"/>
                  </a:lnTo>
                  <a:lnTo>
                    <a:pt x="21600" y="21595"/>
                  </a:lnTo>
                  <a:lnTo>
                    <a:pt x="0" y="21595"/>
                  </a:lnTo>
                  <a:lnTo>
                    <a:pt x="118" y="21369"/>
                  </a:lnTo>
                  <a:lnTo>
                    <a:pt x="13221" y="894"/>
                  </a:lnTo>
                  <a:cubicBezTo>
                    <a:pt x="13605" y="293"/>
                    <a:pt x="14108" y="-5"/>
                    <a:pt x="14609" y="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pPr>
              <a:endParaRPr/>
            </a:p>
          </p:txBody>
        </p:sp>
        <p:sp>
          <p:nvSpPr>
            <p:cNvPr id="97" name="任意多边形: 形状 8"/>
            <p:cNvSpPr/>
            <p:nvPr/>
          </p:nvSpPr>
          <p:spPr>
            <a:xfrm flipH="1">
              <a:off x="7402" y="1"/>
              <a:ext cx="4592886" cy="250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6691"/>
                  </a:lnTo>
                  <a:lnTo>
                    <a:pt x="14051" y="20105"/>
                  </a:lnTo>
                  <a:cubicBezTo>
                    <a:pt x="13210" y="21600"/>
                    <a:pt x="11855" y="21585"/>
                    <a:pt x="11024" y="20072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pPr>
              <a:endParaRPr/>
            </a:p>
          </p:txBody>
        </p:sp>
        <p:sp>
          <p:nvSpPr>
            <p:cNvPr id="98" name="任意多边形: 形状 21"/>
            <p:cNvSpPr/>
            <p:nvPr/>
          </p:nvSpPr>
          <p:spPr>
            <a:xfrm>
              <a:off x="7678943" y="3"/>
              <a:ext cx="4542884" cy="3754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9798"/>
                  </a:lnTo>
                  <a:lnTo>
                    <a:pt x="21374" y="20062"/>
                  </a:lnTo>
                  <a:cubicBezTo>
                    <a:pt x="20064" y="21600"/>
                    <a:pt x="17952" y="21585"/>
                    <a:pt x="16658" y="20028"/>
                  </a:cubicBezTo>
                  <a:close/>
                </a:path>
              </a:pathLst>
            </a:custGeom>
            <a:noFill/>
            <a:ln w="12700" cap="flat">
              <a:solidFill>
                <a:srgbClr val="6696B6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pPr>
              <a:endParaRPr/>
            </a:p>
          </p:txBody>
        </p:sp>
      </p:grpSp>
      <p:grpSp>
        <p:nvGrpSpPr>
          <p:cNvPr id="102" name="菱形"/>
          <p:cNvGrpSpPr/>
          <p:nvPr/>
        </p:nvGrpSpPr>
        <p:grpSpPr>
          <a:xfrm>
            <a:off x="5310412" y="1736843"/>
            <a:ext cx="1571152" cy="1571152"/>
            <a:chOff x="0" y="0"/>
            <a:chExt cx="1571150" cy="1571150"/>
          </a:xfrm>
        </p:grpSpPr>
        <p:sp>
          <p:nvSpPr>
            <p:cNvPr id="100" name="形状"/>
            <p:cNvSpPr/>
            <p:nvPr/>
          </p:nvSpPr>
          <p:spPr>
            <a:xfrm>
              <a:off x="-1" y="-1"/>
              <a:ext cx="1571152" cy="1571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37" extrusionOk="0">
                  <a:moveTo>
                    <a:pt x="9718" y="393"/>
                  </a:moveTo>
                  <a:cubicBezTo>
                    <a:pt x="10243" y="-131"/>
                    <a:pt x="11095" y="-131"/>
                    <a:pt x="11620" y="393"/>
                  </a:cubicBezTo>
                  <a:lnTo>
                    <a:pt x="20943" y="9718"/>
                  </a:lnTo>
                  <a:cubicBezTo>
                    <a:pt x="21469" y="10243"/>
                    <a:pt x="21469" y="11095"/>
                    <a:pt x="20943" y="11620"/>
                  </a:cubicBezTo>
                  <a:lnTo>
                    <a:pt x="11620" y="20943"/>
                  </a:lnTo>
                  <a:cubicBezTo>
                    <a:pt x="11095" y="21469"/>
                    <a:pt x="10243" y="21469"/>
                    <a:pt x="9718" y="20943"/>
                  </a:cubicBezTo>
                  <a:lnTo>
                    <a:pt x="393" y="11620"/>
                  </a:lnTo>
                  <a:cubicBezTo>
                    <a:pt x="-131" y="11095"/>
                    <a:pt x="-131" y="10243"/>
                    <a:pt x="393" y="9718"/>
                  </a:cubicBezTo>
                  <a:lnTo>
                    <a:pt x="9718" y="393"/>
                  </a:lnTo>
                  <a:close/>
                </a:path>
              </a:pathLst>
            </a:custGeom>
            <a:solidFill>
              <a:srgbClr val="6696B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1" name="01"/>
            <p:cNvSpPr txBox="1"/>
            <p:nvPr/>
          </p:nvSpPr>
          <p:spPr>
            <a:xfrm>
              <a:off x="36066" y="327117"/>
              <a:ext cx="1499043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汉仪君黑-45简"/>
                  <a:ea typeface="汉仪君黑-45简"/>
                  <a:cs typeface="汉仪君黑-45简"/>
                  <a:sym typeface="汉仪君黑-45简"/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103" name="文本框 24"/>
          <p:cNvSpPr txBox="1"/>
          <p:nvPr/>
        </p:nvSpPr>
        <p:spPr>
          <a:xfrm>
            <a:off x="3077390" y="3537091"/>
            <a:ext cx="659239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8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dirty="0"/>
              <a:t>WHAT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dirty="0" err="1"/>
              <a:t>选题</a:t>
            </a:r>
            <a:r>
              <a:rPr lang="zh-CN" altLang="en-US" dirty="0"/>
              <a:t>内容简介</a:t>
            </a:r>
            <a:endParaRPr dirty="0"/>
          </a:p>
        </p:txBody>
      </p:sp>
      <p:sp>
        <p:nvSpPr>
          <p:cNvPr id="104" name="矩形 35"/>
          <p:cNvSpPr txBox="1"/>
          <p:nvPr/>
        </p:nvSpPr>
        <p:spPr>
          <a:xfrm>
            <a:off x="3023043" y="4341683"/>
            <a:ext cx="6145914" cy="41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16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dirty="0" err="1"/>
              <a:t>项目概述、</a:t>
            </a:r>
            <a:r>
              <a:rPr lang="en-US" dirty="0" err="1"/>
              <a:t>R</a:t>
            </a:r>
            <a:r>
              <a:rPr dirty="0" err="1"/>
              <a:t>ust、</a:t>
            </a:r>
            <a:r>
              <a:rPr lang="en-US" dirty="0" err="1"/>
              <a:t>Huawei</a:t>
            </a:r>
            <a:r>
              <a:rPr lang="en-US" dirty="0"/>
              <a:t> </a:t>
            </a:r>
            <a:r>
              <a:rPr dirty="0" err="1"/>
              <a:t>LiteOS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41013" y="136714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产生与发展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441015" y="1831879"/>
            <a:ext cx="239723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2015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年由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Mozilla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团队推出的通用、编译型编程语言，社区活跃、生态完善、版本迭代快。</a:t>
            </a: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6096000" y="855189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高安全性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6096002" y="1319921"/>
            <a:ext cx="239723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通过所有权机制、生命周期检查等策略保证内存错误前期消除，可提升内核稳定性</a:t>
            </a: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6096000" y="461286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高并发性</a:t>
            </a: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6096002" y="5077599"/>
            <a:ext cx="239723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的并发模型通过借用检查、不可变引用、可变引用等规则有效避免死锁与竞态条件，天然支持并发编程</a:t>
            </a: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441011" y="4029998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现代的语言</a:t>
            </a: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441013" y="4494730"/>
            <a:ext cx="239723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具有现代编程语言特性，其零成本抽象实现了如泛型、多态等高级语言特性支持，开发者友好</a:t>
            </a: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9035263" y="2688603"/>
            <a:ext cx="2522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内核编程的极佳选择</a:t>
            </a: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9035263" y="3202243"/>
            <a:ext cx="239723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既继承了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直接操作硬件、低开销的特性，又避开了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的内存缺陷，对内核编程有着天然优势</a:t>
            </a: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文本框 24"/>
          <p:cNvSpPr txBox="1"/>
          <p:nvPr/>
        </p:nvSpPr>
        <p:spPr>
          <a:xfrm>
            <a:off x="611811" y="418321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Rust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7" name="Freeform 59"/>
          <p:cNvSpPr/>
          <p:nvPr/>
        </p:nvSpPr>
        <p:spPr bwMode="auto">
          <a:xfrm>
            <a:off x="4575309" y="2200973"/>
            <a:ext cx="1404878" cy="1278000"/>
          </a:xfrm>
          <a:custGeom>
            <a:avLst/>
            <a:gdLst/>
            <a:ahLst/>
            <a:cxnLst>
              <a:cxn ang="0">
                <a:pos x="174" y="281"/>
              </a:cxn>
              <a:cxn ang="0">
                <a:pos x="305" y="204"/>
              </a:cxn>
              <a:cxn ang="0">
                <a:pos x="280" y="133"/>
              </a:cxn>
              <a:cxn ang="0">
                <a:pos x="49" y="9"/>
              </a:cxn>
              <a:cxn ang="0">
                <a:pos x="1" y="33"/>
              </a:cxn>
              <a:cxn ang="0">
                <a:pos x="3" y="194"/>
              </a:cxn>
              <a:cxn ang="0">
                <a:pos x="23" y="226"/>
              </a:cxn>
              <a:cxn ang="0">
                <a:pos x="110" y="271"/>
              </a:cxn>
              <a:cxn ang="0">
                <a:pos x="174" y="281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Freeform 58"/>
          <p:cNvSpPr/>
          <p:nvPr/>
        </p:nvSpPr>
        <p:spPr bwMode="auto">
          <a:xfrm>
            <a:off x="5191242" y="3079887"/>
            <a:ext cx="1031167" cy="1617109"/>
          </a:xfrm>
          <a:custGeom>
            <a:avLst/>
            <a:gdLst/>
            <a:ahLst/>
            <a:cxnLst>
              <a:cxn ang="0">
                <a:pos x="38" y="293"/>
              </a:cxn>
              <a:cxn ang="0">
                <a:pos x="171" y="365"/>
              </a:cxn>
              <a:cxn ang="0">
                <a:pos x="219" y="308"/>
              </a:cxn>
              <a:cxn ang="0">
                <a:pos x="208" y="47"/>
              </a:cxn>
              <a:cxn ang="0">
                <a:pos x="163" y="17"/>
              </a:cxn>
              <a:cxn ang="0">
                <a:pos x="26" y="101"/>
              </a:cxn>
              <a:cxn ang="0">
                <a:pos x="8" y="135"/>
              </a:cxn>
              <a:cxn ang="0">
                <a:pos x="14" y="233"/>
              </a:cxn>
              <a:cxn ang="0">
                <a:pos x="38" y="293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Freeform 64"/>
          <p:cNvSpPr/>
          <p:nvPr/>
        </p:nvSpPr>
        <p:spPr bwMode="auto">
          <a:xfrm>
            <a:off x="3098920" y="2181650"/>
            <a:ext cx="1404878" cy="1257239"/>
          </a:xfrm>
          <a:custGeom>
            <a:avLst/>
            <a:gdLst/>
            <a:ahLst/>
            <a:cxnLst>
              <a:cxn ang="0">
                <a:pos x="330" y="184"/>
              </a:cxn>
              <a:cxn ang="0">
                <a:pos x="330" y="32"/>
              </a:cxn>
              <a:cxn ang="0">
                <a:pos x="257" y="18"/>
              </a:cxn>
              <a:cxn ang="0">
                <a:pos x="33" y="152"/>
              </a:cxn>
              <a:cxn ang="0">
                <a:pos x="28" y="206"/>
              </a:cxn>
              <a:cxn ang="0">
                <a:pos x="168" y="287"/>
              </a:cxn>
              <a:cxn ang="0">
                <a:pos x="206" y="286"/>
              </a:cxn>
              <a:cxn ang="0">
                <a:pos x="289" y="233"/>
              </a:cxn>
              <a:cxn ang="0">
                <a:pos x="330" y="184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0" name="Freeform 62"/>
          <p:cNvSpPr/>
          <p:nvPr/>
        </p:nvSpPr>
        <p:spPr bwMode="auto">
          <a:xfrm>
            <a:off x="2838245" y="3067483"/>
            <a:ext cx="1031167" cy="1619415"/>
          </a:xfrm>
          <a:custGeom>
            <a:avLst/>
            <a:gdLst/>
            <a:ahLst/>
            <a:cxnLst>
              <a:cxn ang="0">
                <a:pos x="209" y="93"/>
              </a:cxn>
              <a:cxn ang="0">
                <a:pos x="75" y="20"/>
              </a:cxn>
              <a:cxn ang="0">
                <a:pos x="27" y="77"/>
              </a:cxn>
              <a:cxn ang="0">
                <a:pos x="38" y="338"/>
              </a:cxn>
              <a:cxn ang="0">
                <a:pos x="83" y="368"/>
              </a:cxn>
              <a:cxn ang="0">
                <a:pos x="221" y="284"/>
              </a:cxn>
              <a:cxn ang="0">
                <a:pos x="238" y="250"/>
              </a:cxn>
              <a:cxn ang="0">
                <a:pos x="232" y="152"/>
              </a:cxn>
              <a:cxn ang="0">
                <a:pos x="209" y="93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Freeform 61"/>
          <p:cNvSpPr/>
          <p:nvPr/>
        </p:nvSpPr>
        <p:spPr bwMode="auto">
          <a:xfrm>
            <a:off x="3085080" y="4303961"/>
            <a:ext cx="1409492" cy="1268772"/>
          </a:xfrm>
          <a:custGeom>
            <a:avLst/>
            <a:gdLst/>
            <a:ahLst/>
            <a:cxnLst>
              <a:cxn ang="0">
                <a:pos x="161" y="22"/>
              </a:cxn>
              <a:cxn ang="0">
                <a:pos x="31" y="100"/>
              </a:cxn>
              <a:cxn ang="0">
                <a:pos x="56" y="171"/>
              </a:cxn>
              <a:cxn ang="0">
                <a:pos x="287" y="293"/>
              </a:cxn>
              <a:cxn ang="0">
                <a:pos x="335" y="270"/>
              </a:cxn>
              <a:cxn ang="0">
                <a:pos x="332" y="108"/>
              </a:cxn>
              <a:cxn ang="0">
                <a:pos x="312" y="77"/>
              </a:cxn>
              <a:cxn ang="0">
                <a:pos x="224" y="32"/>
              </a:cxn>
              <a:cxn ang="0">
                <a:pos x="161" y="22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Freeform 60"/>
          <p:cNvSpPr/>
          <p:nvPr/>
        </p:nvSpPr>
        <p:spPr bwMode="auto">
          <a:xfrm>
            <a:off x="4586844" y="4320106"/>
            <a:ext cx="1393343" cy="1278000"/>
          </a:xfrm>
          <a:custGeom>
            <a:avLst/>
            <a:gdLst/>
            <a:ahLst/>
            <a:cxnLst>
              <a:cxn ang="0">
                <a:pos x="2" y="120"/>
              </a:cxn>
              <a:cxn ang="0">
                <a:pos x="7" y="272"/>
              </a:cxn>
              <a:cxn ang="0">
                <a:pos x="81" y="284"/>
              </a:cxn>
              <a:cxn ang="0">
                <a:pos x="300" y="141"/>
              </a:cxn>
              <a:cxn ang="0">
                <a:pos x="303" y="88"/>
              </a:cxn>
              <a:cxn ang="0">
                <a:pos x="160" y="12"/>
              </a:cxn>
              <a:cxn ang="0">
                <a:pos x="123" y="14"/>
              </a:cxn>
              <a:cxn ang="0">
                <a:pos x="41" y="69"/>
              </a:cxn>
              <a:cxn ang="0">
                <a:pos x="2" y="120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pic>
        <p:nvPicPr>
          <p:cNvPr id="13" name="图形 12" descr="Internet 纯色填充">
            <a:extLst>
              <a:ext uri="{FF2B5EF4-FFF2-40B4-BE49-F238E27FC236}">
                <a16:creationId xmlns:a16="http://schemas.microsoft.com/office/drawing/2014/main" id="{6705AA38-078F-56D9-417A-1E6DC1B0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127" y="343124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36"/>
          <p:cNvCxnSpPr/>
          <p:nvPr/>
        </p:nvCxnSpPr>
        <p:spPr>
          <a:xfrm flipH="1">
            <a:off x="4127018" y="1848004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9378332" y="1778332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12" name="Group 96"/>
          <p:cNvGrpSpPr/>
          <p:nvPr/>
        </p:nvGrpSpPr>
        <p:grpSpPr>
          <a:xfrm>
            <a:off x="5649748" y="1666347"/>
            <a:ext cx="743584" cy="720728"/>
            <a:chOff x="8085931" y="4575572"/>
            <a:chExt cx="457200" cy="442913"/>
          </a:xfrm>
          <a:solidFill>
            <a:srgbClr val="6696B6"/>
          </a:solidFill>
        </p:grpSpPr>
        <p:sp>
          <p:nvSpPr>
            <p:cNvPr id="28" name="Freeform 17"/>
            <p:cNvSpPr/>
            <p:nvPr/>
          </p:nvSpPr>
          <p:spPr bwMode="auto">
            <a:xfrm>
              <a:off x="8314531" y="4818459"/>
              <a:ext cx="57150" cy="57150"/>
            </a:xfrm>
            <a:custGeom>
              <a:avLst/>
              <a:gdLst>
                <a:gd name="T0" fmla="*/ 65 w 144"/>
                <a:gd name="T1" fmla="*/ 0 h 143"/>
                <a:gd name="T2" fmla="*/ 51 w 144"/>
                <a:gd name="T3" fmla="*/ 3 h 143"/>
                <a:gd name="T4" fmla="*/ 38 w 144"/>
                <a:gd name="T5" fmla="*/ 8 h 143"/>
                <a:gd name="T6" fmla="*/ 26 w 144"/>
                <a:gd name="T7" fmla="*/ 16 h 143"/>
                <a:gd name="T8" fmla="*/ 16 w 144"/>
                <a:gd name="T9" fmla="*/ 26 h 143"/>
                <a:gd name="T10" fmla="*/ 9 w 144"/>
                <a:gd name="T11" fmla="*/ 37 h 143"/>
                <a:gd name="T12" fmla="*/ 3 w 144"/>
                <a:gd name="T13" fmla="*/ 50 h 143"/>
                <a:gd name="T14" fmla="*/ 0 w 144"/>
                <a:gd name="T15" fmla="*/ 64 h 143"/>
                <a:gd name="T16" fmla="*/ 0 w 144"/>
                <a:gd name="T17" fmla="*/ 80 h 143"/>
                <a:gd name="T18" fmla="*/ 3 w 144"/>
                <a:gd name="T19" fmla="*/ 94 h 143"/>
                <a:gd name="T20" fmla="*/ 9 w 144"/>
                <a:gd name="T21" fmla="*/ 105 h 143"/>
                <a:gd name="T22" fmla="*/ 16 w 144"/>
                <a:gd name="T23" fmla="*/ 117 h 143"/>
                <a:gd name="T24" fmla="*/ 26 w 144"/>
                <a:gd name="T25" fmla="*/ 127 h 143"/>
                <a:gd name="T26" fmla="*/ 38 w 144"/>
                <a:gd name="T27" fmla="*/ 135 h 143"/>
                <a:gd name="T28" fmla="*/ 51 w 144"/>
                <a:gd name="T29" fmla="*/ 140 h 143"/>
                <a:gd name="T30" fmla="*/ 65 w 144"/>
                <a:gd name="T31" fmla="*/ 143 h 143"/>
                <a:gd name="T32" fmla="*/ 79 w 144"/>
                <a:gd name="T33" fmla="*/ 143 h 143"/>
                <a:gd name="T34" fmla="*/ 93 w 144"/>
                <a:gd name="T35" fmla="*/ 140 h 143"/>
                <a:gd name="T36" fmla="*/ 106 w 144"/>
                <a:gd name="T37" fmla="*/ 135 h 143"/>
                <a:gd name="T38" fmla="*/ 118 w 144"/>
                <a:gd name="T39" fmla="*/ 127 h 143"/>
                <a:gd name="T40" fmla="*/ 128 w 144"/>
                <a:gd name="T41" fmla="*/ 117 h 143"/>
                <a:gd name="T42" fmla="*/ 135 w 144"/>
                <a:gd name="T43" fmla="*/ 105 h 143"/>
                <a:gd name="T44" fmla="*/ 141 w 144"/>
                <a:gd name="T45" fmla="*/ 94 h 143"/>
                <a:gd name="T46" fmla="*/ 144 w 144"/>
                <a:gd name="T47" fmla="*/ 80 h 143"/>
                <a:gd name="T48" fmla="*/ 144 w 144"/>
                <a:gd name="T49" fmla="*/ 64 h 143"/>
                <a:gd name="T50" fmla="*/ 141 w 144"/>
                <a:gd name="T51" fmla="*/ 50 h 143"/>
                <a:gd name="T52" fmla="*/ 135 w 144"/>
                <a:gd name="T53" fmla="*/ 37 h 143"/>
                <a:gd name="T54" fmla="*/ 128 w 144"/>
                <a:gd name="T55" fmla="*/ 26 h 143"/>
                <a:gd name="T56" fmla="*/ 118 w 144"/>
                <a:gd name="T57" fmla="*/ 16 h 143"/>
                <a:gd name="T58" fmla="*/ 106 w 144"/>
                <a:gd name="T59" fmla="*/ 8 h 143"/>
                <a:gd name="T60" fmla="*/ 93 w 144"/>
                <a:gd name="T61" fmla="*/ 3 h 143"/>
                <a:gd name="T62" fmla="*/ 79 w 144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8085931" y="4575572"/>
              <a:ext cx="457200" cy="442913"/>
            </a:xfrm>
            <a:custGeom>
              <a:avLst/>
              <a:gdLst>
                <a:gd name="T0" fmla="*/ 606 w 1152"/>
                <a:gd name="T1" fmla="*/ 784 h 1117"/>
                <a:gd name="T2" fmla="*/ 559 w 1152"/>
                <a:gd name="T3" fmla="*/ 745 h 1117"/>
                <a:gd name="T4" fmla="*/ 541 w 1152"/>
                <a:gd name="T5" fmla="*/ 685 h 1117"/>
                <a:gd name="T6" fmla="*/ 559 w 1152"/>
                <a:gd name="T7" fmla="*/ 625 h 1117"/>
                <a:gd name="T8" fmla="*/ 606 w 1152"/>
                <a:gd name="T9" fmla="*/ 586 h 1117"/>
                <a:gd name="T10" fmla="*/ 980 w 1152"/>
                <a:gd name="T11" fmla="*/ 576 h 1117"/>
                <a:gd name="T12" fmla="*/ 1024 w 1152"/>
                <a:gd name="T13" fmla="*/ 554 h 1117"/>
                <a:gd name="T14" fmla="*/ 1049 w 1152"/>
                <a:gd name="T15" fmla="*/ 542 h 1117"/>
                <a:gd name="T16" fmla="*/ 1079 w 1152"/>
                <a:gd name="T17" fmla="*/ 632 h 1117"/>
                <a:gd name="T18" fmla="*/ 1055 w 1152"/>
                <a:gd name="T19" fmla="*/ 745 h 1117"/>
                <a:gd name="T20" fmla="*/ 971 w 1152"/>
                <a:gd name="T21" fmla="*/ 931 h 1117"/>
                <a:gd name="T22" fmla="*/ 943 w 1152"/>
                <a:gd name="T23" fmla="*/ 999 h 1117"/>
                <a:gd name="T24" fmla="*/ 884 w 1152"/>
                <a:gd name="T25" fmla="*/ 1039 h 1117"/>
                <a:gd name="T26" fmla="*/ 172 w 1152"/>
                <a:gd name="T27" fmla="*/ 1042 h 1117"/>
                <a:gd name="T28" fmla="*/ 108 w 1152"/>
                <a:gd name="T29" fmla="*/ 1008 h 1117"/>
                <a:gd name="T30" fmla="*/ 75 w 1152"/>
                <a:gd name="T31" fmla="*/ 944 h 1117"/>
                <a:gd name="T32" fmla="*/ 114 w 1152"/>
                <a:gd name="T33" fmla="*/ 378 h 1117"/>
                <a:gd name="T34" fmla="*/ 792 w 1152"/>
                <a:gd name="T35" fmla="*/ 397 h 1117"/>
                <a:gd name="T36" fmla="*/ 966 w 1152"/>
                <a:gd name="T37" fmla="*/ 413 h 1117"/>
                <a:gd name="T38" fmla="*/ 629 w 1152"/>
                <a:gd name="T39" fmla="*/ 506 h 1117"/>
                <a:gd name="T40" fmla="*/ 534 w 1152"/>
                <a:gd name="T41" fmla="*/ 546 h 1117"/>
                <a:gd name="T42" fmla="*/ 476 w 1152"/>
                <a:gd name="T43" fmla="*/ 631 h 1117"/>
                <a:gd name="T44" fmla="*/ 476 w 1152"/>
                <a:gd name="T45" fmla="*/ 738 h 1117"/>
                <a:gd name="T46" fmla="*/ 534 w 1152"/>
                <a:gd name="T47" fmla="*/ 823 h 1117"/>
                <a:gd name="T48" fmla="*/ 629 w 1152"/>
                <a:gd name="T49" fmla="*/ 864 h 1117"/>
                <a:gd name="T50" fmla="*/ 792 w 1152"/>
                <a:gd name="T51" fmla="*/ 324 h 1117"/>
                <a:gd name="T52" fmla="*/ 144 w 1152"/>
                <a:gd name="T53" fmla="*/ 289 h 1117"/>
                <a:gd name="T54" fmla="*/ 900 w 1152"/>
                <a:gd name="T55" fmla="*/ 253 h 1117"/>
                <a:gd name="T56" fmla="*/ 198 w 1152"/>
                <a:gd name="T57" fmla="*/ 73 h 1117"/>
                <a:gd name="T58" fmla="*/ 962 w 1152"/>
                <a:gd name="T59" fmla="*/ 83 h 1117"/>
                <a:gd name="T60" fmla="*/ 973 w 1152"/>
                <a:gd name="T61" fmla="*/ 216 h 1117"/>
                <a:gd name="T62" fmla="*/ 936 w 1152"/>
                <a:gd name="T63" fmla="*/ 289 h 1117"/>
                <a:gd name="T64" fmla="*/ 925 w 1152"/>
                <a:gd name="T65" fmla="*/ 119 h 1117"/>
                <a:gd name="T66" fmla="*/ 137 w 1152"/>
                <a:gd name="T67" fmla="*/ 109 h 1117"/>
                <a:gd name="T68" fmla="*/ 108 w 1152"/>
                <a:gd name="T69" fmla="*/ 137 h 1117"/>
                <a:gd name="T70" fmla="*/ 87 w 1152"/>
                <a:gd name="T71" fmla="*/ 258 h 1117"/>
                <a:gd name="T72" fmla="*/ 73 w 1152"/>
                <a:gd name="T73" fmla="*/ 186 h 1117"/>
                <a:gd name="T74" fmla="*/ 101 w 1152"/>
                <a:gd name="T75" fmla="*/ 119 h 1117"/>
                <a:gd name="T76" fmla="*/ 160 w 1152"/>
                <a:gd name="T77" fmla="*/ 78 h 1117"/>
                <a:gd name="T78" fmla="*/ 1044 w 1152"/>
                <a:gd name="T79" fmla="*/ 216 h 1117"/>
                <a:gd name="T80" fmla="*/ 1035 w 1152"/>
                <a:gd name="T81" fmla="*/ 66 h 1117"/>
                <a:gd name="T82" fmla="*/ 996 w 1152"/>
                <a:gd name="T83" fmla="*/ 19 h 1117"/>
                <a:gd name="T84" fmla="*/ 936 w 1152"/>
                <a:gd name="T85" fmla="*/ 0 h 1117"/>
                <a:gd name="T86" fmla="*/ 121 w 1152"/>
                <a:gd name="T87" fmla="*/ 16 h 1117"/>
                <a:gd name="T88" fmla="*/ 34 w 1152"/>
                <a:gd name="T89" fmla="*/ 88 h 1117"/>
                <a:gd name="T90" fmla="*/ 0 w 1152"/>
                <a:gd name="T91" fmla="*/ 199 h 1117"/>
                <a:gd name="T92" fmla="*/ 24 w 1152"/>
                <a:gd name="T93" fmla="*/ 1013 h 1117"/>
                <a:gd name="T94" fmla="*/ 104 w 1152"/>
                <a:gd name="T95" fmla="*/ 1093 h 1117"/>
                <a:gd name="T96" fmla="*/ 846 w 1152"/>
                <a:gd name="T97" fmla="*/ 1117 h 1117"/>
                <a:gd name="T98" fmla="*/ 956 w 1152"/>
                <a:gd name="T99" fmla="*/ 1082 h 1117"/>
                <a:gd name="T100" fmla="*/ 1029 w 1152"/>
                <a:gd name="T101" fmla="*/ 996 h 1117"/>
                <a:gd name="T102" fmla="*/ 1044 w 1152"/>
                <a:gd name="T103" fmla="*/ 864 h 1117"/>
                <a:gd name="T104" fmla="*/ 1110 w 1152"/>
                <a:gd name="T105" fmla="*/ 794 h 1117"/>
                <a:gd name="T106" fmla="*/ 1145 w 1152"/>
                <a:gd name="T107" fmla="*/ 709 h 1117"/>
                <a:gd name="T108" fmla="*/ 1151 w 1152"/>
                <a:gd name="T109" fmla="*/ 618 h 1117"/>
                <a:gd name="T110" fmla="*/ 1125 w 1152"/>
                <a:gd name="T111" fmla="*/ 531 h 1117"/>
                <a:gd name="T112" fmla="*/ 1070 w 1152"/>
                <a:gd name="T113" fmla="*/ 45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" h="1117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1916975" y="1736289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15" name="Freeform 85"/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6" name="Freeform 86"/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7" name="Freeform 87"/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8" name="Freeform 88"/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9" name="Freeform 89"/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0" name="Freeform 90"/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1" name="Freeform 91"/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2" name="Freeform 92"/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3" name="Freeform 93"/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4" name="Freeform 94"/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5" name="Freeform 95"/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cxnSp>
        <p:nvCxnSpPr>
          <p:cNvPr id="14" name="Straight Connector 36"/>
          <p:cNvCxnSpPr/>
          <p:nvPr/>
        </p:nvCxnSpPr>
        <p:spPr>
          <a:xfrm flipH="1">
            <a:off x="7910983" y="1848004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898590" y="3149726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是什么</a:t>
            </a: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91133" y="3579023"/>
            <a:ext cx="3334692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 sz="1400">
                <a:solidFill>
                  <a:srgbClr val="0D0D0D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lang="zh-CN" altLang="en-US" sz="1400" dirty="0"/>
              <a:t>由华为推出的轻量级开源物联网操作系统，由 </a:t>
            </a:r>
            <a:r>
              <a:rPr lang="en-US" altLang="zh-CN" sz="1400" dirty="0"/>
              <a:t>C </a:t>
            </a:r>
            <a:r>
              <a:rPr lang="zh-CN" altLang="en-US" sz="1400" dirty="0"/>
              <a:t>实现，支持多种硬件平台（如</a:t>
            </a:r>
            <a:r>
              <a:rPr lang="en-US" altLang="zh-CN" sz="1400" dirty="0"/>
              <a:t>STM32</a:t>
            </a:r>
            <a:r>
              <a:rPr lang="zh-CN" altLang="en-US" sz="1400" dirty="0"/>
              <a:t>、</a:t>
            </a:r>
            <a:r>
              <a:rPr lang="en-US" altLang="zh-CN" sz="1400" dirty="0"/>
              <a:t>ARM Cortex-M/A</a:t>
            </a:r>
            <a:r>
              <a:rPr lang="zh-CN" altLang="en-US" sz="1400" dirty="0"/>
              <a:t>系列），开发者生态完善</a:t>
            </a: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633224" y="3147190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有什么</a:t>
            </a: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4434051" y="3571935"/>
            <a:ext cx="3334692" cy="102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包括基础（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Base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）和可裁剪模块，前者包含内存、任务、中断等，后者包含信号量、事件等，代码结构清晰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8350377" y="3147190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能做什么</a:t>
            </a: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8071347" y="3582138"/>
            <a:ext cx="3334692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安全性、低功耗、实时性表现突出，此外值得一提的是其</a:t>
            </a:r>
            <a:r>
              <a:rPr lang="en-US" altLang="zh-CN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POSIX</a:t>
            </a: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兼容性。这些优秀特性使其在嵌入式平台中应用广泛，在包括但不限于智能家居、可穿戴设备等许多领域有着落地应用案例</a:t>
            </a:r>
          </a:p>
        </p:txBody>
      </p:sp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LiteOS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866527-01CE-FCDD-03B0-2A7354EC5E56}"/>
              </a:ext>
            </a:extLst>
          </p:cNvPr>
          <p:cNvSpPr txBox="1"/>
          <p:nvPr/>
        </p:nvSpPr>
        <p:spPr>
          <a:xfrm>
            <a:off x="3305292" y="5736729"/>
            <a:ext cx="533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目标：</a:t>
            </a:r>
            <a:endParaRPr lang="en-US" altLang="zh-CN" b="1" dirty="0">
              <a:latin typeface="+mn-ea"/>
            </a:endParaRPr>
          </a:p>
          <a:p>
            <a:pPr algn="ctr"/>
            <a:r>
              <a:rPr lang="zh-CN" altLang="en-US" b="1" dirty="0">
                <a:latin typeface="+mn-ea"/>
              </a:rPr>
              <a:t>用</a:t>
            </a:r>
            <a:r>
              <a:rPr lang="en-US" altLang="zh-CN" b="1" dirty="0">
                <a:latin typeface="+mn-ea"/>
              </a:rPr>
              <a:t>Rust</a:t>
            </a:r>
            <a:r>
              <a:rPr lang="zh-CN" altLang="en-US" b="1" dirty="0">
                <a:latin typeface="+mn-ea"/>
              </a:rPr>
              <a:t>改写</a:t>
            </a:r>
            <a:r>
              <a:rPr lang="en-US" altLang="zh-CN" b="1" dirty="0" err="1">
                <a:latin typeface="+mn-ea"/>
              </a:rPr>
              <a:t>LiteOS</a:t>
            </a:r>
            <a:r>
              <a:rPr lang="zh-CN" altLang="en-US" b="1" dirty="0">
                <a:latin typeface="+mn-ea"/>
              </a:rPr>
              <a:t>的</a:t>
            </a:r>
            <a:r>
              <a:rPr lang="en-US" altLang="zh-CN" b="1" dirty="0">
                <a:latin typeface="+mn-ea"/>
              </a:rPr>
              <a:t>base</a:t>
            </a:r>
            <a:r>
              <a:rPr lang="zh-CN" altLang="en-US" b="1" dirty="0">
                <a:latin typeface="+mn-ea"/>
              </a:rPr>
              <a:t>中的部分模块，</a:t>
            </a:r>
            <a:endParaRPr lang="en-US" altLang="zh-CN" b="1" dirty="0">
              <a:latin typeface="+mn-ea"/>
            </a:endParaRPr>
          </a:p>
          <a:p>
            <a:pPr algn="ctr"/>
            <a:r>
              <a:rPr lang="zh-CN" altLang="en-US" b="1" dirty="0">
                <a:latin typeface="+mn-ea"/>
              </a:rPr>
              <a:t>实现</a:t>
            </a:r>
            <a:r>
              <a:rPr lang="en-US" altLang="zh-CN" b="1" dirty="0">
                <a:latin typeface="+mn-ea"/>
              </a:rPr>
              <a:t>Rust</a:t>
            </a:r>
            <a:r>
              <a:rPr lang="zh-CN" altLang="en-US" b="1" dirty="0">
                <a:latin typeface="+mn-ea"/>
              </a:rPr>
              <a:t>改写部分的进一步扩展。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任意多边形: 形状 14"/>
          <p:cNvSpPr/>
          <p:nvPr/>
        </p:nvSpPr>
        <p:spPr>
          <a:xfrm>
            <a:off x="11206264" y="6230570"/>
            <a:ext cx="992708" cy="62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4609" y="0"/>
                </a:moveTo>
                <a:cubicBezTo>
                  <a:pt x="15111" y="5"/>
                  <a:pt x="15611" y="312"/>
                  <a:pt x="15991" y="921"/>
                </a:cubicBezTo>
                <a:lnTo>
                  <a:pt x="21600" y="9901"/>
                </a:lnTo>
                <a:lnTo>
                  <a:pt x="21600" y="21595"/>
                </a:lnTo>
                <a:lnTo>
                  <a:pt x="0" y="21595"/>
                </a:lnTo>
                <a:lnTo>
                  <a:pt x="118" y="21369"/>
                </a:lnTo>
                <a:lnTo>
                  <a:pt x="13221" y="894"/>
                </a:lnTo>
                <a:cubicBezTo>
                  <a:pt x="13605" y="293"/>
                  <a:pt x="14108" y="-5"/>
                  <a:pt x="14609" y="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0" name="任意多边形: 形状 15"/>
          <p:cNvSpPr/>
          <p:nvPr/>
        </p:nvSpPr>
        <p:spPr>
          <a:xfrm flipH="1">
            <a:off x="-1" y="-1"/>
            <a:ext cx="1424612" cy="77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0"/>
                </a:moveTo>
                <a:lnTo>
                  <a:pt x="21600" y="0"/>
                </a:lnTo>
                <a:lnTo>
                  <a:pt x="21600" y="6691"/>
                </a:lnTo>
                <a:lnTo>
                  <a:pt x="14051" y="20105"/>
                </a:lnTo>
                <a:cubicBezTo>
                  <a:pt x="13210" y="21600"/>
                  <a:pt x="11855" y="21585"/>
                  <a:pt x="11024" y="20072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1" name="任意多边形: 形状 16"/>
          <p:cNvSpPr/>
          <p:nvPr/>
        </p:nvSpPr>
        <p:spPr>
          <a:xfrm flipH="1">
            <a:off x="1818" y="-1"/>
            <a:ext cx="1457332" cy="80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6" extrusionOk="0">
                <a:moveTo>
                  <a:pt x="0" y="0"/>
                </a:moveTo>
                <a:lnTo>
                  <a:pt x="21600" y="0"/>
                </a:lnTo>
                <a:lnTo>
                  <a:pt x="21600" y="7384"/>
                </a:lnTo>
                <a:lnTo>
                  <a:pt x="14347" y="20062"/>
                </a:lnTo>
                <a:cubicBezTo>
                  <a:pt x="13468" y="21600"/>
                  <a:pt x="12050" y="21585"/>
                  <a:pt x="11182" y="20028"/>
                </a:cubicBezTo>
                <a:close/>
              </a:path>
            </a:pathLst>
          </a:custGeom>
          <a:ln w="12700">
            <a:solidFill>
              <a:srgbClr val="6696B6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2" name="文本框 24"/>
          <p:cNvSpPr txBox="1"/>
          <p:nvPr/>
        </p:nvSpPr>
        <p:spPr>
          <a:xfrm>
            <a:off x="3372980" y="546937"/>
            <a:ext cx="54460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sz="2800" dirty="0" err="1"/>
              <a:t>LiteOS</a:t>
            </a:r>
            <a:r>
              <a:rPr sz="2800" dirty="0"/>
              <a:t> </a:t>
            </a:r>
            <a:r>
              <a:rPr lang="en-US" altLang="zh-CN" sz="2800" dirty="0" err="1"/>
              <a:t>K</a:t>
            </a:r>
            <a:r>
              <a:rPr sz="2800" dirty="0" err="1"/>
              <a:t>ernel代码框架</a:t>
            </a:r>
            <a:endParaRPr sz="2800" dirty="0"/>
          </a:p>
        </p:txBody>
      </p:sp>
      <p:pic>
        <p:nvPicPr>
          <p:cNvPr id="174" name="图片 3" descr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47" y="1438729"/>
            <a:ext cx="6663299" cy="4791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7A851-FC20-2F92-6864-ACDF866EB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任意多边形: 形状 14">
            <a:extLst>
              <a:ext uri="{FF2B5EF4-FFF2-40B4-BE49-F238E27FC236}">
                <a16:creationId xmlns:a16="http://schemas.microsoft.com/office/drawing/2014/main" id="{8809F957-1806-3B51-AC08-B9B2DC35E2A2}"/>
              </a:ext>
            </a:extLst>
          </p:cNvPr>
          <p:cNvSpPr/>
          <p:nvPr/>
        </p:nvSpPr>
        <p:spPr>
          <a:xfrm>
            <a:off x="11206264" y="6230570"/>
            <a:ext cx="992708" cy="62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4609" y="0"/>
                </a:moveTo>
                <a:cubicBezTo>
                  <a:pt x="15111" y="5"/>
                  <a:pt x="15611" y="312"/>
                  <a:pt x="15991" y="921"/>
                </a:cubicBezTo>
                <a:lnTo>
                  <a:pt x="21600" y="9901"/>
                </a:lnTo>
                <a:lnTo>
                  <a:pt x="21600" y="21595"/>
                </a:lnTo>
                <a:lnTo>
                  <a:pt x="0" y="21595"/>
                </a:lnTo>
                <a:lnTo>
                  <a:pt x="118" y="21369"/>
                </a:lnTo>
                <a:lnTo>
                  <a:pt x="13221" y="894"/>
                </a:lnTo>
                <a:cubicBezTo>
                  <a:pt x="13605" y="293"/>
                  <a:pt x="14108" y="-5"/>
                  <a:pt x="14609" y="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7" name="任意多边形: 形状 15">
            <a:extLst>
              <a:ext uri="{FF2B5EF4-FFF2-40B4-BE49-F238E27FC236}">
                <a16:creationId xmlns:a16="http://schemas.microsoft.com/office/drawing/2014/main" id="{84F53574-1B09-3A71-961C-016136B8BB51}"/>
              </a:ext>
            </a:extLst>
          </p:cNvPr>
          <p:cNvSpPr/>
          <p:nvPr/>
        </p:nvSpPr>
        <p:spPr>
          <a:xfrm flipH="1">
            <a:off x="-1" y="-1"/>
            <a:ext cx="1424612" cy="77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0"/>
                </a:moveTo>
                <a:lnTo>
                  <a:pt x="21600" y="0"/>
                </a:lnTo>
                <a:lnTo>
                  <a:pt x="21600" y="6691"/>
                </a:lnTo>
                <a:lnTo>
                  <a:pt x="14051" y="20105"/>
                </a:lnTo>
                <a:cubicBezTo>
                  <a:pt x="13210" y="21600"/>
                  <a:pt x="11855" y="21585"/>
                  <a:pt x="11024" y="20072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8" name="任意多边形: 形状 16">
            <a:extLst>
              <a:ext uri="{FF2B5EF4-FFF2-40B4-BE49-F238E27FC236}">
                <a16:creationId xmlns:a16="http://schemas.microsoft.com/office/drawing/2014/main" id="{93E6960E-4095-701B-3C60-3BDF68E0A783}"/>
              </a:ext>
            </a:extLst>
          </p:cNvPr>
          <p:cNvSpPr/>
          <p:nvPr/>
        </p:nvSpPr>
        <p:spPr>
          <a:xfrm flipH="1">
            <a:off x="1818" y="-1"/>
            <a:ext cx="1457332" cy="80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6" extrusionOk="0">
                <a:moveTo>
                  <a:pt x="0" y="0"/>
                </a:moveTo>
                <a:lnTo>
                  <a:pt x="21600" y="0"/>
                </a:lnTo>
                <a:lnTo>
                  <a:pt x="21600" y="7384"/>
                </a:lnTo>
                <a:lnTo>
                  <a:pt x="14347" y="20062"/>
                </a:lnTo>
                <a:cubicBezTo>
                  <a:pt x="13468" y="21600"/>
                  <a:pt x="12050" y="21585"/>
                  <a:pt x="11182" y="20028"/>
                </a:cubicBezTo>
                <a:close/>
              </a:path>
            </a:pathLst>
          </a:custGeom>
          <a:ln w="12700">
            <a:solidFill>
              <a:srgbClr val="6696B6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79" name="文本框 24">
            <a:extLst>
              <a:ext uri="{FF2B5EF4-FFF2-40B4-BE49-F238E27FC236}">
                <a16:creationId xmlns:a16="http://schemas.microsoft.com/office/drawing/2014/main" id="{93DA5477-295B-2B83-0B79-70ADBEFF50F4}"/>
              </a:ext>
            </a:extLst>
          </p:cNvPr>
          <p:cNvSpPr txBox="1"/>
          <p:nvPr/>
        </p:nvSpPr>
        <p:spPr>
          <a:xfrm>
            <a:off x="3372982" y="690980"/>
            <a:ext cx="54460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lang="en-US" sz="2800" dirty="0"/>
              <a:t>K</a:t>
            </a:r>
            <a:r>
              <a:rPr sz="2800" dirty="0"/>
              <a:t>ernel</a:t>
            </a:r>
            <a:r>
              <a:rPr lang="en-US" sz="2800" dirty="0"/>
              <a:t>/</a:t>
            </a:r>
            <a:r>
              <a:rPr lang="en-US" altLang="zh-CN" sz="2800" dirty="0"/>
              <a:t>base </a:t>
            </a:r>
            <a:r>
              <a:rPr lang="zh-CN" altLang="en-US" sz="2800" dirty="0"/>
              <a:t>内容简介</a:t>
            </a:r>
            <a:endParaRPr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84D64B-2121-8B21-FA2F-01547961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60" y="1620420"/>
            <a:ext cx="2341122" cy="4546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E41678-534A-4B43-F5E6-F589D9D92B6F}"/>
              </a:ext>
            </a:extLst>
          </p:cNvPr>
          <p:cNvSpPr txBox="1"/>
          <p:nvPr/>
        </p:nvSpPr>
        <p:spPr>
          <a:xfrm>
            <a:off x="4279900" y="1620420"/>
            <a:ext cx="6578600" cy="439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altLang="zh-CN" sz="1400" dirty="0">
                <a:effectLst/>
                <a:ea typeface="汉仪君黑-45简" panose="020B0604020202020204"/>
              </a:rPr>
              <a:t>1</a:t>
            </a:r>
            <a:r>
              <a:rPr lang="en-US" altLang="zh-CN" sz="1400" dirty="0">
                <a:effectLst/>
                <a:latin typeface="+mn-ea"/>
              </a:rPr>
              <a:t>. debug</a:t>
            </a:r>
            <a:r>
              <a:rPr lang="zh-CN" altLang="en-US" sz="1400" dirty="0">
                <a:effectLst/>
                <a:latin typeface="+mn-ea"/>
              </a:rPr>
              <a:t>目录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包含与调试相关的功能模块，主要负责系统运行时的调试和诊断功能。这些模块为开发者提供系统运行状态的可视化信息，帮助诊断和解决问题。</a:t>
            </a:r>
            <a:endParaRPr lang="en-US" altLang="zh-CN" sz="1400" dirty="0">
              <a:latin typeface="+mn-ea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400" dirty="0">
                <a:effectLst/>
                <a:latin typeface="+mn-ea"/>
              </a:rPr>
              <a:t>2. include</a:t>
            </a:r>
            <a:r>
              <a:rPr lang="zh-CN" altLang="en-US" sz="1400" dirty="0">
                <a:effectLst/>
                <a:latin typeface="+mn-ea"/>
              </a:rPr>
              <a:t>目录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包含各个模块的私有头文件，有些定义了内核内部使用的数据结构和接口，还有些头文件定义了内核模块之间的接口，确保各模块协同工作的基础。</a:t>
            </a:r>
            <a:endParaRPr lang="en-US" altLang="zh-CN" sz="1400" dirty="0">
              <a:latin typeface="+mn-ea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400" dirty="0">
                <a:effectLst/>
                <a:latin typeface="+mn-ea"/>
              </a:rPr>
              <a:t>3. mem</a:t>
            </a:r>
            <a:r>
              <a:rPr lang="zh-CN" altLang="en-US" sz="1400" dirty="0">
                <a:effectLst/>
                <a:latin typeface="+mn-ea"/>
              </a:rPr>
              <a:t>目录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实现了</a:t>
            </a:r>
            <a:r>
              <a:rPr lang="en-US" altLang="zh-CN" sz="1400" dirty="0" err="1">
                <a:latin typeface="+mn-ea"/>
              </a:rPr>
              <a:t>LiteOS</a:t>
            </a:r>
            <a:r>
              <a:rPr lang="zh-CN" altLang="en-US" sz="1400" dirty="0">
                <a:latin typeface="+mn-ea"/>
              </a:rPr>
              <a:t>的内存管理功能，提供多种内存分配算法。内存管理是操作系统的核心功能，负责系统资源的有效分配和回收。</a:t>
            </a:r>
            <a:endParaRPr lang="en-US" altLang="zh-CN" sz="1400" dirty="0">
              <a:latin typeface="+mn-ea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400" dirty="0">
                <a:effectLst/>
                <a:latin typeface="+mn-ea"/>
              </a:rPr>
              <a:t>4. sched</a:t>
            </a:r>
            <a:r>
              <a:rPr lang="zh-CN" altLang="en-US" sz="1400" dirty="0">
                <a:effectLst/>
                <a:latin typeface="+mn-ea"/>
              </a:rPr>
              <a:t>目录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实现了</a:t>
            </a:r>
            <a:r>
              <a:rPr lang="en-US" altLang="zh-CN" sz="1400" dirty="0" err="1">
                <a:latin typeface="+mn-ea"/>
              </a:rPr>
              <a:t>LiteOS</a:t>
            </a:r>
            <a:r>
              <a:rPr lang="zh-CN" altLang="en-US" sz="1400" dirty="0">
                <a:latin typeface="+mn-ea"/>
              </a:rPr>
              <a:t>的任务调度功能，调度器决定了系统中哪个任务获得</a:t>
            </a:r>
            <a:r>
              <a:rPr lang="en-US" altLang="zh-CN" sz="1400" dirty="0">
                <a:latin typeface="+mn-ea"/>
              </a:rPr>
              <a:t>CPU</a:t>
            </a:r>
            <a:r>
              <a:rPr lang="zh-CN" altLang="en-US" sz="1400" dirty="0">
                <a:latin typeface="+mn-ea"/>
              </a:rPr>
              <a:t>执行权，是实时操作系统核心部分。</a:t>
            </a:r>
            <a:endParaRPr lang="en-US" altLang="zh-CN" sz="1400" dirty="0">
              <a:latin typeface="+mn-ea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400" dirty="0">
                <a:effectLst/>
                <a:latin typeface="+mn-ea"/>
              </a:rPr>
              <a:t>5. </a:t>
            </a:r>
            <a:r>
              <a:rPr lang="en-US" altLang="zh-CN" sz="1400" dirty="0" err="1">
                <a:effectLst/>
                <a:latin typeface="+mn-ea"/>
              </a:rPr>
              <a:t>shellcmd</a:t>
            </a:r>
            <a:r>
              <a:rPr lang="zh-CN" altLang="en-US" sz="1400" dirty="0">
                <a:effectLst/>
                <a:latin typeface="+mn-ea"/>
              </a:rPr>
              <a:t>目录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提供了命令行工具，用于系统运行时的监控和管理：这些命令工具帮助开发者在运行时监控系统状态，诊断问题。</a:t>
            </a:r>
            <a:endParaRPr lang="en-US" altLang="zh-CN" sz="1400" dirty="0">
              <a:latin typeface="+mn-ea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altLang="zh-CN" sz="1400" dirty="0">
                <a:latin typeface="+mn-ea"/>
              </a:rPr>
              <a:t>6. </a:t>
            </a:r>
            <a:r>
              <a:rPr lang="zh-CN" altLang="en-US" sz="1400" dirty="0">
                <a:latin typeface="+mn-ea"/>
              </a:rPr>
              <a:t>零散的</a:t>
            </a:r>
            <a:r>
              <a:rPr lang="en-US" altLang="zh-CN" sz="1400" dirty="0">
                <a:latin typeface="+mn-ea"/>
              </a:rPr>
              <a:t>.c</a:t>
            </a:r>
            <a:r>
              <a:rPr lang="zh-CN" altLang="en-US" sz="1400" dirty="0">
                <a:latin typeface="+mn-ea"/>
              </a:rPr>
              <a:t>文件</a:t>
            </a:r>
            <a:endParaRPr lang="en-US" altLang="zh-CN" sz="1400" dirty="0">
              <a:latin typeface="+mn-ea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zh-CN" altLang="en-US" sz="1400" dirty="0">
                <a:latin typeface="+mn-ea"/>
              </a:rPr>
              <a:t>包含了信号量、软件定时器、互斥锁等内容</a:t>
            </a:r>
            <a:r>
              <a:rPr lang="zh-CN" altLang="en-US" sz="1400" dirty="0">
                <a:ea typeface="汉仪君黑-45简" panose="020B0604020202020204"/>
              </a:rPr>
              <a:t>。</a:t>
            </a:r>
            <a:endParaRPr lang="en-US" altLang="zh-CN" sz="1400" dirty="0">
              <a:ea typeface="汉仪君黑-45简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940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任意多边形: 形状 14"/>
          <p:cNvSpPr/>
          <p:nvPr/>
        </p:nvSpPr>
        <p:spPr>
          <a:xfrm>
            <a:off x="11206264" y="6230570"/>
            <a:ext cx="992708" cy="627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extrusionOk="0">
                <a:moveTo>
                  <a:pt x="14609" y="0"/>
                </a:moveTo>
                <a:cubicBezTo>
                  <a:pt x="15111" y="5"/>
                  <a:pt x="15611" y="312"/>
                  <a:pt x="15991" y="921"/>
                </a:cubicBezTo>
                <a:lnTo>
                  <a:pt x="21600" y="9901"/>
                </a:lnTo>
                <a:lnTo>
                  <a:pt x="21600" y="21595"/>
                </a:lnTo>
                <a:lnTo>
                  <a:pt x="0" y="21595"/>
                </a:lnTo>
                <a:lnTo>
                  <a:pt x="118" y="21369"/>
                </a:lnTo>
                <a:lnTo>
                  <a:pt x="13221" y="894"/>
                </a:lnTo>
                <a:cubicBezTo>
                  <a:pt x="13605" y="293"/>
                  <a:pt x="14108" y="-5"/>
                  <a:pt x="14609" y="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59" name="任意多边形: 形状 15"/>
          <p:cNvSpPr/>
          <p:nvPr/>
        </p:nvSpPr>
        <p:spPr>
          <a:xfrm flipH="1">
            <a:off x="-1" y="-1"/>
            <a:ext cx="1424612" cy="77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0" y="0"/>
                </a:moveTo>
                <a:lnTo>
                  <a:pt x="21600" y="0"/>
                </a:lnTo>
                <a:lnTo>
                  <a:pt x="21600" y="6691"/>
                </a:lnTo>
                <a:lnTo>
                  <a:pt x="14051" y="20105"/>
                </a:lnTo>
                <a:cubicBezTo>
                  <a:pt x="13210" y="21600"/>
                  <a:pt x="11855" y="21585"/>
                  <a:pt x="11024" y="20072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60" name="任意多边形: 形状 16"/>
          <p:cNvSpPr/>
          <p:nvPr/>
        </p:nvSpPr>
        <p:spPr>
          <a:xfrm flipH="1">
            <a:off x="1818" y="-1"/>
            <a:ext cx="1457332" cy="80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06" extrusionOk="0">
                <a:moveTo>
                  <a:pt x="0" y="0"/>
                </a:moveTo>
                <a:lnTo>
                  <a:pt x="21600" y="0"/>
                </a:lnTo>
                <a:lnTo>
                  <a:pt x="21600" y="7384"/>
                </a:lnTo>
                <a:lnTo>
                  <a:pt x="14347" y="20062"/>
                </a:lnTo>
                <a:cubicBezTo>
                  <a:pt x="13468" y="21600"/>
                  <a:pt x="12050" y="21585"/>
                  <a:pt x="11182" y="20028"/>
                </a:cubicBezTo>
                <a:close/>
              </a:path>
            </a:pathLst>
          </a:custGeom>
          <a:ln w="12700">
            <a:solidFill>
              <a:srgbClr val="6696B6">
                <a:alpha val="5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endParaRPr/>
          </a:p>
        </p:txBody>
      </p:sp>
      <p:sp>
        <p:nvSpPr>
          <p:cNvPr id="161" name="文本框 24"/>
          <p:cNvSpPr txBox="1"/>
          <p:nvPr/>
        </p:nvSpPr>
        <p:spPr>
          <a:xfrm>
            <a:off x="3643040" y="808547"/>
            <a:ext cx="490591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404040"/>
                </a:solidFill>
                <a:latin typeface="汉仪君黑-45简"/>
                <a:ea typeface="汉仪君黑-45简"/>
                <a:cs typeface="汉仪君黑-45简"/>
                <a:sym typeface="汉仪君黑-45简"/>
              </a:defRPr>
            </a:pPr>
            <a:r>
              <a:rPr sz="2800" dirty="0" err="1"/>
              <a:t>LiteOS代码框架</a:t>
            </a:r>
            <a:endParaRPr sz="2800" dirty="0"/>
          </a:p>
        </p:txBody>
      </p:sp>
      <p:sp>
        <p:nvSpPr>
          <p:cNvPr id="163" name="文本框 9"/>
          <p:cNvSpPr txBox="1"/>
          <p:nvPr/>
        </p:nvSpPr>
        <p:spPr>
          <a:xfrm>
            <a:off x="373885" y="1652582"/>
            <a:ext cx="7997121" cy="556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00B0F0"/>
                </a:solidFill>
                <a:latin typeface="Aharoni"/>
                <a:ea typeface="Aharoni"/>
                <a:cs typeface="Aharoni"/>
                <a:sym typeface="Aharoni"/>
              </a:defRPr>
            </a:pPr>
            <a:r>
              <a:rPr dirty="0" err="1"/>
              <a:t>LiteOS</a:t>
            </a:r>
            <a:r>
              <a:rPr dirty="0"/>
              <a:t> structure(main </a:t>
            </a:r>
            <a:r>
              <a:rPr dirty="0" err="1"/>
              <a:t>conponents</a:t>
            </a:r>
            <a:r>
              <a:rPr dirty="0"/>
              <a:t>)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arch: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架构支持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components: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组件文件夹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fs: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文件系统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lib: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库文件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utility: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实用工具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demos: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模块演示汇总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include: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头文件依赖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kernel: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基础内核代码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shell: </a:t>
            </a:r>
            <a:r>
              <a:rPr dirty="0" err="1"/>
              <a:t>shell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命令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targets: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开发板工程源包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test and tests: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模块测试和整体测试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tools: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开发板编译配置文件和</a:t>
            </a:r>
            <a:r>
              <a:rPr dirty="0" err="1"/>
              <a:t>menuconfig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脚本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Makefile</a:t>
            </a:r>
            <a:r>
              <a:rPr dirty="0"/>
              <a:t>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顶层</a:t>
            </a:r>
            <a:r>
              <a:rPr dirty="0" err="1"/>
              <a:t>Makefile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编译脚本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.config: </a:t>
            </a:r>
            <a:r>
              <a:rPr dirty="0" err="1">
                <a:latin typeface="+mn-lt"/>
                <a:ea typeface="+mn-ea"/>
                <a:cs typeface="+mn-cs"/>
                <a:sym typeface="Helvetica"/>
              </a:rPr>
              <a:t>开发板配置文件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64" name="图片 11" descr="图片 11"/>
          <p:cNvPicPr>
            <a:picLocks noChangeAspect="1"/>
          </p:cNvPicPr>
          <p:nvPr/>
        </p:nvPicPr>
        <p:blipFill>
          <a:blip r:embed="rId2"/>
          <a:srcRect l="2842" r="12878"/>
          <a:stretch/>
        </p:blipFill>
        <p:spPr>
          <a:xfrm>
            <a:off x="4888084" y="2233533"/>
            <a:ext cx="7118208" cy="297188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B65B6D24-5A33-7EA5-6137-64577E2A973A}"/>
              </a:ext>
            </a:extLst>
          </p:cNvPr>
          <p:cNvSpPr/>
          <p:nvPr/>
        </p:nvSpPr>
        <p:spPr>
          <a:xfrm>
            <a:off x="3245089" y="3719476"/>
            <a:ext cx="1595615" cy="226881"/>
          </a:xfrm>
          <a:prstGeom prst="rightArrow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6771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5" name="文本框 24"/>
          <p:cNvSpPr txBox="1"/>
          <p:nvPr/>
        </p:nvSpPr>
        <p:spPr>
          <a:xfrm>
            <a:off x="2366777" y="3542927"/>
            <a:ext cx="7456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WHY: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 研究意义概述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CDA5BD-D90D-1704-CD94-9619ACA78ACF}"/>
              </a:ext>
            </a:extLst>
          </p:cNvPr>
          <p:cNvSpPr/>
          <p:nvPr/>
        </p:nvSpPr>
        <p:spPr>
          <a:xfrm>
            <a:off x="2977324" y="4341684"/>
            <a:ext cx="623735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C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语言操作系统及其缺陷、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Rust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改写的意义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3084</Words>
  <Application>Microsoft Office PowerPoint</Application>
  <PresentationFormat>宽屏</PresentationFormat>
  <Paragraphs>313</Paragraphs>
  <Slides>27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Batang</vt:lpstr>
      <vt:lpstr>Segoe WPC</vt:lpstr>
      <vt:lpstr>等线</vt:lpstr>
      <vt:lpstr>等线 Light</vt:lpstr>
      <vt:lpstr>汉仪君黑-45简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博文 杨</cp:lastModifiedBy>
  <cp:revision>44</cp:revision>
  <dcterms:created xsi:type="dcterms:W3CDTF">2021-08-16T02:03:00Z</dcterms:created>
  <dcterms:modified xsi:type="dcterms:W3CDTF">2025-04-23T00:32:11Z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27B8632ADE7C4E6CB92B9DA941B8EF0C_11</vt:lpwstr>
  </property>
</Properties>
</file>