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11092984" r:id="rId2"/>
    <p:sldId id="11092988" r:id="rId3"/>
    <p:sldId id="11092990" r:id="rId4"/>
    <p:sldId id="261" r:id="rId5"/>
    <p:sldId id="11093008" r:id="rId6"/>
    <p:sldId id="11092995" r:id="rId7"/>
    <p:sldId id="11092999" r:id="rId8"/>
    <p:sldId id="11093001" r:id="rId9"/>
    <p:sldId id="11093000" r:id="rId10"/>
    <p:sldId id="11093002" r:id="rId11"/>
    <p:sldId id="11093003" r:id="rId12"/>
    <p:sldId id="11093004" r:id="rId13"/>
    <p:sldId id="11093005" r:id="rId14"/>
    <p:sldId id="11092996" r:id="rId15"/>
    <p:sldId id="11093011" r:id="rId16"/>
    <p:sldId id="11092993" r:id="rId17"/>
    <p:sldId id="11093013" r:id="rId18"/>
    <p:sldId id="11092997" r:id="rId19"/>
    <p:sldId id="424" r:id="rId20"/>
    <p:sldId id="4279" r:id="rId21"/>
    <p:sldId id="11093017" r:id="rId22"/>
    <p:sldId id="110929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66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66" autoAdjust="0"/>
  </p:normalViewPr>
  <p:slideViewPr>
    <p:cSldViewPr snapToGrid="0">
      <p:cViewPr varScale="1">
        <p:scale>
          <a:sx n="109" d="100"/>
          <a:sy n="10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-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B8A3E-A62B-4258-A687-9B338AB0BE5B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A11B0-7D6D-497B-9359-7397044D3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最底层（硬件抽象层）：直接与硬件交互。屏蔽了底层不同硬件平台的差异，为上层内核提供统一的硬件接口。图中显示它支持多种处理器架构，包括 </a:t>
            </a:r>
            <a:r>
              <a:rPr lang="en-US" altLang="zh-CN" dirty="0"/>
              <a:t>Cortex-M/A</a:t>
            </a:r>
            <a:r>
              <a:rPr lang="zh-CN" altLang="en-US" dirty="0"/>
              <a:t>、</a:t>
            </a:r>
            <a:r>
              <a:rPr lang="en-US" altLang="zh-CN" dirty="0"/>
              <a:t>ARM64 </a:t>
            </a:r>
            <a:r>
              <a:rPr lang="zh-CN" altLang="en-US" dirty="0"/>
              <a:t>和 </a:t>
            </a:r>
            <a:r>
              <a:rPr lang="en-US" altLang="zh-CN" dirty="0"/>
              <a:t>RISC-V Cores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0" i="0" dirty="0"/>
          </a:p>
          <a:p>
            <a:pPr marL="0" indent="0">
              <a:buNone/>
            </a:pPr>
            <a:r>
              <a:rPr lang="en-US" altLang="zh-CN" b="0" i="0" dirty="0"/>
              <a:t>2. </a:t>
            </a:r>
            <a:r>
              <a:rPr lang="zh-CN" altLang="en-US" b="0" i="0" dirty="0"/>
              <a:t>基础内核： </a:t>
            </a:r>
            <a:r>
              <a:rPr lang="zh-CN" altLang="en-US" dirty="0"/>
              <a:t>核心部分，提供了操作系统的基本功能。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极小内核：最基本的任务管理和内存管理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b="0" dirty="0"/>
              <a:t>任务管理 </a:t>
            </a:r>
            <a:r>
              <a:rPr lang="en-US" altLang="zh-CN" b="0" dirty="0"/>
              <a:t>(Task Management)</a:t>
            </a:r>
            <a:r>
              <a:rPr lang="zh-CN" altLang="en-US" b="0" dirty="0"/>
              <a:t>：</a:t>
            </a:r>
            <a:r>
              <a:rPr lang="en-US" altLang="zh-CN" b="0" dirty="0"/>
              <a:t> </a:t>
            </a:r>
            <a:r>
              <a:rPr lang="zh-CN" altLang="en-US" dirty="0"/>
              <a:t>负责任务的创建、调度、删除等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- </a:t>
            </a:r>
            <a:r>
              <a:rPr lang="zh-CN" altLang="en-US" b="0" dirty="0"/>
              <a:t>内存管理 </a:t>
            </a:r>
            <a:r>
              <a:rPr lang="en-US" altLang="zh-CN" b="0" dirty="0"/>
              <a:t>(Memory Management)</a:t>
            </a:r>
            <a:r>
              <a:rPr lang="zh-CN" altLang="en-US" b="0" dirty="0"/>
              <a:t>：</a:t>
            </a:r>
            <a:r>
              <a:rPr lang="en-US" altLang="zh-CN" b="0" dirty="0"/>
              <a:t> </a:t>
            </a:r>
            <a:r>
              <a:rPr lang="zh-CN" altLang="en-US" dirty="0"/>
              <a:t>负责内存的分配和回收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2.2 IPC</a:t>
            </a:r>
            <a:r>
              <a:rPr lang="zh-CN" altLang="en-US" dirty="0"/>
              <a:t>通信：提供任务间的通信机制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2.3 </a:t>
            </a:r>
            <a:r>
              <a:rPr lang="zh-CN" altLang="en-US" dirty="0"/>
              <a:t>系统服务：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SMP</a:t>
            </a:r>
            <a:r>
              <a:rPr lang="zh-CN" altLang="en-US" dirty="0"/>
              <a:t>模式可支持多核处理器）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b="0" dirty="0"/>
              <a:t>内核增强 ：</a:t>
            </a:r>
            <a:r>
              <a:rPr lang="en-US" altLang="zh-CN" b="0" dirty="0"/>
              <a:t> </a:t>
            </a:r>
            <a:r>
              <a:rPr lang="zh-CN" altLang="en-US" dirty="0"/>
              <a:t>提供了一些额外的功能和特性：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基础内核体积可以裁剪至不到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10K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1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我们目前无法提供关于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改写版本与原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语言版本在任务切换开销、中断延迟等关键指标上的量化对比数据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仅支持单核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cortex_a_r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架构和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realview_pbx_a9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3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相比于 </a:t>
            </a:r>
            <a:r>
              <a:rPr lang="en-US" altLang="zh-CN" dirty="0"/>
              <a:t>Rage_of_dUST </a:t>
            </a:r>
            <a:r>
              <a:rPr lang="zh-CN" altLang="en-US" dirty="0"/>
              <a:t>进步在于？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从内存管理单元扩展到整个基础内核；同时对于代码组织和 </a:t>
            </a:r>
            <a:r>
              <a:rPr lang="en-US" altLang="zh-CN" dirty="0"/>
              <a:t>unsafe </a:t>
            </a:r>
            <a:r>
              <a:rPr lang="zh-CN" altLang="en-US" dirty="0"/>
              <a:t>处理有了显著改进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侵入式链表替换差别和影响？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侵入式链表：链表的链接信息直接嵌入到数据结构内部的一种链表实现方式，链表节点和数据融为一体，减少了额外的内存分配和引用。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非侵入式：数据和链表节点分离。链表节点包含对数据的指针或引用，而数据本身不包含任何链表的链接信息，独立性和灵活性更强。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dirty="0"/>
              <a:t>非侵入式链表会引入</a:t>
            </a:r>
            <a:r>
              <a:rPr lang="zh-CN" altLang="en-US" b="1" dirty="0"/>
              <a:t>额外的内存开销</a:t>
            </a:r>
            <a:r>
              <a:rPr lang="zh-CN" altLang="en-US" dirty="0"/>
              <a:t>（每个节点需要独立分配）和可能</a:t>
            </a:r>
            <a:r>
              <a:rPr lang="zh-CN" altLang="en-US" b="1" dirty="0"/>
              <a:t>降低缓存局部性</a:t>
            </a:r>
            <a:r>
              <a:rPr lang="zh-CN" altLang="en-US" dirty="0"/>
              <a:t>，从而影响性能。侵入式链表则以数据结构内部包含指针的方式，节省内存并提高缓存效率。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LiteOS</a:t>
            </a:r>
            <a:r>
              <a:rPr lang="zh-CN" altLang="en-US" dirty="0"/>
              <a:t>相比于其他 </a:t>
            </a:r>
            <a:r>
              <a:rPr lang="en-US" altLang="zh-CN" dirty="0"/>
              <a:t>OS </a:t>
            </a:r>
            <a:r>
              <a:rPr lang="zh-CN" altLang="en-US" dirty="0"/>
              <a:t>区别？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超轻量级物联网</a:t>
            </a:r>
            <a:r>
              <a:rPr lang="en-US" altLang="zh-CN" dirty="0"/>
              <a:t>OS</a:t>
            </a:r>
            <a:r>
              <a:rPr lang="zh-CN" altLang="en-US" dirty="0"/>
              <a:t>，资源占用极低；应用场景众多，适合深度嵌入式和</a:t>
            </a:r>
            <a:r>
              <a:rPr lang="en-US" altLang="zh-CN" dirty="0"/>
              <a:t>IoT</a:t>
            </a:r>
            <a:r>
              <a:rPr lang="zh-CN" altLang="en-US" dirty="0"/>
              <a:t>场景；社区活跃，生态比较好；功能也比较完善。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选择原因：一是 </a:t>
            </a:r>
            <a:r>
              <a:rPr lang="en-US" altLang="zh-CN" dirty="0"/>
              <a:t>yyb </a:t>
            </a:r>
            <a:r>
              <a:rPr lang="zh-CN" altLang="en-US" dirty="0"/>
              <a:t>组开发过，可以咨询经验；二是内核极小但功能完善，有助于学习了解操作系统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改写前后内核大小比较？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Rust</a:t>
            </a:r>
            <a:r>
              <a:rPr lang="zh-CN" altLang="en-US" dirty="0"/>
              <a:t>的零成本抽象和编译时优化使得生成的二进制文件与 </a:t>
            </a:r>
            <a:r>
              <a:rPr lang="en-US" altLang="zh-CN" dirty="0"/>
              <a:t>C </a:t>
            </a:r>
            <a:r>
              <a:rPr lang="zh-CN" altLang="en-US" dirty="0"/>
              <a:t>语言版本</a:t>
            </a:r>
            <a:r>
              <a:rPr lang="zh-CN" altLang="en-US" b="1" dirty="0"/>
              <a:t>相当或略有增大</a:t>
            </a:r>
            <a:r>
              <a:rPr lang="zh-CN" altLang="en-US" dirty="0"/>
              <a:t>（主要由于</a:t>
            </a:r>
            <a:r>
              <a:rPr lang="en-US" altLang="zh-CN" dirty="0"/>
              <a:t>Rust</a:t>
            </a:r>
            <a:r>
              <a:rPr lang="zh-CN" altLang="en-US" dirty="0"/>
              <a:t>的更严格类型检查和安全保障）。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进一步介绍扩展方向？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主要是尝试实现多核的支持（目前没有实现自旋锁）；还有就是希望能实现性能评测；（此外也可以尝试一下文件系统、网络之类的）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保留部分和改写部分的考虑因素？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 err="1"/>
              <a:t>i</a:t>
            </a:r>
            <a:r>
              <a:rPr lang="en-US" altLang="zh-CN" b="0" dirty="0"/>
              <a:t>. </a:t>
            </a:r>
            <a:r>
              <a:rPr lang="zh-CN" altLang="en-US" b="0" dirty="0"/>
              <a:t>性能敏感性</a:t>
            </a:r>
            <a:r>
              <a:rPr lang="en-US" altLang="zh-CN" b="0" dirty="0"/>
              <a:t>/</a:t>
            </a:r>
            <a:r>
              <a:rPr lang="zh-CN" altLang="en-US" b="0" dirty="0"/>
              <a:t>硬件强依赖： </a:t>
            </a:r>
            <a:r>
              <a:rPr lang="zh-CN" altLang="en-US" dirty="0"/>
              <a:t>对性能要求极高或直接操作特定</a:t>
            </a:r>
            <a:r>
              <a:rPr lang="en-US" altLang="zh-CN" dirty="0"/>
              <a:t>CPU</a:t>
            </a:r>
            <a:r>
              <a:rPr lang="zh-CN" altLang="en-US" dirty="0"/>
              <a:t>寄存器的部分（如上下文切换），保留汇编或少量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 </a:t>
            </a:r>
            <a:r>
              <a:rPr lang="zh-CN" altLang="en-US" dirty="0"/>
              <a:t>少量已验证且稳定的</a:t>
            </a:r>
            <a:r>
              <a:rPr lang="en-US" altLang="zh-CN" dirty="0"/>
              <a:t>C</a:t>
            </a:r>
            <a:r>
              <a:rPr lang="zh-CN" altLang="en-US" dirty="0"/>
              <a:t>代码，如果重写代价大且收益不大，则通过</a:t>
            </a:r>
            <a:r>
              <a:rPr lang="en-US" altLang="zh-CN" dirty="0"/>
              <a:t>FFI</a:t>
            </a:r>
            <a:r>
              <a:rPr lang="zh-CN" altLang="en-US" dirty="0"/>
              <a:t>保留。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iii. Rust</a:t>
            </a:r>
            <a:r>
              <a:rPr lang="zh-CN" altLang="en-US" b="0" dirty="0"/>
              <a:t>安全优势可体现： </a:t>
            </a:r>
            <a:r>
              <a:rPr lang="zh-CN" altLang="en-US" dirty="0"/>
              <a:t>涉及内存管理、并发访问等易出错的部分，优先用</a:t>
            </a:r>
            <a:r>
              <a:rPr lang="en-US" altLang="zh-CN" dirty="0"/>
              <a:t>Rust</a:t>
            </a:r>
            <a:r>
              <a:rPr lang="zh-CN" altLang="en-US" dirty="0"/>
              <a:t>重写以利用其安全特性。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不可变引用的局部可变性？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AI: </a:t>
            </a:r>
            <a:r>
              <a:rPr lang="zh-CN" altLang="en-US" dirty="0"/>
              <a:t>在</a:t>
            </a:r>
            <a:r>
              <a:rPr lang="en-US" altLang="zh-CN" dirty="0"/>
              <a:t>Rust</a:t>
            </a:r>
            <a:r>
              <a:rPr lang="zh-CN" altLang="en-US" dirty="0"/>
              <a:t>中，即使你持有对一个数据的</a:t>
            </a:r>
            <a:r>
              <a:rPr lang="zh-CN" altLang="en-US" b="1" dirty="0"/>
              <a:t>不可变引用</a:t>
            </a:r>
            <a:r>
              <a:rPr lang="zh-CN" altLang="en-US" dirty="0"/>
              <a:t>（</a:t>
            </a:r>
            <a:r>
              <a:rPr lang="en-US" altLang="zh-CN" dirty="0"/>
              <a:t>&amp;T</a:t>
            </a:r>
            <a:r>
              <a:rPr lang="zh-CN" altLang="en-US" dirty="0"/>
              <a:t>），你仍然可以在</a:t>
            </a:r>
            <a:r>
              <a:rPr lang="zh-CN" altLang="en-US" b="1" dirty="0"/>
              <a:t>运行时</a:t>
            </a:r>
            <a:r>
              <a:rPr lang="zh-CN" altLang="en-US" dirty="0"/>
              <a:t>修改这个数据的值。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是通过</a:t>
            </a:r>
            <a:r>
              <a:rPr lang="en-US" altLang="zh-CN" dirty="0"/>
              <a:t>Rust</a:t>
            </a:r>
            <a:r>
              <a:rPr lang="zh-CN" altLang="en-US" dirty="0"/>
              <a:t>标准库中的</a:t>
            </a:r>
            <a:r>
              <a:rPr lang="en-US" altLang="zh-CN" dirty="0"/>
              <a:t>std::cell::RefCell&lt;T&gt;</a:t>
            </a:r>
            <a:r>
              <a:rPr lang="zh-CN" altLang="en-US" dirty="0"/>
              <a:t>类型来实现的。</a:t>
            </a:r>
            <a:r>
              <a:rPr lang="en-US" altLang="zh-CN" dirty="0"/>
              <a:t>RefCell</a:t>
            </a:r>
            <a:r>
              <a:rPr lang="zh-CN" altLang="en-US" dirty="0"/>
              <a:t>并没有绕过</a:t>
            </a:r>
            <a:r>
              <a:rPr lang="en-US" altLang="zh-CN" dirty="0"/>
              <a:t>Rust</a:t>
            </a:r>
            <a:r>
              <a:rPr lang="zh-CN" altLang="en-US" dirty="0"/>
              <a:t>的编译时借用规则，而是将借用检查从编译时推迟到了</a:t>
            </a:r>
            <a:r>
              <a:rPr lang="zh-CN" altLang="en-US" b="1" dirty="0"/>
              <a:t>运行时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单线程场景下非常有用，让代码更灵活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性能变化分析？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Rust </a:t>
            </a:r>
            <a:r>
              <a:rPr lang="zh-CN" altLang="en-US" dirty="0"/>
              <a:t>严格的内存安全检查</a:t>
            </a:r>
            <a:r>
              <a:rPr lang="zh-CN" altLang="en-US" b="1" dirty="0"/>
              <a:t>减少了崩溃和错误</a:t>
            </a:r>
            <a:r>
              <a:rPr lang="zh-CN" altLang="en-US" dirty="0"/>
              <a:t>，系统运行更稳定；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之前提到的高级别零成本抽象和编译器内联优化，应该可以减少运行开销，理论上性能会更好；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RefCell </a:t>
            </a:r>
            <a:r>
              <a:rPr lang="zh-CN" altLang="en-US" dirty="0"/>
              <a:t>和 </a:t>
            </a:r>
            <a:r>
              <a:rPr lang="en-US" altLang="zh-CN" dirty="0"/>
              <a:t>std::sync::Mutex </a:t>
            </a:r>
            <a:r>
              <a:rPr lang="zh-CN" altLang="en-US" dirty="0"/>
              <a:t>在运行时进行借用检查或锁定操作，频繁的进入</a:t>
            </a:r>
            <a:r>
              <a:rPr lang="en-US" altLang="zh-CN" dirty="0"/>
              <a:t>/</a:t>
            </a:r>
            <a:r>
              <a:rPr lang="zh-CN" altLang="en-US" dirty="0"/>
              <a:t>退出临界区仍然会增加中断开销；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侵入式链表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6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任务管理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提供任务的创建、删除、延迟、挂起、恢复等功能，以及锁定和解锁任务调度。支持任务按优先级高低的抢占调度以及同优先级时间片轮转调度。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内存管理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提供静态内存和动态内存两种算法，支持内存申请、释放。目前支持的内存管理算法有固定大小的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算法、动态申请的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bestfit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bestfit_little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提供内存统计、内存越界检测功能。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硬件相关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提供中断管理、异常管理、系统时钟等功能。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中断管理：提供中断的创建、删除、使能、禁止、请求位的清除功能。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异常管理：系统运行过程中发生异常后，跳转到异常处理模块，打印当前发生异常的函数调用栈信息，或者保存当前系统状态。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是操作系统调度的基本时间单位，对应的时长由每秒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数决定，由用户配置。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提供消息队列、事件、信号量和互斥锁功能。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消息队列：支持消息队列的创建、删除、发送和接收功能。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事件：支持读事件和写事件功能。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信号量：支持信号量的创建、删除、申请和释放功能。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互斥锁：支持互斥锁的创建、删除、申请和释放功能。</a:t>
            </a:r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软件定时器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软件定时器提供了定时器的创建、删除、启动、停止功能。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3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利用 </a:t>
            </a:r>
            <a:r>
              <a:rPr lang="en-US" altLang="zh-CN" dirty="0"/>
              <a:t>pub </a:t>
            </a:r>
            <a:r>
              <a:rPr lang="zh-CN" altLang="en-US" dirty="0"/>
              <a:t>关键字精确控制可见性，能够严格限定哪些项对外暴露，强制实现了模块间的封装；</a:t>
            </a:r>
            <a:r>
              <a:rPr lang="en-US" altLang="zh-CN" dirty="0"/>
              <a:t>use </a:t>
            </a:r>
            <a:r>
              <a:rPr lang="zh-CN" altLang="en-US" dirty="0"/>
              <a:t>关键字使得我们可以精确地导入所需的功能，避免了全局命名冲突，并使得代码的依赖关系一目了然。这种层次分明、依赖明确的结构极大地提高了代码的可读性、可维护性和协作效率。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C </a:t>
            </a:r>
            <a:r>
              <a:rPr lang="zh-CN" altLang="en-US" dirty="0"/>
              <a:t>函数通常通过返回特殊的整数值（如 </a:t>
            </a:r>
            <a:r>
              <a:rPr lang="en-US" altLang="zh-CN" dirty="0"/>
              <a:t>-1 </a:t>
            </a:r>
            <a:r>
              <a:rPr lang="zh-CN" altLang="en-US" dirty="0"/>
              <a:t>或自定义的错误码）来表示错误，而真正的结果则通过指针参数传递。这种错误处理方式既繁琐又容易出错，因为调用者很容易忘记检查返回值，或者错误地解释错误码，从而导致未定义行为或程序崩溃。同时，</a:t>
            </a:r>
            <a:r>
              <a:rPr lang="en-US" altLang="zh-CN" dirty="0"/>
              <a:t>C </a:t>
            </a:r>
            <a:r>
              <a:rPr lang="zh-CN" altLang="en-US" dirty="0"/>
              <a:t>语言缺乏统一的错误报告机制，错误信息往往不明确。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Result </a:t>
            </a:r>
            <a:r>
              <a:rPr lang="zh-CN" altLang="en-US" dirty="0"/>
              <a:t>枚举方式可以使得错误处理变得强制且类型安全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使得代码更符合面向对象的直觉；这些方法在编译后大多会直接展开，性能与直接访问结构体成员并进行计算的性能几乎相同</a:t>
            </a:r>
          </a:p>
          <a:p>
            <a:endParaRPr lang="en-US" altLang="zh-CN" dirty="0"/>
          </a:p>
          <a:p>
            <a:r>
              <a:rPr lang="zh-CN" altLang="en-US" dirty="0"/>
              <a:t>被 </a:t>
            </a:r>
            <a:r>
              <a:rPr lang="en-US" altLang="zh-CN" dirty="0"/>
              <a:t>#[repr(transparent)] </a:t>
            </a:r>
            <a:r>
              <a:rPr lang="zh-CN" altLang="en-US" dirty="0"/>
              <a:t>标记的结构体或枚举，其内存布局将与其唯一的非零大小字段完全相同。在编译后的机器码中，这个封装器类型不会引入任何额外的内存开销或运行时开销。它本质上只是一个编译器层面的类型别名，提供了更好的可读性和更丰富的行为（通过 </a:t>
            </a:r>
            <a:r>
              <a:rPr lang="en-US" altLang="zh-CN" dirty="0"/>
              <a:t>impl </a:t>
            </a:r>
            <a:r>
              <a:rPr lang="zh-CN" altLang="en-US" dirty="0"/>
              <a:t>块添加方法），但在内存中与被封装的类型完全等价。</a:t>
            </a:r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所有资源的生命周期（包括内存、文件句柄、锁等）完全由程序员手动负责，编译器无法提供任何帮助。这导致悬垂指针（访问已释放的内存）、内存泄漏（忘记释放内存）和二次释放</a:t>
            </a:r>
          </a:p>
          <a:p>
            <a:endParaRPr lang="en-US" altLang="zh-CN" dirty="0"/>
          </a:p>
          <a:p>
            <a:r>
              <a:rPr lang="en-US" altLang="zh-CN" dirty="0"/>
              <a:t>Rust </a:t>
            </a:r>
            <a:r>
              <a:rPr lang="zh-CN" altLang="en-US" dirty="0"/>
              <a:t>机制在编译时就静态地检查并确保了以下关键安全属性：</a:t>
            </a:r>
          </a:p>
          <a:p>
            <a:r>
              <a:rPr lang="zh-CN" altLang="en-US" dirty="0"/>
              <a:t>无数据竞争： 编译器会强制检查，确保不会同时存在多个可变借用，或同时存在可变与不可变借用，这从根本上防止了多进程环境下的数据竞争。</a:t>
            </a:r>
          </a:p>
          <a:p>
            <a:r>
              <a:rPr lang="zh-CN" altLang="en-US" dirty="0"/>
              <a:t>无悬垂指针： 编译器确保任何引用都不会指向已被释放或无效的内存。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（例如进行原始内存操作、与硬件直接交互等）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4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1. </a:t>
            </a:r>
            <a:r>
              <a:rPr lang="en-US" altLang="zh-CN" dirty="0"/>
              <a:t>Rust </a:t>
            </a:r>
            <a:r>
              <a:rPr lang="zh-CN" altLang="en-US" dirty="0"/>
              <a:t>中，我们使用裸指针（*</a:t>
            </a:r>
            <a:r>
              <a:rPr lang="en-US" altLang="zh-CN" dirty="0"/>
              <a:t>const T </a:t>
            </a:r>
            <a:r>
              <a:rPr lang="zh-CN" altLang="en-US" dirty="0"/>
              <a:t>和 *</a:t>
            </a:r>
            <a:r>
              <a:rPr lang="en-US" altLang="zh-CN" dirty="0"/>
              <a:t>mut T</a:t>
            </a:r>
            <a:r>
              <a:rPr lang="zh-CN" altLang="en-US" dirty="0"/>
              <a:t>）来模拟 </a:t>
            </a:r>
            <a:r>
              <a:rPr lang="en-US" altLang="zh-CN" dirty="0"/>
              <a:t>C </a:t>
            </a:r>
            <a:r>
              <a:rPr lang="zh-CN" altLang="en-US" dirty="0"/>
              <a:t>指针的直接内存访问能力。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2. union 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类型允许同一内存空间存储不同数据类型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调用 </a:t>
            </a:r>
            <a:r>
              <a:rPr lang="en-US" altLang="zh-CN" dirty="0"/>
              <a:t>C </a:t>
            </a:r>
            <a:r>
              <a:rPr lang="zh-CN" altLang="en-US" dirty="0"/>
              <a:t>函数时，</a:t>
            </a:r>
            <a:r>
              <a:rPr lang="en-US" altLang="zh-CN" dirty="0"/>
              <a:t>Rust </a:t>
            </a:r>
            <a:r>
              <a:rPr lang="zh-CN" altLang="en-US" dirty="0"/>
              <a:t>需要 </a:t>
            </a:r>
            <a:r>
              <a:rPr lang="en-US" altLang="zh-CN" dirty="0"/>
              <a:t>unsafe extern "C" </a:t>
            </a:r>
            <a:r>
              <a:rPr lang="zh-CN" altLang="en-US" dirty="0"/>
              <a:t>块来声明外部函数。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同样，为了让 </a:t>
            </a:r>
            <a:r>
              <a:rPr lang="en-US" altLang="zh-CN" dirty="0"/>
              <a:t>C </a:t>
            </a:r>
            <a:r>
              <a:rPr lang="zh-CN" altLang="en-US" dirty="0"/>
              <a:t>代码能调用 </a:t>
            </a:r>
            <a:r>
              <a:rPr lang="en-US" altLang="zh-CN" dirty="0"/>
              <a:t>Rust </a:t>
            </a:r>
            <a:r>
              <a:rPr lang="zh-CN" altLang="en-US" dirty="0"/>
              <a:t>函数，</a:t>
            </a:r>
            <a:r>
              <a:rPr lang="en-US" altLang="zh-CN" dirty="0"/>
              <a:t>Rust </a:t>
            </a:r>
            <a:r>
              <a:rPr lang="zh-CN" altLang="en-US" dirty="0"/>
              <a:t>函数也需要使用 </a:t>
            </a:r>
            <a:r>
              <a:rPr lang="en-US" altLang="zh-CN" dirty="0"/>
              <a:t>#[no_mangle] </a:t>
            </a:r>
            <a:r>
              <a:rPr lang="zh-CN" altLang="en-US" dirty="0"/>
              <a:t>或 </a:t>
            </a:r>
            <a:r>
              <a:rPr lang="en-US" altLang="zh-CN" dirty="0"/>
              <a:t>#[export_name] </a:t>
            </a:r>
            <a:r>
              <a:rPr lang="zh-CN" altLang="en-US" dirty="0"/>
              <a:t>属性来指定符号名称，而这些属性在新版本的 </a:t>
            </a:r>
            <a:r>
              <a:rPr lang="en-US" altLang="zh-CN" dirty="0"/>
              <a:t>Rust </a:t>
            </a:r>
            <a:r>
              <a:rPr lang="zh-CN" altLang="en-US" dirty="0"/>
              <a:t>中也要求 </a:t>
            </a:r>
            <a:r>
              <a:rPr lang="en-US" altLang="zh-CN" dirty="0"/>
              <a:t>unsafe 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涉及指针运算 </a:t>
            </a:r>
            <a:r>
              <a:rPr lang="en-US" altLang="zh-CN" dirty="0"/>
              <a:t>5. </a:t>
            </a:r>
            <a:r>
              <a:rPr lang="zh-CN" altLang="en-US" dirty="0"/>
              <a:t>主要是读写操作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3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ffi/bindings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模块包含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函数的声明，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ffi/exports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模块包含导出给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</a:t>
            </a:r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前置安全校验例如会先检查指针是否为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null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，确认指针的有效性</a:t>
            </a:r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当某个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模块完全被 </a:t>
            </a:r>
            <a:r>
              <a:rPr lang="en-US" altLang="zh-CN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2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代码替代后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2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内核开发中，全局变量的使用是不可避免的。</a:t>
            </a:r>
            <a:r>
              <a:rPr lang="en-US" altLang="zh-CN" dirty="0"/>
              <a:t>Rust </a:t>
            </a:r>
            <a:r>
              <a:rPr lang="zh-CN" altLang="en-US" dirty="0"/>
              <a:t>对全局可变静态变量 </a:t>
            </a:r>
            <a:r>
              <a:rPr lang="en-US" altLang="zh-CN" dirty="0"/>
              <a:t>(static mut) </a:t>
            </a:r>
            <a:r>
              <a:rPr lang="zh-CN" altLang="en-US" dirty="0"/>
              <a:t>的访问要求 </a:t>
            </a:r>
            <a:r>
              <a:rPr lang="en-US" altLang="zh-CN" dirty="0"/>
              <a:t>unsafe</a:t>
            </a: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读写操作举例：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load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store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fetch_add</a:t>
            </a: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复杂：需要多步操作才能保证一致性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我们是单核嵌入式系统（如 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dirty="0"/>
              <a:t>获取 </a:t>
            </a:r>
            <a:r>
              <a:rPr lang="en-US" altLang="zh-CN" dirty="0"/>
              <a:t>Mutex </a:t>
            </a:r>
            <a:r>
              <a:rPr lang="zh-CN" altLang="en-US" dirty="0"/>
              <a:t>锁后，在临界区内访问 </a:t>
            </a:r>
            <a:r>
              <a:rPr lang="en-US" altLang="zh-CN" dirty="0"/>
              <a:t>RefCell </a:t>
            </a:r>
            <a:r>
              <a:rPr lang="zh-CN" altLang="en-US" dirty="0"/>
              <a:t>是安全的。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一种解决方案是修改</a:t>
            </a:r>
            <a:r>
              <a:rPr lang="en-US" altLang="zh-CN" dirty="0"/>
              <a:t>C</a:t>
            </a:r>
            <a:r>
              <a:rPr lang="zh-CN" altLang="en-US" dirty="0"/>
              <a:t>中的 </a:t>
            </a:r>
            <a:r>
              <a:rPr lang="en-US" altLang="zh-CN" dirty="0"/>
              <a:t>free </a:t>
            </a:r>
            <a:r>
              <a:rPr lang="zh-CN" altLang="en-US" dirty="0"/>
              <a:t>函数，为其添加 </a:t>
            </a:r>
            <a:r>
              <a:rPr lang="en-US" altLang="zh-CN" dirty="0"/>
              <a:t>size </a:t>
            </a:r>
            <a:r>
              <a:rPr lang="zh-CN" altLang="en-US" dirty="0"/>
              <a:t>和 </a:t>
            </a:r>
            <a:r>
              <a:rPr lang="en-US" altLang="zh-CN" dirty="0"/>
              <a:t>align </a:t>
            </a:r>
            <a:r>
              <a:rPr lang="zh-CN" altLang="en-US" dirty="0"/>
              <a:t>信息，这种开销很小，但是工作量大且容易出错。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6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的高级抽象（如 </a:t>
            </a:r>
            <a:r>
              <a:rPr lang="en-US" altLang="zh-CN" dirty="0"/>
              <a:t>Box</a:t>
            </a:r>
            <a:r>
              <a:rPr lang="zh-CN" altLang="en-US" dirty="0"/>
              <a:t>、</a:t>
            </a:r>
            <a:r>
              <a:rPr lang="en-US" altLang="zh-CN" dirty="0"/>
              <a:t>Vec</a:t>
            </a:r>
            <a:r>
              <a:rPr lang="zh-CN" altLang="en-US" dirty="0"/>
              <a:t>）在内存布局上与 </a:t>
            </a:r>
            <a:r>
              <a:rPr lang="en-US" altLang="zh-CN" dirty="0"/>
              <a:t>C </a:t>
            </a:r>
            <a:r>
              <a:rPr lang="zh-CN" altLang="en-US" dirty="0"/>
              <a:t>的简单指针和数组可能不兼容，这限制了直接替换。</a:t>
            </a: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使用安全类型（如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Box&lt;T&gt;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Vec&lt;T&gt;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等）替代裸指针和原始数组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en-US" altLang="zh-CN" dirty="0"/>
              <a:t>Box&lt;[u8]&gt; </a:t>
            </a:r>
            <a:r>
              <a:rPr lang="zh-CN" altLang="en-US" dirty="0"/>
              <a:t>提供了堆上分配的、所有权明确的字节切片，确保在所有权转移时内存被安全管理。</a:t>
            </a:r>
          </a:p>
          <a:p>
            <a:r>
              <a:rPr lang="en-US" altLang="zh-CN" dirty="0"/>
              <a:t>Option&lt;T&gt; </a:t>
            </a:r>
            <a:r>
              <a:rPr lang="zh-CN" altLang="en-US" dirty="0"/>
              <a:t>则优雅地处理了内存可能未分配或已释放的情况，避免了空指针错误。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dirty="0"/>
              <a:t>我们可以适当调整 </a:t>
            </a:r>
            <a:r>
              <a:rPr lang="en-US" altLang="zh-CN" dirty="0"/>
              <a:t>C </a:t>
            </a:r>
            <a:r>
              <a:rPr lang="zh-CN" altLang="en-US" dirty="0"/>
              <a:t>代码，使其通过 </a:t>
            </a:r>
            <a:r>
              <a:rPr lang="en-US" altLang="zh-CN" dirty="0"/>
              <a:t>FFI </a:t>
            </a:r>
            <a:r>
              <a:rPr lang="zh-CN" altLang="en-US" dirty="0"/>
              <a:t>调用 </a:t>
            </a:r>
            <a:r>
              <a:rPr lang="en-US" altLang="zh-CN" dirty="0"/>
              <a:t>Rust </a:t>
            </a:r>
            <a:r>
              <a:rPr lang="zh-CN" altLang="en-US" dirty="0"/>
              <a:t>函数来操作这些封装在 </a:t>
            </a:r>
            <a:r>
              <a:rPr lang="en-US" altLang="zh-CN" dirty="0"/>
              <a:t>Rust </a:t>
            </a:r>
            <a:r>
              <a:rPr lang="zh-CN" altLang="en-US" dirty="0"/>
              <a:t>内部的结构体，从而实现了这些结构体的私有性和内部实现细节的隐藏，降低了耦合。</a:t>
            </a:r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0D0D0D"/>
                </a:solidFill>
                <a:ea typeface="汉仪君黑-45简" panose="020B0604020202020204" charset="-122"/>
                <a:cs typeface="+mn-ea"/>
                <a:sym typeface="+mn-lt"/>
              </a:rPr>
              <a:t>高效原因：</a:t>
            </a:r>
            <a:r>
              <a:rPr lang="zh-CN" altLang="en-US" sz="12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因为它将链表节点直接嵌入数据结构中，避免了额外的内存分配</a:t>
            </a:r>
            <a:endParaRPr lang="en-US" altLang="zh-CN" sz="12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endParaRPr lang="en-US" altLang="zh-CN" sz="12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  <a:p>
            <a:r>
              <a:rPr lang="en-US" altLang="zh-CN" dirty="0"/>
              <a:t>VecDeque&lt;T&gt;</a:t>
            </a:r>
            <a:r>
              <a:rPr lang="zh-CN" altLang="en-US" dirty="0"/>
              <a:t>： 对于需要高效双端插入</a:t>
            </a:r>
            <a:r>
              <a:rPr lang="en-US" altLang="zh-CN" dirty="0"/>
              <a:t>/</a:t>
            </a:r>
            <a:r>
              <a:rPr lang="zh-CN" altLang="en-US" dirty="0"/>
              <a:t>删除操作的队列场景（例如管理空闲的对象池索引），我们优先使用 </a:t>
            </a:r>
            <a:r>
              <a:rPr lang="en-US" altLang="zh-CN" dirty="0"/>
              <a:t>VecDeque</a:t>
            </a:r>
            <a:r>
              <a:rPr lang="zh-CN" altLang="en-US" dirty="0"/>
              <a:t>。它提供了良好的性能和内存局部性。</a:t>
            </a:r>
          </a:p>
          <a:p>
            <a:r>
              <a:rPr lang="en-US" altLang="zh-CN" dirty="0"/>
              <a:t>LinkedList&lt;T&gt;</a:t>
            </a:r>
            <a:r>
              <a:rPr lang="zh-CN" altLang="en-US" dirty="0"/>
              <a:t>： 对于需要频繁在中间进行插入</a:t>
            </a:r>
            <a:r>
              <a:rPr lang="en-US" altLang="zh-CN" dirty="0"/>
              <a:t>/</a:t>
            </a:r>
            <a:r>
              <a:rPr lang="zh-CN" altLang="en-US" dirty="0"/>
              <a:t>删除（且能获得迭代器）或对内存连续性要求不高的场景，我们使用 </a:t>
            </a:r>
            <a:r>
              <a:rPr lang="en-US" altLang="zh-CN" dirty="0"/>
              <a:t>LinkedList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A11B0-7D6D-497B-9359-7397044D39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8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A231-2005-43E5-9669-CCC9CED955A8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-1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20366" y="2626839"/>
            <a:ext cx="7632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FerriteOS </a:t>
            </a:r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小组期末汇报：</a:t>
            </a:r>
            <a:endParaRPr lang="en-US" altLang="zh-CN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  <a:p>
            <a:pPr algn="r"/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Rust </a:t>
            </a:r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改写 </a:t>
            </a:r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LiteOS</a:t>
            </a:r>
            <a:endParaRPr lang="zh-CN" altLang="en-US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61310" y="4869884"/>
            <a:ext cx="6077640" cy="1169005"/>
            <a:chOff x="3166532" y="5152872"/>
            <a:chExt cx="6077640" cy="1391215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152872"/>
              <a:ext cx="6077640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组员：朱东胜、杨博文、徐家慧、秦铭格、袁谦朗</a:t>
              </a: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7025905" y="6031727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2025.6.30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0366" y="2103619"/>
            <a:ext cx="530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25662"/>
                </a:solidFill>
                <a:latin typeface="Times New Roman" panose="02020603050405020304" pitchFamily="18" charset="0"/>
                <a:ea typeface="汉仪君黑-45简" panose="020B0604020202020204" charset="-122"/>
                <a:cs typeface="Times New Roman" panose="02020603050405020304" pitchFamily="18" charset="0"/>
              </a:rPr>
              <a:t>USTC  OSH  2025</a:t>
            </a:r>
            <a:endParaRPr lang="zh-CN" altLang="en-US" sz="2800" dirty="0">
              <a:solidFill>
                <a:srgbClr val="425662"/>
              </a:solidFill>
              <a:latin typeface="Times New Roman" panose="02020603050405020304" pitchFamily="18" charset="0"/>
              <a:ea typeface="汉仪君黑-45简" panose="020B0604020202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A331-DA8B-4B1B-67D0-83BB3B5E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76EAAC23-86AB-CF1B-9639-9A4B7677DB1B}"/>
              </a:ext>
            </a:extLst>
          </p:cNvPr>
          <p:cNvSpPr/>
          <p:nvPr/>
        </p:nvSpPr>
        <p:spPr>
          <a:xfrm>
            <a:off x="1546280" y="1641987"/>
            <a:ext cx="9811149" cy="2115825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FD8EA96-7883-FCAD-CE49-D6C062968327}"/>
              </a:ext>
            </a:extLst>
          </p:cNvPr>
          <p:cNvSpPr/>
          <p:nvPr/>
        </p:nvSpPr>
        <p:spPr>
          <a:xfrm rot="17117050" flipH="1">
            <a:off x="2051337" y="1775079"/>
            <a:ext cx="1107331" cy="21778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5495BCED-D116-7839-C6A1-4F8FABDB0F54}"/>
              </a:ext>
            </a:extLst>
          </p:cNvPr>
          <p:cNvSpPr/>
          <p:nvPr/>
        </p:nvSpPr>
        <p:spPr>
          <a:xfrm>
            <a:off x="479183" y="1133804"/>
            <a:ext cx="3644716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>
            <a:extLst>
              <a:ext uri="{FF2B5EF4-FFF2-40B4-BE49-F238E27FC236}">
                <a16:creationId xmlns:a16="http://schemas.microsoft.com/office/drawing/2014/main" id="{0D5991A1-2285-55E7-4E0E-2EF3C412C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40" y="1643195"/>
            <a:ext cx="24345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具体方案</a:t>
            </a:r>
          </a:p>
        </p:txBody>
      </p:sp>
      <p:sp>
        <p:nvSpPr>
          <p:cNvPr id="19" name="文本框 37">
            <a:extLst>
              <a:ext uri="{FF2B5EF4-FFF2-40B4-BE49-F238E27FC236}">
                <a16:creationId xmlns:a16="http://schemas.microsoft.com/office/drawing/2014/main" id="{C6848835-D1EE-925E-AF5F-3C96D78BD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899" y="1703280"/>
            <a:ext cx="723353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通过构建一个独立的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模块来集中管理所有外部函数声明和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导出函数：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集中式管理： 将所有交互代码集中在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模块内，明晰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边界，便于检查维护</a:t>
            </a:r>
            <a:endParaRPr lang="en-US" altLang="zh-CN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前置安全校验： 在所有导出函数中进行前置安全校验（特别是针对传入的裸指针参数）再进入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块进行相应操作（如解引用），以确保安全</a:t>
            </a:r>
            <a:endParaRPr lang="en-US" altLang="zh-CN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渐进式移除： 随着重构进度的推进（如将模块改写完成），相应的绑定和导出函数就可以从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模块中移除，逐步减少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代码的体量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2AC7903-1573-F2FD-AA72-22D272824140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0E0485B-1DA3-5FB3-0FF7-352410A7BF84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51849D9-D734-C820-BDDC-F87188262751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27FCCFB6-7E88-CC85-4E77-B9F32A62F805}"/>
              </a:ext>
            </a:extLst>
          </p:cNvPr>
          <p:cNvSpPr txBox="1"/>
          <p:nvPr/>
        </p:nvSpPr>
        <p:spPr>
          <a:xfrm>
            <a:off x="2705682" y="404272"/>
            <a:ext cx="662853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处理方式：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I. FFI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统一管理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F36471-8BB2-3DA3-8576-1AC499AB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82" y="3757812"/>
            <a:ext cx="5784850" cy="28615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577891-76FC-7648-3F5A-467CB368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685"/>
          <a:stretch>
            <a:fillRect/>
          </a:stretch>
        </p:blipFill>
        <p:spPr>
          <a:xfrm>
            <a:off x="8494034" y="3757811"/>
            <a:ext cx="1309990" cy="28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5FE5-F857-58BC-037A-EB3C83AA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2F3048D-2D14-895B-3393-2F9B5B178A0D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57A1D86-86C2-18BF-F95C-A48BE07D8371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B7B740F-D62B-E24F-A49C-EFED64DF2F8C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A91AAA61-E619-D10E-3462-95B45411EA57}"/>
              </a:ext>
            </a:extLst>
          </p:cNvPr>
          <p:cNvSpPr txBox="1"/>
          <p:nvPr/>
        </p:nvSpPr>
        <p:spPr>
          <a:xfrm>
            <a:off x="4274417" y="54693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II.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全局变量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5BD545-293C-9171-135A-37E3827E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479" y="1287868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简单全局变量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BC666C-0CDA-C398-2B4D-493D1CF86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50" y="1757452"/>
            <a:ext cx="513080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对于计数器、标志位等简单全局变量，使用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标准库中的原子类型（如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AtomicU32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AtomicBool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）替代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static mut</a:t>
            </a: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无锁并发： 原子类型提供的读写操作，可在多线程和中断环境下保证一致性和安全性，无需进入临界区或额外加锁</a:t>
            </a: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编译时安全： 原子类型的操作本身是安全的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函数，因此无需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2E36EB-1BD9-17DD-580F-BB568FC49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382" y="1292720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复杂全局变量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4DD344-9CC3-0F06-1E71-BE45AAA8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552" y="1757452"/>
            <a:ext cx="5217398" cy="23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对于结构体、链表等保持一致性复杂的全局状态，可以通过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critical-section crate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Mutex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进行保护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临界区保护： 该库提供了一个可移植的机制来定义临界区，通常通过屏蔽中断来保证对共享全局变量的独占访问</a:t>
            </a: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Mutex&lt;RefCell&lt;T&gt;&gt;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Mutex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提供跨线程互斥访问，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RefCell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提供运行时借用检查，允许在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的不可变引用中进行内部可变性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E01C1D6-BFDA-892D-834A-07E4F1D4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0" y="3980151"/>
            <a:ext cx="5159294" cy="225041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F5E065D-C9DB-64C6-5AFD-E162720E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57" y="4073855"/>
            <a:ext cx="4401607" cy="22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6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BF441-D5A2-34B1-20E8-68751496F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8CE84138-5552-CDC7-DBC9-0B4B5CF8C483}"/>
              </a:ext>
            </a:extLst>
          </p:cNvPr>
          <p:cNvSpPr/>
          <p:nvPr/>
        </p:nvSpPr>
        <p:spPr>
          <a:xfrm>
            <a:off x="987269" y="1641987"/>
            <a:ext cx="3127531" cy="4062521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9783A8B-F45F-4B0E-E149-203DFEB5C637}"/>
              </a:ext>
            </a:extLst>
          </p:cNvPr>
          <p:cNvSpPr/>
          <p:nvPr/>
        </p:nvSpPr>
        <p:spPr>
          <a:xfrm rot="17117050" flipH="1">
            <a:off x="1353511" y="1821303"/>
            <a:ext cx="813029" cy="1488244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A27D1A6C-4A10-C24D-5312-B84233E02D37}"/>
              </a:ext>
            </a:extLst>
          </p:cNvPr>
          <p:cNvSpPr/>
          <p:nvPr/>
        </p:nvSpPr>
        <p:spPr>
          <a:xfrm>
            <a:off x="717550" y="1530350"/>
            <a:ext cx="1987550" cy="800100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>
            <a:extLst>
              <a:ext uri="{FF2B5EF4-FFF2-40B4-BE49-F238E27FC236}">
                <a16:creationId xmlns:a16="http://schemas.microsoft.com/office/drawing/2014/main" id="{BD6BE3CC-AEA3-91A2-20ED-47E4A021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98" y="1765325"/>
            <a:ext cx="1491030" cy="40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问题挑战</a:t>
            </a:r>
          </a:p>
        </p:txBody>
      </p:sp>
      <p:sp>
        <p:nvSpPr>
          <p:cNvPr id="19" name="文本框 37">
            <a:extLst>
              <a:ext uri="{FF2B5EF4-FFF2-40B4-BE49-F238E27FC236}">
                <a16:creationId xmlns:a16="http://schemas.microsoft.com/office/drawing/2014/main" id="{CBBD2D4C-2478-4B57-CB92-E7946E073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30" y="2741774"/>
            <a:ext cx="2942046" cy="296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语言的内存管理依赖于裸指针和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union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等，易导致内存泄漏、悬垂指针和二次释放等问题。</a:t>
            </a:r>
            <a:endParaRPr lang="en-US" altLang="zh-CN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虽然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alloc crate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库提供了更安全的堆内存分配方式，但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中释放内存的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dealloc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需要显式传递分配的内存大小，和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free </a:t>
            </a: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不兼容。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8439ABD-454A-8CCF-D373-46E3BD3B4476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FF97E74-88F8-E8BB-C4BB-83064D2AE779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1F94EFF-79B6-0A8A-AF23-14D927E42566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531505F8-10E0-70B0-0CEE-F87C4F69E6AD}"/>
              </a:ext>
            </a:extLst>
          </p:cNvPr>
          <p:cNvSpPr txBox="1"/>
          <p:nvPr/>
        </p:nvSpPr>
        <p:spPr>
          <a:xfrm>
            <a:off x="4274417" y="51374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III.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内存管理</a:t>
            </a:r>
          </a:p>
        </p:txBody>
      </p:sp>
      <p:grpSp>
        <p:nvGrpSpPr>
          <p:cNvPr id="42" name="Group 99">
            <a:extLst>
              <a:ext uri="{FF2B5EF4-FFF2-40B4-BE49-F238E27FC236}">
                <a16:creationId xmlns:a16="http://schemas.microsoft.com/office/drawing/2014/main" id="{11E2CE57-8DEB-1E56-D81D-CE6EABD745FD}"/>
              </a:ext>
            </a:extLst>
          </p:cNvPr>
          <p:cNvGrpSpPr/>
          <p:nvPr/>
        </p:nvGrpSpPr>
        <p:grpSpPr>
          <a:xfrm>
            <a:off x="4966078" y="1642012"/>
            <a:ext cx="743585" cy="743585"/>
            <a:chOff x="6257131" y="1818084"/>
            <a:chExt cx="457200" cy="457200"/>
          </a:xfrm>
          <a:solidFill>
            <a:srgbClr val="6696B6"/>
          </a:solidFill>
        </p:grpSpPr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62C78F17-E523-2153-3F3B-4DA6D7874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7131" y="1818084"/>
              <a:ext cx="457200" cy="457200"/>
            </a:xfrm>
            <a:custGeom>
              <a:avLst/>
              <a:gdLst>
                <a:gd name="T0" fmla="*/ 1079 w 1152"/>
                <a:gd name="T1" fmla="*/ 1022 h 1152"/>
                <a:gd name="T2" fmla="*/ 1071 w 1152"/>
                <a:gd name="T3" fmla="*/ 1042 h 1152"/>
                <a:gd name="T4" fmla="*/ 1058 w 1152"/>
                <a:gd name="T5" fmla="*/ 1059 h 1152"/>
                <a:gd name="T6" fmla="*/ 1042 w 1152"/>
                <a:gd name="T7" fmla="*/ 1071 h 1152"/>
                <a:gd name="T8" fmla="*/ 1023 w 1152"/>
                <a:gd name="T9" fmla="*/ 1079 h 1152"/>
                <a:gd name="T10" fmla="*/ 144 w 1152"/>
                <a:gd name="T11" fmla="*/ 1080 h 1152"/>
                <a:gd name="T12" fmla="*/ 123 w 1152"/>
                <a:gd name="T13" fmla="*/ 1076 h 1152"/>
                <a:gd name="T14" fmla="*/ 104 w 1152"/>
                <a:gd name="T15" fmla="*/ 1068 h 1152"/>
                <a:gd name="T16" fmla="*/ 89 w 1152"/>
                <a:gd name="T17" fmla="*/ 1054 h 1152"/>
                <a:gd name="T18" fmla="*/ 78 w 1152"/>
                <a:gd name="T19" fmla="*/ 1035 h 1152"/>
                <a:gd name="T20" fmla="*/ 72 w 1152"/>
                <a:gd name="T21" fmla="*/ 1015 h 1152"/>
                <a:gd name="T22" fmla="*/ 72 w 1152"/>
                <a:gd name="T23" fmla="*/ 280 h 1152"/>
                <a:gd name="T24" fmla="*/ 82 w 1152"/>
                <a:gd name="T25" fmla="*/ 262 h 1152"/>
                <a:gd name="T26" fmla="*/ 100 w 1152"/>
                <a:gd name="T27" fmla="*/ 252 h 1152"/>
                <a:gd name="T28" fmla="*/ 144 w 1152"/>
                <a:gd name="T29" fmla="*/ 972 h 1152"/>
                <a:gd name="T30" fmla="*/ 150 w 1152"/>
                <a:gd name="T31" fmla="*/ 992 h 1152"/>
                <a:gd name="T32" fmla="*/ 166 w 1152"/>
                <a:gd name="T33" fmla="*/ 1005 h 1152"/>
                <a:gd name="T34" fmla="*/ 187 w 1152"/>
                <a:gd name="T35" fmla="*/ 1007 h 1152"/>
                <a:gd name="T36" fmla="*/ 205 w 1152"/>
                <a:gd name="T37" fmla="*/ 998 h 1152"/>
                <a:gd name="T38" fmla="*/ 215 w 1152"/>
                <a:gd name="T39" fmla="*/ 979 h 1152"/>
                <a:gd name="T40" fmla="*/ 217 w 1152"/>
                <a:gd name="T41" fmla="*/ 100 h 1152"/>
                <a:gd name="T42" fmla="*/ 227 w 1152"/>
                <a:gd name="T43" fmla="*/ 83 h 1152"/>
                <a:gd name="T44" fmla="*/ 245 w 1152"/>
                <a:gd name="T45" fmla="*/ 73 h 1152"/>
                <a:gd name="T46" fmla="*/ 1051 w 1152"/>
                <a:gd name="T47" fmla="*/ 73 h 1152"/>
                <a:gd name="T48" fmla="*/ 1069 w 1152"/>
                <a:gd name="T49" fmla="*/ 83 h 1152"/>
                <a:gd name="T50" fmla="*/ 1079 w 1152"/>
                <a:gd name="T51" fmla="*/ 100 h 1152"/>
                <a:gd name="T52" fmla="*/ 1044 w 1152"/>
                <a:gd name="T53" fmla="*/ 0 h 1152"/>
                <a:gd name="T54" fmla="*/ 230 w 1152"/>
                <a:gd name="T55" fmla="*/ 2 h 1152"/>
                <a:gd name="T56" fmla="*/ 201 w 1152"/>
                <a:gd name="T57" fmla="*/ 13 h 1152"/>
                <a:gd name="T58" fmla="*/ 176 w 1152"/>
                <a:gd name="T59" fmla="*/ 31 h 1152"/>
                <a:gd name="T60" fmla="*/ 157 w 1152"/>
                <a:gd name="T61" fmla="*/ 56 h 1152"/>
                <a:gd name="T62" fmla="*/ 146 w 1152"/>
                <a:gd name="T63" fmla="*/ 86 h 1152"/>
                <a:gd name="T64" fmla="*/ 144 w 1152"/>
                <a:gd name="T65" fmla="*/ 180 h 1152"/>
                <a:gd name="T66" fmla="*/ 86 w 1152"/>
                <a:gd name="T67" fmla="*/ 182 h 1152"/>
                <a:gd name="T68" fmla="*/ 56 w 1152"/>
                <a:gd name="T69" fmla="*/ 193 h 1152"/>
                <a:gd name="T70" fmla="*/ 31 w 1152"/>
                <a:gd name="T71" fmla="*/ 211 h 1152"/>
                <a:gd name="T72" fmla="*/ 13 w 1152"/>
                <a:gd name="T73" fmla="*/ 236 h 1152"/>
                <a:gd name="T74" fmla="*/ 2 w 1152"/>
                <a:gd name="T75" fmla="*/ 266 h 1152"/>
                <a:gd name="T76" fmla="*/ 0 w 1152"/>
                <a:gd name="T77" fmla="*/ 1007 h 1152"/>
                <a:gd name="T78" fmla="*/ 6 w 1152"/>
                <a:gd name="T79" fmla="*/ 1050 h 1152"/>
                <a:gd name="T80" fmla="*/ 25 w 1152"/>
                <a:gd name="T81" fmla="*/ 1088 h 1152"/>
                <a:gd name="T82" fmla="*/ 53 w 1152"/>
                <a:gd name="T83" fmla="*/ 1119 h 1152"/>
                <a:gd name="T84" fmla="*/ 87 w 1152"/>
                <a:gd name="T85" fmla="*/ 1140 h 1152"/>
                <a:gd name="T86" fmla="*/ 130 w 1152"/>
                <a:gd name="T87" fmla="*/ 1151 h 1152"/>
                <a:gd name="T88" fmla="*/ 1023 w 1152"/>
                <a:gd name="T89" fmla="*/ 1151 h 1152"/>
                <a:gd name="T90" fmla="*/ 1064 w 1152"/>
                <a:gd name="T91" fmla="*/ 1140 h 1152"/>
                <a:gd name="T92" fmla="*/ 1099 w 1152"/>
                <a:gd name="T93" fmla="*/ 1119 h 1152"/>
                <a:gd name="T94" fmla="*/ 1128 w 1152"/>
                <a:gd name="T95" fmla="*/ 1088 h 1152"/>
                <a:gd name="T96" fmla="*/ 1146 w 1152"/>
                <a:gd name="T97" fmla="*/ 1050 h 1152"/>
                <a:gd name="T98" fmla="*/ 1152 w 1152"/>
                <a:gd name="T99" fmla="*/ 1007 h 1152"/>
                <a:gd name="T100" fmla="*/ 1150 w 1152"/>
                <a:gd name="T101" fmla="*/ 86 h 1152"/>
                <a:gd name="T102" fmla="*/ 1139 w 1152"/>
                <a:gd name="T103" fmla="*/ 56 h 1152"/>
                <a:gd name="T104" fmla="*/ 1120 w 1152"/>
                <a:gd name="T105" fmla="*/ 31 h 1152"/>
                <a:gd name="T106" fmla="*/ 1095 w 1152"/>
                <a:gd name="T107" fmla="*/ 13 h 1152"/>
                <a:gd name="T108" fmla="*/ 1066 w 1152"/>
                <a:gd name="T109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2" h="1152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45C3ED04-D951-4079-6DA3-BA2DA3B479DA}"/>
                </a:ext>
              </a:extLst>
            </p:cNvPr>
            <p:cNvSpPr/>
            <p:nvPr/>
          </p:nvSpPr>
          <p:spPr bwMode="auto">
            <a:xfrm>
              <a:off x="6528594" y="1989534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D90EF587-2F53-D8EA-19B2-BA8E9A9C43B7}"/>
                </a:ext>
              </a:extLst>
            </p:cNvPr>
            <p:cNvSpPr/>
            <p:nvPr/>
          </p:nvSpPr>
          <p:spPr bwMode="auto">
            <a:xfrm>
              <a:off x="6528594" y="1946672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4117E5F1-0BA7-F70B-E4FF-354958BB1743}"/>
                </a:ext>
              </a:extLst>
            </p:cNvPr>
            <p:cNvSpPr/>
            <p:nvPr/>
          </p:nvSpPr>
          <p:spPr bwMode="auto">
            <a:xfrm>
              <a:off x="6528594" y="1903809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866CB4EE-5696-214D-D3D8-3D0FBED89480}"/>
                </a:ext>
              </a:extLst>
            </p:cNvPr>
            <p:cNvSpPr/>
            <p:nvPr/>
          </p:nvSpPr>
          <p:spPr bwMode="auto">
            <a:xfrm>
              <a:off x="6371431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8" name="Freeform 90">
              <a:extLst>
                <a:ext uri="{FF2B5EF4-FFF2-40B4-BE49-F238E27FC236}">
                  <a16:creationId xmlns:a16="http://schemas.microsoft.com/office/drawing/2014/main" id="{3767B908-22A9-A31B-2FCC-EA4E7125EDAB}"/>
                </a:ext>
              </a:extLst>
            </p:cNvPr>
            <p:cNvSpPr/>
            <p:nvPr/>
          </p:nvSpPr>
          <p:spPr bwMode="auto">
            <a:xfrm>
              <a:off x="6371431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49" name="Freeform 91">
              <a:extLst>
                <a:ext uri="{FF2B5EF4-FFF2-40B4-BE49-F238E27FC236}">
                  <a16:creationId xmlns:a16="http://schemas.microsoft.com/office/drawing/2014/main" id="{8FDD53B7-54FB-4015-0FB1-B24A9AD7DB3C}"/>
                </a:ext>
              </a:extLst>
            </p:cNvPr>
            <p:cNvSpPr/>
            <p:nvPr/>
          </p:nvSpPr>
          <p:spPr bwMode="auto">
            <a:xfrm>
              <a:off x="6371431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2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2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0" name="Freeform 92">
              <a:extLst>
                <a:ext uri="{FF2B5EF4-FFF2-40B4-BE49-F238E27FC236}">
                  <a16:creationId xmlns:a16="http://schemas.microsoft.com/office/drawing/2014/main" id="{01AE48AE-8630-F60D-F52C-B38D9AD2F656}"/>
                </a:ext>
              </a:extLst>
            </p:cNvPr>
            <p:cNvSpPr/>
            <p:nvPr/>
          </p:nvSpPr>
          <p:spPr bwMode="auto">
            <a:xfrm>
              <a:off x="6528594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1" name="Freeform 93">
              <a:extLst>
                <a:ext uri="{FF2B5EF4-FFF2-40B4-BE49-F238E27FC236}">
                  <a16:creationId xmlns:a16="http://schemas.microsoft.com/office/drawing/2014/main" id="{C8EF36AB-0DFB-08C9-77D4-C1568C5786FC}"/>
                </a:ext>
              </a:extLst>
            </p:cNvPr>
            <p:cNvSpPr/>
            <p:nvPr/>
          </p:nvSpPr>
          <p:spPr bwMode="auto">
            <a:xfrm>
              <a:off x="6528594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2" name="Freeform 94">
              <a:extLst>
                <a:ext uri="{FF2B5EF4-FFF2-40B4-BE49-F238E27FC236}">
                  <a16:creationId xmlns:a16="http://schemas.microsoft.com/office/drawing/2014/main" id="{2D931248-B913-F11F-28F3-7126EE14E7D6}"/>
                </a:ext>
              </a:extLst>
            </p:cNvPr>
            <p:cNvSpPr/>
            <p:nvPr/>
          </p:nvSpPr>
          <p:spPr bwMode="auto">
            <a:xfrm>
              <a:off x="6528594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2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2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3" name="Freeform 95">
              <a:extLst>
                <a:ext uri="{FF2B5EF4-FFF2-40B4-BE49-F238E27FC236}">
                  <a16:creationId xmlns:a16="http://schemas.microsoft.com/office/drawing/2014/main" id="{5274A0B8-C599-C951-6E9C-FC82DB1F3B94}"/>
                </a:ext>
              </a:extLst>
            </p:cNvPr>
            <p:cNvSpPr/>
            <p:nvPr/>
          </p:nvSpPr>
          <p:spPr bwMode="auto">
            <a:xfrm>
              <a:off x="6371431" y="2032397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4" name="Freeform 96">
              <a:extLst>
                <a:ext uri="{FF2B5EF4-FFF2-40B4-BE49-F238E27FC236}">
                  <a16:creationId xmlns:a16="http://schemas.microsoft.com/office/drawing/2014/main" id="{80A1C3E1-03F5-9B9C-9BBC-9451F1ACD865}"/>
                </a:ext>
              </a:extLst>
            </p:cNvPr>
            <p:cNvSpPr/>
            <p:nvPr/>
          </p:nvSpPr>
          <p:spPr bwMode="auto">
            <a:xfrm>
              <a:off x="6371431" y="2075259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DB5B990-E079-E93E-3D37-2DCBEC88D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1431" y="1875234"/>
              <a:ext cx="128588" cy="128588"/>
            </a:xfrm>
            <a:custGeom>
              <a:avLst/>
              <a:gdLst>
                <a:gd name="T0" fmla="*/ 72 w 324"/>
                <a:gd name="T1" fmla="*/ 72 h 324"/>
                <a:gd name="T2" fmla="*/ 252 w 324"/>
                <a:gd name="T3" fmla="*/ 72 h 324"/>
                <a:gd name="T4" fmla="*/ 252 w 324"/>
                <a:gd name="T5" fmla="*/ 252 h 324"/>
                <a:gd name="T6" fmla="*/ 72 w 324"/>
                <a:gd name="T7" fmla="*/ 252 h 324"/>
                <a:gd name="T8" fmla="*/ 72 w 324"/>
                <a:gd name="T9" fmla="*/ 72 h 324"/>
                <a:gd name="T10" fmla="*/ 36 w 324"/>
                <a:gd name="T11" fmla="*/ 324 h 324"/>
                <a:gd name="T12" fmla="*/ 288 w 324"/>
                <a:gd name="T13" fmla="*/ 324 h 324"/>
                <a:gd name="T14" fmla="*/ 295 w 324"/>
                <a:gd name="T15" fmla="*/ 323 h 324"/>
                <a:gd name="T16" fmla="*/ 302 w 324"/>
                <a:gd name="T17" fmla="*/ 321 h 324"/>
                <a:gd name="T18" fmla="*/ 308 w 324"/>
                <a:gd name="T19" fmla="*/ 318 h 324"/>
                <a:gd name="T20" fmla="*/ 314 w 324"/>
                <a:gd name="T21" fmla="*/ 314 h 324"/>
                <a:gd name="T22" fmla="*/ 318 w 324"/>
                <a:gd name="T23" fmla="*/ 308 h 324"/>
                <a:gd name="T24" fmla="*/ 321 w 324"/>
                <a:gd name="T25" fmla="*/ 302 h 324"/>
                <a:gd name="T26" fmla="*/ 323 w 324"/>
                <a:gd name="T27" fmla="*/ 295 h 324"/>
                <a:gd name="T28" fmla="*/ 324 w 324"/>
                <a:gd name="T29" fmla="*/ 288 h 324"/>
                <a:gd name="T30" fmla="*/ 324 w 324"/>
                <a:gd name="T31" fmla="*/ 36 h 324"/>
                <a:gd name="T32" fmla="*/ 323 w 324"/>
                <a:gd name="T33" fmla="*/ 28 h 324"/>
                <a:gd name="T34" fmla="*/ 321 w 324"/>
                <a:gd name="T35" fmla="*/ 22 h 324"/>
                <a:gd name="T36" fmla="*/ 318 w 324"/>
                <a:gd name="T37" fmla="*/ 15 h 324"/>
                <a:gd name="T38" fmla="*/ 314 w 324"/>
                <a:gd name="T39" fmla="*/ 10 h 324"/>
                <a:gd name="T40" fmla="*/ 308 w 324"/>
                <a:gd name="T41" fmla="*/ 6 h 324"/>
                <a:gd name="T42" fmla="*/ 302 w 324"/>
                <a:gd name="T43" fmla="*/ 3 h 324"/>
                <a:gd name="T44" fmla="*/ 295 w 324"/>
                <a:gd name="T45" fmla="*/ 0 h 324"/>
                <a:gd name="T46" fmla="*/ 288 w 324"/>
                <a:gd name="T47" fmla="*/ 0 h 324"/>
                <a:gd name="T48" fmla="*/ 36 w 324"/>
                <a:gd name="T49" fmla="*/ 0 h 324"/>
                <a:gd name="T50" fmla="*/ 28 w 324"/>
                <a:gd name="T51" fmla="*/ 0 h 324"/>
                <a:gd name="T52" fmla="*/ 22 w 324"/>
                <a:gd name="T53" fmla="*/ 3 h 324"/>
                <a:gd name="T54" fmla="*/ 15 w 324"/>
                <a:gd name="T55" fmla="*/ 6 h 324"/>
                <a:gd name="T56" fmla="*/ 10 w 324"/>
                <a:gd name="T57" fmla="*/ 10 h 324"/>
                <a:gd name="T58" fmla="*/ 6 w 324"/>
                <a:gd name="T59" fmla="*/ 15 h 324"/>
                <a:gd name="T60" fmla="*/ 3 w 324"/>
                <a:gd name="T61" fmla="*/ 22 h 324"/>
                <a:gd name="T62" fmla="*/ 0 w 324"/>
                <a:gd name="T63" fmla="*/ 28 h 324"/>
                <a:gd name="T64" fmla="*/ 0 w 324"/>
                <a:gd name="T65" fmla="*/ 36 h 324"/>
                <a:gd name="T66" fmla="*/ 0 w 324"/>
                <a:gd name="T67" fmla="*/ 288 h 324"/>
                <a:gd name="T68" fmla="*/ 0 w 324"/>
                <a:gd name="T69" fmla="*/ 295 h 324"/>
                <a:gd name="T70" fmla="*/ 3 w 324"/>
                <a:gd name="T71" fmla="*/ 302 h 324"/>
                <a:gd name="T72" fmla="*/ 6 w 324"/>
                <a:gd name="T73" fmla="*/ 308 h 324"/>
                <a:gd name="T74" fmla="*/ 10 w 324"/>
                <a:gd name="T75" fmla="*/ 314 h 324"/>
                <a:gd name="T76" fmla="*/ 15 w 324"/>
                <a:gd name="T77" fmla="*/ 318 h 324"/>
                <a:gd name="T78" fmla="*/ 22 w 324"/>
                <a:gd name="T79" fmla="*/ 321 h 324"/>
                <a:gd name="T80" fmla="*/ 28 w 324"/>
                <a:gd name="T81" fmla="*/ 323 h 324"/>
                <a:gd name="T82" fmla="*/ 36 w 32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4" h="324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0068495-BFF8-1C34-8C5F-79865EEE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04" y="1874384"/>
            <a:ext cx="17758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解决方案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6B3A36-D415-1D42-DD55-D1ED7503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207" y="2734153"/>
            <a:ext cx="6182751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思路：每次使用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alloc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分配时，额外分配一个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MemHeader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存储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size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align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信息。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实现：分配时将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MemHeader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写入实际内存起始处；释放时根据指针计算出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MemHeader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地址，读取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size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align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后调用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dealloc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分析：优点在于无需大规模修改现有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代码中的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free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调用，工作量小，迁移平滑；缺点在于能够引入少量额外内存开销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0AF87A40-BA80-8CC1-A3CF-CEA3BC46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07" y="4952631"/>
            <a:ext cx="5763354" cy="12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0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32AE5-BA8A-551C-9245-B3B96152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47F61AE-97A0-3EC6-7ED8-A7322DE6BB03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5932C49-F35E-1BE9-6E69-5975F7374DCC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559AD30-83DD-68CA-27E2-F9B623BBE7CC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F1428BD3-03DD-378F-C2DC-6F956AE4554F}"/>
              </a:ext>
            </a:extLst>
          </p:cNvPr>
          <p:cNvSpPr txBox="1"/>
          <p:nvPr/>
        </p:nvSpPr>
        <p:spPr>
          <a:xfrm>
            <a:off x="4274417" y="54693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IV.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数据类型替换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A88958D-9D77-27D8-43A4-27817DD467B9}"/>
              </a:ext>
            </a:extLst>
          </p:cNvPr>
          <p:cNvSpPr/>
          <p:nvPr/>
        </p:nvSpPr>
        <p:spPr>
          <a:xfrm>
            <a:off x="730484" y="1555483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47A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C44FAA-4F91-59E3-AFD9-179FA690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434" y="1555483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安全类型替代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EDAB87-CD3A-EF7F-07C8-262E7DBD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149" y="2388515"/>
            <a:ext cx="4471997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强大的类型系统是其安全性的基石。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在重构过程中，我们充分利用了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的安全类型来替代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代码中常见的裸指针和不安全内存结构。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例如队列模块中，我们用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Option&lt;Box&lt;[u8]&gt;&gt;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替代指针管理队列的内部内存缓冲区。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FF1CF73-0027-5EC8-E2E2-E8AA97CC409F}"/>
              </a:ext>
            </a:extLst>
          </p:cNvPr>
          <p:cNvSpPr/>
          <p:nvPr/>
        </p:nvSpPr>
        <p:spPr>
          <a:xfrm>
            <a:off x="6357948" y="1555483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AEC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AA23A8-29C4-07C6-3AF3-47B6F56D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98" y="1555483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侵入式链表替换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A4AB540-CFAB-5DDF-2DF5-9BDC1CD2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33" y="4704281"/>
            <a:ext cx="4019978" cy="122069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62670224-1890-C6C5-E262-B8650EB0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98" y="2065349"/>
            <a:ext cx="4471997" cy="23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语言内核中广泛使用的侵入式链表虽然高效，但涉及大量裸指针操作，易引入错误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重构过程中，我们逐步用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提供的安全、非侵入式数据结构替代原有的侵入式链表（比如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VecDeque&lt;T&gt;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LinkedList&lt;T&gt;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这种操作在安全性和可维护性上有较大提升，且使得数据结构操作变得类型安全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A4C8A9D-A068-B5BF-D479-CB45D4C91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91" y="4902408"/>
            <a:ext cx="5110994" cy="6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实现成果与测试</a:t>
            </a: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Brief introduction to our final implementation and tests.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最终实现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DAADF-4A4C-4DD2-80FD-0560C35B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10" y="1333173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改写代码组织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BDE26-DA07-4AEE-9884-5734A926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65" y="1932757"/>
            <a:ext cx="1867832" cy="25869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7A34D4-5F2F-4B3F-9B6A-237375C8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797" y="1332786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模块内部代码组织示例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C5D8B-23ED-1472-ECE7-3F7750E7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0" y="1770698"/>
            <a:ext cx="4477813" cy="44598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8B467E-C964-48CD-AD6B-D304D4B01ED9}"/>
              </a:ext>
            </a:extLst>
          </p:cNvPr>
          <p:cNvSpPr txBox="1"/>
          <p:nvPr/>
        </p:nvSpPr>
        <p:spPr>
          <a:xfrm>
            <a:off x="7073797" y="5461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汉仪君黑-45简" panose="020B0604020202020204"/>
              </a:rPr>
              <a:t>改写总代码量：一万余行</a:t>
            </a:r>
          </a:p>
        </p:txBody>
      </p:sp>
    </p:spTree>
    <p:extLst>
      <p:ext uri="{BB962C8B-B14F-4D97-AF65-F5344CB8AC3E}">
        <p14:creationId xmlns:p14="http://schemas.microsoft.com/office/powerpoint/2010/main" val="322127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4274417" y="777929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测试方法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74417" y="2735387"/>
            <a:ext cx="6907513" cy="242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LiteOS/test </a:t>
            </a:r>
            <a:r>
              <a: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目录提供了一个专门用于对内核各个模块进行细粒度测试的框架</a:t>
            </a:r>
            <a:endParaRPr lang="en-US" altLang="zh-CN" sz="2000" dirty="0"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通过测试可验证单个函数或一个模块内部的逻辑是否符合预期，覆盖边界条件和异常情况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D1497A-42D7-9437-BC57-66104ABC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76" y="1280160"/>
            <a:ext cx="2883171" cy="4872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24"/>
          <p:cNvSpPr txBox="1"/>
          <p:nvPr/>
        </p:nvSpPr>
        <p:spPr>
          <a:xfrm>
            <a:off x="4274416" y="54693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测试结果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C2E88C-FE7D-6915-DB74-946778A53DA6}"/>
              </a:ext>
            </a:extLst>
          </p:cNvPr>
          <p:cNvSpPr txBox="1"/>
          <p:nvPr/>
        </p:nvSpPr>
        <p:spPr>
          <a:xfrm>
            <a:off x="4811833" y="5610881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汉仪君黑-45简" panose="020B0604020202020204"/>
              </a:rPr>
              <a:t>90 </a:t>
            </a:r>
            <a:r>
              <a:rPr lang="zh-CN" altLang="en-US" dirty="0">
                <a:ea typeface="汉仪君黑-45简" panose="020B0604020202020204"/>
              </a:rPr>
              <a:t>条测试样例全部通过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4A90756C-18FE-3987-C0C8-66E69AC9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311512"/>
            <a:ext cx="6235700" cy="42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总结与展望</a:t>
            </a: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Conclusion of this project and prospects.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4742982" y="1569726"/>
            <a:ext cx="2706035" cy="3670052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742982" y="5239778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05869" y="1118192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36"/>
          <p:cNvSpPr txBox="1">
            <a:spLocks noChangeArrowheads="1"/>
          </p:cNvSpPr>
          <p:nvPr/>
        </p:nvSpPr>
        <p:spPr bwMode="auto">
          <a:xfrm>
            <a:off x="4798675" y="2213665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处理</a:t>
            </a:r>
          </a:p>
        </p:txBody>
      </p:sp>
      <p:sp>
        <p:nvSpPr>
          <p:cNvPr id="43" name="文本框 37"/>
          <p:cNvSpPr txBox="1">
            <a:spLocks noChangeArrowheads="1"/>
          </p:cNvSpPr>
          <p:nvPr/>
        </p:nvSpPr>
        <p:spPr bwMode="auto">
          <a:xfrm>
            <a:off x="4871719" y="2921447"/>
            <a:ext cx="244856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在对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的持续学习、对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项目的持续了解探索中，我们逐步掌握了包括借助类型系统、数据结构替换等多种处理方式，改写经验持续积累。</a:t>
            </a:r>
          </a:p>
        </p:txBody>
      </p:sp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改写工作总结</a:t>
            </a:r>
          </a:p>
        </p:txBody>
      </p:sp>
      <p:sp>
        <p:nvSpPr>
          <p:cNvPr id="5" name="任意多边形 12"/>
          <p:cNvSpPr/>
          <p:nvPr/>
        </p:nvSpPr>
        <p:spPr>
          <a:xfrm>
            <a:off x="1068202" y="1550216"/>
            <a:ext cx="2706035" cy="3689562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/>
        </p:nvSpPr>
        <p:spPr>
          <a:xfrm>
            <a:off x="1068202" y="5239778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0547" y="1065656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9" name="文本框 37"/>
          <p:cNvSpPr txBox="1">
            <a:spLocks noChangeArrowheads="1"/>
          </p:cNvSpPr>
          <p:nvPr/>
        </p:nvSpPr>
        <p:spPr bwMode="auto">
          <a:xfrm>
            <a:off x="1209837" y="2762493"/>
            <a:ext cx="244856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直面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和现有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代码之间进行交互时的挑战，用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层建立交互的桥梁。不仅降低了出错的可能性，也保证了系统的兼容性和可维护性。</a:t>
            </a:r>
          </a:p>
        </p:txBody>
      </p:sp>
      <p:sp>
        <p:nvSpPr>
          <p:cNvPr id="10" name="文本框 36">
            <a:extLst>
              <a:ext uri="{FF2B5EF4-FFF2-40B4-BE49-F238E27FC236}">
                <a16:creationId xmlns:a16="http://schemas.microsoft.com/office/drawing/2014/main" id="{3B35B330-C2BF-D8A6-5C8D-AADF7C66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69" y="2175668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代码交互</a:t>
            </a:r>
          </a:p>
        </p:txBody>
      </p:sp>
      <p:sp>
        <p:nvSpPr>
          <p:cNvPr id="11" name="任意多边形 1"/>
          <p:cNvSpPr/>
          <p:nvPr/>
        </p:nvSpPr>
        <p:spPr>
          <a:xfrm>
            <a:off x="8421498" y="1556796"/>
            <a:ext cx="2706035" cy="3682982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 2"/>
          <p:cNvSpPr/>
          <p:nvPr/>
        </p:nvSpPr>
        <p:spPr>
          <a:xfrm>
            <a:off x="8421498" y="5239778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241383" y="1079212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15" name="文本框 36"/>
          <p:cNvSpPr txBox="1">
            <a:spLocks noChangeArrowheads="1"/>
          </p:cNvSpPr>
          <p:nvPr/>
        </p:nvSpPr>
        <p:spPr bwMode="auto">
          <a:xfrm>
            <a:off x="8417761" y="2202114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内核迁移</a:t>
            </a:r>
          </a:p>
        </p:txBody>
      </p:sp>
      <p:sp>
        <p:nvSpPr>
          <p:cNvPr id="16" name="文本框 37"/>
          <p:cNvSpPr txBox="1">
            <a:spLocks noChangeArrowheads="1"/>
          </p:cNvSpPr>
          <p:nvPr/>
        </p:nvSpPr>
        <p:spPr bwMode="auto">
          <a:xfrm>
            <a:off x="8546690" y="3031583"/>
            <a:ext cx="2448560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最终在单核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CPU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ARM32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架构、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Realview PBX A9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开发板的环境下，完成了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基础内核核心模块的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化改造。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9457898" y="5125533"/>
            <a:ext cx="2741073" cy="1732467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H="1">
            <a:off x="0" y="-1"/>
            <a:ext cx="3640081" cy="1987722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H="1">
            <a:off x="4648" y="-1"/>
            <a:ext cx="3723684" cy="2065953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菱形"/>
          <p:cNvSpPr/>
          <p:nvPr/>
        </p:nvSpPr>
        <p:spPr bwMode="auto">
          <a:xfrm>
            <a:off x="4404377" y="1172570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24" name="菱形"/>
          <p:cNvSpPr/>
          <p:nvPr/>
        </p:nvSpPr>
        <p:spPr bwMode="auto">
          <a:xfrm>
            <a:off x="4404377" y="2377403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25" name="菱形"/>
          <p:cNvSpPr/>
          <p:nvPr/>
        </p:nvSpPr>
        <p:spPr bwMode="auto">
          <a:xfrm>
            <a:off x="4404377" y="3582236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6" name="菱形"/>
          <p:cNvSpPr/>
          <p:nvPr/>
        </p:nvSpPr>
        <p:spPr bwMode="auto">
          <a:xfrm>
            <a:off x="4404377" y="4787070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27" name="文本框 24"/>
          <p:cNvSpPr txBox="1"/>
          <p:nvPr/>
        </p:nvSpPr>
        <p:spPr>
          <a:xfrm>
            <a:off x="5673875" y="1324386"/>
            <a:ext cx="43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项目内容重述</a:t>
            </a:r>
          </a:p>
        </p:txBody>
      </p:sp>
      <p:sp>
        <p:nvSpPr>
          <p:cNvPr id="28" name="文本框 25"/>
          <p:cNvSpPr txBox="1"/>
          <p:nvPr/>
        </p:nvSpPr>
        <p:spPr>
          <a:xfrm>
            <a:off x="5673875" y="2529219"/>
            <a:ext cx="43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重构策略与技术挑战</a:t>
            </a:r>
          </a:p>
        </p:txBody>
      </p:sp>
      <p:sp>
        <p:nvSpPr>
          <p:cNvPr id="29" name="文本框 26"/>
          <p:cNvSpPr txBox="1"/>
          <p:nvPr/>
        </p:nvSpPr>
        <p:spPr>
          <a:xfrm>
            <a:off x="5673875" y="3734052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实现结果与测试</a:t>
            </a:r>
          </a:p>
        </p:txBody>
      </p:sp>
      <p:sp>
        <p:nvSpPr>
          <p:cNvPr id="30" name="文本框 27"/>
          <p:cNvSpPr txBox="1"/>
          <p:nvPr/>
        </p:nvSpPr>
        <p:spPr>
          <a:xfrm>
            <a:off x="5673875" y="4938886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总结与展望</a:t>
            </a:r>
          </a:p>
        </p:txBody>
      </p:sp>
      <p:sp>
        <p:nvSpPr>
          <p:cNvPr id="31" name="文本框 5"/>
          <p:cNvSpPr txBox="1"/>
          <p:nvPr/>
        </p:nvSpPr>
        <p:spPr>
          <a:xfrm>
            <a:off x="1256558" y="2855372"/>
            <a:ext cx="213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2" name="文本框 9"/>
          <p:cNvSpPr txBox="1"/>
          <p:nvPr/>
        </p:nvSpPr>
        <p:spPr>
          <a:xfrm>
            <a:off x="1256558" y="3657108"/>
            <a:ext cx="2385999" cy="400110"/>
          </a:xfrm>
          <a:prstGeom prst="rect">
            <a:avLst/>
          </a:prstGeom>
          <a:solidFill>
            <a:srgbClr val="6696B6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076450" y="1485615"/>
            <a:ext cx="8039100" cy="38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尽管本次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化重构提升了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的安全性，但仍然存在以下几点不足：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由于项目时间和资源的限制，我们未能进行相应的性能测试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多核环境下的并发控制和资源同步机制设计更为复杂，本次重构尚未能扩展至对多核架构的支持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重构主要聚焦于基础内核功能的实现与验证，对于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中内核增强部分（如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C++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支持和调测等）和部分扩展功能，我们未能涉及</a:t>
            </a: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反思不足之处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F81C2-44B9-6436-D614-06ED3A41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CBC505EF-BD68-3756-AE81-720AD859A80E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19BCE99-A734-8375-09FC-383F32991DE2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1B370BF-C6DA-52EA-30B6-FAD10F596B9F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文本框 24">
            <a:extLst>
              <a:ext uri="{FF2B5EF4-FFF2-40B4-BE49-F238E27FC236}">
                <a16:creationId xmlns:a16="http://schemas.microsoft.com/office/drawing/2014/main" id="{C816FD2E-E6A9-8520-9828-0BB8BA3E6CEE}"/>
              </a:ext>
            </a:extLst>
          </p:cNvPr>
          <p:cNvSpPr txBox="1"/>
          <p:nvPr/>
        </p:nvSpPr>
        <p:spPr>
          <a:xfrm>
            <a:off x="4274416" y="549725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未来展望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BC6B2CD-6292-9B8C-44F9-5A23F940AC02}"/>
              </a:ext>
            </a:extLst>
          </p:cNvPr>
          <p:cNvSpPr>
            <a:spLocks noEditPoints="1"/>
          </p:cNvSpPr>
          <p:nvPr/>
        </p:nvSpPr>
        <p:spPr bwMode="auto">
          <a:xfrm>
            <a:off x="2006063" y="2171567"/>
            <a:ext cx="720725" cy="720725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0" rtl="0"/>
            <a:endParaRPr lang="en-US" sz="3600" kern="12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6" name="Group 96">
            <a:extLst>
              <a:ext uri="{FF2B5EF4-FFF2-40B4-BE49-F238E27FC236}">
                <a16:creationId xmlns:a16="http://schemas.microsoft.com/office/drawing/2014/main" id="{9C3B105D-A41C-C8BF-166C-AE1CC59C6387}"/>
              </a:ext>
            </a:extLst>
          </p:cNvPr>
          <p:cNvGrpSpPr/>
          <p:nvPr/>
        </p:nvGrpSpPr>
        <p:grpSpPr>
          <a:xfrm>
            <a:off x="9658782" y="2056516"/>
            <a:ext cx="743584" cy="720728"/>
            <a:chOff x="8085931" y="4575572"/>
            <a:chExt cx="457200" cy="442913"/>
          </a:xfrm>
          <a:solidFill>
            <a:srgbClr val="6696B6"/>
          </a:solidFill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69A94B13-0011-571B-3164-2DEEB51B33FB}"/>
                </a:ext>
              </a:extLst>
            </p:cNvPr>
            <p:cNvSpPr/>
            <p:nvPr/>
          </p:nvSpPr>
          <p:spPr bwMode="auto">
            <a:xfrm>
              <a:off x="8314531" y="4818459"/>
              <a:ext cx="57150" cy="57150"/>
            </a:xfrm>
            <a:custGeom>
              <a:avLst/>
              <a:gdLst>
                <a:gd name="T0" fmla="*/ 65 w 144"/>
                <a:gd name="T1" fmla="*/ 0 h 143"/>
                <a:gd name="T2" fmla="*/ 51 w 144"/>
                <a:gd name="T3" fmla="*/ 3 h 143"/>
                <a:gd name="T4" fmla="*/ 38 w 144"/>
                <a:gd name="T5" fmla="*/ 8 h 143"/>
                <a:gd name="T6" fmla="*/ 26 w 144"/>
                <a:gd name="T7" fmla="*/ 16 h 143"/>
                <a:gd name="T8" fmla="*/ 16 w 144"/>
                <a:gd name="T9" fmla="*/ 26 h 143"/>
                <a:gd name="T10" fmla="*/ 9 w 144"/>
                <a:gd name="T11" fmla="*/ 37 h 143"/>
                <a:gd name="T12" fmla="*/ 3 w 144"/>
                <a:gd name="T13" fmla="*/ 50 h 143"/>
                <a:gd name="T14" fmla="*/ 0 w 144"/>
                <a:gd name="T15" fmla="*/ 64 h 143"/>
                <a:gd name="T16" fmla="*/ 0 w 144"/>
                <a:gd name="T17" fmla="*/ 80 h 143"/>
                <a:gd name="T18" fmla="*/ 3 w 144"/>
                <a:gd name="T19" fmla="*/ 94 h 143"/>
                <a:gd name="T20" fmla="*/ 9 w 144"/>
                <a:gd name="T21" fmla="*/ 105 h 143"/>
                <a:gd name="T22" fmla="*/ 16 w 144"/>
                <a:gd name="T23" fmla="*/ 117 h 143"/>
                <a:gd name="T24" fmla="*/ 26 w 144"/>
                <a:gd name="T25" fmla="*/ 127 h 143"/>
                <a:gd name="T26" fmla="*/ 38 w 144"/>
                <a:gd name="T27" fmla="*/ 135 h 143"/>
                <a:gd name="T28" fmla="*/ 51 w 144"/>
                <a:gd name="T29" fmla="*/ 140 h 143"/>
                <a:gd name="T30" fmla="*/ 65 w 144"/>
                <a:gd name="T31" fmla="*/ 143 h 143"/>
                <a:gd name="T32" fmla="*/ 79 w 144"/>
                <a:gd name="T33" fmla="*/ 143 h 143"/>
                <a:gd name="T34" fmla="*/ 93 w 144"/>
                <a:gd name="T35" fmla="*/ 140 h 143"/>
                <a:gd name="T36" fmla="*/ 106 w 144"/>
                <a:gd name="T37" fmla="*/ 135 h 143"/>
                <a:gd name="T38" fmla="*/ 118 w 144"/>
                <a:gd name="T39" fmla="*/ 127 h 143"/>
                <a:gd name="T40" fmla="*/ 128 w 144"/>
                <a:gd name="T41" fmla="*/ 117 h 143"/>
                <a:gd name="T42" fmla="*/ 135 w 144"/>
                <a:gd name="T43" fmla="*/ 105 h 143"/>
                <a:gd name="T44" fmla="*/ 141 w 144"/>
                <a:gd name="T45" fmla="*/ 94 h 143"/>
                <a:gd name="T46" fmla="*/ 144 w 144"/>
                <a:gd name="T47" fmla="*/ 80 h 143"/>
                <a:gd name="T48" fmla="*/ 144 w 144"/>
                <a:gd name="T49" fmla="*/ 64 h 143"/>
                <a:gd name="T50" fmla="*/ 141 w 144"/>
                <a:gd name="T51" fmla="*/ 50 h 143"/>
                <a:gd name="T52" fmla="*/ 135 w 144"/>
                <a:gd name="T53" fmla="*/ 37 h 143"/>
                <a:gd name="T54" fmla="*/ 128 w 144"/>
                <a:gd name="T55" fmla="*/ 26 h 143"/>
                <a:gd name="T56" fmla="*/ 118 w 144"/>
                <a:gd name="T57" fmla="*/ 16 h 143"/>
                <a:gd name="T58" fmla="*/ 106 w 144"/>
                <a:gd name="T59" fmla="*/ 8 h 143"/>
                <a:gd name="T60" fmla="*/ 93 w 144"/>
                <a:gd name="T61" fmla="*/ 3 h 143"/>
                <a:gd name="T62" fmla="*/ 79 w 144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73" y="0"/>
                  </a:move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8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4"/>
                  </a:lnTo>
                  <a:lnTo>
                    <a:pt x="3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6"/>
                  </a:lnTo>
                  <a:lnTo>
                    <a:pt x="3" y="94"/>
                  </a:lnTo>
                  <a:lnTo>
                    <a:pt x="6" y="100"/>
                  </a:lnTo>
                  <a:lnTo>
                    <a:pt x="9" y="105"/>
                  </a:lnTo>
                  <a:lnTo>
                    <a:pt x="12" y="112"/>
                  </a:lnTo>
                  <a:lnTo>
                    <a:pt x="16" y="117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1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2"/>
                  </a:lnTo>
                  <a:lnTo>
                    <a:pt x="65" y="143"/>
                  </a:lnTo>
                  <a:lnTo>
                    <a:pt x="73" y="143"/>
                  </a:lnTo>
                  <a:lnTo>
                    <a:pt x="79" y="143"/>
                  </a:lnTo>
                  <a:lnTo>
                    <a:pt x="87" y="142"/>
                  </a:lnTo>
                  <a:lnTo>
                    <a:pt x="93" y="140"/>
                  </a:lnTo>
                  <a:lnTo>
                    <a:pt x="100" y="138"/>
                  </a:lnTo>
                  <a:lnTo>
                    <a:pt x="106" y="135"/>
                  </a:lnTo>
                  <a:lnTo>
                    <a:pt x="112" y="131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7"/>
                  </a:lnTo>
                  <a:lnTo>
                    <a:pt x="132" y="112"/>
                  </a:lnTo>
                  <a:lnTo>
                    <a:pt x="135" y="105"/>
                  </a:lnTo>
                  <a:lnTo>
                    <a:pt x="138" y="100"/>
                  </a:lnTo>
                  <a:lnTo>
                    <a:pt x="141" y="94"/>
                  </a:lnTo>
                  <a:lnTo>
                    <a:pt x="143" y="86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43" y="57"/>
                  </a:lnTo>
                  <a:lnTo>
                    <a:pt x="141" y="50"/>
                  </a:lnTo>
                  <a:lnTo>
                    <a:pt x="138" y="44"/>
                  </a:lnTo>
                  <a:lnTo>
                    <a:pt x="135" y="37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8"/>
                  </a:lnTo>
                  <a:lnTo>
                    <a:pt x="100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ACDA1C69-090E-B679-CFF3-D588BD8DD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931" y="4575572"/>
              <a:ext cx="457200" cy="442913"/>
            </a:xfrm>
            <a:custGeom>
              <a:avLst/>
              <a:gdLst>
                <a:gd name="T0" fmla="*/ 606 w 1152"/>
                <a:gd name="T1" fmla="*/ 784 h 1117"/>
                <a:gd name="T2" fmla="*/ 559 w 1152"/>
                <a:gd name="T3" fmla="*/ 745 h 1117"/>
                <a:gd name="T4" fmla="*/ 541 w 1152"/>
                <a:gd name="T5" fmla="*/ 685 h 1117"/>
                <a:gd name="T6" fmla="*/ 559 w 1152"/>
                <a:gd name="T7" fmla="*/ 625 h 1117"/>
                <a:gd name="T8" fmla="*/ 606 w 1152"/>
                <a:gd name="T9" fmla="*/ 586 h 1117"/>
                <a:gd name="T10" fmla="*/ 980 w 1152"/>
                <a:gd name="T11" fmla="*/ 576 h 1117"/>
                <a:gd name="T12" fmla="*/ 1024 w 1152"/>
                <a:gd name="T13" fmla="*/ 554 h 1117"/>
                <a:gd name="T14" fmla="*/ 1049 w 1152"/>
                <a:gd name="T15" fmla="*/ 542 h 1117"/>
                <a:gd name="T16" fmla="*/ 1079 w 1152"/>
                <a:gd name="T17" fmla="*/ 632 h 1117"/>
                <a:gd name="T18" fmla="*/ 1055 w 1152"/>
                <a:gd name="T19" fmla="*/ 745 h 1117"/>
                <a:gd name="T20" fmla="*/ 971 w 1152"/>
                <a:gd name="T21" fmla="*/ 931 h 1117"/>
                <a:gd name="T22" fmla="*/ 943 w 1152"/>
                <a:gd name="T23" fmla="*/ 999 h 1117"/>
                <a:gd name="T24" fmla="*/ 884 w 1152"/>
                <a:gd name="T25" fmla="*/ 1039 h 1117"/>
                <a:gd name="T26" fmla="*/ 172 w 1152"/>
                <a:gd name="T27" fmla="*/ 1042 h 1117"/>
                <a:gd name="T28" fmla="*/ 108 w 1152"/>
                <a:gd name="T29" fmla="*/ 1008 h 1117"/>
                <a:gd name="T30" fmla="*/ 75 w 1152"/>
                <a:gd name="T31" fmla="*/ 944 h 1117"/>
                <a:gd name="T32" fmla="*/ 114 w 1152"/>
                <a:gd name="T33" fmla="*/ 378 h 1117"/>
                <a:gd name="T34" fmla="*/ 792 w 1152"/>
                <a:gd name="T35" fmla="*/ 397 h 1117"/>
                <a:gd name="T36" fmla="*/ 966 w 1152"/>
                <a:gd name="T37" fmla="*/ 413 h 1117"/>
                <a:gd name="T38" fmla="*/ 629 w 1152"/>
                <a:gd name="T39" fmla="*/ 506 h 1117"/>
                <a:gd name="T40" fmla="*/ 534 w 1152"/>
                <a:gd name="T41" fmla="*/ 546 h 1117"/>
                <a:gd name="T42" fmla="*/ 476 w 1152"/>
                <a:gd name="T43" fmla="*/ 631 h 1117"/>
                <a:gd name="T44" fmla="*/ 476 w 1152"/>
                <a:gd name="T45" fmla="*/ 738 h 1117"/>
                <a:gd name="T46" fmla="*/ 534 w 1152"/>
                <a:gd name="T47" fmla="*/ 823 h 1117"/>
                <a:gd name="T48" fmla="*/ 629 w 1152"/>
                <a:gd name="T49" fmla="*/ 864 h 1117"/>
                <a:gd name="T50" fmla="*/ 792 w 1152"/>
                <a:gd name="T51" fmla="*/ 324 h 1117"/>
                <a:gd name="T52" fmla="*/ 144 w 1152"/>
                <a:gd name="T53" fmla="*/ 289 h 1117"/>
                <a:gd name="T54" fmla="*/ 900 w 1152"/>
                <a:gd name="T55" fmla="*/ 253 h 1117"/>
                <a:gd name="T56" fmla="*/ 198 w 1152"/>
                <a:gd name="T57" fmla="*/ 73 h 1117"/>
                <a:gd name="T58" fmla="*/ 962 w 1152"/>
                <a:gd name="T59" fmla="*/ 83 h 1117"/>
                <a:gd name="T60" fmla="*/ 973 w 1152"/>
                <a:gd name="T61" fmla="*/ 216 h 1117"/>
                <a:gd name="T62" fmla="*/ 936 w 1152"/>
                <a:gd name="T63" fmla="*/ 289 h 1117"/>
                <a:gd name="T64" fmla="*/ 925 w 1152"/>
                <a:gd name="T65" fmla="*/ 119 h 1117"/>
                <a:gd name="T66" fmla="*/ 137 w 1152"/>
                <a:gd name="T67" fmla="*/ 109 h 1117"/>
                <a:gd name="T68" fmla="*/ 108 w 1152"/>
                <a:gd name="T69" fmla="*/ 137 h 1117"/>
                <a:gd name="T70" fmla="*/ 87 w 1152"/>
                <a:gd name="T71" fmla="*/ 258 h 1117"/>
                <a:gd name="T72" fmla="*/ 73 w 1152"/>
                <a:gd name="T73" fmla="*/ 186 h 1117"/>
                <a:gd name="T74" fmla="*/ 101 w 1152"/>
                <a:gd name="T75" fmla="*/ 119 h 1117"/>
                <a:gd name="T76" fmla="*/ 160 w 1152"/>
                <a:gd name="T77" fmla="*/ 78 h 1117"/>
                <a:gd name="T78" fmla="*/ 1044 w 1152"/>
                <a:gd name="T79" fmla="*/ 216 h 1117"/>
                <a:gd name="T80" fmla="*/ 1035 w 1152"/>
                <a:gd name="T81" fmla="*/ 66 h 1117"/>
                <a:gd name="T82" fmla="*/ 996 w 1152"/>
                <a:gd name="T83" fmla="*/ 19 h 1117"/>
                <a:gd name="T84" fmla="*/ 936 w 1152"/>
                <a:gd name="T85" fmla="*/ 0 h 1117"/>
                <a:gd name="T86" fmla="*/ 121 w 1152"/>
                <a:gd name="T87" fmla="*/ 16 h 1117"/>
                <a:gd name="T88" fmla="*/ 34 w 1152"/>
                <a:gd name="T89" fmla="*/ 88 h 1117"/>
                <a:gd name="T90" fmla="*/ 0 w 1152"/>
                <a:gd name="T91" fmla="*/ 199 h 1117"/>
                <a:gd name="T92" fmla="*/ 24 w 1152"/>
                <a:gd name="T93" fmla="*/ 1013 h 1117"/>
                <a:gd name="T94" fmla="*/ 104 w 1152"/>
                <a:gd name="T95" fmla="*/ 1093 h 1117"/>
                <a:gd name="T96" fmla="*/ 846 w 1152"/>
                <a:gd name="T97" fmla="*/ 1117 h 1117"/>
                <a:gd name="T98" fmla="*/ 956 w 1152"/>
                <a:gd name="T99" fmla="*/ 1082 h 1117"/>
                <a:gd name="T100" fmla="*/ 1029 w 1152"/>
                <a:gd name="T101" fmla="*/ 996 h 1117"/>
                <a:gd name="T102" fmla="*/ 1044 w 1152"/>
                <a:gd name="T103" fmla="*/ 864 h 1117"/>
                <a:gd name="T104" fmla="*/ 1110 w 1152"/>
                <a:gd name="T105" fmla="*/ 794 h 1117"/>
                <a:gd name="T106" fmla="*/ 1145 w 1152"/>
                <a:gd name="T107" fmla="*/ 709 h 1117"/>
                <a:gd name="T108" fmla="*/ 1151 w 1152"/>
                <a:gd name="T109" fmla="*/ 618 h 1117"/>
                <a:gd name="T110" fmla="*/ 1125 w 1152"/>
                <a:gd name="T111" fmla="*/ 531 h 1117"/>
                <a:gd name="T112" fmla="*/ 1070 w 1152"/>
                <a:gd name="T113" fmla="*/ 454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2" h="1117">
                  <a:moveTo>
                    <a:pt x="1018" y="793"/>
                  </a:moveTo>
                  <a:lnTo>
                    <a:pt x="649" y="793"/>
                  </a:lnTo>
                  <a:lnTo>
                    <a:pt x="637" y="792"/>
                  </a:lnTo>
                  <a:lnTo>
                    <a:pt x="626" y="791"/>
                  </a:lnTo>
                  <a:lnTo>
                    <a:pt x="616" y="788"/>
                  </a:lnTo>
                  <a:lnTo>
                    <a:pt x="606" y="784"/>
                  </a:lnTo>
                  <a:lnTo>
                    <a:pt x="597" y="780"/>
                  </a:lnTo>
                  <a:lnTo>
                    <a:pt x="588" y="775"/>
                  </a:lnTo>
                  <a:lnTo>
                    <a:pt x="579" y="768"/>
                  </a:lnTo>
                  <a:lnTo>
                    <a:pt x="572" y="761"/>
                  </a:lnTo>
                  <a:lnTo>
                    <a:pt x="564" y="753"/>
                  </a:lnTo>
                  <a:lnTo>
                    <a:pt x="559" y="745"/>
                  </a:lnTo>
                  <a:lnTo>
                    <a:pt x="553" y="736"/>
                  </a:lnTo>
                  <a:lnTo>
                    <a:pt x="548" y="727"/>
                  </a:lnTo>
                  <a:lnTo>
                    <a:pt x="545" y="716"/>
                  </a:lnTo>
                  <a:lnTo>
                    <a:pt x="543" y="707"/>
                  </a:lnTo>
                  <a:lnTo>
                    <a:pt x="541" y="696"/>
                  </a:lnTo>
                  <a:lnTo>
                    <a:pt x="541" y="685"/>
                  </a:lnTo>
                  <a:lnTo>
                    <a:pt x="541" y="674"/>
                  </a:lnTo>
                  <a:lnTo>
                    <a:pt x="543" y="663"/>
                  </a:lnTo>
                  <a:lnTo>
                    <a:pt x="545" y="653"/>
                  </a:lnTo>
                  <a:lnTo>
                    <a:pt x="548" y="643"/>
                  </a:lnTo>
                  <a:lnTo>
                    <a:pt x="553" y="633"/>
                  </a:lnTo>
                  <a:lnTo>
                    <a:pt x="559" y="625"/>
                  </a:lnTo>
                  <a:lnTo>
                    <a:pt x="564" y="616"/>
                  </a:lnTo>
                  <a:lnTo>
                    <a:pt x="572" y="608"/>
                  </a:lnTo>
                  <a:lnTo>
                    <a:pt x="579" y="602"/>
                  </a:lnTo>
                  <a:lnTo>
                    <a:pt x="588" y="595"/>
                  </a:lnTo>
                  <a:lnTo>
                    <a:pt x="597" y="590"/>
                  </a:lnTo>
                  <a:lnTo>
                    <a:pt x="606" y="586"/>
                  </a:lnTo>
                  <a:lnTo>
                    <a:pt x="616" y="581"/>
                  </a:lnTo>
                  <a:lnTo>
                    <a:pt x="626" y="579"/>
                  </a:lnTo>
                  <a:lnTo>
                    <a:pt x="637" y="577"/>
                  </a:lnTo>
                  <a:lnTo>
                    <a:pt x="649" y="577"/>
                  </a:lnTo>
                  <a:lnTo>
                    <a:pt x="973" y="577"/>
                  </a:lnTo>
                  <a:lnTo>
                    <a:pt x="980" y="576"/>
                  </a:lnTo>
                  <a:lnTo>
                    <a:pt x="989" y="575"/>
                  </a:lnTo>
                  <a:lnTo>
                    <a:pt x="996" y="572"/>
                  </a:lnTo>
                  <a:lnTo>
                    <a:pt x="1004" y="568"/>
                  </a:lnTo>
                  <a:lnTo>
                    <a:pt x="1011" y="565"/>
                  </a:lnTo>
                  <a:lnTo>
                    <a:pt x="1018" y="560"/>
                  </a:lnTo>
                  <a:lnTo>
                    <a:pt x="1024" y="554"/>
                  </a:lnTo>
                  <a:lnTo>
                    <a:pt x="1030" y="548"/>
                  </a:lnTo>
                  <a:lnTo>
                    <a:pt x="1035" y="540"/>
                  </a:lnTo>
                  <a:lnTo>
                    <a:pt x="1038" y="532"/>
                  </a:lnTo>
                  <a:lnTo>
                    <a:pt x="1039" y="531"/>
                  </a:lnTo>
                  <a:lnTo>
                    <a:pt x="1039" y="529"/>
                  </a:lnTo>
                  <a:lnTo>
                    <a:pt x="1049" y="542"/>
                  </a:lnTo>
                  <a:lnTo>
                    <a:pt x="1057" y="555"/>
                  </a:lnTo>
                  <a:lnTo>
                    <a:pt x="1064" y="571"/>
                  </a:lnTo>
                  <a:lnTo>
                    <a:pt x="1070" y="585"/>
                  </a:lnTo>
                  <a:lnTo>
                    <a:pt x="1074" y="601"/>
                  </a:lnTo>
                  <a:lnTo>
                    <a:pt x="1077" y="616"/>
                  </a:lnTo>
                  <a:lnTo>
                    <a:pt x="1079" y="632"/>
                  </a:lnTo>
                  <a:lnTo>
                    <a:pt x="1081" y="648"/>
                  </a:lnTo>
                  <a:lnTo>
                    <a:pt x="1079" y="669"/>
                  </a:lnTo>
                  <a:lnTo>
                    <a:pt x="1076" y="689"/>
                  </a:lnTo>
                  <a:lnTo>
                    <a:pt x="1071" y="709"/>
                  </a:lnTo>
                  <a:lnTo>
                    <a:pt x="1064" y="727"/>
                  </a:lnTo>
                  <a:lnTo>
                    <a:pt x="1055" y="745"/>
                  </a:lnTo>
                  <a:lnTo>
                    <a:pt x="1045" y="763"/>
                  </a:lnTo>
                  <a:lnTo>
                    <a:pt x="1032" y="778"/>
                  </a:lnTo>
                  <a:lnTo>
                    <a:pt x="1018" y="793"/>
                  </a:lnTo>
                  <a:lnTo>
                    <a:pt x="1018" y="793"/>
                  </a:lnTo>
                  <a:close/>
                  <a:moveTo>
                    <a:pt x="973" y="918"/>
                  </a:moveTo>
                  <a:lnTo>
                    <a:pt x="971" y="931"/>
                  </a:lnTo>
                  <a:lnTo>
                    <a:pt x="969" y="944"/>
                  </a:lnTo>
                  <a:lnTo>
                    <a:pt x="966" y="956"/>
                  </a:lnTo>
                  <a:lnTo>
                    <a:pt x="962" y="968"/>
                  </a:lnTo>
                  <a:lnTo>
                    <a:pt x="956" y="979"/>
                  </a:lnTo>
                  <a:lnTo>
                    <a:pt x="951" y="990"/>
                  </a:lnTo>
                  <a:lnTo>
                    <a:pt x="943" y="999"/>
                  </a:lnTo>
                  <a:lnTo>
                    <a:pt x="935" y="1008"/>
                  </a:lnTo>
                  <a:lnTo>
                    <a:pt x="926" y="1015"/>
                  </a:lnTo>
                  <a:lnTo>
                    <a:pt x="916" y="1023"/>
                  </a:lnTo>
                  <a:lnTo>
                    <a:pt x="906" y="1030"/>
                  </a:lnTo>
                  <a:lnTo>
                    <a:pt x="895" y="1035"/>
                  </a:lnTo>
                  <a:lnTo>
                    <a:pt x="884" y="1039"/>
                  </a:lnTo>
                  <a:lnTo>
                    <a:pt x="871" y="1042"/>
                  </a:lnTo>
                  <a:lnTo>
                    <a:pt x="859" y="1044"/>
                  </a:lnTo>
                  <a:lnTo>
                    <a:pt x="846" y="1045"/>
                  </a:lnTo>
                  <a:lnTo>
                    <a:pt x="198" y="1045"/>
                  </a:lnTo>
                  <a:lnTo>
                    <a:pt x="185" y="1044"/>
                  </a:lnTo>
                  <a:lnTo>
                    <a:pt x="172" y="1042"/>
                  </a:lnTo>
                  <a:lnTo>
                    <a:pt x="160" y="1039"/>
                  </a:lnTo>
                  <a:lnTo>
                    <a:pt x="148" y="1035"/>
                  </a:lnTo>
                  <a:lnTo>
                    <a:pt x="138" y="1030"/>
                  </a:lnTo>
                  <a:lnTo>
                    <a:pt x="128" y="1023"/>
                  </a:lnTo>
                  <a:lnTo>
                    <a:pt x="118" y="1015"/>
                  </a:lnTo>
                  <a:lnTo>
                    <a:pt x="108" y="1008"/>
                  </a:lnTo>
                  <a:lnTo>
                    <a:pt x="101" y="999"/>
                  </a:lnTo>
                  <a:lnTo>
                    <a:pt x="93" y="990"/>
                  </a:lnTo>
                  <a:lnTo>
                    <a:pt x="87" y="979"/>
                  </a:lnTo>
                  <a:lnTo>
                    <a:pt x="81" y="968"/>
                  </a:lnTo>
                  <a:lnTo>
                    <a:pt x="77" y="956"/>
                  </a:lnTo>
                  <a:lnTo>
                    <a:pt x="75" y="944"/>
                  </a:lnTo>
                  <a:lnTo>
                    <a:pt x="73" y="931"/>
                  </a:lnTo>
                  <a:lnTo>
                    <a:pt x="72" y="918"/>
                  </a:lnTo>
                  <a:lnTo>
                    <a:pt x="72" y="351"/>
                  </a:lnTo>
                  <a:lnTo>
                    <a:pt x="86" y="361"/>
                  </a:lnTo>
                  <a:lnTo>
                    <a:pt x="100" y="371"/>
                  </a:lnTo>
                  <a:lnTo>
                    <a:pt x="114" y="378"/>
                  </a:lnTo>
                  <a:lnTo>
                    <a:pt x="130" y="385"/>
                  </a:lnTo>
                  <a:lnTo>
                    <a:pt x="146" y="390"/>
                  </a:lnTo>
                  <a:lnTo>
                    <a:pt x="162" y="393"/>
                  </a:lnTo>
                  <a:lnTo>
                    <a:pt x="180" y="396"/>
                  </a:lnTo>
                  <a:lnTo>
                    <a:pt x="198" y="397"/>
                  </a:lnTo>
                  <a:lnTo>
                    <a:pt x="792" y="397"/>
                  </a:lnTo>
                  <a:lnTo>
                    <a:pt x="936" y="397"/>
                  </a:lnTo>
                  <a:lnTo>
                    <a:pt x="943" y="398"/>
                  </a:lnTo>
                  <a:lnTo>
                    <a:pt x="950" y="400"/>
                  </a:lnTo>
                  <a:lnTo>
                    <a:pt x="956" y="403"/>
                  </a:lnTo>
                  <a:lnTo>
                    <a:pt x="962" y="407"/>
                  </a:lnTo>
                  <a:lnTo>
                    <a:pt x="966" y="413"/>
                  </a:lnTo>
                  <a:lnTo>
                    <a:pt x="969" y="418"/>
                  </a:lnTo>
                  <a:lnTo>
                    <a:pt x="971" y="426"/>
                  </a:lnTo>
                  <a:lnTo>
                    <a:pt x="973" y="432"/>
                  </a:lnTo>
                  <a:lnTo>
                    <a:pt x="973" y="505"/>
                  </a:lnTo>
                  <a:lnTo>
                    <a:pt x="649" y="505"/>
                  </a:lnTo>
                  <a:lnTo>
                    <a:pt x="629" y="506"/>
                  </a:lnTo>
                  <a:lnTo>
                    <a:pt x="612" y="508"/>
                  </a:lnTo>
                  <a:lnTo>
                    <a:pt x="595" y="513"/>
                  </a:lnTo>
                  <a:lnTo>
                    <a:pt x="578" y="519"/>
                  </a:lnTo>
                  <a:lnTo>
                    <a:pt x="562" y="526"/>
                  </a:lnTo>
                  <a:lnTo>
                    <a:pt x="547" y="536"/>
                  </a:lnTo>
                  <a:lnTo>
                    <a:pt x="534" y="546"/>
                  </a:lnTo>
                  <a:lnTo>
                    <a:pt x="521" y="558"/>
                  </a:lnTo>
                  <a:lnTo>
                    <a:pt x="509" y="571"/>
                  </a:lnTo>
                  <a:lnTo>
                    <a:pt x="498" y="585"/>
                  </a:lnTo>
                  <a:lnTo>
                    <a:pt x="490" y="599"/>
                  </a:lnTo>
                  <a:lnTo>
                    <a:pt x="482" y="615"/>
                  </a:lnTo>
                  <a:lnTo>
                    <a:pt x="476" y="631"/>
                  </a:lnTo>
                  <a:lnTo>
                    <a:pt x="471" y="648"/>
                  </a:lnTo>
                  <a:lnTo>
                    <a:pt x="469" y="667"/>
                  </a:lnTo>
                  <a:lnTo>
                    <a:pt x="468" y="685"/>
                  </a:lnTo>
                  <a:lnTo>
                    <a:pt x="469" y="703"/>
                  </a:lnTo>
                  <a:lnTo>
                    <a:pt x="471" y="721"/>
                  </a:lnTo>
                  <a:lnTo>
                    <a:pt x="476" y="738"/>
                  </a:lnTo>
                  <a:lnTo>
                    <a:pt x="482" y="755"/>
                  </a:lnTo>
                  <a:lnTo>
                    <a:pt x="490" y="770"/>
                  </a:lnTo>
                  <a:lnTo>
                    <a:pt x="498" y="785"/>
                  </a:lnTo>
                  <a:lnTo>
                    <a:pt x="509" y="799"/>
                  </a:lnTo>
                  <a:lnTo>
                    <a:pt x="521" y="812"/>
                  </a:lnTo>
                  <a:lnTo>
                    <a:pt x="534" y="823"/>
                  </a:lnTo>
                  <a:lnTo>
                    <a:pt x="547" y="834"/>
                  </a:lnTo>
                  <a:lnTo>
                    <a:pt x="562" y="843"/>
                  </a:lnTo>
                  <a:lnTo>
                    <a:pt x="578" y="850"/>
                  </a:lnTo>
                  <a:lnTo>
                    <a:pt x="595" y="857"/>
                  </a:lnTo>
                  <a:lnTo>
                    <a:pt x="612" y="861"/>
                  </a:lnTo>
                  <a:lnTo>
                    <a:pt x="629" y="864"/>
                  </a:lnTo>
                  <a:lnTo>
                    <a:pt x="649" y="864"/>
                  </a:lnTo>
                  <a:lnTo>
                    <a:pt x="973" y="864"/>
                  </a:lnTo>
                  <a:lnTo>
                    <a:pt x="973" y="918"/>
                  </a:lnTo>
                  <a:close/>
                  <a:moveTo>
                    <a:pt x="900" y="289"/>
                  </a:moveTo>
                  <a:lnTo>
                    <a:pt x="900" y="324"/>
                  </a:lnTo>
                  <a:lnTo>
                    <a:pt x="792" y="324"/>
                  </a:lnTo>
                  <a:lnTo>
                    <a:pt x="198" y="324"/>
                  </a:lnTo>
                  <a:lnTo>
                    <a:pt x="184" y="324"/>
                  </a:lnTo>
                  <a:lnTo>
                    <a:pt x="170" y="321"/>
                  </a:lnTo>
                  <a:lnTo>
                    <a:pt x="157" y="318"/>
                  </a:lnTo>
                  <a:lnTo>
                    <a:pt x="144" y="312"/>
                  </a:lnTo>
                  <a:lnTo>
                    <a:pt x="144" y="289"/>
                  </a:lnTo>
                  <a:lnTo>
                    <a:pt x="900" y="289"/>
                  </a:lnTo>
                  <a:close/>
                  <a:moveTo>
                    <a:pt x="900" y="253"/>
                  </a:moveTo>
                  <a:lnTo>
                    <a:pt x="144" y="253"/>
                  </a:lnTo>
                  <a:lnTo>
                    <a:pt x="144" y="216"/>
                  </a:lnTo>
                  <a:lnTo>
                    <a:pt x="900" y="216"/>
                  </a:lnTo>
                  <a:lnTo>
                    <a:pt x="900" y="253"/>
                  </a:lnTo>
                  <a:close/>
                  <a:moveTo>
                    <a:pt x="900" y="181"/>
                  </a:moveTo>
                  <a:lnTo>
                    <a:pt x="144" y="181"/>
                  </a:lnTo>
                  <a:lnTo>
                    <a:pt x="144" y="145"/>
                  </a:lnTo>
                  <a:lnTo>
                    <a:pt x="900" y="145"/>
                  </a:lnTo>
                  <a:lnTo>
                    <a:pt x="900" y="181"/>
                  </a:lnTo>
                  <a:close/>
                  <a:moveTo>
                    <a:pt x="198" y="73"/>
                  </a:moveTo>
                  <a:lnTo>
                    <a:pt x="792" y="73"/>
                  </a:lnTo>
                  <a:lnTo>
                    <a:pt x="936" y="73"/>
                  </a:lnTo>
                  <a:lnTo>
                    <a:pt x="943" y="74"/>
                  </a:lnTo>
                  <a:lnTo>
                    <a:pt x="950" y="76"/>
                  </a:lnTo>
                  <a:lnTo>
                    <a:pt x="956" y="79"/>
                  </a:lnTo>
                  <a:lnTo>
                    <a:pt x="962" y="83"/>
                  </a:lnTo>
                  <a:lnTo>
                    <a:pt x="966" y="89"/>
                  </a:lnTo>
                  <a:lnTo>
                    <a:pt x="969" y="94"/>
                  </a:lnTo>
                  <a:lnTo>
                    <a:pt x="971" y="102"/>
                  </a:lnTo>
                  <a:lnTo>
                    <a:pt x="973" y="108"/>
                  </a:lnTo>
                  <a:lnTo>
                    <a:pt x="973" y="199"/>
                  </a:lnTo>
                  <a:lnTo>
                    <a:pt x="973" y="216"/>
                  </a:lnTo>
                  <a:lnTo>
                    <a:pt x="973" y="332"/>
                  </a:lnTo>
                  <a:lnTo>
                    <a:pt x="964" y="329"/>
                  </a:lnTo>
                  <a:lnTo>
                    <a:pt x="954" y="326"/>
                  </a:lnTo>
                  <a:lnTo>
                    <a:pt x="946" y="325"/>
                  </a:lnTo>
                  <a:lnTo>
                    <a:pt x="936" y="324"/>
                  </a:lnTo>
                  <a:lnTo>
                    <a:pt x="936" y="289"/>
                  </a:lnTo>
                  <a:lnTo>
                    <a:pt x="936" y="216"/>
                  </a:lnTo>
                  <a:lnTo>
                    <a:pt x="936" y="145"/>
                  </a:lnTo>
                  <a:lnTo>
                    <a:pt x="936" y="137"/>
                  </a:lnTo>
                  <a:lnTo>
                    <a:pt x="934" y="131"/>
                  </a:lnTo>
                  <a:lnTo>
                    <a:pt x="929" y="124"/>
                  </a:lnTo>
                  <a:lnTo>
                    <a:pt x="925" y="119"/>
                  </a:lnTo>
                  <a:lnTo>
                    <a:pt x="920" y="115"/>
                  </a:lnTo>
                  <a:lnTo>
                    <a:pt x="914" y="112"/>
                  </a:lnTo>
                  <a:lnTo>
                    <a:pt x="908" y="109"/>
                  </a:lnTo>
                  <a:lnTo>
                    <a:pt x="900" y="108"/>
                  </a:lnTo>
                  <a:lnTo>
                    <a:pt x="144" y="108"/>
                  </a:lnTo>
                  <a:lnTo>
                    <a:pt x="137" y="109"/>
                  </a:lnTo>
                  <a:lnTo>
                    <a:pt x="130" y="112"/>
                  </a:lnTo>
                  <a:lnTo>
                    <a:pt x="124" y="115"/>
                  </a:lnTo>
                  <a:lnTo>
                    <a:pt x="118" y="119"/>
                  </a:lnTo>
                  <a:lnTo>
                    <a:pt x="114" y="124"/>
                  </a:lnTo>
                  <a:lnTo>
                    <a:pt x="111" y="131"/>
                  </a:lnTo>
                  <a:lnTo>
                    <a:pt x="108" y="137"/>
                  </a:lnTo>
                  <a:lnTo>
                    <a:pt x="108" y="145"/>
                  </a:lnTo>
                  <a:lnTo>
                    <a:pt x="108" y="216"/>
                  </a:lnTo>
                  <a:lnTo>
                    <a:pt x="108" y="286"/>
                  </a:lnTo>
                  <a:lnTo>
                    <a:pt x="100" y="278"/>
                  </a:lnTo>
                  <a:lnTo>
                    <a:pt x="93" y="268"/>
                  </a:lnTo>
                  <a:lnTo>
                    <a:pt x="87" y="258"/>
                  </a:lnTo>
                  <a:lnTo>
                    <a:pt x="81" y="247"/>
                  </a:lnTo>
                  <a:lnTo>
                    <a:pt x="77" y="236"/>
                  </a:lnTo>
                  <a:lnTo>
                    <a:pt x="75" y="224"/>
                  </a:lnTo>
                  <a:lnTo>
                    <a:pt x="73" y="211"/>
                  </a:lnTo>
                  <a:lnTo>
                    <a:pt x="72" y="199"/>
                  </a:lnTo>
                  <a:lnTo>
                    <a:pt x="73" y="186"/>
                  </a:lnTo>
                  <a:lnTo>
                    <a:pt x="75" y="173"/>
                  </a:lnTo>
                  <a:lnTo>
                    <a:pt x="77" y="161"/>
                  </a:lnTo>
                  <a:lnTo>
                    <a:pt x="81" y="149"/>
                  </a:lnTo>
                  <a:lnTo>
                    <a:pt x="87" y="139"/>
                  </a:lnTo>
                  <a:lnTo>
                    <a:pt x="93" y="128"/>
                  </a:lnTo>
                  <a:lnTo>
                    <a:pt x="101" y="119"/>
                  </a:lnTo>
                  <a:lnTo>
                    <a:pt x="108" y="109"/>
                  </a:lnTo>
                  <a:lnTo>
                    <a:pt x="118" y="102"/>
                  </a:lnTo>
                  <a:lnTo>
                    <a:pt x="128" y="94"/>
                  </a:lnTo>
                  <a:lnTo>
                    <a:pt x="138" y="88"/>
                  </a:lnTo>
                  <a:lnTo>
                    <a:pt x="148" y="82"/>
                  </a:lnTo>
                  <a:lnTo>
                    <a:pt x="160" y="78"/>
                  </a:lnTo>
                  <a:lnTo>
                    <a:pt x="172" y="75"/>
                  </a:lnTo>
                  <a:lnTo>
                    <a:pt x="185" y="74"/>
                  </a:lnTo>
                  <a:lnTo>
                    <a:pt x="198" y="73"/>
                  </a:lnTo>
                  <a:close/>
                  <a:moveTo>
                    <a:pt x="1044" y="432"/>
                  </a:moveTo>
                  <a:lnTo>
                    <a:pt x="1044" y="432"/>
                  </a:lnTo>
                  <a:lnTo>
                    <a:pt x="1044" y="216"/>
                  </a:lnTo>
                  <a:lnTo>
                    <a:pt x="1044" y="199"/>
                  </a:lnTo>
                  <a:lnTo>
                    <a:pt x="1044" y="108"/>
                  </a:lnTo>
                  <a:lnTo>
                    <a:pt x="1044" y="97"/>
                  </a:lnTo>
                  <a:lnTo>
                    <a:pt x="1042" y="87"/>
                  </a:lnTo>
                  <a:lnTo>
                    <a:pt x="1039" y="77"/>
                  </a:lnTo>
                  <a:lnTo>
                    <a:pt x="1035" y="66"/>
                  </a:lnTo>
                  <a:lnTo>
                    <a:pt x="1031" y="58"/>
                  </a:lnTo>
                  <a:lnTo>
                    <a:pt x="1025" y="48"/>
                  </a:lnTo>
                  <a:lnTo>
                    <a:pt x="1019" y="40"/>
                  </a:lnTo>
                  <a:lnTo>
                    <a:pt x="1012" y="33"/>
                  </a:lnTo>
                  <a:lnTo>
                    <a:pt x="1005" y="25"/>
                  </a:lnTo>
                  <a:lnTo>
                    <a:pt x="996" y="19"/>
                  </a:lnTo>
                  <a:lnTo>
                    <a:pt x="988" y="13"/>
                  </a:lnTo>
                  <a:lnTo>
                    <a:pt x="978" y="9"/>
                  </a:lnTo>
                  <a:lnTo>
                    <a:pt x="968" y="6"/>
                  </a:lnTo>
                  <a:lnTo>
                    <a:pt x="957" y="2"/>
                  </a:lnTo>
                  <a:lnTo>
                    <a:pt x="947" y="1"/>
                  </a:lnTo>
                  <a:lnTo>
                    <a:pt x="936" y="0"/>
                  </a:lnTo>
                  <a:lnTo>
                    <a:pt x="792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5"/>
                  </a:lnTo>
                  <a:lnTo>
                    <a:pt x="139" y="10"/>
                  </a:lnTo>
                  <a:lnTo>
                    <a:pt x="121" y="16"/>
                  </a:lnTo>
                  <a:lnTo>
                    <a:pt x="104" y="25"/>
                  </a:lnTo>
                  <a:lnTo>
                    <a:pt x="87" y="35"/>
                  </a:lnTo>
                  <a:lnTo>
                    <a:pt x="72" y="46"/>
                  </a:lnTo>
                  <a:lnTo>
                    <a:pt x="58" y="59"/>
                  </a:lnTo>
                  <a:lnTo>
                    <a:pt x="45" y="73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1"/>
                  </a:lnTo>
                  <a:lnTo>
                    <a:pt x="9" y="140"/>
                  </a:lnTo>
                  <a:lnTo>
                    <a:pt x="4" y="159"/>
                  </a:lnTo>
                  <a:lnTo>
                    <a:pt x="0" y="178"/>
                  </a:lnTo>
                  <a:lnTo>
                    <a:pt x="0" y="199"/>
                  </a:lnTo>
                  <a:lnTo>
                    <a:pt x="0" y="918"/>
                  </a:lnTo>
                  <a:lnTo>
                    <a:pt x="0" y="939"/>
                  </a:lnTo>
                  <a:lnTo>
                    <a:pt x="4" y="958"/>
                  </a:lnTo>
                  <a:lnTo>
                    <a:pt x="9" y="978"/>
                  </a:lnTo>
                  <a:lnTo>
                    <a:pt x="16" y="996"/>
                  </a:lnTo>
                  <a:lnTo>
                    <a:pt x="24" y="1013"/>
                  </a:lnTo>
                  <a:lnTo>
                    <a:pt x="34" y="1030"/>
                  </a:lnTo>
                  <a:lnTo>
                    <a:pt x="45" y="1045"/>
                  </a:lnTo>
                  <a:lnTo>
                    <a:pt x="58" y="1059"/>
                  </a:lnTo>
                  <a:lnTo>
                    <a:pt x="72" y="1072"/>
                  </a:lnTo>
                  <a:lnTo>
                    <a:pt x="87" y="1082"/>
                  </a:lnTo>
                  <a:lnTo>
                    <a:pt x="104" y="1093"/>
                  </a:lnTo>
                  <a:lnTo>
                    <a:pt x="121" y="1101"/>
                  </a:lnTo>
                  <a:lnTo>
                    <a:pt x="139" y="1107"/>
                  </a:lnTo>
                  <a:lnTo>
                    <a:pt x="158" y="1113"/>
                  </a:lnTo>
                  <a:lnTo>
                    <a:pt x="178" y="1116"/>
                  </a:lnTo>
                  <a:lnTo>
                    <a:pt x="198" y="1117"/>
                  </a:lnTo>
                  <a:lnTo>
                    <a:pt x="846" y="1117"/>
                  </a:lnTo>
                  <a:lnTo>
                    <a:pt x="867" y="1116"/>
                  </a:lnTo>
                  <a:lnTo>
                    <a:pt x="886" y="1113"/>
                  </a:lnTo>
                  <a:lnTo>
                    <a:pt x="904" y="1107"/>
                  </a:lnTo>
                  <a:lnTo>
                    <a:pt x="923" y="1101"/>
                  </a:lnTo>
                  <a:lnTo>
                    <a:pt x="940" y="1093"/>
                  </a:lnTo>
                  <a:lnTo>
                    <a:pt x="956" y="1082"/>
                  </a:lnTo>
                  <a:lnTo>
                    <a:pt x="971" y="1072"/>
                  </a:lnTo>
                  <a:lnTo>
                    <a:pt x="985" y="1059"/>
                  </a:lnTo>
                  <a:lnTo>
                    <a:pt x="998" y="1045"/>
                  </a:lnTo>
                  <a:lnTo>
                    <a:pt x="1010" y="1030"/>
                  </a:lnTo>
                  <a:lnTo>
                    <a:pt x="1020" y="1013"/>
                  </a:lnTo>
                  <a:lnTo>
                    <a:pt x="1029" y="996"/>
                  </a:lnTo>
                  <a:lnTo>
                    <a:pt x="1035" y="978"/>
                  </a:lnTo>
                  <a:lnTo>
                    <a:pt x="1039" y="958"/>
                  </a:lnTo>
                  <a:lnTo>
                    <a:pt x="1043" y="939"/>
                  </a:lnTo>
                  <a:lnTo>
                    <a:pt x="1044" y="918"/>
                  </a:lnTo>
                  <a:lnTo>
                    <a:pt x="1044" y="864"/>
                  </a:lnTo>
                  <a:lnTo>
                    <a:pt x="1044" y="864"/>
                  </a:lnTo>
                  <a:lnTo>
                    <a:pt x="1057" y="855"/>
                  </a:lnTo>
                  <a:lnTo>
                    <a:pt x="1070" y="844"/>
                  </a:lnTo>
                  <a:lnTo>
                    <a:pt x="1081" y="832"/>
                  </a:lnTo>
                  <a:lnTo>
                    <a:pt x="1091" y="820"/>
                  </a:lnTo>
                  <a:lnTo>
                    <a:pt x="1101" y="807"/>
                  </a:lnTo>
                  <a:lnTo>
                    <a:pt x="1110" y="794"/>
                  </a:lnTo>
                  <a:lnTo>
                    <a:pt x="1118" y="780"/>
                  </a:lnTo>
                  <a:lnTo>
                    <a:pt x="1125" y="767"/>
                  </a:lnTo>
                  <a:lnTo>
                    <a:pt x="1131" y="753"/>
                  </a:lnTo>
                  <a:lnTo>
                    <a:pt x="1137" y="738"/>
                  </a:lnTo>
                  <a:lnTo>
                    <a:pt x="1141" y="724"/>
                  </a:lnTo>
                  <a:lnTo>
                    <a:pt x="1145" y="709"/>
                  </a:lnTo>
                  <a:lnTo>
                    <a:pt x="1149" y="694"/>
                  </a:lnTo>
                  <a:lnTo>
                    <a:pt x="1151" y="679"/>
                  </a:lnTo>
                  <a:lnTo>
                    <a:pt x="1152" y="663"/>
                  </a:lnTo>
                  <a:lnTo>
                    <a:pt x="1152" y="648"/>
                  </a:lnTo>
                  <a:lnTo>
                    <a:pt x="1152" y="633"/>
                  </a:lnTo>
                  <a:lnTo>
                    <a:pt x="1151" y="618"/>
                  </a:lnTo>
                  <a:lnTo>
                    <a:pt x="1149" y="603"/>
                  </a:lnTo>
                  <a:lnTo>
                    <a:pt x="1145" y="589"/>
                  </a:lnTo>
                  <a:lnTo>
                    <a:pt x="1141" y="574"/>
                  </a:lnTo>
                  <a:lnTo>
                    <a:pt x="1137" y="559"/>
                  </a:lnTo>
                  <a:lnTo>
                    <a:pt x="1131" y="545"/>
                  </a:lnTo>
                  <a:lnTo>
                    <a:pt x="1125" y="531"/>
                  </a:lnTo>
                  <a:lnTo>
                    <a:pt x="1118" y="517"/>
                  </a:lnTo>
                  <a:lnTo>
                    <a:pt x="1110" y="504"/>
                  </a:lnTo>
                  <a:lnTo>
                    <a:pt x="1101" y="491"/>
                  </a:lnTo>
                  <a:lnTo>
                    <a:pt x="1091" y="478"/>
                  </a:lnTo>
                  <a:lnTo>
                    <a:pt x="1081" y="466"/>
                  </a:lnTo>
                  <a:lnTo>
                    <a:pt x="1070" y="454"/>
                  </a:lnTo>
                  <a:lnTo>
                    <a:pt x="1057" y="443"/>
                  </a:lnTo>
                  <a:lnTo>
                    <a:pt x="1044" y="4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EE9C6F3-0CB1-CF3D-DD8C-C2A0CF3D6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584" y="3486901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平台与架构兼容性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BF5C61-DD5E-60CD-26CB-D386BC16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464" y="3968503"/>
            <a:ext cx="333469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期望将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化延伸至多平台、多核架构，增强硬件适配程度和平台可移植性，实现更复杂的并发控制和任务调度策略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7682C1-C35A-035E-593A-95CA4271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12" y="3579821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功能扩展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556017-51D3-91A7-A1FC-95B8DF59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783" y="4025650"/>
            <a:ext cx="3334692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考虑逐步实现内核增强等高级功能模块的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化，以构建一个特性更丰富、应用场景更广泛的嵌入式操作系统</a:t>
            </a:r>
          </a:p>
        </p:txBody>
      </p:sp>
      <p:cxnSp>
        <p:nvCxnSpPr>
          <p:cNvPr id="29" name="Straight Connector 36">
            <a:extLst>
              <a:ext uri="{FF2B5EF4-FFF2-40B4-BE49-F238E27FC236}">
                <a16:creationId xmlns:a16="http://schemas.microsoft.com/office/drawing/2014/main" id="{37E4CFBA-5C13-6AE9-4B4D-E6C066C8F0F3}"/>
              </a:ext>
            </a:extLst>
          </p:cNvPr>
          <p:cNvCxnSpPr/>
          <p:nvPr/>
        </p:nvCxnSpPr>
        <p:spPr>
          <a:xfrm flipH="1">
            <a:off x="4193573" y="1852538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0C7E843C-21D4-B579-48F2-711228A765A7}"/>
              </a:ext>
            </a:extLst>
          </p:cNvPr>
          <p:cNvCxnSpPr/>
          <p:nvPr/>
        </p:nvCxnSpPr>
        <p:spPr>
          <a:xfrm flipH="1">
            <a:off x="7947958" y="1852538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99">
            <a:extLst>
              <a:ext uri="{FF2B5EF4-FFF2-40B4-BE49-F238E27FC236}">
                <a16:creationId xmlns:a16="http://schemas.microsoft.com/office/drawing/2014/main" id="{775A4F3A-BFAE-2A01-D8A9-6CA7971E88C9}"/>
              </a:ext>
            </a:extLst>
          </p:cNvPr>
          <p:cNvGrpSpPr/>
          <p:nvPr/>
        </p:nvGrpSpPr>
        <p:grpSpPr>
          <a:xfrm>
            <a:off x="5685639" y="2056516"/>
            <a:ext cx="743585" cy="743585"/>
            <a:chOff x="6257131" y="1818084"/>
            <a:chExt cx="457200" cy="457200"/>
          </a:xfrm>
          <a:solidFill>
            <a:srgbClr val="6696B6"/>
          </a:solidFill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3B5C50D5-CDF0-3525-DEEC-844C0D3BE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7131" y="1818084"/>
              <a:ext cx="457200" cy="457200"/>
            </a:xfrm>
            <a:custGeom>
              <a:avLst/>
              <a:gdLst>
                <a:gd name="T0" fmla="*/ 1079 w 1152"/>
                <a:gd name="T1" fmla="*/ 1022 h 1152"/>
                <a:gd name="T2" fmla="*/ 1071 w 1152"/>
                <a:gd name="T3" fmla="*/ 1042 h 1152"/>
                <a:gd name="T4" fmla="*/ 1058 w 1152"/>
                <a:gd name="T5" fmla="*/ 1059 h 1152"/>
                <a:gd name="T6" fmla="*/ 1042 w 1152"/>
                <a:gd name="T7" fmla="*/ 1071 h 1152"/>
                <a:gd name="T8" fmla="*/ 1023 w 1152"/>
                <a:gd name="T9" fmla="*/ 1079 h 1152"/>
                <a:gd name="T10" fmla="*/ 144 w 1152"/>
                <a:gd name="T11" fmla="*/ 1080 h 1152"/>
                <a:gd name="T12" fmla="*/ 123 w 1152"/>
                <a:gd name="T13" fmla="*/ 1076 h 1152"/>
                <a:gd name="T14" fmla="*/ 104 w 1152"/>
                <a:gd name="T15" fmla="*/ 1068 h 1152"/>
                <a:gd name="T16" fmla="*/ 89 w 1152"/>
                <a:gd name="T17" fmla="*/ 1054 h 1152"/>
                <a:gd name="T18" fmla="*/ 78 w 1152"/>
                <a:gd name="T19" fmla="*/ 1035 h 1152"/>
                <a:gd name="T20" fmla="*/ 72 w 1152"/>
                <a:gd name="T21" fmla="*/ 1015 h 1152"/>
                <a:gd name="T22" fmla="*/ 72 w 1152"/>
                <a:gd name="T23" fmla="*/ 280 h 1152"/>
                <a:gd name="T24" fmla="*/ 82 w 1152"/>
                <a:gd name="T25" fmla="*/ 262 h 1152"/>
                <a:gd name="T26" fmla="*/ 100 w 1152"/>
                <a:gd name="T27" fmla="*/ 252 h 1152"/>
                <a:gd name="T28" fmla="*/ 144 w 1152"/>
                <a:gd name="T29" fmla="*/ 972 h 1152"/>
                <a:gd name="T30" fmla="*/ 150 w 1152"/>
                <a:gd name="T31" fmla="*/ 992 h 1152"/>
                <a:gd name="T32" fmla="*/ 166 w 1152"/>
                <a:gd name="T33" fmla="*/ 1005 h 1152"/>
                <a:gd name="T34" fmla="*/ 187 w 1152"/>
                <a:gd name="T35" fmla="*/ 1007 h 1152"/>
                <a:gd name="T36" fmla="*/ 205 w 1152"/>
                <a:gd name="T37" fmla="*/ 998 h 1152"/>
                <a:gd name="T38" fmla="*/ 215 w 1152"/>
                <a:gd name="T39" fmla="*/ 979 h 1152"/>
                <a:gd name="T40" fmla="*/ 217 w 1152"/>
                <a:gd name="T41" fmla="*/ 100 h 1152"/>
                <a:gd name="T42" fmla="*/ 227 w 1152"/>
                <a:gd name="T43" fmla="*/ 83 h 1152"/>
                <a:gd name="T44" fmla="*/ 245 w 1152"/>
                <a:gd name="T45" fmla="*/ 73 h 1152"/>
                <a:gd name="T46" fmla="*/ 1051 w 1152"/>
                <a:gd name="T47" fmla="*/ 73 h 1152"/>
                <a:gd name="T48" fmla="*/ 1069 w 1152"/>
                <a:gd name="T49" fmla="*/ 83 h 1152"/>
                <a:gd name="T50" fmla="*/ 1079 w 1152"/>
                <a:gd name="T51" fmla="*/ 100 h 1152"/>
                <a:gd name="T52" fmla="*/ 1044 w 1152"/>
                <a:gd name="T53" fmla="*/ 0 h 1152"/>
                <a:gd name="T54" fmla="*/ 230 w 1152"/>
                <a:gd name="T55" fmla="*/ 2 h 1152"/>
                <a:gd name="T56" fmla="*/ 201 w 1152"/>
                <a:gd name="T57" fmla="*/ 13 h 1152"/>
                <a:gd name="T58" fmla="*/ 176 w 1152"/>
                <a:gd name="T59" fmla="*/ 31 h 1152"/>
                <a:gd name="T60" fmla="*/ 157 w 1152"/>
                <a:gd name="T61" fmla="*/ 56 h 1152"/>
                <a:gd name="T62" fmla="*/ 146 w 1152"/>
                <a:gd name="T63" fmla="*/ 86 h 1152"/>
                <a:gd name="T64" fmla="*/ 144 w 1152"/>
                <a:gd name="T65" fmla="*/ 180 h 1152"/>
                <a:gd name="T66" fmla="*/ 86 w 1152"/>
                <a:gd name="T67" fmla="*/ 182 h 1152"/>
                <a:gd name="T68" fmla="*/ 56 w 1152"/>
                <a:gd name="T69" fmla="*/ 193 h 1152"/>
                <a:gd name="T70" fmla="*/ 31 w 1152"/>
                <a:gd name="T71" fmla="*/ 211 h 1152"/>
                <a:gd name="T72" fmla="*/ 13 w 1152"/>
                <a:gd name="T73" fmla="*/ 236 h 1152"/>
                <a:gd name="T74" fmla="*/ 2 w 1152"/>
                <a:gd name="T75" fmla="*/ 266 h 1152"/>
                <a:gd name="T76" fmla="*/ 0 w 1152"/>
                <a:gd name="T77" fmla="*/ 1007 h 1152"/>
                <a:gd name="T78" fmla="*/ 6 w 1152"/>
                <a:gd name="T79" fmla="*/ 1050 h 1152"/>
                <a:gd name="T80" fmla="*/ 25 w 1152"/>
                <a:gd name="T81" fmla="*/ 1088 h 1152"/>
                <a:gd name="T82" fmla="*/ 53 w 1152"/>
                <a:gd name="T83" fmla="*/ 1119 h 1152"/>
                <a:gd name="T84" fmla="*/ 87 w 1152"/>
                <a:gd name="T85" fmla="*/ 1140 h 1152"/>
                <a:gd name="T86" fmla="*/ 130 w 1152"/>
                <a:gd name="T87" fmla="*/ 1151 h 1152"/>
                <a:gd name="T88" fmla="*/ 1023 w 1152"/>
                <a:gd name="T89" fmla="*/ 1151 h 1152"/>
                <a:gd name="T90" fmla="*/ 1064 w 1152"/>
                <a:gd name="T91" fmla="*/ 1140 h 1152"/>
                <a:gd name="T92" fmla="*/ 1099 w 1152"/>
                <a:gd name="T93" fmla="*/ 1119 h 1152"/>
                <a:gd name="T94" fmla="*/ 1128 w 1152"/>
                <a:gd name="T95" fmla="*/ 1088 h 1152"/>
                <a:gd name="T96" fmla="*/ 1146 w 1152"/>
                <a:gd name="T97" fmla="*/ 1050 h 1152"/>
                <a:gd name="T98" fmla="*/ 1152 w 1152"/>
                <a:gd name="T99" fmla="*/ 1007 h 1152"/>
                <a:gd name="T100" fmla="*/ 1150 w 1152"/>
                <a:gd name="T101" fmla="*/ 86 h 1152"/>
                <a:gd name="T102" fmla="*/ 1139 w 1152"/>
                <a:gd name="T103" fmla="*/ 56 h 1152"/>
                <a:gd name="T104" fmla="*/ 1120 w 1152"/>
                <a:gd name="T105" fmla="*/ 31 h 1152"/>
                <a:gd name="T106" fmla="*/ 1095 w 1152"/>
                <a:gd name="T107" fmla="*/ 13 h 1152"/>
                <a:gd name="T108" fmla="*/ 1066 w 1152"/>
                <a:gd name="T109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2" h="1152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5" name="Freeform 86">
              <a:extLst>
                <a:ext uri="{FF2B5EF4-FFF2-40B4-BE49-F238E27FC236}">
                  <a16:creationId xmlns:a16="http://schemas.microsoft.com/office/drawing/2014/main" id="{A7D392C0-7315-532A-035C-2CB9177A47D1}"/>
                </a:ext>
              </a:extLst>
            </p:cNvPr>
            <p:cNvSpPr/>
            <p:nvPr/>
          </p:nvSpPr>
          <p:spPr bwMode="auto">
            <a:xfrm>
              <a:off x="6528594" y="1989534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20734E47-C209-B629-81F0-588B81774498}"/>
                </a:ext>
              </a:extLst>
            </p:cNvPr>
            <p:cNvSpPr/>
            <p:nvPr/>
          </p:nvSpPr>
          <p:spPr bwMode="auto">
            <a:xfrm>
              <a:off x="6528594" y="1946672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A2AD033E-029E-C18D-445C-1AB1BC40AC5C}"/>
                </a:ext>
              </a:extLst>
            </p:cNvPr>
            <p:cNvSpPr/>
            <p:nvPr/>
          </p:nvSpPr>
          <p:spPr bwMode="auto">
            <a:xfrm>
              <a:off x="6528594" y="1903809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8" name="Freeform 89">
              <a:extLst>
                <a:ext uri="{FF2B5EF4-FFF2-40B4-BE49-F238E27FC236}">
                  <a16:creationId xmlns:a16="http://schemas.microsoft.com/office/drawing/2014/main" id="{B2DAB22A-DD91-B60F-1BF6-98D0B7F5ED56}"/>
                </a:ext>
              </a:extLst>
            </p:cNvPr>
            <p:cNvSpPr/>
            <p:nvPr/>
          </p:nvSpPr>
          <p:spPr bwMode="auto">
            <a:xfrm>
              <a:off x="6371431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59" name="Freeform 90">
              <a:extLst>
                <a:ext uri="{FF2B5EF4-FFF2-40B4-BE49-F238E27FC236}">
                  <a16:creationId xmlns:a16="http://schemas.microsoft.com/office/drawing/2014/main" id="{BC0E8632-2101-5CE0-6175-7EE8D132F42D}"/>
                </a:ext>
              </a:extLst>
            </p:cNvPr>
            <p:cNvSpPr/>
            <p:nvPr/>
          </p:nvSpPr>
          <p:spPr bwMode="auto">
            <a:xfrm>
              <a:off x="6371431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0" name="Freeform 91">
              <a:extLst>
                <a:ext uri="{FF2B5EF4-FFF2-40B4-BE49-F238E27FC236}">
                  <a16:creationId xmlns:a16="http://schemas.microsoft.com/office/drawing/2014/main" id="{FA35D34B-FFCF-FC39-D8C8-8A2FA3E88044}"/>
                </a:ext>
              </a:extLst>
            </p:cNvPr>
            <p:cNvSpPr/>
            <p:nvPr/>
          </p:nvSpPr>
          <p:spPr bwMode="auto">
            <a:xfrm>
              <a:off x="6371431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2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2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1" name="Freeform 92">
              <a:extLst>
                <a:ext uri="{FF2B5EF4-FFF2-40B4-BE49-F238E27FC236}">
                  <a16:creationId xmlns:a16="http://schemas.microsoft.com/office/drawing/2014/main" id="{67DFBC3F-3D27-92BD-10AD-17F76814A804}"/>
                </a:ext>
              </a:extLst>
            </p:cNvPr>
            <p:cNvSpPr/>
            <p:nvPr/>
          </p:nvSpPr>
          <p:spPr bwMode="auto">
            <a:xfrm>
              <a:off x="6528594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2" name="Freeform 93">
              <a:extLst>
                <a:ext uri="{FF2B5EF4-FFF2-40B4-BE49-F238E27FC236}">
                  <a16:creationId xmlns:a16="http://schemas.microsoft.com/office/drawing/2014/main" id="{8A6C7EE9-9FE7-865B-5DAC-2AB67304F50E}"/>
                </a:ext>
              </a:extLst>
            </p:cNvPr>
            <p:cNvSpPr/>
            <p:nvPr/>
          </p:nvSpPr>
          <p:spPr bwMode="auto">
            <a:xfrm>
              <a:off x="6528594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3" name="Freeform 94">
              <a:extLst>
                <a:ext uri="{FF2B5EF4-FFF2-40B4-BE49-F238E27FC236}">
                  <a16:creationId xmlns:a16="http://schemas.microsoft.com/office/drawing/2014/main" id="{6E404CC8-5D3A-8DE2-3376-F87CAFEBE75B}"/>
                </a:ext>
              </a:extLst>
            </p:cNvPr>
            <p:cNvSpPr/>
            <p:nvPr/>
          </p:nvSpPr>
          <p:spPr bwMode="auto">
            <a:xfrm>
              <a:off x="6528594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2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2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4" name="Freeform 95">
              <a:extLst>
                <a:ext uri="{FF2B5EF4-FFF2-40B4-BE49-F238E27FC236}">
                  <a16:creationId xmlns:a16="http://schemas.microsoft.com/office/drawing/2014/main" id="{193ED559-82FC-1407-8868-9D2CF48C3810}"/>
                </a:ext>
              </a:extLst>
            </p:cNvPr>
            <p:cNvSpPr/>
            <p:nvPr/>
          </p:nvSpPr>
          <p:spPr bwMode="auto">
            <a:xfrm>
              <a:off x="6371431" y="2032397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5" name="Freeform 96">
              <a:extLst>
                <a:ext uri="{FF2B5EF4-FFF2-40B4-BE49-F238E27FC236}">
                  <a16:creationId xmlns:a16="http://schemas.microsoft.com/office/drawing/2014/main" id="{AEB78896-64DD-2C7B-1B85-463AAA5FBA10}"/>
                </a:ext>
              </a:extLst>
            </p:cNvPr>
            <p:cNvSpPr/>
            <p:nvPr/>
          </p:nvSpPr>
          <p:spPr bwMode="auto">
            <a:xfrm>
              <a:off x="6371431" y="2075259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66" name="Freeform 97">
              <a:extLst>
                <a:ext uri="{FF2B5EF4-FFF2-40B4-BE49-F238E27FC236}">
                  <a16:creationId xmlns:a16="http://schemas.microsoft.com/office/drawing/2014/main" id="{1652D5B9-B89F-042B-5288-E214782EA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1431" y="1875234"/>
              <a:ext cx="128588" cy="128588"/>
            </a:xfrm>
            <a:custGeom>
              <a:avLst/>
              <a:gdLst>
                <a:gd name="T0" fmla="*/ 72 w 324"/>
                <a:gd name="T1" fmla="*/ 72 h 324"/>
                <a:gd name="T2" fmla="*/ 252 w 324"/>
                <a:gd name="T3" fmla="*/ 72 h 324"/>
                <a:gd name="T4" fmla="*/ 252 w 324"/>
                <a:gd name="T5" fmla="*/ 252 h 324"/>
                <a:gd name="T6" fmla="*/ 72 w 324"/>
                <a:gd name="T7" fmla="*/ 252 h 324"/>
                <a:gd name="T8" fmla="*/ 72 w 324"/>
                <a:gd name="T9" fmla="*/ 72 h 324"/>
                <a:gd name="T10" fmla="*/ 36 w 324"/>
                <a:gd name="T11" fmla="*/ 324 h 324"/>
                <a:gd name="T12" fmla="*/ 288 w 324"/>
                <a:gd name="T13" fmla="*/ 324 h 324"/>
                <a:gd name="T14" fmla="*/ 295 w 324"/>
                <a:gd name="T15" fmla="*/ 323 h 324"/>
                <a:gd name="T16" fmla="*/ 302 w 324"/>
                <a:gd name="T17" fmla="*/ 321 h 324"/>
                <a:gd name="T18" fmla="*/ 308 w 324"/>
                <a:gd name="T19" fmla="*/ 318 h 324"/>
                <a:gd name="T20" fmla="*/ 314 w 324"/>
                <a:gd name="T21" fmla="*/ 314 h 324"/>
                <a:gd name="T22" fmla="*/ 318 w 324"/>
                <a:gd name="T23" fmla="*/ 308 h 324"/>
                <a:gd name="T24" fmla="*/ 321 w 324"/>
                <a:gd name="T25" fmla="*/ 302 h 324"/>
                <a:gd name="T26" fmla="*/ 323 w 324"/>
                <a:gd name="T27" fmla="*/ 295 h 324"/>
                <a:gd name="T28" fmla="*/ 324 w 324"/>
                <a:gd name="T29" fmla="*/ 288 h 324"/>
                <a:gd name="T30" fmla="*/ 324 w 324"/>
                <a:gd name="T31" fmla="*/ 36 h 324"/>
                <a:gd name="T32" fmla="*/ 323 w 324"/>
                <a:gd name="T33" fmla="*/ 28 h 324"/>
                <a:gd name="T34" fmla="*/ 321 w 324"/>
                <a:gd name="T35" fmla="*/ 22 h 324"/>
                <a:gd name="T36" fmla="*/ 318 w 324"/>
                <a:gd name="T37" fmla="*/ 15 h 324"/>
                <a:gd name="T38" fmla="*/ 314 w 324"/>
                <a:gd name="T39" fmla="*/ 10 h 324"/>
                <a:gd name="T40" fmla="*/ 308 w 324"/>
                <a:gd name="T41" fmla="*/ 6 h 324"/>
                <a:gd name="T42" fmla="*/ 302 w 324"/>
                <a:gd name="T43" fmla="*/ 3 h 324"/>
                <a:gd name="T44" fmla="*/ 295 w 324"/>
                <a:gd name="T45" fmla="*/ 0 h 324"/>
                <a:gd name="T46" fmla="*/ 288 w 324"/>
                <a:gd name="T47" fmla="*/ 0 h 324"/>
                <a:gd name="T48" fmla="*/ 36 w 324"/>
                <a:gd name="T49" fmla="*/ 0 h 324"/>
                <a:gd name="T50" fmla="*/ 28 w 324"/>
                <a:gd name="T51" fmla="*/ 0 h 324"/>
                <a:gd name="T52" fmla="*/ 22 w 324"/>
                <a:gd name="T53" fmla="*/ 3 h 324"/>
                <a:gd name="T54" fmla="*/ 15 w 324"/>
                <a:gd name="T55" fmla="*/ 6 h 324"/>
                <a:gd name="T56" fmla="*/ 10 w 324"/>
                <a:gd name="T57" fmla="*/ 10 h 324"/>
                <a:gd name="T58" fmla="*/ 6 w 324"/>
                <a:gd name="T59" fmla="*/ 15 h 324"/>
                <a:gd name="T60" fmla="*/ 3 w 324"/>
                <a:gd name="T61" fmla="*/ 22 h 324"/>
                <a:gd name="T62" fmla="*/ 0 w 324"/>
                <a:gd name="T63" fmla="*/ 28 h 324"/>
                <a:gd name="T64" fmla="*/ 0 w 324"/>
                <a:gd name="T65" fmla="*/ 36 h 324"/>
                <a:gd name="T66" fmla="*/ 0 w 324"/>
                <a:gd name="T67" fmla="*/ 288 h 324"/>
                <a:gd name="T68" fmla="*/ 0 w 324"/>
                <a:gd name="T69" fmla="*/ 295 h 324"/>
                <a:gd name="T70" fmla="*/ 3 w 324"/>
                <a:gd name="T71" fmla="*/ 302 h 324"/>
                <a:gd name="T72" fmla="*/ 6 w 324"/>
                <a:gd name="T73" fmla="*/ 308 h 324"/>
                <a:gd name="T74" fmla="*/ 10 w 324"/>
                <a:gd name="T75" fmla="*/ 314 h 324"/>
                <a:gd name="T76" fmla="*/ 15 w 324"/>
                <a:gd name="T77" fmla="*/ 318 h 324"/>
                <a:gd name="T78" fmla="*/ 22 w 324"/>
                <a:gd name="T79" fmla="*/ 321 h 324"/>
                <a:gd name="T80" fmla="*/ 28 w 324"/>
                <a:gd name="T81" fmla="*/ 323 h 324"/>
                <a:gd name="T82" fmla="*/ 36 w 32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4" h="324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0F56515D-CEBC-51B7-E1F1-80B10534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116" y="3491045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性能评估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A6C231-DCAF-9617-26AC-25006471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192" y="3979931"/>
            <a:ext cx="3334692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可以聚焦于对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化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的基准性能测试，识别优化瓶颈，进一步追求系统实时性和效率要求</a:t>
            </a:r>
          </a:p>
        </p:txBody>
      </p:sp>
    </p:spTree>
    <p:extLst>
      <p:ext uri="{BB962C8B-B14F-4D97-AF65-F5344CB8AC3E}">
        <p14:creationId xmlns:p14="http://schemas.microsoft.com/office/powerpoint/2010/main" val="51298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-1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89269" y="3098871"/>
            <a:ext cx="53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   感谢聆听！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44704" y="4423331"/>
            <a:ext cx="5273470" cy="430524"/>
            <a:chOff x="3166532" y="5000560"/>
            <a:chExt cx="5273470" cy="512360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汇报人：杨博文</a:t>
              </a: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6221735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小组：</a:t>
              </a:r>
              <a:r>
                <a:rPr lang="en-US" altLang="zh-CN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FerriteOS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89270" y="2398774"/>
            <a:ext cx="530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425662"/>
                </a:solidFill>
                <a:latin typeface="Times New Roman" panose="02020603050405020304" pitchFamily="18" charset="0"/>
                <a:ea typeface="汉仪君黑-45简" panose="020B0604020202020204" charset="-122"/>
                <a:cs typeface="Times New Roman" panose="02020603050405020304" pitchFamily="18" charset="0"/>
              </a:rPr>
              <a:t>USTC  OSH  2025</a:t>
            </a:r>
            <a:endParaRPr lang="zh-CN" altLang="en-US" sz="2800" dirty="0">
              <a:solidFill>
                <a:srgbClr val="425662"/>
              </a:solidFill>
              <a:latin typeface="Times New Roman" panose="02020603050405020304" pitchFamily="18" charset="0"/>
              <a:ea typeface="汉仪君黑-45简" panose="020B0604020202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项目内容重述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任意多边形: 形状 14"/>
          <p:cNvSpPr/>
          <p:nvPr/>
        </p:nvSpPr>
        <p:spPr>
          <a:xfrm>
            <a:off x="11206264" y="6230570"/>
            <a:ext cx="992708" cy="627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4609" y="0"/>
                </a:moveTo>
                <a:cubicBezTo>
                  <a:pt x="15111" y="5"/>
                  <a:pt x="15611" y="312"/>
                  <a:pt x="15991" y="921"/>
                </a:cubicBezTo>
                <a:lnTo>
                  <a:pt x="21600" y="9901"/>
                </a:lnTo>
                <a:lnTo>
                  <a:pt x="21600" y="21595"/>
                </a:lnTo>
                <a:lnTo>
                  <a:pt x="0" y="21595"/>
                </a:lnTo>
                <a:lnTo>
                  <a:pt x="118" y="21369"/>
                </a:lnTo>
                <a:lnTo>
                  <a:pt x="13221" y="894"/>
                </a:lnTo>
                <a:cubicBezTo>
                  <a:pt x="13605" y="293"/>
                  <a:pt x="14108" y="-5"/>
                  <a:pt x="14609" y="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0" name="任意多边形: 形状 15"/>
          <p:cNvSpPr/>
          <p:nvPr/>
        </p:nvSpPr>
        <p:spPr>
          <a:xfrm flipH="1">
            <a:off x="-1" y="-1"/>
            <a:ext cx="1424612" cy="77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0" y="0"/>
                </a:moveTo>
                <a:lnTo>
                  <a:pt x="21600" y="0"/>
                </a:lnTo>
                <a:lnTo>
                  <a:pt x="21600" y="6691"/>
                </a:lnTo>
                <a:lnTo>
                  <a:pt x="14051" y="20105"/>
                </a:lnTo>
                <a:cubicBezTo>
                  <a:pt x="13210" y="21600"/>
                  <a:pt x="11855" y="21585"/>
                  <a:pt x="11024" y="20072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1" name="任意多边形: 形状 16"/>
          <p:cNvSpPr/>
          <p:nvPr/>
        </p:nvSpPr>
        <p:spPr>
          <a:xfrm flipH="1">
            <a:off x="1818" y="-1"/>
            <a:ext cx="1457332" cy="80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6" extrusionOk="0">
                <a:moveTo>
                  <a:pt x="0" y="0"/>
                </a:moveTo>
                <a:lnTo>
                  <a:pt x="21600" y="0"/>
                </a:lnTo>
                <a:lnTo>
                  <a:pt x="21600" y="7384"/>
                </a:lnTo>
                <a:lnTo>
                  <a:pt x="14347" y="20062"/>
                </a:lnTo>
                <a:cubicBezTo>
                  <a:pt x="13468" y="21600"/>
                  <a:pt x="12050" y="21585"/>
                  <a:pt x="11182" y="20028"/>
                </a:cubicBezTo>
                <a:close/>
              </a:path>
            </a:pathLst>
          </a:custGeom>
          <a:ln w="12700">
            <a:solidFill>
              <a:srgbClr val="6696B6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2" name="文本框 24"/>
          <p:cNvSpPr txBox="1"/>
          <p:nvPr/>
        </p:nvSpPr>
        <p:spPr>
          <a:xfrm>
            <a:off x="3372980" y="546937"/>
            <a:ext cx="54460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404040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sz="2800" dirty="0"/>
              <a:t>LiteOS</a:t>
            </a:r>
            <a:r>
              <a:rPr lang="en-US" sz="2800" dirty="0"/>
              <a:t> </a:t>
            </a:r>
            <a:r>
              <a:rPr lang="zh-CN" altLang="en-US" sz="2800" dirty="0"/>
              <a:t>是什么</a:t>
            </a:r>
            <a:endParaRPr sz="2800" dirty="0"/>
          </a:p>
        </p:txBody>
      </p:sp>
      <p:pic>
        <p:nvPicPr>
          <p:cNvPr id="174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52" y="1620691"/>
            <a:ext cx="5029090" cy="361661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80225A8F-3EE7-0F49-52D5-39A1807E8581}"/>
              </a:ext>
            </a:extLst>
          </p:cNvPr>
          <p:cNvSpPr>
            <a:spLocks noEditPoints="1"/>
          </p:cNvSpPr>
          <p:nvPr/>
        </p:nvSpPr>
        <p:spPr bwMode="auto">
          <a:xfrm>
            <a:off x="2465317" y="1706583"/>
            <a:ext cx="720725" cy="720725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0" rtl="0"/>
            <a:endParaRPr lang="en-US" sz="3600" kern="12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5EA059-AFA5-DD85-BD62-819DF48D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980" y="1866890"/>
            <a:ext cx="1089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31F1B-860D-905D-37D3-F1F0B204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58" y="3063734"/>
            <a:ext cx="4968783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Huawei LiteOS </a:t>
            </a:r>
            <a:r>
              <a:rPr lang="zh-CN" altLang="en-US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是华为面向 </a:t>
            </a:r>
            <a:r>
              <a:rPr lang="en-US" altLang="zh-CN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IOT </a:t>
            </a:r>
            <a:r>
              <a:rPr lang="zh-CN" altLang="en-US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领域，构建的轻量级物联网操作系统，可广泛应用于智能家居、个人穿戴、制造业等领域，目前已在环保、共享单车、物流等众多行业得到应用。</a:t>
            </a:r>
            <a:endParaRPr lang="en-US" altLang="zh-CN" sz="16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其优势包括高实时性和稳定性、超小内核、低功耗等。</a:t>
            </a:r>
            <a:endParaRPr lang="en-US" altLang="zh-CN" sz="16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724DC7-CB88-9F9B-B450-C2100D3B68F2}"/>
              </a:ext>
            </a:extLst>
          </p:cNvPr>
          <p:cNvSpPr txBox="1"/>
          <p:nvPr/>
        </p:nvSpPr>
        <p:spPr>
          <a:xfrm>
            <a:off x="8119337" y="54185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汉仪君黑-45简" panose="020B0604020202020204"/>
              </a:rPr>
              <a:t>LiteOS </a:t>
            </a:r>
            <a:r>
              <a:rPr lang="zh-CN" altLang="en-US" dirty="0">
                <a:ea typeface="汉仪君黑-45简" panose="020B0604020202020204"/>
              </a:rPr>
              <a:t>内核架构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F55E9-7AE9-278C-F49F-385ABA3D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ECA478-3CA3-A272-ECB8-92F292D93CE1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5A14164-5511-1C88-130B-0B2655F92836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F49D163-F4D3-41AF-EA2A-79AF2644E754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24">
            <a:extLst>
              <a:ext uri="{FF2B5EF4-FFF2-40B4-BE49-F238E27FC236}">
                <a16:creationId xmlns:a16="http://schemas.microsoft.com/office/drawing/2014/main" id="{4516219E-4782-85D8-1E2A-34EECF62FB19}"/>
              </a:ext>
            </a:extLst>
          </p:cNvPr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改写内容组织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6A060-3427-C224-8E76-FAA6CFA5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933441"/>
            <a:ext cx="1719703" cy="5213359"/>
          </a:xfrm>
          <a:prstGeom prst="rect">
            <a:avLst/>
          </a:prstGeom>
        </p:spPr>
      </p:pic>
      <p:sp>
        <p:nvSpPr>
          <p:cNvPr id="14" name="文本框 37">
            <a:extLst>
              <a:ext uri="{FF2B5EF4-FFF2-40B4-BE49-F238E27FC236}">
                <a16:creationId xmlns:a16="http://schemas.microsoft.com/office/drawing/2014/main" id="{888EA41F-A48B-67D0-8E6F-58FCDC619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74043"/>
            <a:ext cx="4543216" cy="32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我们将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内核部分按照功能进行如下拆分：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任务管理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内存管理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中断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时钟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消息队列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事件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信号量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互斥锁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定时器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EAB9BB-BBA7-8548-56EB-D5263C95E50A}"/>
              </a:ext>
            </a:extLst>
          </p:cNvPr>
          <p:cNvSpPr txBox="1"/>
          <p:nvPr/>
        </p:nvSpPr>
        <p:spPr>
          <a:xfrm>
            <a:off x="2286000" y="62672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ea typeface="汉仪君黑-45简" panose="020B0604020202020204"/>
              </a:rPr>
              <a:t>官网简介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CD5FB9-FB0D-6F96-98A5-4E87509D1C68}"/>
              </a:ext>
            </a:extLst>
          </p:cNvPr>
          <p:cNvSpPr txBox="1"/>
          <p:nvPr/>
        </p:nvSpPr>
        <p:spPr>
          <a:xfrm>
            <a:off x="6096000" y="4944762"/>
            <a:ext cx="4819650" cy="15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汉仪君黑-45简" panose="020B0604020202020204"/>
              </a:rPr>
              <a:t>本次改写也按照模块拆分逐步进行。</a:t>
            </a:r>
            <a:br>
              <a:rPr lang="en-US" altLang="zh-CN" sz="1600" dirty="0">
                <a:ea typeface="汉仪君黑-45简" panose="020B0604020202020204"/>
              </a:rPr>
            </a:br>
            <a:r>
              <a:rPr lang="zh-CN" altLang="en-US" sz="1600" dirty="0">
                <a:ea typeface="汉仪君黑-45简" panose="020B0604020202020204"/>
              </a:rPr>
              <a:t>即用 </a:t>
            </a:r>
            <a:r>
              <a:rPr lang="en-US" altLang="zh-CN" sz="1600" dirty="0">
                <a:ea typeface="汉仪君黑-45简" panose="020B0604020202020204"/>
              </a:rPr>
              <a:t>Rust </a:t>
            </a:r>
            <a:r>
              <a:rPr lang="zh-CN" altLang="en-US" sz="1600" dirty="0">
                <a:ea typeface="汉仪君黑-45简" panose="020B0604020202020204"/>
              </a:rPr>
              <a:t>逐步改写每个模块，将每个改写后的 </a:t>
            </a:r>
            <a:r>
              <a:rPr lang="en-US" altLang="zh-CN" sz="1600" dirty="0">
                <a:ea typeface="汉仪君黑-45简" panose="020B0604020202020204"/>
              </a:rPr>
              <a:t>mod </a:t>
            </a:r>
            <a:r>
              <a:rPr lang="zh-CN" altLang="en-US" sz="1600" dirty="0">
                <a:ea typeface="汉仪君黑-45简" panose="020B0604020202020204"/>
              </a:rPr>
              <a:t>编译成静态库后与原始 </a:t>
            </a:r>
            <a:r>
              <a:rPr lang="en-US" altLang="zh-CN" sz="1600" dirty="0">
                <a:ea typeface="汉仪君黑-45简" panose="020B0604020202020204"/>
              </a:rPr>
              <a:t>C </a:t>
            </a:r>
            <a:r>
              <a:rPr lang="zh-CN" altLang="en-US" sz="1600" dirty="0">
                <a:ea typeface="汉仪君黑-45简" panose="020B0604020202020204"/>
              </a:rPr>
              <a:t>代码形成的静态库链接在一起组成内核。</a:t>
            </a:r>
          </a:p>
        </p:txBody>
      </p:sp>
    </p:spTree>
    <p:extLst>
      <p:ext uri="{BB962C8B-B14F-4D97-AF65-F5344CB8AC3E}">
        <p14:creationId xmlns:p14="http://schemas.microsoft.com/office/powerpoint/2010/main" val="248615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222121" y="3540329"/>
            <a:ext cx="574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重构策略与技术挑战</a:t>
            </a: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Our concrete strategies of reconstructing LiteOS with Rust, challenges we meet and methods we adopted to solve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91DD0-1C24-8D2C-B553-B734CFA7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D1C8DE-0209-4FEE-C5F6-A01FA374CF18}"/>
              </a:ext>
            </a:extLst>
          </p:cNvPr>
          <p:cNvGrpSpPr>
            <a:grpSpLocks noChangeAspect="1"/>
          </p:cNvGrpSpPr>
          <p:nvPr/>
        </p:nvGrpSpPr>
        <p:grpSpPr>
          <a:xfrm>
            <a:off x="3855099" y="2294604"/>
            <a:ext cx="4099770" cy="2972435"/>
            <a:chOff x="5719" y="2292"/>
            <a:chExt cx="7037" cy="5102"/>
          </a:xfrm>
        </p:grpSpPr>
        <p:sp>
          <p:nvSpPr>
            <p:cNvPr id="10" name="椭圆 1">
              <a:extLst>
                <a:ext uri="{FF2B5EF4-FFF2-40B4-BE49-F238E27FC236}">
                  <a16:creationId xmlns:a16="http://schemas.microsoft.com/office/drawing/2014/main" id="{90BF7CF7-729C-E6DC-6BC4-0126C958B0D8}"/>
                </a:ext>
              </a:extLst>
            </p:cNvPr>
            <p:cNvSpPr/>
            <p:nvPr/>
          </p:nvSpPr>
          <p:spPr>
            <a:xfrm>
              <a:off x="7786" y="2377"/>
              <a:ext cx="2892" cy="3355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noFill/>
            <a:ln w="152400" cap="flat" cmpd="sng" algn="ctr">
              <a:solidFill>
                <a:srgbClr val="6696B6"/>
              </a:solidFill>
              <a:prstDash val="solid"/>
            </a:ln>
            <a:effectLst/>
          </p:spPr>
          <p:txBody>
            <a:bodyPr lIns="91412" tIns="45707" rIns="91412" bIns="45707" anchor="ctr"/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圆角矩形 28">
              <a:extLst>
                <a:ext uri="{FF2B5EF4-FFF2-40B4-BE49-F238E27FC236}">
                  <a16:creationId xmlns:a16="http://schemas.microsoft.com/office/drawing/2014/main" id="{1CF71A65-A7C0-2847-DF08-1B2F7A6E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" y="5969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2" name="圆角矩形 29">
              <a:extLst>
                <a:ext uri="{FF2B5EF4-FFF2-40B4-BE49-F238E27FC236}">
                  <a16:creationId xmlns:a16="http://schemas.microsoft.com/office/drawing/2014/main" id="{C2F71AC9-55B3-C914-E9A3-9E202C3FE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" y="6372"/>
              <a:ext cx="1117" cy="28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3" name="圆角矩形 30">
              <a:extLst>
                <a:ext uri="{FF2B5EF4-FFF2-40B4-BE49-F238E27FC236}">
                  <a16:creationId xmlns:a16="http://schemas.microsoft.com/office/drawing/2014/main" id="{A4609C77-5691-5AE9-CE79-8309324F8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" y="6777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4" name="圆角矩形 31">
              <a:extLst>
                <a:ext uri="{FF2B5EF4-FFF2-40B4-BE49-F238E27FC236}">
                  <a16:creationId xmlns:a16="http://schemas.microsoft.com/office/drawing/2014/main" id="{0D2940FD-D218-8260-D896-75665925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" y="7182"/>
              <a:ext cx="852" cy="21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椭圆 32">
              <a:extLst>
                <a:ext uri="{FF2B5EF4-FFF2-40B4-BE49-F238E27FC236}">
                  <a16:creationId xmlns:a16="http://schemas.microsoft.com/office/drawing/2014/main" id="{51B801B4-4C0F-C4AF-6C0C-7975624D9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01</a:t>
              </a:r>
            </a:p>
          </p:txBody>
        </p:sp>
        <p:cxnSp>
          <p:nvCxnSpPr>
            <p:cNvPr id="16" name="直接连接符 33">
              <a:extLst>
                <a:ext uri="{FF2B5EF4-FFF2-40B4-BE49-F238E27FC236}">
                  <a16:creationId xmlns:a16="http://schemas.microsoft.com/office/drawing/2014/main" id="{2DAB371C-2081-843D-9B06-8BB38E57ED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7" y="2772"/>
              <a:ext cx="1020" cy="428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34">
              <a:extLst>
                <a:ext uri="{FF2B5EF4-FFF2-40B4-BE49-F238E27FC236}">
                  <a16:creationId xmlns:a16="http://schemas.microsoft.com/office/drawing/2014/main" id="{A93AAD8C-D6E5-DC6F-3C9D-8A4EC0D25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2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02</a:t>
              </a:r>
            </a:p>
          </p:txBody>
        </p:sp>
        <p:cxnSp>
          <p:nvCxnSpPr>
            <p:cNvPr id="18" name="直接连接符 35">
              <a:extLst>
                <a:ext uri="{FF2B5EF4-FFF2-40B4-BE49-F238E27FC236}">
                  <a16:creationId xmlns:a16="http://schemas.microsoft.com/office/drawing/2014/main" id="{E3BA2149-A3D4-88A3-DE2E-3CFBC010DA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8309691">
              <a:off x="10868" y="2749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椭圆 36">
              <a:extLst>
                <a:ext uri="{FF2B5EF4-FFF2-40B4-BE49-F238E27FC236}">
                  <a16:creationId xmlns:a16="http://schemas.microsoft.com/office/drawing/2014/main" id="{F4A9CFFF-2E67-220D-87DC-888CD734C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03</a:t>
              </a:r>
            </a:p>
          </p:txBody>
        </p:sp>
        <p:cxnSp>
          <p:nvCxnSpPr>
            <p:cNvPr id="20" name="直接连接符 37">
              <a:extLst>
                <a:ext uri="{FF2B5EF4-FFF2-40B4-BE49-F238E27FC236}">
                  <a16:creationId xmlns:a16="http://schemas.microsoft.com/office/drawing/2014/main" id="{A92530E8-632F-7F32-0443-490D42812F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3781756">
              <a:off x="7341" y="5865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椭圆 38">
              <a:extLst>
                <a:ext uri="{FF2B5EF4-FFF2-40B4-BE49-F238E27FC236}">
                  <a16:creationId xmlns:a16="http://schemas.microsoft.com/office/drawing/2014/main" id="{91F4FB87-1F9F-9A11-FA3D-F3686F42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0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04</a:t>
              </a:r>
            </a:p>
          </p:txBody>
        </p:sp>
        <p:cxnSp>
          <p:nvCxnSpPr>
            <p:cNvPr id="22" name="直接连接符 39">
              <a:extLst>
                <a:ext uri="{FF2B5EF4-FFF2-40B4-BE49-F238E27FC236}">
                  <a16:creationId xmlns:a16="http://schemas.microsoft.com/office/drawing/2014/main" id="{83898448-DF84-C4C9-B147-407DDDB59A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213" y="5717"/>
              <a:ext cx="877" cy="690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" name="文本框 36">
            <a:extLst>
              <a:ext uri="{FF2B5EF4-FFF2-40B4-BE49-F238E27FC236}">
                <a16:creationId xmlns:a16="http://schemas.microsoft.com/office/drawing/2014/main" id="{AB6825C2-41D7-F4D7-0664-223AEFE95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871" y="1390906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Result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枚举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5" name="文本框 37">
            <a:extLst>
              <a:ext uri="{FF2B5EF4-FFF2-40B4-BE49-F238E27FC236}">
                <a16:creationId xmlns:a16="http://schemas.microsoft.com/office/drawing/2014/main" id="{8CF6FC3D-4F75-37DF-8E07-B59E8256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352" y="1791016"/>
            <a:ext cx="2990697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语言缺乏统一的错误处理机制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Result&lt;T, E&gt;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枚举来处理错误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我们为每个内核模块定义具体错误类型枚举，最终聚合到顶层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SystemError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枚举中</a:t>
            </a:r>
          </a:p>
        </p:txBody>
      </p:sp>
      <p:sp>
        <p:nvSpPr>
          <p:cNvPr id="137" name="文本框 36">
            <a:extLst>
              <a:ext uri="{FF2B5EF4-FFF2-40B4-BE49-F238E27FC236}">
                <a16:creationId xmlns:a16="http://schemas.microsoft.com/office/drawing/2014/main" id="{88694EA4-5B93-7065-C365-4EF94859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947" y="1299651"/>
            <a:ext cx="233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模块化组织代码</a:t>
            </a:r>
          </a:p>
        </p:txBody>
      </p:sp>
      <p:sp>
        <p:nvSpPr>
          <p:cNvPr id="138" name="文本框 37">
            <a:extLst>
              <a:ext uri="{FF2B5EF4-FFF2-40B4-BE49-F238E27FC236}">
                <a16:creationId xmlns:a16="http://schemas.microsoft.com/office/drawing/2014/main" id="{8404DBF7-3F1F-DC99-4E21-73DAA0BA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13" y="1720300"/>
            <a:ext cx="3366168" cy="16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代码（如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#include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）的依赖关系难以追踪和管理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提供了强大的模块系统，我们可以通过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mod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关键字将代码组织成清晰树状结构</a:t>
            </a:r>
          </a:p>
        </p:txBody>
      </p:sp>
      <p:sp>
        <p:nvSpPr>
          <p:cNvPr id="143" name="文本框 36">
            <a:extLst>
              <a:ext uri="{FF2B5EF4-FFF2-40B4-BE49-F238E27FC236}">
                <a16:creationId xmlns:a16="http://schemas.microsoft.com/office/drawing/2014/main" id="{B9419DDD-F319-9DDC-5320-9B1CDC510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095" y="3979029"/>
            <a:ext cx="233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零成本抽象</a:t>
            </a:r>
          </a:p>
        </p:txBody>
      </p:sp>
      <p:sp>
        <p:nvSpPr>
          <p:cNvPr id="144" name="文本框 37">
            <a:extLst>
              <a:ext uri="{FF2B5EF4-FFF2-40B4-BE49-F238E27FC236}">
                <a16:creationId xmlns:a16="http://schemas.microsoft.com/office/drawing/2014/main" id="{40904F75-4547-3730-FC1A-D37A2792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4470347"/>
            <a:ext cx="384065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允许构建高级的抽象，较少额外的性能开销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方法实现：使用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impl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关键字为结构体实现方法，通过</a:t>
            </a:r>
            <a:r>
              <a:rPr lang="zh-CN" altLang="en-US" sz="1400" b="1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编译器内联优化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降低运行开销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零成本封装器：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#[repr(transparent)]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属性创建封装器，相同内存布局减少相应开销</a:t>
            </a:r>
          </a:p>
        </p:txBody>
      </p:sp>
      <p:sp>
        <p:nvSpPr>
          <p:cNvPr id="26" name="文本框 36">
            <a:extLst>
              <a:ext uri="{FF2B5EF4-FFF2-40B4-BE49-F238E27FC236}">
                <a16:creationId xmlns:a16="http://schemas.microsoft.com/office/drawing/2014/main" id="{86AD2CC5-8A28-EB49-558C-4DEC986C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64" y="4036721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所有权与生命周期</a:t>
            </a:r>
          </a:p>
        </p:txBody>
      </p:sp>
      <p:sp>
        <p:nvSpPr>
          <p:cNvPr id="27" name="文本框 37">
            <a:extLst>
              <a:ext uri="{FF2B5EF4-FFF2-40B4-BE49-F238E27FC236}">
                <a16:creationId xmlns:a16="http://schemas.microsoft.com/office/drawing/2014/main" id="{8D44B093-4218-337A-D4F9-C8EB21BD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594" y="4436831"/>
            <a:ext cx="3679456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语言手动管理资源导致的安全隐患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所有权系统：借用规则从编译层面防止数据竞争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生命周期： 编译时静态检查引用有效性，保障内存安全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60FA740-DEDA-7F02-3F71-C3BE6F436137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6294710-4A09-9C74-90EB-3BB60255826E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CE5B132-46AA-8615-EB89-7A8E196A377E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4">
            <a:extLst>
              <a:ext uri="{FF2B5EF4-FFF2-40B4-BE49-F238E27FC236}">
                <a16:creationId xmlns:a16="http://schemas.microsoft.com/office/drawing/2014/main" id="{3C474084-33A2-02F7-C572-C09B055DFE64}"/>
              </a:ext>
            </a:extLst>
          </p:cNvPr>
          <p:cNvSpPr txBox="1"/>
          <p:nvPr/>
        </p:nvSpPr>
        <p:spPr>
          <a:xfrm>
            <a:off x="4126401" y="636745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如何重构？</a:t>
            </a:r>
          </a:p>
        </p:txBody>
      </p:sp>
    </p:spTree>
    <p:extLst>
      <p:ext uri="{BB962C8B-B14F-4D97-AF65-F5344CB8AC3E}">
        <p14:creationId xmlns:p14="http://schemas.microsoft.com/office/powerpoint/2010/main" val="39485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10222-474E-7910-DAB8-36C9E56A9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F17BED-4E5D-9A67-E75A-06BFA9BA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14" y="2373581"/>
            <a:ext cx="10529969" cy="222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hangingPunct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以其编译时内存安全而闻名，但在系统内核编程这种底层领域，某些操作本质上“不安全”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我们的核心策略并非完全消除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代码，而是将其控制在尽量小的范围内，并将其封装到提供安全接口的抽象层中</a:t>
            </a:r>
            <a:endParaRPr lang="en-US" altLang="zh-CN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改写过程中需要确保：内核代码能够得到 </a:t>
            </a:r>
            <a:r>
              <a:rPr lang="en-US" altLang="zh-CN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的安全保证，同时还能满足底层系统编程的要求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54F7579-510F-9E29-A1FC-3E48EFB20292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F3778D-53EB-ED7E-344D-DB28AB0515C9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01AF6A1-DC9B-EEC8-E280-4E64C42058DC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7842E6EB-E3CD-B2B5-8128-8F7F9233E350}"/>
              </a:ext>
            </a:extLst>
          </p:cNvPr>
          <p:cNvSpPr txBox="1"/>
          <p:nvPr/>
        </p:nvSpPr>
        <p:spPr>
          <a:xfrm>
            <a:off x="3626282" y="822163"/>
            <a:ext cx="493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一个关键问题：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2993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7CFC-9C18-D069-C785-42083C03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6">
            <a:extLst>
              <a:ext uri="{FF2B5EF4-FFF2-40B4-BE49-F238E27FC236}">
                <a16:creationId xmlns:a16="http://schemas.microsoft.com/office/drawing/2014/main" id="{BC44B8BC-2CA9-3192-E171-8D70244A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98" y="3278183"/>
            <a:ext cx="2518866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裸指针解引用</a:t>
            </a:r>
          </a:p>
        </p:txBody>
      </p:sp>
      <p:sp>
        <p:nvSpPr>
          <p:cNvPr id="4" name="文本框 37">
            <a:extLst>
              <a:ext uri="{FF2B5EF4-FFF2-40B4-BE49-F238E27FC236}">
                <a16:creationId xmlns:a16="http://schemas.microsoft.com/office/drawing/2014/main" id="{2D55EFE8-2BB5-155B-BCC0-7B9F5FF9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98" y="3626799"/>
            <a:ext cx="2524216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指针操作是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的核心之一。用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模拟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语言的直接内存访问，对裸指针进行解引用时必须使用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17FE46-32D7-AC21-9E0D-6EBE7F1B3645}"/>
              </a:ext>
            </a:extLst>
          </p:cNvPr>
          <p:cNvGrpSpPr/>
          <p:nvPr/>
        </p:nvGrpSpPr>
        <p:grpSpPr>
          <a:xfrm>
            <a:off x="3787002" y="2419525"/>
            <a:ext cx="4079355" cy="1951163"/>
            <a:chOff x="3787002" y="2698493"/>
            <a:chExt cx="4079355" cy="1951163"/>
          </a:xfrm>
          <a:solidFill>
            <a:srgbClr val="6696B6"/>
          </a:solidFill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A883DD8-7CB4-AA49-B720-1D10941BDE66}"/>
                </a:ext>
              </a:extLst>
            </p:cNvPr>
            <p:cNvSpPr/>
            <p:nvPr/>
          </p:nvSpPr>
          <p:spPr bwMode="auto">
            <a:xfrm rot="2700000">
              <a:off x="3787002" y="271271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9F23A98-578C-11A7-F048-FA58902AC024}"/>
                </a:ext>
              </a:extLst>
            </p:cNvPr>
            <p:cNvSpPr/>
            <p:nvPr/>
          </p:nvSpPr>
          <p:spPr bwMode="auto">
            <a:xfrm rot="2700000">
              <a:off x="5929413" y="269849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1377BA7-5C14-8B1D-05EB-D25C2C16D416}"/>
              </a:ext>
            </a:extLst>
          </p:cNvPr>
          <p:cNvGrpSpPr/>
          <p:nvPr/>
        </p:nvGrpSpPr>
        <p:grpSpPr>
          <a:xfrm>
            <a:off x="2726279" y="3461974"/>
            <a:ext cx="6211661" cy="1963642"/>
            <a:chOff x="2726279" y="3740942"/>
            <a:chExt cx="6211661" cy="1963642"/>
          </a:xfrm>
          <a:solidFill>
            <a:srgbClr val="6696B6">
              <a:alpha val="70000"/>
            </a:srgbClr>
          </a:solidFill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B24E0A0-E5AA-540F-8B3F-9B729084FEEE}"/>
                </a:ext>
              </a:extLst>
            </p:cNvPr>
            <p:cNvSpPr/>
            <p:nvPr/>
          </p:nvSpPr>
          <p:spPr bwMode="auto">
            <a:xfrm rot="13500000">
              <a:off x="2726279" y="3767640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01FB6E-1208-F227-980F-DCD11E604DFD}"/>
                </a:ext>
              </a:extLst>
            </p:cNvPr>
            <p:cNvSpPr/>
            <p:nvPr/>
          </p:nvSpPr>
          <p:spPr bwMode="auto">
            <a:xfrm rot="13500000">
              <a:off x="4874342" y="374094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0780846-9F39-8107-FA46-0A5DEE6281B9}"/>
                </a:ext>
              </a:extLst>
            </p:cNvPr>
            <p:cNvSpPr/>
            <p:nvPr/>
          </p:nvSpPr>
          <p:spPr bwMode="auto">
            <a:xfrm rot="8100000" flipH="1">
              <a:off x="7000996" y="374094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DC67ACC-6832-A68A-B934-3EC17F81C75C}"/>
              </a:ext>
            </a:extLst>
          </p:cNvPr>
          <p:cNvGrpSpPr/>
          <p:nvPr/>
        </p:nvGrpSpPr>
        <p:grpSpPr>
          <a:xfrm>
            <a:off x="2968098" y="2223009"/>
            <a:ext cx="5727921" cy="3227835"/>
            <a:chOff x="2968098" y="2501977"/>
            <a:chExt cx="5727921" cy="3227835"/>
          </a:xfrm>
        </p:grpSpPr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A5438F66-63EF-7D80-03CF-719E5E5A9F79}"/>
                </a:ext>
              </a:extLst>
            </p:cNvPr>
            <p:cNvSpPr/>
            <p:nvPr/>
          </p:nvSpPr>
          <p:spPr>
            <a:xfrm rot="2700000">
              <a:off x="4531902" y="2516352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6DF1868E-55B9-5EE4-257D-26D8ADE936D8}"/>
                </a:ext>
              </a:extLst>
            </p:cNvPr>
            <p:cNvSpPr/>
            <p:nvPr/>
          </p:nvSpPr>
          <p:spPr>
            <a:xfrm rot="2700000">
              <a:off x="2968199" y="3906073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0225315C-A817-7E96-E986-C1069D2DA863}"/>
                </a:ext>
              </a:extLst>
            </p:cNvPr>
            <p:cNvSpPr/>
            <p:nvPr/>
          </p:nvSpPr>
          <p:spPr>
            <a:xfrm rot="2700000">
              <a:off x="5544409" y="5283829"/>
              <a:ext cx="445882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9120C9E7-D82C-8A39-6310-5A5BFFC16760}"/>
                </a:ext>
              </a:extLst>
            </p:cNvPr>
            <p:cNvSpPr/>
            <p:nvPr/>
          </p:nvSpPr>
          <p:spPr>
            <a:xfrm rot="2700000">
              <a:off x="6674313" y="2502133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9FF13B77-A223-F0E5-416D-4A44AE427692}"/>
                </a:ext>
              </a:extLst>
            </p:cNvPr>
            <p:cNvSpPr/>
            <p:nvPr/>
          </p:nvSpPr>
          <p:spPr>
            <a:xfrm rot="18900000" flipH="1">
              <a:off x="8250138" y="3879375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36">
            <a:extLst>
              <a:ext uri="{FF2B5EF4-FFF2-40B4-BE49-F238E27FC236}">
                <a16:creationId xmlns:a16="http://schemas.microsoft.com/office/drawing/2014/main" id="{5A545FD4-04B8-F3D8-6305-543BA728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372" y="1257922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union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类型改写</a:t>
            </a:r>
          </a:p>
        </p:txBody>
      </p:sp>
      <p:sp>
        <p:nvSpPr>
          <p:cNvPr id="26" name="文本框 37">
            <a:extLst>
              <a:ext uri="{FF2B5EF4-FFF2-40B4-BE49-F238E27FC236}">
                <a16:creationId xmlns:a16="http://schemas.microsoft.com/office/drawing/2014/main" id="{71C2DEE2-A038-8C1D-B0BB-9C4A606A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372" y="1606538"/>
            <a:ext cx="2733188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提供了与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类似的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union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类型，但由于编译器无法确定活跃字段，访问时需要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文本框 36">
            <a:extLst>
              <a:ext uri="{FF2B5EF4-FFF2-40B4-BE49-F238E27FC236}">
                <a16:creationId xmlns:a16="http://schemas.microsoft.com/office/drawing/2014/main" id="{EEC5443C-4294-27A5-BF33-435F433E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552" y="1257922"/>
            <a:ext cx="29036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部分数据结构</a:t>
            </a:r>
          </a:p>
        </p:txBody>
      </p:sp>
      <p:sp>
        <p:nvSpPr>
          <p:cNvPr id="29" name="文本框 37">
            <a:extLst>
              <a:ext uri="{FF2B5EF4-FFF2-40B4-BE49-F238E27FC236}">
                <a16:creationId xmlns:a16="http://schemas.microsoft.com/office/drawing/2014/main" id="{FC330735-30BC-7704-908B-64CC7E2E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551" y="1606538"/>
            <a:ext cx="3347317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构建高性能或资源受限的数据结构（如侵入式链表）时，可能需要直接操作内存，需要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封装</a:t>
            </a:r>
          </a:p>
        </p:txBody>
      </p:sp>
      <p:sp>
        <p:nvSpPr>
          <p:cNvPr id="31" name="文本框 36">
            <a:extLst>
              <a:ext uri="{FF2B5EF4-FFF2-40B4-BE49-F238E27FC236}">
                <a16:creationId xmlns:a16="http://schemas.microsoft.com/office/drawing/2014/main" id="{4F53CFB8-070D-5B64-3270-E87F8A28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014" y="5483907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外部函数接口（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32" name="文本框 37">
            <a:extLst>
              <a:ext uri="{FF2B5EF4-FFF2-40B4-BE49-F238E27FC236}">
                <a16:creationId xmlns:a16="http://schemas.microsoft.com/office/drawing/2014/main" id="{BA33A6BB-B8CA-FC22-F345-D589FC85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6915" y="5895189"/>
            <a:ext cx="393397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为实现代码交互，调用外部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函数或导出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函数供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声明</a:t>
            </a:r>
          </a:p>
        </p:txBody>
      </p:sp>
      <p:sp>
        <p:nvSpPr>
          <p:cNvPr id="34" name="文本框 36">
            <a:extLst>
              <a:ext uri="{FF2B5EF4-FFF2-40B4-BE49-F238E27FC236}">
                <a16:creationId xmlns:a16="http://schemas.microsoft.com/office/drawing/2014/main" id="{8083A2F3-201D-A92F-94F4-F216F898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187" y="3274724"/>
            <a:ext cx="2771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内存原始操作</a:t>
            </a:r>
          </a:p>
        </p:txBody>
      </p:sp>
      <p:sp>
        <p:nvSpPr>
          <p:cNvPr id="35" name="文本框 37">
            <a:extLst>
              <a:ext uri="{FF2B5EF4-FFF2-40B4-BE49-F238E27FC236}">
                <a16:creationId xmlns:a16="http://schemas.microsoft.com/office/drawing/2014/main" id="{87EFE5CF-ACF3-17EF-27BD-C2AEF32FB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187" y="3623340"/>
            <a:ext cx="2771825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core::ptr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core::mem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等模块中的底层函数进行直接内存读写或类型转换时，需要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来绕过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的类型系统检查</a:t>
            </a: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498DB6DE-6E68-7F2E-549C-E3BBDED67811}"/>
              </a:ext>
            </a:extLst>
          </p:cNvPr>
          <p:cNvSpPr>
            <a:spLocks noEditPoints="1"/>
          </p:cNvSpPr>
          <p:nvPr/>
        </p:nvSpPr>
        <p:spPr bwMode="auto">
          <a:xfrm>
            <a:off x="4543308" y="3161829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6A8DE1FC-9BD3-8BF9-364C-23A0D97C78E9}"/>
              </a:ext>
            </a:extLst>
          </p:cNvPr>
          <p:cNvSpPr>
            <a:spLocks noEditPoints="1"/>
          </p:cNvSpPr>
          <p:nvPr/>
        </p:nvSpPr>
        <p:spPr bwMode="auto">
          <a:xfrm>
            <a:off x="3488742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Freeform 19">
            <a:extLst>
              <a:ext uri="{FF2B5EF4-FFF2-40B4-BE49-F238E27FC236}">
                <a16:creationId xmlns:a16="http://schemas.microsoft.com/office/drawing/2014/main" id="{F28A9933-77B1-6A08-5D4E-A68F09A0F943}"/>
              </a:ext>
            </a:extLst>
          </p:cNvPr>
          <p:cNvSpPr>
            <a:spLocks noEditPoints="1"/>
          </p:cNvSpPr>
          <p:nvPr/>
        </p:nvSpPr>
        <p:spPr bwMode="auto">
          <a:xfrm>
            <a:off x="6685719" y="3147610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9BAA0977-6D9D-5B93-CA11-BB9FE437DED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774747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D0B5290D-5CAC-77C9-C711-7E36A280B9F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633175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9B9C14D-A20B-E9C7-290E-4580B38ECE9F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A561884-6BCC-0CE7-7856-472D80963322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860996F-C2C5-CB22-E957-5FA4D52270B2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5" name="文本框 24">
            <a:extLst>
              <a:ext uri="{FF2B5EF4-FFF2-40B4-BE49-F238E27FC236}">
                <a16:creationId xmlns:a16="http://schemas.microsoft.com/office/drawing/2014/main" id="{45A83AB5-295D-CFF8-037D-2C813D1D219E}"/>
              </a:ext>
            </a:extLst>
          </p:cNvPr>
          <p:cNvSpPr txBox="1"/>
          <p:nvPr/>
        </p:nvSpPr>
        <p:spPr>
          <a:xfrm>
            <a:off x="4261125" y="634430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199001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3652</Words>
  <Application>Microsoft Office PowerPoint</Application>
  <PresentationFormat>宽屏</PresentationFormat>
  <Paragraphs>287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汉仪君黑-45简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博文 杨</cp:lastModifiedBy>
  <cp:revision>32</cp:revision>
  <dcterms:created xsi:type="dcterms:W3CDTF">2021-08-16T02:03:00Z</dcterms:created>
  <dcterms:modified xsi:type="dcterms:W3CDTF">2025-06-30T10:41:29Z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27B8632ADE7C4E6CB92B9DA941B8EF0C_11</vt:lpwstr>
  </property>
</Properties>
</file>