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0" r:id="rId6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74153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37155" y="1143000"/>
            <a:ext cx="438369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FreeRTOS </a:t>
            </a:r>
            <a:r>
              <a:rPr lang="zh-CN" altLang="en-US"/>
              <a:t>是一个轻量级的实时操作系统。</a:t>
            </a:r>
            <a:r>
              <a:rPr lang="en-US" altLang="zh-CN"/>
              <a:t> </a:t>
            </a:r>
            <a:r>
              <a:rPr lang="zh-CN" altLang="en-US"/>
              <a:t>实时操作系统</a:t>
            </a:r>
            <a:r>
              <a:rPr lang="en-US" altLang="zh-CN"/>
              <a:t> (RTOS) </a:t>
            </a:r>
            <a:r>
              <a:rPr lang="zh-CN" altLang="en-US"/>
              <a:t>是一种体积小巧、确定性强的计算机操作系统。</a:t>
            </a:r>
            <a:r>
              <a:rPr lang="en-US" altLang="zh-CN"/>
              <a:t> RTOS </a:t>
            </a:r>
            <a:r>
              <a:rPr lang="zh-CN" altLang="en-US"/>
              <a:t>通常用于需要在严格时间限制内对外部事件做出反应的嵌入式系统，如医疗设备和汽车电子控制单元</a:t>
            </a:r>
            <a:r>
              <a:rPr lang="en-US" altLang="zh-CN"/>
              <a:t> (ECU)</a:t>
            </a:r>
            <a:r>
              <a:rPr lang="zh-CN" altLang="en-US"/>
              <a:t>。</a:t>
            </a:r>
            <a:r>
              <a:rPr lang="en-US" altLang="zh-CN"/>
              <a:t> </a:t>
            </a:r>
            <a:r>
              <a:rPr lang="zh-CN" altLang="en-US"/>
              <a:t>通常，此类嵌入式系统中只有一两项功能需要确定性时序，即使嵌入式系统不需要严格的实时反应，使用</a:t>
            </a:r>
            <a:r>
              <a:rPr lang="en-US" altLang="zh-CN"/>
              <a:t> RTOS </a:t>
            </a:r>
            <a:r>
              <a:rPr lang="zh-CN" altLang="en-US"/>
              <a:t>仍能提供诸多优势。支持多任务处理与并发，调度与实时调度等操作系统功能。由于</a:t>
            </a:r>
            <a:r>
              <a:rPr lang="en-US" altLang="zh-CN"/>
              <a:t> RTOS </a:t>
            </a:r>
            <a:r>
              <a:rPr lang="zh-CN" altLang="en-US"/>
              <a:t>确保了系统的实时性和可靠性</a:t>
            </a:r>
            <a:r>
              <a:rPr lang="en-US" altLang="zh-CN"/>
              <a:t>,</a:t>
            </a:r>
            <a:r>
              <a:rPr lang="zh-CN" altLang="en-US"/>
              <a:t>所以更应该用在对时间要求有限制的嵌入式设备中</a:t>
            </a:r>
            <a:r>
              <a:rPr lang="en-US" altLang="zh-CN"/>
              <a:t>(</a:t>
            </a:r>
            <a:r>
              <a:rPr lang="zh-CN" altLang="en-US"/>
              <a:t>如工业控制系统</a:t>
            </a:r>
            <a:r>
              <a:rPr lang="en-US" altLang="zh-CN"/>
              <a:t>,</a:t>
            </a:r>
            <a:r>
              <a:rPr lang="zh-CN" altLang="en-US"/>
              <a:t>家用电器系统</a:t>
            </a:r>
            <a:r>
              <a:rPr lang="en-US" altLang="zh-CN"/>
              <a:t>,</a:t>
            </a:r>
            <a:r>
              <a:rPr lang="zh-CN" altLang="en-US"/>
              <a:t>物联网系统等</a:t>
            </a:r>
            <a:r>
              <a:rPr lang="en-US" altLang="zh-CN"/>
              <a:t>) FreeRTOS</a:t>
            </a:r>
            <a:r>
              <a:rPr lang="zh-CN" altLang="en-US"/>
              <a:t>功能包括：任务管理、时间管理、信号量、消息队列、内存管理、记录功能、软件定时器、协程等，可基本满足较小系统的需要。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Rust</a:t>
            </a:r>
            <a:r>
              <a:rPr lang="zh-CN" altLang="en-US"/>
              <a:t>的所有权、生命周期等机制以及语言本身的严格性使得代码更不容易出错误，比如内存管理方面，</a:t>
            </a:r>
            <a:r>
              <a:rPr lang="en-US" altLang="zh-CN"/>
              <a:t>C</a:t>
            </a:r>
            <a:r>
              <a:rPr lang="zh-CN" altLang="en-US"/>
              <a:t>语言在涉及到动态内存时需要手动管理内存的申请和释放，而</a:t>
            </a:r>
            <a:r>
              <a:rPr lang="en-US" altLang="zh-CN"/>
              <a:t>Rust</a:t>
            </a:r>
            <a:r>
              <a:rPr lang="zh-CN" altLang="en-US"/>
              <a:t>不需要我们手动管理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freeRTOS</a:t>
            </a:r>
            <a:r>
              <a:rPr lang="zh-CN" altLang="en-US"/>
              <a:t>的内核虽然只有几个</a:t>
            </a:r>
            <a:r>
              <a:rPr lang="en-US" altLang="zh-CN"/>
              <a:t>C</a:t>
            </a:r>
            <a:r>
              <a:rPr lang="zh-CN" altLang="en-US"/>
              <a:t>文件，但代码结构还是不够清晰，以</a:t>
            </a:r>
            <a:r>
              <a:rPr lang="en-US" altLang="zh-CN"/>
              <a:t>task.c</a:t>
            </a:r>
            <a:r>
              <a:rPr lang="zh-CN" altLang="en-US"/>
              <a:t>为例，这个</a:t>
            </a:r>
            <a:r>
              <a:rPr lang="en-US" altLang="zh-CN"/>
              <a:t>C</a:t>
            </a:r>
            <a:r>
              <a:rPr lang="zh-CN" altLang="en-US"/>
              <a:t>文件有</a:t>
            </a:r>
            <a:r>
              <a:rPr lang="en-US" altLang="zh-CN"/>
              <a:t>5000</a:t>
            </a:r>
            <a:r>
              <a:rPr lang="zh-CN" altLang="en-US"/>
              <a:t>行，阅读起来还是比较麻烦的，但</a:t>
            </a:r>
            <a:r>
              <a:rPr lang="en-US" altLang="zh-CN"/>
              <a:t>task</a:t>
            </a:r>
            <a:r>
              <a:rPr lang="zh-CN" altLang="en-US"/>
              <a:t>模块本身拥有的函数还是有很明显的划分的，如可分为任务创建与删除，任务切换与调度，任务延时与同步</a:t>
            </a:r>
            <a:r>
              <a:rPr lang="en-US" altLang="zh-CN"/>
              <a:t> </a:t>
            </a:r>
            <a:r>
              <a:rPr lang="zh-CN" altLang="en-US"/>
              <a:t>等部分，借助</a:t>
            </a:r>
            <a:r>
              <a:rPr lang="en-US" altLang="zh-CN"/>
              <a:t>rust</a:t>
            </a:r>
            <a:r>
              <a:rPr lang="zh-CN" altLang="en-US"/>
              <a:t>的</a:t>
            </a:r>
            <a:r>
              <a:rPr lang="en-US" altLang="zh-CN"/>
              <a:t>mod</a:t>
            </a:r>
            <a:r>
              <a:rPr lang="zh-CN" altLang="en-US"/>
              <a:t>等语言特性，我们可以将这些模块再细分，这既便于维护又便于阅读。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当然，这个步骤中省略了很多细节问题，如</a:t>
            </a:r>
            <a:r>
              <a:rPr lang="en-US" altLang="zh-CN"/>
              <a:t>Bindgen</a:t>
            </a:r>
            <a:r>
              <a:rPr lang="zh-CN" altLang="en-US"/>
              <a:t>自动生成</a:t>
            </a:r>
            <a:r>
              <a:rPr lang="en-US" altLang="zh-CN"/>
              <a:t>FFI</a:t>
            </a:r>
            <a:r>
              <a:rPr lang="zh-CN" altLang="en-US"/>
              <a:t>时，可能会出现常量</a:t>
            </a:r>
            <a:r>
              <a:rPr lang="en-US" altLang="zh-CN"/>
              <a:t>multi-defined</a:t>
            </a:r>
            <a:r>
              <a:rPr lang="zh-CN" altLang="en-US"/>
              <a:t>的问题，这需要我们手动解决（</a:t>
            </a:r>
            <a:r>
              <a:rPr lang="en-US" altLang="zh-CN"/>
              <a:t>mustrust</a:t>
            </a:r>
            <a:r>
              <a:rPr lang="zh-CN" altLang="en-US"/>
              <a:t>给出了一些参考的解决方案）；再如</a:t>
            </a:r>
            <a:r>
              <a:rPr lang="en-US" altLang="zh-CN"/>
              <a:t>Bindgen</a:t>
            </a:r>
            <a:r>
              <a:rPr lang="zh-CN" altLang="en-US"/>
              <a:t>虽然让我们直接得到了</a:t>
            </a:r>
            <a:r>
              <a:rPr lang="en-US" altLang="zh-CN"/>
              <a:t>Rust</a:t>
            </a:r>
            <a:r>
              <a:rPr lang="zh-CN" altLang="en-US"/>
              <a:t>与</a:t>
            </a:r>
            <a:r>
              <a:rPr lang="en-US" altLang="zh-CN"/>
              <a:t>C</a:t>
            </a:r>
            <a:r>
              <a:rPr lang="zh-CN" altLang="en-US"/>
              <a:t>的语言对应关系，但这个关系并非完全符合期望，如</a:t>
            </a:r>
            <a:r>
              <a:rPr lang="en-US" altLang="zh-CN"/>
              <a:t>c</a:t>
            </a:r>
            <a:r>
              <a:rPr lang="zh-CN" altLang="en-US"/>
              <a:t>的</a:t>
            </a:r>
            <a:r>
              <a:rPr lang="en-US" altLang="zh-CN"/>
              <a:t>char</a:t>
            </a:r>
            <a:r>
              <a:rPr lang="zh-CN" altLang="en-US"/>
              <a:t>型在使用</a:t>
            </a:r>
            <a:r>
              <a:rPr lang="en-US" altLang="zh-CN"/>
              <a:t>Bindgen</a:t>
            </a:r>
            <a:r>
              <a:rPr lang="zh-CN" altLang="en-US"/>
              <a:t>后得到的</a:t>
            </a:r>
            <a:r>
              <a:rPr lang="en-US" altLang="zh-CN"/>
              <a:t>rust</a:t>
            </a:r>
            <a:r>
              <a:rPr lang="zh-CN" altLang="en-US"/>
              <a:t>对应类型是</a:t>
            </a:r>
            <a:r>
              <a:rPr lang="en-US" altLang="zh-CN"/>
              <a:t>u8 (</a:t>
            </a:r>
            <a:r>
              <a:rPr lang="zh-CN" altLang="en-US"/>
              <a:t>即</a:t>
            </a:r>
            <a:r>
              <a:rPr lang="en-US" altLang="zh-CN"/>
              <a:t>libc</a:t>
            </a:r>
            <a:r>
              <a:rPr lang="zh-CN" altLang="en-US"/>
              <a:t>中的</a:t>
            </a:r>
            <a:r>
              <a:rPr lang="en-US" altLang="zh-CN"/>
              <a:t>c_char)</a:t>
            </a:r>
            <a:r>
              <a:rPr lang="zh-CN" altLang="en-US"/>
              <a:t>，这使得</a:t>
            </a:r>
            <a:r>
              <a:rPr lang="en-US" altLang="zh-CN"/>
              <a:t>c</a:t>
            </a:r>
            <a:r>
              <a:rPr lang="zh-CN" altLang="en-US"/>
              <a:t>中的打印字符串字面值等函数无法直接在</a:t>
            </a:r>
            <a:r>
              <a:rPr lang="en-US" altLang="zh-CN"/>
              <a:t>rust</a:t>
            </a:r>
            <a:r>
              <a:rPr lang="zh-CN" altLang="en-US"/>
              <a:t>中调用得到期望的输出（即在</a:t>
            </a:r>
            <a:r>
              <a:rPr lang="en-US" altLang="zh-CN"/>
              <a:t>rust</a:t>
            </a:r>
            <a:r>
              <a:rPr lang="zh-CN" altLang="en-US"/>
              <a:t>中是当作数字输出的而非字面值）；再如</a:t>
            </a:r>
            <a:r>
              <a:rPr lang="en-US" altLang="zh-CN"/>
              <a:t>freeRTOS</a:t>
            </a:r>
            <a:r>
              <a:rPr lang="zh-CN" altLang="en-US"/>
              <a:t>中含有大量宏定义，宏函数，这些内容的</a:t>
            </a:r>
            <a:r>
              <a:rPr lang="en-US" altLang="zh-CN"/>
              <a:t>Bindgen</a:t>
            </a:r>
            <a:r>
              <a:rPr lang="zh-CN" altLang="en-US"/>
              <a:t>对应关系并不是很明确。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空闲钩子函数通常由用户实现，并命名为</a:t>
            </a:r>
            <a:r>
              <a:rPr lang="en-US" altLang="zh-CN"/>
              <a:t> vApplicationIdleHook()</a:t>
            </a:r>
            <a:r>
              <a:rPr lang="zh-CN" altLang="en-US"/>
              <a:t>。当系统没有其他就绪任务时，</a:t>
            </a:r>
            <a:r>
              <a:rPr lang="en-US" altLang="zh-CN"/>
              <a:t>FreeRTOS </a:t>
            </a:r>
            <a:r>
              <a:rPr lang="zh-CN" altLang="en-US"/>
              <a:t>的空闲任务会不断循环执行，并在每次循环中调用这个钩子函数，从而允许用户在</a:t>
            </a:r>
            <a:r>
              <a:rPr lang="en-US" altLang="zh-CN"/>
              <a:t> CPU </a:t>
            </a:r>
            <a:r>
              <a:rPr lang="zh-CN" altLang="en-US"/>
              <a:t>空闲时执行一些后台任务。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与静态内存分配相比，动态内存分配的灵活性更高，能够根据运行时的需求动态分配和释放内存，适应性强，适合内存需求变化的应用场景。同时，它通过在需要时分配内存，释放后再利用，提高了内存的使用效率，能够实现内存碎片统计、内存泄漏检测。</a:t>
            </a:r>
            <a:r>
              <a:rPr lang="en-US" altLang="zh-CN"/>
              <a:t> </a:t>
            </a:r>
            <a:r>
              <a:rPr lang="zh-CN" altLang="en-US"/>
              <a:t>鉴于我们使用</a:t>
            </a:r>
            <a:r>
              <a:rPr lang="en-US" altLang="zh-CN"/>
              <a:t>rust</a:t>
            </a:r>
            <a:r>
              <a:rPr lang="zh-CN" altLang="en-US"/>
              <a:t>进行内核的重构，可以利用</a:t>
            </a:r>
            <a:r>
              <a:rPr lang="en-US" altLang="zh-CN"/>
              <a:t>rust</a:t>
            </a:r>
            <a:r>
              <a:rPr lang="zh-CN" altLang="en-US"/>
              <a:t>的便捷性，直接用</a:t>
            </a:r>
            <a:r>
              <a:rPr lang="en-US" altLang="zh-CN"/>
              <a:t>rust</a:t>
            </a:r>
            <a:r>
              <a:rPr lang="zh-CN" altLang="en-US"/>
              <a:t>提供的全局内存分配器进行内存分配的优化。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集成步骤：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配置</a:t>
            </a:r>
            <a:r>
              <a:rPr lang="en-US" altLang="zh-CN"/>
              <a:t> FreeRTOS+TCP</a:t>
            </a:r>
            <a:r>
              <a:rPr lang="zh-CN" altLang="en-US"/>
              <a:t>：</a:t>
            </a:r>
            <a:r>
              <a:rPr lang="en-US" altLang="zh-CN"/>
              <a:t>​</a:t>
            </a:r>
            <a:r>
              <a:rPr lang="zh-CN" altLang="en-US"/>
              <a:t>根据项目需求，修改</a:t>
            </a:r>
            <a:r>
              <a:rPr lang="en-US" altLang="zh-CN"/>
              <a:t> FreeRTOSIPConfig.h </a:t>
            </a:r>
            <a:r>
              <a:rPr lang="zh-CN" altLang="en-US"/>
              <a:t>配置文件，设置网络参数和启用所需的协议。</a:t>
            </a:r>
            <a:endParaRPr lang="zh-CN" altLang="en-US"/>
          </a:p>
          <a:p>
            <a:r>
              <a:rPr lang="zh-CN" altLang="en-US"/>
              <a:t>网络接口实现：</a:t>
            </a:r>
            <a:r>
              <a:rPr lang="en-US" altLang="zh-CN"/>
              <a:t>​</a:t>
            </a:r>
            <a:r>
              <a:rPr lang="zh-CN" altLang="en-US"/>
              <a:t>编写与硬件相关的网络接口驱动程序，确保与</a:t>
            </a:r>
            <a:r>
              <a:rPr lang="en-US" altLang="zh-CN"/>
              <a:t> FreeRTOS+TCP </a:t>
            </a:r>
            <a:r>
              <a:rPr lang="zh-CN" altLang="en-US"/>
              <a:t>的接口兼容。</a:t>
            </a:r>
            <a:endParaRPr lang="zh-CN" altLang="en-US"/>
          </a:p>
          <a:p>
            <a:r>
              <a:rPr lang="zh-CN" altLang="en-US"/>
              <a:t>与</a:t>
            </a:r>
            <a:r>
              <a:rPr lang="en-US" altLang="zh-CN"/>
              <a:t> FreeRTOS </a:t>
            </a:r>
            <a:r>
              <a:rPr lang="zh-CN" altLang="en-US"/>
              <a:t>集成：</a:t>
            </a:r>
            <a:r>
              <a:rPr lang="en-US" altLang="zh-CN"/>
              <a:t>​</a:t>
            </a:r>
            <a:r>
              <a:rPr lang="zh-CN" altLang="en-US"/>
              <a:t>将</a:t>
            </a:r>
            <a:r>
              <a:rPr lang="en-US" altLang="zh-CN"/>
              <a:t> FreeRTOS+TCP </a:t>
            </a:r>
            <a:r>
              <a:rPr lang="zh-CN" altLang="en-US"/>
              <a:t>源码添加到</a:t>
            </a:r>
            <a:r>
              <a:rPr lang="en-US" altLang="zh-CN"/>
              <a:t> FreeRTOS </a:t>
            </a:r>
            <a:r>
              <a:rPr lang="zh-CN" altLang="en-US"/>
              <a:t>项目中，配置相关的任务和中断优先级。</a:t>
            </a:r>
            <a:r>
              <a:rPr lang="en-US" altLang="zh-CN"/>
              <a:t> </a:t>
            </a:r>
            <a:r>
              <a:rPr lang="zh-CN" altLang="en-US"/>
              <a:t>注意事项：</a:t>
            </a:r>
            <a:endParaRPr lang="zh-CN" altLang="en-US"/>
          </a:p>
          <a:p>
            <a:r>
              <a:rPr lang="zh-CN" altLang="en-US"/>
              <a:t>官方支持：</a:t>
            </a:r>
            <a:r>
              <a:rPr lang="en-US" altLang="zh-CN"/>
              <a:t>​</a:t>
            </a:r>
            <a:r>
              <a:rPr lang="zh-CN" altLang="en-US"/>
              <a:t>作为</a:t>
            </a:r>
            <a:r>
              <a:rPr lang="en-US" altLang="zh-CN"/>
              <a:t> FreeRTOS </a:t>
            </a:r>
            <a:r>
              <a:rPr lang="zh-CN" altLang="en-US"/>
              <a:t>官方提供的协议栈，</a:t>
            </a:r>
            <a:r>
              <a:rPr lang="en-US" altLang="zh-CN"/>
              <a:t>FreeRTOS+TCP </a:t>
            </a:r>
            <a:r>
              <a:rPr lang="zh-CN" altLang="en-US"/>
              <a:t>在兼容性和支持方面具有优势。</a:t>
            </a:r>
            <a:endParaRPr lang="zh-CN" altLang="en-US"/>
          </a:p>
          <a:p>
            <a:r>
              <a:rPr lang="zh-CN" altLang="en-US"/>
              <a:t>功能丰富：</a:t>
            </a:r>
            <a:r>
              <a:rPr lang="en-US" altLang="zh-CN"/>
              <a:t>​</a:t>
            </a:r>
            <a:r>
              <a:rPr lang="zh-CN" altLang="en-US"/>
              <a:t>支持多播、</a:t>
            </a:r>
            <a:r>
              <a:rPr lang="en-US" altLang="zh-CN"/>
              <a:t>IPv6</a:t>
            </a:r>
            <a:r>
              <a:rPr lang="zh-CN" altLang="en-US"/>
              <a:t>、零拷贝等特性，适用于功能需求较高的应用。</a:t>
            </a:r>
            <a:endParaRPr lang="zh-CN" altLang="en-US"/>
          </a:p>
          <a:p>
            <a:r>
              <a:rPr lang="zh-CN" altLang="en-US"/>
              <a:t>实现思路</a:t>
            </a:r>
            <a:r>
              <a:rPr lang="en-US" altLang="zh-CN"/>
              <a:t>:</a:t>
            </a:r>
            <a:r>
              <a:rPr lang="zh-CN" altLang="en-US"/>
              <a:t>基于</a:t>
            </a:r>
            <a:r>
              <a:rPr lang="en-US" altLang="zh-CN"/>
              <a:t>FreeRTOS</a:t>
            </a:r>
            <a:r>
              <a:rPr lang="zh-CN" altLang="en-US"/>
              <a:t>的队列和串口驱动，解析输入命令</a:t>
            </a:r>
            <a:r>
              <a:rPr lang="en-US" altLang="zh-CN"/>
              <a:t> </a:t>
            </a:r>
            <a:r>
              <a:rPr lang="zh-CN" altLang="en-US"/>
              <a:t>所需知识</a:t>
            </a:r>
            <a:r>
              <a:rPr lang="en-US" altLang="zh-CN"/>
              <a:t>:</a:t>
            </a:r>
            <a:r>
              <a:rPr lang="zh-CN" altLang="en-US"/>
              <a:t>串口通信、字符串解析、任务状态查询</a:t>
            </a:r>
            <a:r>
              <a:rPr lang="en-US" altLang="zh-CN"/>
              <a:t>API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日志分级：支持分级日志</a:t>
            </a:r>
            <a:r>
              <a:rPr lang="en-US" altLang="zh-CN"/>
              <a:t>[</a:t>
            </a:r>
            <a:r>
              <a:rPr lang="zh-CN" altLang="en-US"/>
              <a:t>普通信息</a:t>
            </a:r>
            <a:r>
              <a:rPr lang="en-US" altLang="zh-CN"/>
              <a:t>INFO/</a:t>
            </a:r>
            <a:r>
              <a:rPr lang="zh-CN" altLang="en-US"/>
              <a:t>警告</a:t>
            </a:r>
            <a:r>
              <a:rPr lang="en-US" altLang="zh-CN"/>
              <a:t>WARN/</a:t>
            </a:r>
            <a:r>
              <a:rPr lang="zh-CN" altLang="en-US"/>
              <a:t>错误</a:t>
            </a:r>
            <a:r>
              <a:rPr lang="en-US" altLang="zh-CN"/>
              <a:t>ERROR/</a:t>
            </a:r>
            <a:r>
              <a:rPr lang="zh-CN" altLang="en-US"/>
              <a:t>调试信息</a:t>
            </a:r>
            <a:r>
              <a:rPr lang="en-US" altLang="zh-CN"/>
              <a:t>Debug] </a:t>
            </a:r>
            <a:r>
              <a:rPr lang="zh-CN" altLang="en-US"/>
              <a:t>输出目标：内存缓冲区（用于循环储存）、外部闪存（长期储存），也可以通过串口与</a:t>
            </a:r>
            <a:r>
              <a:rPr lang="en-US" altLang="zh-CN"/>
              <a:t>CLI</a:t>
            </a:r>
            <a:r>
              <a:rPr lang="zh-CN" altLang="en-US"/>
              <a:t>结合实现实时查看</a:t>
            </a:r>
            <a:r>
              <a:rPr lang="en-US" altLang="zh-CN"/>
              <a:t> </a:t>
            </a:r>
            <a:r>
              <a:rPr lang="zh-CN" altLang="en-US"/>
              <a:t>格式简化：时间戳</a:t>
            </a:r>
            <a:r>
              <a:rPr lang="en-US" altLang="zh-CN"/>
              <a:t> + </a:t>
            </a:r>
            <a:r>
              <a:rPr lang="zh-CN" altLang="en-US"/>
              <a:t>级别</a:t>
            </a:r>
            <a:r>
              <a:rPr lang="en-US" altLang="zh-CN"/>
              <a:t> + </a:t>
            </a:r>
            <a:r>
              <a:rPr lang="zh-CN" altLang="en-US"/>
              <a:t>消息（如</a:t>
            </a:r>
            <a:r>
              <a:rPr lang="en-US" altLang="zh-CN"/>
              <a:t> [12:30:45][INFO] Sensor data: 25</a:t>
            </a:r>
            <a:r>
              <a:rPr lang="" altLang="en-US"/>
              <a:t>°</a:t>
            </a:r>
            <a:r>
              <a:rPr lang="en-US" altLang="zh-CN"/>
              <a:t>C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轻量化：资源占用要低，不能消耗太多内存或处理时间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735" y="1122363"/>
            <a:ext cx="730641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735" y="3602038"/>
            <a:ext cx="730641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1534" y="365125"/>
            <a:ext cx="210059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754" y="365125"/>
            <a:ext cx="618000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680" y="1709738"/>
            <a:ext cx="840237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4680" y="4589463"/>
            <a:ext cx="840237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754" y="1825625"/>
            <a:ext cx="4140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1828" y="1825625"/>
            <a:ext cx="4140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023" y="365125"/>
            <a:ext cx="840237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023" y="1681163"/>
            <a:ext cx="41212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023" y="2505075"/>
            <a:ext cx="412127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31828" y="1681163"/>
            <a:ext cx="41415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1828" y="2505075"/>
            <a:ext cx="414156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023" y="457200"/>
            <a:ext cx="31420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569" y="987425"/>
            <a:ext cx="49318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023" y="2057400"/>
            <a:ext cx="31420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023" y="457200"/>
            <a:ext cx="31420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41569" y="987425"/>
            <a:ext cx="493182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023" y="2057400"/>
            <a:ext cx="31420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754" y="365125"/>
            <a:ext cx="84023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754" y="1825625"/>
            <a:ext cx="84023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754" y="6356350"/>
            <a:ext cx="21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26998" y="6356350"/>
            <a:ext cx="328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80204" y="6356350"/>
            <a:ext cx="21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li</dc:creator>
  <cp:lastModifiedBy>LY</cp:lastModifiedBy>
  <cp:revision>4</cp:revision>
  <dcterms:created xsi:type="dcterms:W3CDTF">2023-08-09T12:44:00Z</dcterms:created>
  <dcterms:modified xsi:type="dcterms:W3CDTF">2025-04-20T14:02:16Z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04C389B9E6B34BC584B676C47600B668_13</vt:lpwstr>
  </property>
  <property fmtid="{D5CDD505-2E9C-101B-9397-08002B2CF9AE}" pid="3" name="KSOProductBuildVer">
    <vt:lpwstr>2052-12.1.0.20305</vt:lpwstr>
  </property>
</Properties>
</file>