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4" r:id="rId3"/>
    <p:sldId id="285" r:id="rId4"/>
    <p:sldId id="276" r:id="rId5"/>
    <p:sldId id="319" r:id="rId6"/>
    <p:sldId id="298" r:id="rId7"/>
    <p:sldId id="299" r:id="rId8"/>
    <p:sldId id="303" r:id="rId9"/>
    <p:sldId id="293" r:id="rId10"/>
    <p:sldId id="294" r:id="rId11"/>
    <p:sldId id="301" r:id="rId12"/>
    <p:sldId id="302" r:id="rId13"/>
    <p:sldId id="304" r:id="rId14"/>
    <p:sldId id="313" r:id="rId15"/>
    <p:sldId id="279" r:id="rId16"/>
    <p:sldId id="305" r:id="rId17"/>
    <p:sldId id="307" r:id="rId18"/>
    <p:sldId id="308" r:id="rId19"/>
    <p:sldId id="315" r:id="rId20"/>
    <p:sldId id="278" r:id="rId21"/>
    <p:sldId id="286" r:id="rId22"/>
    <p:sldId id="317" r:id="rId23"/>
    <p:sldId id="318" r:id="rId24"/>
    <p:sldId id="288" r:id="rId25"/>
    <p:sldId id="289" r:id="rId26"/>
    <p:sldId id="295" r:id="rId27"/>
    <p:sldId id="280" r:id="rId28"/>
    <p:sldId id="31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8426"/>
    <a:srgbClr val="8A8F95"/>
    <a:srgbClr val="FFFFFF"/>
    <a:srgbClr val="985402"/>
    <a:srgbClr val="CA6F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3" autoAdjust="0"/>
    <p:restoredTop sz="75512" autoAdjust="0"/>
  </p:normalViewPr>
  <p:slideViewPr>
    <p:cSldViewPr snapToGrid="0">
      <p:cViewPr>
        <p:scale>
          <a:sx n="75" d="100"/>
          <a:sy n="75" d="100"/>
        </p:scale>
        <p:origin x="260"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t>2025/4/22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t>‹#›</a:t>
            </a:fld>
            <a:endParaRPr lang="zh-CN" altLang="en-US"/>
          </a:p>
        </p:txBody>
      </p:sp>
    </p:spTree>
    <p:extLst>
      <p:ext uri="{BB962C8B-B14F-4D97-AF65-F5344CB8AC3E}">
        <p14:creationId xmlns:p14="http://schemas.microsoft.com/office/powerpoint/2010/main" val="117620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基于</a:t>
            </a:r>
            <a:r>
              <a:rPr lang="en-US" altLang="zh-CN" sz="1200" dirty="0"/>
              <a:t>LLM</a:t>
            </a:r>
            <a:r>
              <a:rPr lang="zh-CN" altLang="en-US" sz="1200" dirty="0"/>
              <a:t>与</a:t>
            </a:r>
            <a:r>
              <a:rPr lang="en-US" altLang="zh-CN" sz="1200" dirty="0"/>
              <a:t>LSTM</a:t>
            </a:r>
            <a:r>
              <a:rPr lang="zh-CN" altLang="en-US" sz="1200" dirty="0"/>
              <a:t>（长短期记忆网络）等模型？</a:t>
            </a:r>
            <a:endParaRPr lang="en-US" altLang="zh-CN" sz="1200" dirty="0"/>
          </a:p>
          <a:p>
            <a:endParaRPr lang="en-US" altLang="zh-CN" dirty="0"/>
          </a:p>
          <a:p>
            <a:r>
              <a:rPr lang="en-US" altLang="zh-CN" dirty="0"/>
              <a:t>LLM</a:t>
            </a:r>
            <a:r>
              <a:rPr lang="zh-CN" altLang="en-US" dirty="0"/>
              <a:t>不能和</a:t>
            </a:r>
            <a:r>
              <a:rPr lang="en-US" altLang="zh-CN" dirty="0"/>
              <a:t>LSTM</a:t>
            </a:r>
            <a:r>
              <a:rPr lang="zh-CN" altLang="en-US" dirty="0"/>
              <a:t>归为同类型吧</a:t>
            </a:r>
          </a:p>
        </p:txBody>
      </p:sp>
      <p:sp>
        <p:nvSpPr>
          <p:cNvPr id="4" name="灯片编号占位符 3"/>
          <p:cNvSpPr>
            <a:spLocks noGrp="1"/>
          </p:cNvSpPr>
          <p:nvPr>
            <p:ph type="sldNum" sz="quarter" idx="5"/>
          </p:nvPr>
        </p:nvSpPr>
        <p:spPr/>
        <p:txBody>
          <a:bodyPr/>
          <a:lstStyle/>
          <a:p>
            <a:fld id="{0EA499FE-432E-4C91-A380-102EEE5AAEBA}" type="slidenum">
              <a:rPr lang="zh-CN" altLang="en-US" smtClean="0"/>
              <a:t>3</a:t>
            </a:fld>
            <a:endParaRPr lang="zh-CN" altLang="en-US"/>
          </a:p>
        </p:txBody>
      </p:sp>
    </p:spTree>
    <p:extLst>
      <p:ext uri="{BB962C8B-B14F-4D97-AF65-F5344CB8AC3E}">
        <p14:creationId xmlns:p14="http://schemas.microsoft.com/office/powerpoint/2010/main" val="4135220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接下来是可行性研究中数据集构建的部分，试图回答 为什么需要构建数据集？需要收集哪些数据？如何收集？</a:t>
            </a:r>
          </a:p>
        </p:txBody>
      </p:sp>
      <p:sp>
        <p:nvSpPr>
          <p:cNvPr id="4" name="灯片编号占位符 3"/>
          <p:cNvSpPr>
            <a:spLocks noGrp="1"/>
          </p:cNvSpPr>
          <p:nvPr>
            <p:ph type="sldNum" sz="quarter" idx="5"/>
          </p:nvPr>
        </p:nvSpPr>
        <p:spPr/>
        <p:txBody>
          <a:bodyPr/>
          <a:lstStyle/>
          <a:p>
            <a:fld id="{0EA499FE-432E-4C91-A380-102EEE5AAEBA}" type="slidenum">
              <a:rPr lang="zh-CN" altLang="en-US" smtClean="0"/>
              <a:t>14</a:t>
            </a:fld>
            <a:endParaRPr lang="zh-CN" altLang="en-US"/>
          </a:p>
        </p:txBody>
      </p:sp>
    </p:spTree>
    <p:extLst>
      <p:ext uri="{BB962C8B-B14F-4D97-AF65-F5344CB8AC3E}">
        <p14:creationId xmlns:p14="http://schemas.microsoft.com/office/powerpoint/2010/main" val="2078588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首先回顾一下课题思路</a:t>
            </a:r>
            <a:endParaRPr lang="en-US" altLang="zh-CN" dirty="0"/>
          </a:p>
          <a:p>
            <a:r>
              <a:rPr lang="zh-CN" altLang="en-US" dirty="0"/>
              <a:t>现在我们来到了这一步</a:t>
            </a:r>
            <a:endParaRPr lang="en-US" altLang="zh-CN" dirty="0"/>
          </a:p>
          <a:p>
            <a:r>
              <a:rPr lang="zh-CN" altLang="en-US" dirty="0"/>
              <a:t>预测 也就是推理的实现 是依靠</a:t>
            </a:r>
            <a:endParaRPr lang="en-US" altLang="zh-CN" dirty="0"/>
          </a:p>
          <a:p>
            <a:r>
              <a:rPr lang="zh-CN" altLang="en-US" dirty="0"/>
              <a:t>神经网络</a:t>
            </a:r>
            <a:r>
              <a:rPr lang="en-US" altLang="zh-CN" dirty="0"/>
              <a:t>LSTM </a:t>
            </a:r>
            <a:r>
              <a:rPr lang="zh-CN" altLang="en-US" dirty="0"/>
              <a:t>还是 </a:t>
            </a:r>
            <a:r>
              <a:rPr lang="en-US" altLang="zh-CN" dirty="0"/>
              <a:t>LLM</a:t>
            </a:r>
            <a:r>
              <a:rPr lang="zh-CN" altLang="en-US" dirty="0"/>
              <a:t>？</a:t>
            </a:r>
            <a:endParaRPr lang="en-US" altLang="zh-CN" dirty="0"/>
          </a:p>
          <a:p>
            <a:endParaRPr lang="en-US" altLang="zh-CN" dirty="0"/>
          </a:p>
          <a:p>
            <a:r>
              <a:rPr lang="zh-CN" altLang="en-US" dirty="0"/>
              <a:t>如果使用</a:t>
            </a:r>
            <a:r>
              <a:rPr lang="en-US" altLang="zh-CN" dirty="0"/>
              <a:t>LLM</a:t>
            </a:r>
            <a:r>
              <a:rPr lang="zh-CN" altLang="en-US" dirty="0"/>
              <a:t>的话</a:t>
            </a:r>
          </a:p>
        </p:txBody>
      </p:sp>
      <p:sp>
        <p:nvSpPr>
          <p:cNvPr id="4" name="灯片编号占位符 3"/>
          <p:cNvSpPr>
            <a:spLocks noGrp="1"/>
          </p:cNvSpPr>
          <p:nvPr>
            <p:ph type="sldNum" sz="quarter" idx="5"/>
          </p:nvPr>
        </p:nvSpPr>
        <p:spPr/>
        <p:txBody>
          <a:bodyPr/>
          <a:lstStyle/>
          <a:p>
            <a:fld id="{0EA499FE-432E-4C91-A380-102EEE5AAEBA}" type="slidenum">
              <a:rPr lang="zh-CN" altLang="en-US" smtClean="0"/>
              <a:t>15</a:t>
            </a:fld>
            <a:endParaRPr lang="zh-CN" altLang="en-US"/>
          </a:p>
        </p:txBody>
      </p:sp>
    </p:spTree>
    <p:extLst>
      <p:ext uri="{BB962C8B-B14F-4D97-AF65-F5344CB8AC3E}">
        <p14:creationId xmlns:p14="http://schemas.microsoft.com/office/powerpoint/2010/main" val="2508090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LLM</a:t>
            </a:r>
            <a:r>
              <a:rPr lang="zh-CN" altLang="en-US" dirty="0"/>
              <a:t>工作的原理，我们需要充分的历史记录和上下文。</a:t>
            </a:r>
            <a:endParaRPr lang="en-US" altLang="zh-CN" dirty="0"/>
          </a:p>
          <a:p>
            <a:r>
              <a:rPr lang="zh-CN" altLang="en-US" dirty="0"/>
              <a:t>历史数据是</a:t>
            </a:r>
            <a:r>
              <a:rPr lang="en-US" altLang="zh-CN" dirty="0"/>
              <a:t>LLM</a:t>
            </a:r>
            <a:r>
              <a:rPr lang="zh-CN" altLang="en-US" dirty="0"/>
              <a:t>训练的基础，保存在</a:t>
            </a:r>
            <a:r>
              <a:rPr lang="en-US" altLang="zh-CN" dirty="0"/>
              <a:t>LLM</a:t>
            </a:r>
            <a:r>
              <a:rPr lang="zh-CN" altLang="en-US" dirty="0"/>
              <a:t>的参数中，“理解一般行为模式”</a:t>
            </a:r>
            <a:endParaRPr lang="en-US" altLang="zh-CN" dirty="0"/>
          </a:p>
          <a:p>
            <a:r>
              <a:rPr lang="zh-CN" altLang="en-US" dirty="0"/>
              <a:t>上下文信息是指当前的具体情况，帮助模型将历史模式应用于特定场景，“适应具体情况”</a:t>
            </a:r>
            <a:endParaRPr lang="en-US" altLang="zh-CN" dirty="0"/>
          </a:p>
          <a:p>
            <a:r>
              <a:rPr lang="zh-CN" altLang="en-US" dirty="0"/>
              <a:t>在文件操作的语境下，</a:t>
            </a:r>
            <a:endParaRPr lang="en-US" altLang="zh-CN" dirty="0"/>
          </a:p>
          <a:p>
            <a:r>
              <a:rPr lang="zh-CN" altLang="en-US" dirty="0"/>
              <a:t>历史数据可能显示用户在修改文件后，通常保存文件，</a:t>
            </a:r>
            <a:endParaRPr lang="en-US" altLang="zh-CN" dirty="0"/>
          </a:p>
          <a:p>
            <a:r>
              <a:rPr lang="zh-CN" altLang="en-US" dirty="0"/>
              <a:t>而上下文（如“文档有未保存的更改”）则进一步确认这一预测，</a:t>
            </a:r>
            <a:endParaRPr lang="en-US" altLang="zh-CN" dirty="0"/>
          </a:p>
          <a:p>
            <a:endParaRPr lang="en-US" altLang="zh-CN" dirty="0"/>
          </a:p>
          <a:p>
            <a:r>
              <a:rPr lang="zh-CN" altLang="en-US" dirty="0"/>
              <a:t>但是，历史数据是“训练模型”用的，作为用户我们没有算力去从头训练</a:t>
            </a:r>
            <a:endParaRPr lang="en-US" altLang="zh-CN" dirty="0"/>
          </a:p>
          <a:p>
            <a:r>
              <a:rPr lang="zh-CN" altLang="en-US" dirty="0"/>
              <a:t>那么如何增强</a:t>
            </a:r>
            <a:r>
              <a:rPr lang="en-US" altLang="zh-CN" dirty="0"/>
              <a:t>AI</a:t>
            </a:r>
            <a:r>
              <a:rPr lang="zh-CN" altLang="en-US" dirty="0"/>
              <a:t>在特定领域的表现呢，</a:t>
            </a:r>
            <a:endParaRPr lang="en-US" altLang="zh-CN" dirty="0"/>
          </a:p>
          <a:p>
            <a:r>
              <a:rPr lang="zh-CN" altLang="en-US" dirty="0"/>
              <a:t>主流的方法有三个微调也需要庞大的算力，排除</a:t>
            </a:r>
            <a:endParaRPr lang="en-US" altLang="zh-CN" dirty="0"/>
          </a:p>
          <a:p>
            <a:r>
              <a:rPr lang="zh-CN" altLang="en-US" dirty="0"/>
              <a:t>提示词工程不太适合我们的项目，</a:t>
            </a:r>
            <a:endParaRPr lang="en-US" altLang="zh-CN" dirty="0"/>
          </a:p>
          <a:p>
            <a:r>
              <a:rPr lang="en-US" altLang="zh-CN" dirty="0"/>
              <a:t>RAG</a:t>
            </a: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16</a:t>
            </a:fld>
            <a:endParaRPr lang="zh-CN" altLang="en-US"/>
          </a:p>
        </p:txBody>
      </p:sp>
    </p:spTree>
    <p:extLst>
      <p:ext uri="{BB962C8B-B14F-4D97-AF65-F5344CB8AC3E}">
        <p14:creationId xmlns:p14="http://schemas.microsoft.com/office/powerpoint/2010/main" val="22049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D92C2-F23E-27C2-F9B1-85D80E1FE1D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A8FAEAD-AA3B-82E7-94FF-F0E33DA3673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97D08C1-5C45-B441-A4E8-906273224D8E}"/>
              </a:ext>
            </a:extLst>
          </p:cNvPr>
          <p:cNvSpPr>
            <a:spLocks noGrp="1"/>
          </p:cNvSpPr>
          <p:nvPr>
            <p:ph type="body" idx="1"/>
          </p:nvPr>
        </p:nvSpPr>
        <p:spPr/>
        <p:txBody>
          <a:bodyPr/>
          <a:lstStyle/>
          <a:p>
            <a:r>
              <a:rPr lang="zh-CN" altLang="en-US" b="1" dirty="0"/>
              <a:t>系统调用监控</a:t>
            </a:r>
            <a:r>
              <a:rPr lang="zh-CN" altLang="en-US" dirty="0"/>
              <a:t>：通过</a:t>
            </a:r>
            <a:r>
              <a:rPr lang="en-US" altLang="zh-CN" dirty="0"/>
              <a:t>Windows ETW/Process Monitor</a:t>
            </a:r>
            <a:r>
              <a:rPr lang="zh-CN" altLang="en-US" dirty="0"/>
              <a:t>或</a:t>
            </a:r>
            <a:r>
              <a:rPr lang="en-US" altLang="zh-CN" dirty="0"/>
              <a:t>Linux</a:t>
            </a:r>
            <a:r>
              <a:rPr lang="zh-CN" altLang="en-US" dirty="0"/>
              <a:t>的</a:t>
            </a:r>
            <a:r>
              <a:rPr lang="en-US" altLang="zh-CN" dirty="0" err="1"/>
              <a:t>strace</a:t>
            </a:r>
            <a:r>
              <a:rPr lang="en-US" altLang="zh-CN" dirty="0"/>
              <a:t>/</a:t>
            </a:r>
            <a:r>
              <a:rPr lang="en-US" altLang="zh-CN" dirty="0" err="1"/>
              <a:t>eBPF</a:t>
            </a:r>
            <a:r>
              <a:rPr lang="zh-CN" altLang="en-US" dirty="0"/>
              <a:t>跟踪文件系统调用 </a:t>
            </a:r>
            <a:endParaRPr lang="en-US" altLang="zh-CN" dirty="0"/>
          </a:p>
          <a:p>
            <a:r>
              <a:rPr lang="zh-CN" altLang="en-US" b="1" dirty="0"/>
              <a:t>文件系统驱动拦截</a:t>
            </a:r>
            <a:r>
              <a:rPr lang="zh-CN" altLang="en-US" dirty="0"/>
              <a:t>：开发过滤驱动或</a:t>
            </a:r>
            <a:r>
              <a:rPr lang="en-US" altLang="zh-CN" dirty="0"/>
              <a:t>FUSE</a:t>
            </a:r>
            <a:r>
              <a:rPr lang="zh-CN" altLang="en-US" dirty="0"/>
              <a:t>模块拦截操作 </a:t>
            </a:r>
            <a:endParaRPr lang="en-US" altLang="zh-CN" dirty="0"/>
          </a:p>
          <a:p>
            <a:r>
              <a:rPr lang="zh-CN" altLang="en-US" b="1" dirty="0"/>
              <a:t>用户态日志</a:t>
            </a:r>
            <a:r>
              <a:rPr lang="zh-CN" altLang="en-US" dirty="0"/>
              <a:t>：应用程序层面记录用户行为</a:t>
            </a:r>
            <a:endParaRPr lang="en-US" altLang="zh-CN" dirty="0"/>
          </a:p>
          <a:p>
            <a:endParaRPr lang="en-US" altLang="zh-CN" dirty="0"/>
          </a:p>
          <a:p>
            <a:r>
              <a:rPr lang="zh-CN" altLang="en-US" dirty="0"/>
              <a:t>需要收集两大类信息</a:t>
            </a:r>
            <a:endParaRPr lang="en-US" altLang="zh-CN" dirty="0"/>
          </a:p>
          <a:p>
            <a:endParaRPr lang="en-US" altLang="zh-CN" dirty="0"/>
          </a:p>
          <a:p>
            <a:pPr lvl="1"/>
            <a:r>
              <a:rPr lang="zh-CN" altLang="en-US" b="1" dirty="0"/>
              <a:t>用户文件操作信息</a:t>
            </a:r>
            <a:r>
              <a:rPr lang="zh-CN" altLang="en-US" dirty="0"/>
              <a:t>：具有时间和空间的规律性</a:t>
            </a:r>
            <a:endParaRPr lang="en-US" altLang="zh-CN" dirty="0"/>
          </a:p>
          <a:p>
            <a:pPr lvl="1"/>
            <a:endParaRPr lang="en-US" altLang="zh-CN" dirty="0"/>
          </a:p>
          <a:p>
            <a:pPr lvl="1"/>
            <a:r>
              <a:rPr lang="zh-CN" altLang="en-US" b="1" dirty="0"/>
              <a:t>文件信息</a:t>
            </a:r>
            <a:r>
              <a:rPr lang="zh-CN" altLang="en-US" dirty="0"/>
              <a:t>：包括时间信息、空间信息、元数据以及语义内容</a:t>
            </a:r>
            <a:endParaRPr lang="en-US" altLang="zh-CN" dirty="0"/>
          </a:p>
          <a:p>
            <a:pPr lvl="2"/>
            <a:endParaRPr lang="zh-CN" altLang="en-US" dirty="0"/>
          </a:p>
          <a:p>
            <a:endParaRPr lang="en-US" altLang="zh-CN" dirty="0"/>
          </a:p>
          <a:p>
            <a:pPr lvl="2"/>
            <a:r>
              <a:rPr lang="en-US" altLang="zh-CN" sz="1200" dirty="0">
                <a:solidFill>
                  <a:schemeClr val="bg2">
                    <a:lumMod val="25000"/>
                  </a:schemeClr>
                </a:solidFill>
              </a:rPr>
              <a:t>To be</a:t>
            </a:r>
            <a:r>
              <a:rPr lang="zh-CN" altLang="en-US" sz="1200" dirty="0">
                <a:solidFill>
                  <a:schemeClr val="bg2">
                    <a:lumMod val="25000"/>
                  </a:schemeClr>
                </a:solidFill>
              </a:rPr>
              <a:t> </a:t>
            </a:r>
            <a:r>
              <a:rPr lang="en-US" altLang="zh-CN" sz="1200" dirty="0">
                <a:solidFill>
                  <a:schemeClr val="bg2">
                    <a:lumMod val="25000"/>
                  </a:schemeClr>
                </a:solidFill>
              </a:rPr>
              <a:t>answered</a:t>
            </a:r>
          </a:p>
          <a:p>
            <a:pPr marL="1257300" lvl="2" indent="-342900">
              <a:buAutoNum type="arabicPeriod"/>
            </a:pPr>
            <a:r>
              <a:rPr lang="zh-CN" altLang="en-US" sz="1200" dirty="0">
                <a:solidFill>
                  <a:schemeClr val="bg2">
                    <a:lumMod val="25000"/>
                  </a:schemeClr>
                </a:solidFill>
              </a:rPr>
              <a:t>用户文件操作信息要如何处理？以什么方式集成到知识库中？</a:t>
            </a:r>
            <a:endParaRPr lang="en-US" altLang="zh-CN" sz="1200" dirty="0">
              <a:solidFill>
                <a:schemeClr val="bg2">
                  <a:lumMod val="25000"/>
                </a:schemeClr>
              </a:solidFill>
            </a:endParaRPr>
          </a:p>
          <a:p>
            <a:pPr marL="1257300" lvl="2" indent="-342900">
              <a:buAutoNum type="arabicPeriod"/>
            </a:pPr>
            <a:r>
              <a:rPr lang="zh-CN" altLang="en-US" sz="1200" dirty="0">
                <a:solidFill>
                  <a:schemeClr val="bg2">
                    <a:lumMod val="25000"/>
                  </a:schemeClr>
                </a:solidFill>
              </a:rPr>
              <a:t>如何获得可执行文件的语义信息？⭐</a:t>
            </a:r>
            <a:endParaRPr lang="en-US" altLang="zh-CN" sz="1200" dirty="0">
              <a:solidFill>
                <a:schemeClr val="bg2">
                  <a:lumMod val="25000"/>
                </a:schemeClr>
              </a:solidFill>
            </a:endParaRPr>
          </a:p>
          <a:p>
            <a:endParaRPr lang="zh-CN" altLang="en-US" dirty="0"/>
          </a:p>
        </p:txBody>
      </p:sp>
      <p:sp>
        <p:nvSpPr>
          <p:cNvPr id="4" name="灯片编号占位符 3">
            <a:extLst>
              <a:ext uri="{FF2B5EF4-FFF2-40B4-BE49-F238E27FC236}">
                <a16:creationId xmlns:a16="http://schemas.microsoft.com/office/drawing/2014/main" id="{B27390AA-5B6E-13C1-A8DF-FC99593D651D}"/>
              </a:ext>
            </a:extLst>
          </p:cNvPr>
          <p:cNvSpPr>
            <a:spLocks noGrp="1"/>
          </p:cNvSpPr>
          <p:nvPr>
            <p:ph type="sldNum" sz="quarter" idx="5"/>
          </p:nvPr>
        </p:nvSpPr>
        <p:spPr/>
        <p:txBody>
          <a:bodyPr/>
          <a:lstStyle/>
          <a:p>
            <a:fld id="{0EA499FE-432E-4C91-A380-102EEE5AAEBA}" type="slidenum">
              <a:rPr lang="zh-CN" altLang="en-US" smtClean="0"/>
              <a:t>17</a:t>
            </a:fld>
            <a:endParaRPr lang="zh-CN" altLang="en-US"/>
          </a:p>
        </p:txBody>
      </p:sp>
    </p:spTree>
    <p:extLst>
      <p:ext uri="{BB962C8B-B14F-4D97-AF65-F5344CB8AC3E}">
        <p14:creationId xmlns:p14="http://schemas.microsoft.com/office/powerpoint/2010/main" val="1497258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07070-44AE-366B-1354-1DE57C0700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44907ED-F8C1-06FE-1C01-D262A4BE5BA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1B588A5-31F2-6467-F612-1152ED4644D9}"/>
              </a:ext>
            </a:extLst>
          </p:cNvPr>
          <p:cNvSpPr>
            <a:spLocks noGrp="1"/>
          </p:cNvSpPr>
          <p:nvPr>
            <p:ph type="body" idx="1"/>
          </p:nvPr>
        </p:nvSpPr>
        <p:spPr/>
        <p:txBody>
          <a:bodyPr/>
          <a:lstStyle/>
          <a:p>
            <a:pPr lvl="2"/>
            <a:endParaRPr lang="en-US" altLang="zh-CN" dirty="0"/>
          </a:p>
          <a:p>
            <a:r>
              <a:rPr lang="en-US" altLang="zh-CN" b="0" i="0" dirty="0">
                <a:solidFill>
                  <a:srgbClr val="59636E"/>
                </a:solidFill>
                <a:effectLst/>
                <a:latin typeface="-apple-system"/>
              </a:rPr>
              <a:t>Problem1: </a:t>
            </a:r>
            <a:r>
              <a:rPr lang="zh-CN" altLang="en-US" b="0" i="0" dirty="0">
                <a:solidFill>
                  <a:srgbClr val="59636E"/>
                </a:solidFill>
                <a:effectLst/>
                <a:latin typeface="-apple-system"/>
              </a:rPr>
              <a:t>假设你有两个文档，分别是</a:t>
            </a:r>
            <a:r>
              <a:rPr lang="en-US" altLang="zh-CN" b="0" i="0" dirty="0">
                <a:solidFill>
                  <a:srgbClr val="59636E"/>
                </a:solidFill>
                <a:effectLst/>
                <a:latin typeface="-apple-system"/>
              </a:rPr>
              <a:t>《</a:t>
            </a:r>
            <a:r>
              <a:rPr lang="zh-CN" altLang="en-US" b="0" i="0" dirty="0">
                <a:solidFill>
                  <a:srgbClr val="59636E"/>
                </a:solidFill>
                <a:effectLst/>
                <a:latin typeface="-apple-system"/>
              </a:rPr>
              <a:t>科技趋势报告</a:t>
            </a:r>
            <a:r>
              <a:rPr lang="en-US" altLang="zh-CN" b="0" i="0" dirty="0">
                <a:solidFill>
                  <a:srgbClr val="59636E"/>
                </a:solidFill>
                <a:effectLst/>
                <a:latin typeface="-apple-system"/>
              </a:rPr>
              <a:t>》</a:t>
            </a:r>
            <a:r>
              <a:rPr lang="zh-CN" altLang="en-US" b="0" i="0" dirty="0">
                <a:solidFill>
                  <a:srgbClr val="59636E"/>
                </a:solidFill>
                <a:effectLst/>
                <a:latin typeface="-apple-system"/>
              </a:rPr>
              <a:t>和</a:t>
            </a:r>
            <a:r>
              <a:rPr lang="en-US" altLang="zh-CN" b="0" i="0" dirty="0">
                <a:solidFill>
                  <a:srgbClr val="59636E"/>
                </a:solidFill>
                <a:effectLst/>
                <a:latin typeface="-apple-system"/>
              </a:rPr>
              <a:t>《</a:t>
            </a:r>
            <a:r>
              <a:rPr lang="zh-CN" altLang="en-US" b="0" i="0" dirty="0">
                <a:solidFill>
                  <a:srgbClr val="59636E"/>
                </a:solidFill>
                <a:effectLst/>
                <a:latin typeface="-apple-system"/>
              </a:rPr>
              <a:t>未来科技展望</a:t>
            </a:r>
            <a:r>
              <a:rPr lang="en-US" altLang="zh-CN" b="0" i="0" dirty="0">
                <a:solidFill>
                  <a:srgbClr val="59636E"/>
                </a:solidFill>
                <a:effectLst/>
                <a:latin typeface="-apple-system"/>
              </a:rPr>
              <a:t>》</a:t>
            </a:r>
            <a:r>
              <a:rPr lang="zh-CN" altLang="en-US" b="0" i="0" dirty="0">
                <a:solidFill>
                  <a:srgbClr val="59636E"/>
                </a:solidFill>
                <a:effectLst/>
                <a:latin typeface="-apple-system"/>
              </a:rPr>
              <a:t>。这两个文档的内容都有很多相似的段落，比如它们都提到人工智能的发展、</a:t>
            </a:r>
            <a:r>
              <a:rPr lang="en-US" altLang="zh-CN" b="0" i="0" dirty="0">
                <a:solidFill>
                  <a:srgbClr val="59636E"/>
                </a:solidFill>
                <a:effectLst/>
                <a:latin typeface="-apple-system"/>
              </a:rPr>
              <a:t>5G</a:t>
            </a:r>
            <a:r>
              <a:rPr lang="zh-CN" altLang="en-US" b="0" i="0" dirty="0">
                <a:solidFill>
                  <a:srgbClr val="59636E"/>
                </a:solidFill>
                <a:effectLst/>
                <a:latin typeface="-apple-system"/>
              </a:rPr>
              <a:t>技术的影响等。如果我们只使用传统的文件系统进行简单的字符串匹配，系统可能会将这两个文件视为不同的文件，因为它们的文件名不同，或者是因为在某些段落使用的词语不同。 但是，如果我们想根据内容的相似性来组织或检索这些文件，比如希望找到所有提到“人工智能”的文件，传统的文件系统就无法做到，因为它只关注文件名和结构，而忽略了内容本身的相似性。 因此，段落的意思是强调传统文件系统在处理相似内容方面的局限性，缺乏通过内容相似性来有效地组织和检索文件的能力。</a:t>
            </a:r>
            <a:endParaRPr lang="en-US" altLang="zh-CN" b="0" i="0" dirty="0">
              <a:solidFill>
                <a:srgbClr val="59636E"/>
              </a:solidFill>
              <a:effectLst/>
              <a:latin typeface="-apple-system"/>
            </a:endParaRPr>
          </a:p>
          <a:p>
            <a:endParaRPr lang="en-US" altLang="zh-CN" b="0" i="0" dirty="0">
              <a:solidFill>
                <a:srgbClr val="59636E"/>
              </a:solidFill>
              <a:effectLst/>
              <a:latin typeface="-apple-system"/>
            </a:endParaRPr>
          </a:p>
          <a:p>
            <a:pPr algn="l">
              <a:buNone/>
            </a:pPr>
            <a:r>
              <a:rPr lang="en-US" altLang="zh-CN" b="0" i="0" dirty="0">
                <a:solidFill>
                  <a:srgbClr val="1F2328"/>
                </a:solidFill>
                <a:effectLst/>
                <a:latin typeface="-apple-system"/>
              </a:rPr>
              <a:t>Problem2: </a:t>
            </a:r>
            <a:r>
              <a:rPr lang="zh-CN" altLang="en-US" b="0" i="0" dirty="0">
                <a:solidFill>
                  <a:srgbClr val="1F2328"/>
                </a:solidFill>
                <a:effectLst/>
                <a:latin typeface="-apple-system"/>
              </a:rPr>
              <a:t>用户与传统文件系统的交互往往需要复杂的操作系统命令或手动通过用户界面导航，迫使用户精确记住文件的名称或位置。对于文件数量庞大的系统，文件检索过程效率低下且耗时，严重影响了系统的整体可用性。</a:t>
            </a:r>
          </a:p>
          <a:p>
            <a:pPr lvl="2"/>
            <a:endParaRPr lang="zh-CN" altLang="en-US" dirty="0"/>
          </a:p>
          <a:p>
            <a:r>
              <a:rPr lang="zh-CN" altLang="en-US" dirty="0"/>
              <a:t>致谢上一组提供的思路，并不需要抽象的指令</a:t>
            </a:r>
            <a:endParaRPr lang="en-US" altLang="zh-CN" dirty="0"/>
          </a:p>
          <a:p>
            <a:r>
              <a:rPr lang="zh-CN" altLang="en-US" dirty="0"/>
              <a:t>但如果我命令智能体帮我制作一个简历</a:t>
            </a:r>
            <a:endParaRPr lang="en-US" altLang="zh-CN" dirty="0"/>
          </a:p>
          <a:p>
            <a:endParaRPr lang="zh-CN" altLang="en-US" dirty="0"/>
          </a:p>
        </p:txBody>
      </p:sp>
      <p:sp>
        <p:nvSpPr>
          <p:cNvPr id="4" name="灯片编号占位符 3">
            <a:extLst>
              <a:ext uri="{FF2B5EF4-FFF2-40B4-BE49-F238E27FC236}">
                <a16:creationId xmlns:a16="http://schemas.microsoft.com/office/drawing/2014/main" id="{9D519694-B6E7-2F92-51CE-0236164DB9CB}"/>
              </a:ext>
            </a:extLst>
          </p:cNvPr>
          <p:cNvSpPr>
            <a:spLocks noGrp="1"/>
          </p:cNvSpPr>
          <p:nvPr>
            <p:ph type="sldNum" sz="quarter" idx="5"/>
          </p:nvPr>
        </p:nvSpPr>
        <p:spPr/>
        <p:txBody>
          <a:bodyPr/>
          <a:lstStyle/>
          <a:p>
            <a:fld id="{0EA499FE-432E-4C91-A380-102EEE5AAEBA}" type="slidenum">
              <a:rPr lang="zh-CN" altLang="en-US" smtClean="0"/>
              <a:t>18</a:t>
            </a:fld>
            <a:endParaRPr lang="zh-CN" altLang="en-US"/>
          </a:p>
        </p:txBody>
      </p:sp>
    </p:spTree>
    <p:extLst>
      <p:ext uri="{BB962C8B-B14F-4D97-AF65-F5344CB8AC3E}">
        <p14:creationId xmlns:p14="http://schemas.microsoft.com/office/powerpoint/2010/main" val="2107578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0F259-0CE0-77CF-C155-56418583EC0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5724C9-0240-BE3C-F592-1D5C4143AC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8522748-589A-12FB-DEA0-AAEC1FDD9B2E}"/>
              </a:ext>
            </a:extLst>
          </p:cNvPr>
          <p:cNvSpPr>
            <a:spLocks noGrp="1"/>
          </p:cNvSpPr>
          <p:nvPr>
            <p:ph type="body" idx="1"/>
          </p:nvPr>
        </p:nvSpPr>
        <p:spPr/>
        <p:txBody>
          <a:bodyPr/>
          <a:lstStyle/>
          <a:p>
            <a:r>
              <a:rPr lang="zh-CN" altLang="en-US" dirty="0"/>
              <a:t>接下来是可行性研究中数据集构建的部分，试图回答 为什么需要构建数据集？需要收集哪些数据？如何收集？</a:t>
            </a:r>
          </a:p>
        </p:txBody>
      </p:sp>
      <p:sp>
        <p:nvSpPr>
          <p:cNvPr id="4" name="灯片编号占位符 3">
            <a:extLst>
              <a:ext uri="{FF2B5EF4-FFF2-40B4-BE49-F238E27FC236}">
                <a16:creationId xmlns:a16="http://schemas.microsoft.com/office/drawing/2014/main" id="{60859C07-D7D1-915E-85D5-8193B240405D}"/>
              </a:ext>
            </a:extLst>
          </p:cNvPr>
          <p:cNvSpPr>
            <a:spLocks noGrp="1"/>
          </p:cNvSpPr>
          <p:nvPr>
            <p:ph type="sldNum" sz="quarter" idx="5"/>
          </p:nvPr>
        </p:nvSpPr>
        <p:spPr/>
        <p:txBody>
          <a:bodyPr/>
          <a:lstStyle/>
          <a:p>
            <a:fld id="{0EA499FE-432E-4C91-A380-102EEE5AAEBA}" type="slidenum">
              <a:rPr lang="zh-CN" altLang="en-US" smtClean="0"/>
              <a:t>19</a:t>
            </a:fld>
            <a:endParaRPr lang="zh-CN" altLang="en-US"/>
          </a:p>
        </p:txBody>
      </p:sp>
    </p:spTree>
    <p:extLst>
      <p:ext uri="{BB962C8B-B14F-4D97-AF65-F5344CB8AC3E}">
        <p14:creationId xmlns:p14="http://schemas.microsoft.com/office/powerpoint/2010/main" val="872773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20</a:t>
            </a:fld>
            <a:endParaRPr lang="zh-CN" altLang="en-US"/>
          </a:p>
        </p:txBody>
      </p:sp>
    </p:spTree>
    <p:extLst>
      <p:ext uri="{BB962C8B-B14F-4D97-AF65-F5344CB8AC3E}">
        <p14:creationId xmlns:p14="http://schemas.microsoft.com/office/powerpoint/2010/main" val="2306991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24</a:t>
            </a:fld>
            <a:endParaRPr lang="zh-CN" altLang="en-US"/>
          </a:p>
        </p:txBody>
      </p:sp>
    </p:spTree>
    <p:extLst>
      <p:ext uri="{BB962C8B-B14F-4D97-AF65-F5344CB8AC3E}">
        <p14:creationId xmlns:p14="http://schemas.microsoft.com/office/powerpoint/2010/main" val="2280673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C5FBC-3690-FA20-713F-E81CB7B8586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7A9F292-4B49-2DBE-8A42-99D0DAF731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0620C27-9431-A2F6-6C84-E59D9FD3D5F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A79AC76-8E76-FA24-5604-0FEA2F598539}"/>
              </a:ext>
            </a:extLst>
          </p:cNvPr>
          <p:cNvSpPr>
            <a:spLocks noGrp="1"/>
          </p:cNvSpPr>
          <p:nvPr>
            <p:ph type="sldNum" sz="quarter" idx="5"/>
          </p:nvPr>
        </p:nvSpPr>
        <p:spPr/>
        <p:txBody>
          <a:bodyPr/>
          <a:lstStyle/>
          <a:p>
            <a:fld id="{0EA499FE-432E-4C91-A380-102EEE5AAEBA}" type="slidenum">
              <a:rPr lang="zh-CN" altLang="en-US" smtClean="0"/>
              <a:t>25</a:t>
            </a:fld>
            <a:endParaRPr lang="zh-CN" altLang="en-US"/>
          </a:p>
        </p:txBody>
      </p:sp>
    </p:spTree>
    <p:extLst>
      <p:ext uri="{BB962C8B-B14F-4D97-AF65-F5344CB8AC3E}">
        <p14:creationId xmlns:p14="http://schemas.microsoft.com/office/powerpoint/2010/main" val="2578853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E2DC4-E029-8D50-BD53-35A9421577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D80D6D0-E47B-B443-0C95-121594759EA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62B55C5-7F47-8FAF-E358-C917DD96B31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6812160B-E1CE-3DB9-0827-8490DD74EEB5}"/>
              </a:ext>
            </a:extLst>
          </p:cNvPr>
          <p:cNvSpPr>
            <a:spLocks noGrp="1"/>
          </p:cNvSpPr>
          <p:nvPr>
            <p:ph type="sldNum" sz="quarter" idx="5"/>
          </p:nvPr>
        </p:nvSpPr>
        <p:spPr/>
        <p:txBody>
          <a:bodyPr/>
          <a:lstStyle/>
          <a:p>
            <a:fld id="{0EA499FE-432E-4C91-A380-102EEE5AAEBA}" type="slidenum">
              <a:rPr lang="zh-CN" altLang="en-US" smtClean="0"/>
              <a:t>26</a:t>
            </a:fld>
            <a:endParaRPr lang="zh-CN" altLang="en-US"/>
          </a:p>
        </p:txBody>
      </p:sp>
    </p:spTree>
    <p:extLst>
      <p:ext uri="{BB962C8B-B14F-4D97-AF65-F5344CB8AC3E}">
        <p14:creationId xmlns:p14="http://schemas.microsoft.com/office/powerpoint/2010/main" val="399014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DD0D9-D7DE-8077-79D8-6004769BCB2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5FDE36-62A5-C745-07BA-BD9A97D438E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54D027F-077C-E5E8-5519-833860FBD35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1.</a:t>
            </a:r>
            <a:r>
              <a:rPr lang="zh-CN" altLang="en-US" b="1" dirty="0"/>
              <a:t>考虑到软件预测与内存管理结合的需求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现在生活中，个人电脑（</a:t>
            </a:r>
            <a:r>
              <a:rPr lang="en-US" altLang="zh-CN" dirty="0"/>
              <a:t>PC</a:t>
            </a:r>
            <a:r>
              <a:rPr lang="zh-CN" altLang="en-US" dirty="0"/>
              <a:t>）和移动设备逐渐成为必不可少的工具，但是伴随而来的是海量应用程序。</a:t>
            </a:r>
            <a:r>
              <a:rPr lang="zh-CN" altLang="en-US" sz="1200" dirty="0">
                <a:solidFill>
                  <a:srgbClr val="8A8F95"/>
                </a:solidFill>
              </a:rPr>
              <a:t>所以产生了智能化管理软件的需求。</a:t>
            </a: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r>
              <a:rPr lang="zh-CN" altLang="en-US" b="0" i="0" dirty="0">
                <a:solidFill>
                  <a:srgbClr val="333333"/>
                </a:solidFill>
                <a:effectLst/>
                <a:latin typeface="Open Sans" panose="020B0606030504020204" pitchFamily="34" charset="0"/>
              </a:rPr>
              <a:t>第</a:t>
            </a:r>
            <a:r>
              <a:rPr lang="en-US" altLang="zh-CN" b="0" i="0" dirty="0">
                <a:solidFill>
                  <a:srgbClr val="333333"/>
                </a:solidFill>
                <a:effectLst/>
                <a:latin typeface="Open Sans" panose="020B0606030504020204" pitchFamily="34" charset="0"/>
              </a:rPr>
              <a:t>2</a:t>
            </a:r>
            <a:r>
              <a:rPr lang="zh-CN" altLang="en-US" b="0" i="0" dirty="0">
                <a:solidFill>
                  <a:srgbClr val="333333"/>
                </a:solidFill>
                <a:effectLst/>
                <a:latin typeface="Open Sans" panose="020B0606030504020204" pitchFamily="34" charset="0"/>
              </a:rPr>
              <a:t>点是</a:t>
            </a:r>
            <a:r>
              <a:rPr lang="zh-CN" altLang="en-US" b="1" i="0" dirty="0">
                <a:solidFill>
                  <a:srgbClr val="333333"/>
                </a:solidFill>
                <a:effectLst/>
                <a:latin typeface="Open Sans" panose="020B0606030504020204" pitchFamily="34" charset="0"/>
              </a:rPr>
              <a:t>为什么考虑</a:t>
            </a:r>
            <a:r>
              <a:rPr lang="en-US" altLang="zh-CN" b="1" i="0" dirty="0" err="1">
                <a:solidFill>
                  <a:srgbClr val="333333"/>
                </a:solidFill>
                <a:effectLst/>
                <a:latin typeface="Open Sans" panose="020B0606030504020204" pitchFamily="34" charset="0"/>
              </a:rPr>
              <a:t>llm</a:t>
            </a:r>
            <a:r>
              <a:rPr lang="zh-CN" altLang="en-US" b="1" i="0" dirty="0">
                <a:solidFill>
                  <a:srgbClr val="333333"/>
                </a:solidFill>
                <a:effectLst/>
                <a:latin typeface="Open Sans" panose="020B0606030504020204" pitchFamily="34" charset="0"/>
              </a:rPr>
              <a:t>的使用</a:t>
            </a:r>
            <a:r>
              <a:rPr lang="en-US" altLang="zh-CN" b="1" i="0" dirty="0">
                <a:solidFill>
                  <a:srgbClr val="333333"/>
                </a:solidFill>
                <a:effectLst/>
                <a:latin typeface="Open Sans" panose="020B0606030504020204" pitchFamily="34" charset="0"/>
              </a:rPr>
              <a:t>,</a:t>
            </a:r>
            <a:r>
              <a:rPr lang="zh-CN" altLang="en-US" b="1" i="0" dirty="0">
                <a:solidFill>
                  <a:srgbClr val="333333"/>
                </a:solidFill>
                <a:effectLst/>
                <a:latin typeface="Open Sans" panose="020B0606030504020204" pitchFamily="34" charset="0"/>
              </a:rPr>
              <a:t>这是因为它有以下三个优势</a:t>
            </a:r>
            <a:endParaRPr lang="en-US" altLang="zh-CN" b="1" i="0" dirty="0">
              <a:solidFill>
                <a:srgbClr val="333333"/>
              </a:solidFill>
              <a:effectLst/>
              <a:latin typeface="Open Sans" panose="020B0606030504020204" pitchFamily="34" charset="0"/>
            </a:endParaRPr>
          </a:p>
          <a:p>
            <a:endParaRPr lang="en-US" altLang="zh-CN" b="1" i="0" dirty="0">
              <a:solidFill>
                <a:srgbClr val="333333"/>
              </a:solidFill>
              <a:effectLst/>
              <a:latin typeface="Open Sans" panose="020B0606030504020204" pitchFamily="34" charset="0"/>
            </a:endParaRPr>
          </a:p>
          <a:p>
            <a:endParaRPr lang="en-US" altLang="zh-CN" dirty="0"/>
          </a:p>
          <a:p>
            <a:r>
              <a:rPr lang="zh-CN" altLang="en-US" dirty="0"/>
              <a:t>所以。。。</a:t>
            </a:r>
            <a:endParaRPr lang="en-US" altLang="zh-CN" dirty="0"/>
          </a:p>
          <a:p>
            <a:endParaRPr lang="en-US" altLang="zh-CN" dirty="0"/>
          </a:p>
          <a:p>
            <a:r>
              <a:rPr lang="en-US" altLang="zh-CN" dirty="0"/>
              <a:t>==================================================================</a:t>
            </a:r>
          </a:p>
          <a:p>
            <a:endParaRPr lang="en-US" altLang="zh-CN" dirty="0"/>
          </a:p>
          <a:p>
            <a:pPr marL="0" indent="0">
              <a:buNone/>
            </a:pPr>
            <a:r>
              <a:rPr lang="en-US" altLang="zh-CN" sz="1200" b="0" dirty="0">
                <a:solidFill>
                  <a:srgbClr val="8A8F95"/>
                </a:solidFill>
              </a:rPr>
              <a:t>Linux</a:t>
            </a:r>
            <a:r>
              <a:rPr lang="zh-CN" altLang="en-US" sz="1200" b="0" dirty="0">
                <a:solidFill>
                  <a:srgbClr val="8A8F95"/>
                </a:solidFill>
              </a:rPr>
              <a:t>操作系统的内存管理作为现代计算机系统中一个重要的组成部分，通过以下几个关键组件和机制来实现：</a:t>
            </a:r>
            <a:endParaRPr lang="en-US" altLang="zh-CN" sz="1200" b="0" dirty="0">
              <a:solidFill>
                <a:srgbClr val="8A8F95"/>
              </a:solidFill>
            </a:endParaRPr>
          </a:p>
          <a:p>
            <a:pPr>
              <a:buFont typeface="+mj-lt"/>
              <a:buAutoNum type="arabicPeriod"/>
            </a:pPr>
            <a:r>
              <a:rPr lang="zh-CN" altLang="en-US" b="0" dirty="0"/>
              <a:t>虚拟内存：通过为每个进程分配独立的虚拟地址空间，避免进程间干扰，并通过分页机制将物理内存扩展到硬盘存储上。</a:t>
            </a:r>
          </a:p>
          <a:p>
            <a:pPr>
              <a:buFont typeface="+mj-lt"/>
              <a:buAutoNum type="arabicPeriod"/>
            </a:pPr>
            <a:r>
              <a:rPr lang="zh-CN" altLang="en-US" b="0" dirty="0"/>
              <a:t>页和页表：内存按页划分（通常为</a:t>
            </a:r>
            <a:r>
              <a:rPr lang="en-US" altLang="zh-CN" b="0" dirty="0"/>
              <a:t>4KB</a:t>
            </a:r>
            <a:r>
              <a:rPr lang="zh-CN" altLang="en-US" b="0" dirty="0"/>
              <a:t>），操作系统通过页表记录虚拟地址与物理地址的映射，确保高效的内存访问。</a:t>
            </a:r>
          </a:p>
          <a:p>
            <a:pPr>
              <a:buFont typeface="+mj-lt"/>
              <a:buAutoNum type="arabicPeriod"/>
            </a:pPr>
            <a:r>
              <a:rPr lang="zh-CN" altLang="en-US" b="0" dirty="0"/>
              <a:t>内存分配器：</a:t>
            </a:r>
            <a:r>
              <a:rPr lang="en-US" altLang="zh-CN" b="0" dirty="0"/>
              <a:t>Linux</a:t>
            </a:r>
            <a:r>
              <a:rPr lang="zh-CN" altLang="en-US" b="0" dirty="0"/>
              <a:t>提供多种内存分配机制，包括伙伴系统和</a:t>
            </a:r>
            <a:r>
              <a:rPr lang="en-US" altLang="zh-CN" b="0" dirty="0"/>
              <a:t>Slab/</a:t>
            </a:r>
            <a:r>
              <a:rPr lang="en-US" altLang="zh-CN" b="0" dirty="0" err="1"/>
              <a:t>Slub</a:t>
            </a:r>
            <a:r>
              <a:rPr lang="zh-CN" altLang="en-US" b="0" dirty="0"/>
              <a:t>分配器，以减少内存碎片并提高内存分配效率。</a:t>
            </a:r>
          </a:p>
          <a:p>
            <a:pPr>
              <a:buFont typeface="+mj-lt"/>
              <a:buAutoNum type="arabicPeriod"/>
            </a:pPr>
            <a:r>
              <a:rPr lang="zh-CN" altLang="en-US" b="0" dirty="0"/>
              <a:t>内存回收与交换：在内存不足时，</a:t>
            </a:r>
            <a:r>
              <a:rPr lang="en-US" altLang="zh-CN" b="0" dirty="0"/>
              <a:t>Linux</a:t>
            </a:r>
            <a:r>
              <a:rPr lang="zh-CN" altLang="en-US" b="0" dirty="0"/>
              <a:t>通过交换空间将不活跃的内存写入磁盘，释放物理内存以支持需要的进程。</a:t>
            </a:r>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6B83D03B-45B9-31AF-54D5-97987F99F3A1}"/>
              </a:ext>
            </a:extLst>
          </p:cNvPr>
          <p:cNvSpPr>
            <a:spLocks noGrp="1"/>
          </p:cNvSpPr>
          <p:nvPr>
            <p:ph type="sldNum" sz="quarter" idx="5"/>
          </p:nvPr>
        </p:nvSpPr>
        <p:spPr/>
        <p:txBody>
          <a:bodyPr/>
          <a:lstStyle/>
          <a:p>
            <a:fld id="{0EA499FE-432E-4C91-A380-102EEE5AAEBA}" type="slidenum">
              <a:rPr lang="zh-CN" altLang="en-US" smtClean="0"/>
              <a:t>5</a:t>
            </a:fld>
            <a:endParaRPr lang="zh-CN" altLang="en-US"/>
          </a:p>
        </p:txBody>
      </p:sp>
    </p:spTree>
    <p:extLst>
      <p:ext uri="{BB962C8B-B14F-4D97-AF65-F5344CB8AC3E}">
        <p14:creationId xmlns:p14="http://schemas.microsoft.com/office/powerpoint/2010/main" val="56772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CD5A4-0344-07B0-844B-3E832E8454A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9F6856A-104E-ADD7-2BD1-B0D8D16C11A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E43EFE7-0C95-B769-FDF6-3085D783DDDA}"/>
              </a:ext>
            </a:extLst>
          </p:cNvPr>
          <p:cNvSpPr>
            <a:spLocks noGrp="1"/>
          </p:cNvSpPr>
          <p:nvPr>
            <p:ph type="body" idx="1"/>
          </p:nvPr>
        </p:nvSpPr>
        <p:spPr/>
        <p:txBody>
          <a:bodyPr/>
          <a:lstStyle/>
          <a:p>
            <a:endParaRPr lang="en-US" altLang="zh-CN" b="1" i="0" dirty="0">
              <a:solidFill>
                <a:srgbClr val="333333"/>
              </a:solidFill>
              <a:effectLst/>
              <a:latin typeface="Open Sans" panose="020B0606030504020204" pitchFamily="34" charset="0"/>
            </a:endParaRPr>
          </a:p>
          <a:p>
            <a:r>
              <a:rPr lang="zh-CN" altLang="en-US" b="1" i="0" dirty="0">
                <a:solidFill>
                  <a:srgbClr val="333333"/>
                </a:solidFill>
                <a:effectLst/>
                <a:latin typeface="Open Sans" panose="020B0606030504020204" pitchFamily="34" charset="0"/>
              </a:rPr>
              <a:t>第</a:t>
            </a:r>
            <a:r>
              <a:rPr lang="en-US" altLang="zh-CN" b="1" i="0" dirty="0">
                <a:solidFill>
                  <a:srgbClr val="333333"/>
                </a:solidFill>
                <a:effectLst/>
                <a:latin typeface="Open Sans" panose="020B0606030504020204" pitchFamily="34" charset="0"/>
              </a:rPr>
              <a:t>3</a:t>
            </a:r>
            <a:r>
              <a:rPr lang="zh-CN" altLang="en-US" b="1" i="0" dirty="0">
                <a:solidFill>
                  <a:srgbClr val="333333"/>
                </a:solidFill>
                <a:effectLst/>
                <a:latin typeface="Open Sans" panose="020B0606030504020204" pitchFamily="34" charset="0"/>
              </a:rPr>
              <a:t>点是为什么考虑</a:t>
            </a:r>
            <a:r>
              <a:rPr lang="en-US" altLang="zh-CN" b="1" i="0" dirty="0" err="1">
                <a:solidFill>
                  <a:srgbClr val="333333"/>
                </a:solidFill>
                <a:effectLst/>
                <a:latin typeface="Open Sans" panose="020B0606030504020204" pitchFamily="34" charset="0"/>
              </a:rPr>
              <a:t>vllm</a:t>
            </a:r>
            <a:r>
              <a:rPr lang="zh-CN" altLang="en-US" b="1" i="0" dirty="0">
                <a:solidFill>
                  <a:srgbClr val="333333"/>
                </a:solidFill>
                <a:effectLst/>
                <a:latin typeface="Open Sans" panose="020B0606030504020204" pitchFamily="34" charset="0"/>
              </a:rPr>
              <a:t>的使用</a:t>
            </a:r>
            <a:endParaRPr lang="en-US" altLang="zh-CN" b="1" i="0" dirty="0">
              <a:solidFill>
                <a:srgbClr val="333333"/>
              </a:solidFill>
              <a:effectLst/>
              <a:latin typeface="Open Sans" panose="020B0606030504020204" pitchFamily="34" charset="0"/>
            </a:endParaRPr>
          </a:p>
          <a:p>
            <a:endParaRPr lang="en-US" altLang="zh-CN" b="1" i="0"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8A8F95"/>
                </a:solidFill>
              </a:rPr>
              <a:t>首先，</a:t>
            </a:r>
            <a:r>
              <a:rPr lang="en-US" altLang="zh-CN" sz="1200" b="1" dirty="0" err="1">
                <a:solidFill>
                  <a:srgbClr val="8A8F95"/>
                </a:solidFill>
              </a:rPr>
              <a:t>vLLM</a:t>
            </a:r>
            <a:r>
              <a:rPr lang="zh-CN" altLang="en-US" sz="1200" dirty="0">
                <a:solidFill>
                  <a:srgbClr val="8A8F95"/>
                </a:solidFill>
              </a:rPr>
              <a:t>是一种</a:t>
            </a:r>
            <a:r>
              <a:rPr lang="zh-CN" altLang="en-US" sz="1200" b="1" dirty="0">
                <a:solidFill>
                  <a:srgbClr val="8A8F95"/>
                </a:solidFill>
              </a:rPr>
              <a:t>专为大规模语言模型（</a:t>
            </a:r>
            <a:r>
              <a:rPr lang="en-US" altLang="zh-CN" sz="1200" b="1" dirty="0">
                <a:solidFill>
                  <a:srgbClr val="8A8F95"/>
                </a:solidFill>
              </a:rPr>
              <a:t>LLM</a:t>
            </a:r>
            <a:r>
              <a:rPr lang="zh-CN" altLang="en-US" sz="1200" b="1" dirty="0">
                <a:solidFill>
                  <a:srgbClr val="8A8F95"/>
                </a:solidFill>
              </a:rPr>
              <a:t>）推理设计</a:t>
            </a:r>
            <a:r>
              <a:rPr lang="zh-CN" altLang="en-US" sz="1200" dirty="0">
                <a:solidFill>
                  <a:srgbClr val="8A8F95"/>
                </a:solidFill>
              </a:rPr>
              <a:t>的高性能引擎，可以在保证生成质量的前提下，显著提升推理效率和内存利用率。</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8A8F95"/>
                </a:solidFill>
              </a:rPr>
              <a:t>有以下三点核心优化，所以它提供了这四点必要性，重点是</a:t>
            </a: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8A8F95"/>
                </a:solidFill>
              </a:rPr>
              <a:t>因为。。。</a:t>
            </a: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8A8F95"/>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8A8F95"/>
                </a:solidFill>
              </a:rPr>
              <a:t>1. </a:t>
            </a:r>
            <a:r>
              <a:rPr lang="zh-CN" altLang="en-US" sz="1200" b="1" dirty="0">
                <a:solidFill>
                  <a:srgbClr val="8A8F95"/>
                </a:solidFill>
              </a:rPr>
              <a:t>使用动态批处理与调度，能够</a:t>
            </a:r>
            <a:r>
              <a:rPr lang="zh-CN" altLang="en-US" sz="1200" dirty="0">
                <a:solidFill>
                  <a:srgbClr val="8A8F95"/>
                </a:solidFill>
              </a:rPr>
              <a:t>将多个推理请求聚合处理</a:t>
            </a:r>
            <a:endParaRPr lang="zh-CN" altLang="en-US"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solidFill>
                  <a:srgbClr val="8A8F95"/>
                </a:solidFill>
              </a:rPr>
              <a:t>vLLM</a:t>
            </a:r>
            <a:r>
              <a:rPr lang="en-US" altLang="zh-CN" sz="1200" dirty="0">
                <a:solidFill>
                  <a:srgbClr val="8A8F95"/>
                </a:solidFill>
              </a:rPr>
              <a:t> </a:t>
            </a:r>
            <a:r>
              <a:rPr lang="zh-CN" altLang="en-US" sz="1200" dirty="0">
                <a:solidFill>
                  <a:srgbClr val="8A8F95"/>
                </a:solidFill>
              </a:rPr>
              <a:t>通过动态批处理技术，将多个推理请求聚合处理，充分利用 </a:t>
            </a:r>
            <a:r>
              <a:rPr lang="en-US" altLang="zh-CN" sz="1200" dirty="0">
                <a:solidFill>
                  <a:srgbClr val="8A8F95"/>
                </a:solidFill>
              </a:rPr>
              <a:t>GPU </a:t>
            </a:r>
            <a:r>
              <a:rPr lang="zh-CN" altLang="en-US" sz="1200" dirty="0">
                <a:solidFill>
                  <a:srgbClr val="8A8F95"/>
                </a:solidFill>
              </a:rPr>
              <a:t>或其他硬件的并行能力，从而降低单请求的延迟。同时，调度器会根据请求的相似性和时序关系智能安排计算顺序，避免硬件资源的闲置与过度调度。</a:t>
            </a: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algn="l">
              <a:buNone/>
            </a:pPr>
            <a:r>
              <a:rPr lang="en-US" altLang="zh-CN" b="1" i="0" dirty="0">
                <a:solidFill>
                  <a:srgbClr val="333333"/>
                </a:solidFill>
                <a:effectLst/>
                <a:latin typeface="Open Sans" panose="020B0606030504020204" pitchFamily="34" charset="0"/>
              </a:rPr>
              <a:t>2. </a:t>
            </a:r>
            <a:r>
              <a:rPr lang="zh-CN" altLang="en-US" b="1" i="0" dirty="0">
                <a:solidFill>
                  <a:srgbClr val="333333"/>
                </a:solidFill>
                <a:effectLst/>
                <a:latin typeface="Open Sans" panose="020B0606030504020204" pitchFamily="34" charset="0"/>
              </a:rPr>
              <a:t>高效 </a:t>
            </a:r>
            <a:r>
              <a:rPr lang="en-US" altLang="zh-CN" b="1" i="0" dirty="0">
                <a:solidFill>
                  <a:srgbClr val="333333"/>
                </a:solidFill>
                <a:effectLst/>
                <a:latin typeface="Open Sans" panose="020B0606030504020204" pitchFamily="34" charset="0"/>
              </a:rPr>
              <a:t>KV cache </a:t>
            </a:r>
            <a:r>
              <a:rPr lang="zh-CN" altLang="en-US" b="1" i="0" dirty="0">
                <a:solidFill>
                  <a:srgbClr val="333333"/>
                </a:solidFill>
                <a:effectLst/>
                <a:latin typeface="Open Sans" panose="020B0606030504020204" pitchFamily="34" charset="0"/>
              </a:rPr>
              <a:t>管理</a:t>
            </a:r>
            <a:r>
              <a:rPr lang="zh-CN" altLang="en-US" b="1" i="0" dirty="0">
                <a:solidFill>
                  <a:srgbClr val="333333"/>
                </a:solidFill>
                <a:effectLst/>
                <a:latin typeface="var(--monospace)"/>
              </a:rPr>
              <a:t> </a:t>
            </a:r>
            <a:endParaRPr lang="en-US" altLang="zh-CN" b="1" i="0" dirty="0">
              <a:solidFill>
                <a:srgbClr val="333333"/>
              </a:solidFill>
              <a:effectLst/>
              <a:latin typeface="var(--monospace)"/>
            </a:endParaRPr>
          </a:p>
          <a:p>
            <a:pPr algn="l">
              <a:buNone/>
            </a:pPr>
            <a:r>
              <a:rPr lang="zh-CN" altLang="en-US" b="0" i="0" dirty="0">
                <a:solidFill>
                  <a:srgbClr val="333333"/>
                </a:solidFill>
                <a:effectLst/>
                <a:latin typeface="Open Sans" panose="020B0606030504020204" pitchFamily="34" charset="0"/>
              </a:rPr>
              <a:t>在自回归生成中，</a:t>
            </a:r>
            <a:r>
              <a:rPr lang="en-US" altLang="zh-CN" b="0" i="0" dirty="0">
                <a:solidFill>
                  <a:srgbClr val="333333"/>
                </a:solidFill>
                <a:effectLst/>
                <a:latin typeface="Open Sans" panose="020B0606030504020204" pitchFamily="34" charset="0"/>
              </a:rPr>
              <a:t>KV cache </a:t>
            </a:r>
            <a:r>
              <a:rPr lang="zh-CN" altLang="en-US" b="0" i="0" dirty="0">
                <a:solidFill>
                  <a:srgbClr val="333333"/>
                </a:solidFill>
                <a:effectLst/>
                <a:latin typeface="Open Sans" panose="020B0606030504020204" pitchFamily="34" charset="0"/>
              </a:rPr>
              <a:t>用于保存历史生成过程中的 </a:t>
            </a:r>
            <a:r>
              <a:rPr lang="en-US" altLang="zh-CN" b="0" i="0" dirty="0">
                <a:solidFill>
                  <a:srgbClr val="333333"/>
                </a:solidFill>
                <a:effectLst/>
                <a:latin typeface="Open Sans" panose="020B0606030504020204" pitchFamily="34" charset="0"/>
              </a:rPr>
              <a:t>Key </a:t>
            </a:r>
            <a:r>
              <a:rPr lang="zh-CN" altLang="en-US" b="0" i="0" dirty="0">
                <a:solidFill>
                  <a:srgbClr val="333333"/>
                </a:solidFill>
                <a:effectLst/>
                <a:latin typeface="Open Sans" panose="020B0606030504020204" pitchFamily="34" charset="0"/>
              </a:rPr>
              <a:t>和 </a:t>
            </a:r>
            <a:r>
              <a:rPr lang="en-US" altLang="zh-CN" b="0" i="0" dirty="0">
                <a:solidFill>
                  <a:srgbClr val="333333"/>
                </a:solidFill>
                <a:effectLst/>
                <a:latin typeface="Open Sans" panose="020B0606030504020204" pitchFamily="34" charset="0"/>
              </a:rPr>
              <a:t>Value </a:t>
            </a:r>
            <a:r>
              <a:rPr lang="zh-CN" altLang="en-US" b="0" i="0" dirty="0">
                <a:solidFill>
                  <a:srgbClr val="333333"/>
                </a:solidFill>
                <a:effectLst/>
                <a:latin typeface="Open Sans" panose="020B0606030504020204" pitchFamily="34" charset="0"/>
              </a:rPr>
              <a:t>向量，但长序列生成可能导致内存占用激增。</a:t>
            </a:r>
            <a:r>
              <a:rPr lang="en-US" altLang="zh-CN" b="0" i="0" dirty="0" err="1">
                <a:solidFill>
                  <a:srgbClr val="333333"/>
                </a:solidFill>
                <a:effectLst/>
                <a:latin typeface="Open Sans" panose="020B0606030504020204" pitchFamily="34" charset="0"/>
              </a:rPr>
              <a:t>vLLM</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通过以下方式优化 </a:t>
            </a:r>
            <a:r>
              <a:rPr lang="en-US" altLang="zh-CN" b="0" i="0" dirty="0">
                <a:solidFill>
                  <a:srgbClr val="333333"/>
                </a:solidFill>
                <a:effectLst/>
                <a:latin typeface="Open Sans" panose="020B0606030504020204" pitchFamily="34" charset="0"/>
              </a:rPr>
              <a:t>KV cache</a:t>
            </a:r>
            <a:r>
              <a:rPr lang="zh-CN" altLang="en-US" b="0" i="0" dirty="0">
                <a:solidFill>
                  <a:srgbClr val="333333"/>
                </a:solidFill>
                <a:effectLst/>
                <a:latin typeface="Open Sans" panose="020B0606030504020204" pitchFamily="34" charset="0"/>
              </a:rPr>
              <a:t>：</a:t>
            </a: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使用内存压缩与分级存储结构，对不活跃的数据进行压缩存储；</a:t>
            </a: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利用智能缓存更新策略减少冗余存储和重复计算；</a:t>
            </a: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在动态批处理中复用缓存信息，减少每个请求的内存和计算开销。</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endParaRPr lang="en-US" altLang="zh-CN" b="1" i="0" dirty="0">
              <a:solidFill>
                <a:srgbClr val="333333"/>
              </a:solidFill>
              <a:effectLst/>
              <a:latin typeface="Open Sans" panose="020B0606030504020204" pitchFamily="34" charset="0"/>
            </a:endParaRPr>
          </a:p>
          <a:p>
            <a:pPr algn="l">
              <a:buNone/>
            </a:pPr>
            <a:r>
              <a:rPr lang="en-US" altLang="zh-CN" b="1" i="0" dirty="0">
                <a:solidFill>
                  <a:srgbClr val="333333"/>
                </a:solidFill>
                <a:effectLst/>
                <a:latin typeface="Open Sans" panose="020B0606030504020204" pitchFamily="34" charset="0"/>
              </a:rPr>
              <a:t>3. </a:t>
            </a:r>
            <a:r>
              <a:rPr lang="zh-CN" altLang="en-US" b="1" i="0" dirty="0">
                <a:solidFill>
                  <a:srgbClr val="333333"/>
                </a:solidFill>
                <a:effectLst/>
                <a:latin typeface="Open Sans" panose="020B0606030504020204" pitchFamily="34" charset="0"/>
              </a:rPr>
              <a:t>内存管理优化</a:t>
            </a:r>
            <a:r>
              <a:rPr lang="zh-CN" altLang="en-US" b="1" i="0" dirty="0">
                <a:solidFill>
                  <a:srgbClr val="333333"/>
                </a:solidFill>
                <a:effectLst/>
                <a:latin typeface="var(--monospace)"/>
              </a:rPr>
              <a:t> </a:t>
            </a:r>
            <a:endParaRPr lang="en-US" altLang="zh-CN" b="1" i="0" dirty="0">
              <a:solidFill>
                <a:srgbClr val="333333"/>
              </a:solidFill>
              <a:effectLst/>
              <a:latin typeface="var(--monospace)"/>
            </a:endParaRPr>
          </a:p>
          <a:p>
            <a:pPr algn="l">
              <a:buNone/>
            </a:pPr>
            <a:r>
              <a:rPr lang="en-US" altLang="zh-CN" b="0" i="0" dirty="0" err="1">
                <a:solidFill>
                  <a:srgbClr val="333333"/>
                </a:solidFill>
                <a:effectLst/>
                <a:latin typeface="Open Sans" panose="020B0606030504020204" pitchFamily="34" charset="0"/>
              </a:rPr>
              <a:t>vLLM</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采用精细化的内存管理机制，包括内存池化和分级分配策略，提升了推理过程中的内存利用率。通过实时监控和释放内存，</a:t>
            </a:r>
            <a:r>
              <a:rPr lang="en-US" altLang="zh-CN" b="0" i="0" dirty="0" err="1">
                <a:solidFill>
                  <a:srgbClr val="333333"/>
                </a:solidFill>
                <a:effectLst/>
                <a:latin typeface="Open Sans" panose="020B0606030504020204" pitchFamily="34" charset="0"/>
              </a:rPr>
              <a:t>vLLM</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能有效降低内存碎片和泄露风险，在大规模推理任务中表现出色。</a:t>
            </a:r>
            <a:endParaRPr lang="en-US" altLang="zh-CN" b="0" i="0" dirty="0">
              <a:solidFill>
                <a:srgbClr val="333333"/>
              </a:solidFill>
              <a:effectLst/>
              <a:latin typeface="Open Sans" panose="020B0606030504020204" pitchFamily="34" charset="0"/>
            </a:endParaRPr>
          </a:p>
          <a:p>
            <a:pPr algn="l">
              <a:buNone/>
            </a:pPr>
            <a:endParaRPr lang="zh-CN" altLang="en-US" b="0" i="0" dirty="0">
              <a:solidFill>
                <a:srgbClr val="333333"/>
              </a:solidFill>
              <a:effectLst/>
              <a:latin typeface="Open Sans" panose="020B0606030504020204" pitchFamily="34" charset="0"/>
            </a:endParaRPr>
          </a:p>
          <a:p>
            <a:pPr algn="l">
              <a:buNone/>
            </a:pPr>
            <a:r>
              <a:rPr lang="en-US" altLang="zh-CN" b="0" i="0" dirty="0" err="1">
                <a:solidFill>
                  <a:srgbClr val="333333"/>
                </a:solidFill>
                <a:effectLst/>
                <a:latin typeface="Open Sans" panose="020B0606030504020204" pitchFamily="34" charset="0"/>
              </a:rPr>
              <a:t>vLLM</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的这些设计在我们项目中的必要性主要体现在以下几点：</a:t>
            </a: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高效推理能力</a:t>
            </a:r>
            <a:r>
              <a:rPr lang="zh-CN" altLang="en-US" b="0" i="0" dirty="0">
                <a:solidFill>
                  <a:srgbClr val="333333"/>
                </a:solidFill>
                <a:effectLst/>
                <a:latin typeface="var(--monospace)"/>
              </a:rPr>
              <a:t> </a:t>
            </a:r>
            <a:r>
              <a:rPr lang="en-US" altLang="zh-CN" b="0" i="0" dirty="0" err="1">
                <a:solidFill>
                  <a:srgbClr val="333333"/>
                </a:solidFill>
                <a:effectLst/>
                <a:latin typeface="Open Sans" panose="020B0606030504020204" pitchFamily="34" charset="0"/>
              </a:rPr>
              <a:t>vLLM</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的动态批处理机制可显著加速推理过程，满足高并发场景中对低延迟和高吞吐量的需求。</a:t>
            </a: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内存优化优势</a:t>
            </a:r>
            <a:r>
              <a:rPr lang="zh-CN" altLang="en-US" b="0" i="0" dirty="0">
                <a:solidFill>
                  <a:srgbClr val="333333"/>
                </a:solidFill>
                <a:effectLst/>
                <a:latin typeface="var(--monospace)"/>
              </a:rPr>
              <a:t> </a:t>
            </a:r>
            <a:r>
              <a:rPr lang="zh-CN" altLang="en-US" b="0" i="0" dirty="0">
                <a:solidFill>
                  <a:srgbClr val="333333"/>
                </a:solidFill>
                <a:effectLst/>
                <a:latin typeface="Open Sans" panose="020B0606030504020204" pitchFamily="34" charset="0"/>
              </a:rPr>
              <a:t>我们项目聚焦于内存优化，</a:t>
            </a:r>
            <a:r>
              <a:rPr lang="en-US" altLang="zh-CN" b="0" i="0" dirty="0" err="1">
                <a:solidFill>
                  <a:srgbClr val="333333"/>
                </a:solidFill>
                <a:effectLst/>
                <a:latin typeface="Open Sans" panose="020B0606030504020204" pitchFamily="34" charset="0"/>
              </a:rPr>
              <a:t>vLLM</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的精细化 </a:t>
            </a:r>
            <a:r>
              <a:rPr lang="en-US" altLang="zh-CN" b="0" i="0" dirty="0">
                <a:solidFill>
                  <a:srgbClr val="333333"/>
                </a:solidFill>
                <a:effectLst/>
                <a:latin typeface="Open Sans" panose="020B0606030504020204" pitchFamily="34" charset="0"/>
              </a:rPr>
              <a:t>KV cache </a:t>
            </a:r>
            <a:r>
              <a:rPr lang="zh-CN" altLang="en-US" b="0" i="0" dirty="0">
                <a:solidFill>
                  <a:srgbClr val="333333"/>
                </a:solidFill>
                <a:effectLst/>
                <a:latin typeface="Open Sans" panose="020B0606030504020204" pitchFamily="34" charset="0"/>
              </a:rPr>
              <a:t>管理和内存分配策略能够有效解决长序列生成带来的内存激增问题。</a:t>
            </a:r>
          </a:p>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灵活扩展</a:t>
            </a:r>
            <a:r>
              <a:rPr lang="zh-CN" altLang="en-US" b="0" i="0" dirty="0">
                <a:solidFill>
                  <a:srgbClr val="333333"/>
                </a:solidFill>
                <a:effectLst/>
                <a:latin typeface="var(--monospace)"/>
              </a:rPr>
              <a:t> </a:t>
            </a:r>
            <a:r>
              <a:rPr lang="en-US" altLang="zh-CN" b="0" i="0" dirty="0" err="1">
                <a:solidFill>
                  <a:srgbClr val="333333"/>
                </a:solidFill>
                <a:effectLst/>
                <a:latin typeface="Open Sans" panose="020B0606030504020204" pitchFamily="34" charset="0"/>
              </a:rPr>
              <a:t>vLLM</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作为开源项目，具备良好的灵活性和可扩展性，支持根据项目需求进行定制化优化。其监控接口与优化方案为动态调整内存分配提供了技术支持。</a:t>
            </a:r>
          </a:p>
          <a:p>
            <a:pPr algn="l"/>
            <a:r>
              <a:rPr lang="zh-CN" altLang="en-US" b="0" i="0" dirty="0">
                <a:solidFill>
                  <a:srgbClr val="333333"/>
                </a:solidFill>
                <a:effectLst/>
                <a:latin typeface="Open Sans" panose="020B0606030504020204" pitchFamily="34" charset="0"/>
              </a:rPr>
              <a:t>总结来说，</a:t>
            </a:r>
            <a:r>
              <a:rPr lang="en-US" altLang="zh-CN" b="0" i="0" dirty="0" err="1">
                <a:solidFill>
                  <a:srgbClr val="333333"/>
                </a:solidFill>
                <a:effectLst/>
                <a:latin typeface="Open Sans" panose="020B0606030504020204" pitchFamily="34" charset="0"/>
              </a:rPr>
              <a:t>vLLM</a:t>
            </a:r>
            <a:r>
              <a:rPr lang="en-US" altLang="zh-CN" b="0" i="0" dirty="0">
                <a:solidFill>
                  <a:srgbClr val="333333"/>
                </a:solidFill>
                <a:effectLst/>
                <a:latin typeface="Open Sans" panose="020B0606030504020204" pitchFamily="34" charset="0"/>
              </a:rPr>
              <a:t> </a:t>
            </a:r>
            <a:r>
              <a:rPr lang="zh-CN" altLang="en-US" b="0" i="0" dirty="0">
                <a:solidFill>
                  <a:srgbClr val="333333"/>
                </a:solidFill>
                <a:effectLst/>
                <a:latin typeface="Open Sans" panose="020B0606030504020204" pitchFamily="34" charset="0"/>
              </a:rPr>
              <a:t>是一款以高性能与内存高效为主要目标的推理引擎，其动态调度、高效 </a:t>
            </a:r>
            <a:r>
              <a:rPr lang="en-US" altLang="zh-CN" b="0" i="0" dirty="0">
                <a:solidFill>
                  <a:srgbClr val="333333"/>
                </a:solidFill>
                <a:effectLst/>
                <a:latin typeface="Open Sans" panose="020B0606030504020204" pitchFamily="34" charset="0"/>
              </a:rPr>
              <a:t>KV cache </a:t>
            </a:r>
            <a:r>
              <a:rPr lang="zh-CN" altLang="en-US" b="0" i="0" dirty="0">
                <a:solidFill>
                  <a:srgbClr val="333333"/>
                </a:solidFill>
                <a:effectLst/>
                <a:latin typeface="Open Sans" panose="020B0606030504020204" pitchFamily="34" charset="0"/>
              </a:rPr>
              <a:t>管理以及精细化内存管理机制与我们项目的需求高度契合。通过引入 </a:t>
            </a:r>
            <a:r>
              <a:rPr lang="en-US" altLang="zh-CN" b="0" i="0" dirty="0" err="1">
                <a:solidFill>
                  <a:srgbClr val="333333"/>
                </a:solidFill>
                <a:effectLst/>
                <a:latin typeface="Open Sans" panose="020B0606030504020204" pitchFamily="34" charset="0"/>
              </a:rPr>
              <a:t>vLLM</a:t>
            </a:r>
            <a:r>
              <a:rPr lang="zh-CN" altLang="en-US" b="0" i="0" dirty="0">
                <a:solidFill>
                  <a:srgbClr val="333333"/>
                </a:solidFill>
                <a:effectLst/>
                <a:latin typeface="Open Sans" panose="020B0606030504020204" pitchFamily="34" charset="0"/>
              </a:rPr>
              <a:t>，我们可以在保证生成质量的同时，有效降低内存占用和延迟，提升系统的性能与扩展性。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8A8F95"/>
                </a:solidFill>
              </a:rPr>
              <a:t>与传统推理框架相比，</a:t>
            </a:r>
            <a:r>
              <a:rPr lang="en-US" altLang="zh-CN" sz="1200" dirty="0" err="1">
                <a:solidFill>
                  <a:srgbClr val="8A8F95"/>
                </a:solidFill>
              </a:rPr>
              <a:t>vLLM</a:t>
            </a:r>
            <a:r>
              <a:rPr lang="en-US" altLang="zh-CN" sz="1200" dirty="0">
                <a:solidFill>
                  <a:srgbClr val="8A8F95"/>
                </a:solidFill>
              </a:rPr>
              <a:t> </a:t>
            </a:r>
            <a:r>
              <a:rPr lang="zh-CN" altLang="en-US" sz="1200" dirty="0">
                <a:solidFill>
                  <a:srgbClr val="8A8F95"/>
                </a:solidFill>
              </a:rPr>
              <a:t>在内存管理、动态批处理以及 </a:t>
            </a:r>
            <a:r>
              <a:rPr lang="en-US" altLang="zh-CN" sz="1200" dirty="0">
                <a:solidFill>
                  <a:srgbClr val="8A8F95"/>
                </a:solidFill>
              </a:rPr>
              <a:t>KV cache </a:t>
            </a:r>
            <a:r>
              <a:rPr lang="zh-CN" altLang="en-US" sz="1200" dirty="0">
                <a:solidFill>
                  <a:srgbClr val="8A8F95"/>
                </a:solidFill>
              </a:rPr>
              <a:t>的高效复用等方面进行了多项优化。这使得 </a:t>
            </a:r>
            <a:r>
              <a:rPr lang="en-US" altLang="zh-CN" sz="1200" dirty="0" err="1">
                <a:solidFill>
                  <a:srgbClr val="8A8F95"/>
                </a:solidFill>
              </a:rPr>
              <a:t>vLLM</a:t>
            </a:r>
            <a:r>
              <a:rPr lang="en-US" altLang="zh-CN" sz="1200" dirty="0">
                <a:solidFill>
                  <a:srgbClr val="8A8F95"/>
                </a:solidFill>
              </a:rPr>
              <a:t> </a:t>
            </a:r>
            <a:r>
              <a:rPr lang="zh-CN" altLang="en-US" sz="1200" dirty="0">
                <a:solidFill>
                  <a:srgbClr val="8A8F95"/>
                </a:solidFill>
              </a:rPr>
              <a:t>能在面对海量请求和复杂模型时更好地发挥资源优势。</a:t>
            </a: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b="1" i="0" dirty="0">
              <a:solidFill>
                <a:srgbClr val="333333"/>
              </a:solidFill>
              <a:effectLst/>
              <a:latin typeface="Open Sans" panose="020B0606030504020204" pitchFamily="34" charset="0"/>
            </a:endParaRPr>
          </a:p>
          <a:p>
            <a:endParaRPr lang="en-US" altLang="zh-CN" b="1" i="0" dirty="0">
              <a:solidFill>
                <a:srgbClr val="333333"/>
              </a:solidFill>
              <a:effectLst/>
              <a:latin typeface="Open Sans" panose="020B0606030504020204" pitchFamily="34" charset="0"/>
            </a:endParaRPr>
          </a:p>
          <a:p>
            <a:r>
              <a:rPr lang="zh-CN" altLang="en-US" b="0" i="0" dirty="0">
                <a:solidFill>
                  <a:srgbClr val="333333"/>
                </a:solidFill>
                <a:effectLst/>
                <a:latin typeface="Open Sans" panose="020B0606030504020204" pitchFamily="34" charset="0"/>
              </a:rPr>
              <a:t>以下我们基于项目目标列举了</a:t>
            </a:r>
            <a:r>
              <a:rPr lang="en-US" altLang="zh-CN" b="0" i="0" dirty="0">
                <a:solidFill>
                  <a:srgbClr val="333333"/>
                </a:solidFill>
                <a:effectLst/>
                <a:latin typeface="Open Sans" panose="020B0606030504020204" pitchFamily="34" charset="0"/>
              </a:rPr>
              <a:t>LLM</a:t>
            </a:r>
            <a:r>
              <a:rPr lang="zh-CN" altLang="en-US" b="0" i="0" dirty="0">
                <a:solidFill>
                  <a:srgbClr val="333333"/>
                </a:solidFill>
                <a:effectLst/>
                <a:latin typeface="Open Sans" panose="020B0606030504020204" pitchFamily="34" charset="0"/>
              </a:rPr>
              <a:t>的以下优势。</a:t>
            </a:r>
            <a:endParaRPr lang="en-US" altLang="zh-CN" b="0" i="0" dirty="0">
              <a:solidFill>
                <a:srgbClr val="333333"/>
              </a:solidFill>
              <a:effectLst/>
              <a:latin typeface="Open Sans" panose="020B0606030504020204" pitchFamily="34" charset="0"/>
            </a:endParaRPr>
          </a:p>
          <a:p>
            <a:endParaRPr lang="en-US" altLang="zh-CN" b="0" i="0" dirty="0">
              <a:solidFill>
                <a:srgbClr val="333333"/>
              </a:solidFill>
              <a:effectLst/>
              <a:latin typeface="Open Sans" panose="020B0606030504020204" pitchFamily="34" charset="0"/>
            </a:endParaRPr>
          </a:p>
          <a:p>
            <a:r>
              <a:rPr lang="en-US" altLang="zh-CN" dirty="0"/>
              <a:t>1. **</a:t>
            </a:r>
            <a:r>
              <a:rPr lang="zh-CN" altLang="en-US" dirty="0"/>
              <a:t>深度语义理解与模式提取**  </a:t>
            </a:r>
          </a:p>
          <a:p>
            <a:r>
              <a:rPr lang="zh-CN" altLang="en-US" dirty="0"/>
              <a:t>   </a:t>
            </a:r>
            <a:r>
              <a:rPr lang="en-US" altLang="zh-CN" dirty="0"/>
              <a:t>LLM</a:t>
            </a:r>
            <a:r>
              <a:rPr lang="zh-CN" altLang="en-US" dirty="0"/>
              <a:t>凭借其**强大的语义理解能力**，</a:t>
            </a:r>
            <a:r>
              <a:rPr lang="zh-CN" altLang="en-US" b="1" dirty="0"/>
              <a:t>能够对海量内存使用历史数据进行深入分析</a:t>
            </a:r>
            <a:r>
              <a:rPr lang="zh-CN" altLang="en-US" dirty="0"/>
              <a:t>，从中挖掘出潜在的使用模式和关键数据特征。传统的内存管理方法往往依赖固定规则和人工设定的阈值，但是</a:t>
            </a:r>
            <a:r>
              <a:rPr lang="en-US" altLang="zh-CN" dirty="0"/>
              <a:t>LLM</a:t>
            </a:r>
            <a:r>
              <a:rPr lang="zh-CN" altLang="en-US" dirty="0"/>
              <a:t>能够对更复杂的数据识别与规律总结，显著提升了分析的深度与精度，使得系统能更高效地适应不同场景下的资源需求。</a:t>
            </a:r>
          </a:p>
          <a:p>
            <a:endParaRPr lang="zh-CN" altLang="en-US" dirty="0"/>
          </a:p>
          <a:p>
            <a:r>
              <a:rPr lang="en-US" altLang="zh-CN" dirty="0"/>
              <a:t>2. **</a:t>
            </a:r>
            <a:r>
              <a:rPr lang="zh-CN" altLang="en-US" dirty="0"/>
              <a:t>自适应的策略生成与实时决策支持**  </a:t>
            </a:r>
          </a:p>
          <a:p>
            <a:r>
              <a:rPr lang="zh-CN" altLang="en-US" dirty="0"/>
              <a:t>   </a:t>
            </a:r>
            <a:r>
              <a:rPr lang="en-US" altLang="zh-CN" dirty="0"/>
              <a:t>LLM</a:t>
            </a:r>
            <a:r>
              <a:rPr lang="zh-CN" altLang="en-US" dirty="0"/>
              <a:t>在</a:t>
            </a:r>
            <a:r>
              <a:rPr lang="zh-CN" altLang="en-US" b="1" dirty="0"/>
              <a:t>上下文关联与推理能力方面的优势</a:t>
            </a:r>
            <a:r>
              <a:rPr lang="zh-CN" altLang="en-US" dirty="0"/>
              <a:t>，赋予了系统根据实时状态动态生成优化策略的能力。借助</a:t>
            </a:r>
            <a:r>
              <a:rPr lang="en-US" altLang="zh-CN" dirty="0"/>
              <a:t>LLM</a:t>
            </a:r>
            <a:r>
              <a:rPr lang="zh-CN" altLang="en-US" dirty="0"/>
              <a:t>，系统能够**灵活地调整内存分配与回收方案**，针对复杂多变的运行环境提供智能化的决策支持。与传统方法相比，这种自适应的策略生成方式不仅更加灵活，还能有效减少资源浪费，提升系统整体性能和内存利用效率。这种能力特别适用于高并发、高动态负载的场景，为复杂系统的内存管理提供了一种全新的解决思路。</a:t>
            </a:r>
          </a:p>
          <a:p>
            <a:endParaRPr lang="zh-CN" altLang="en-US" dirty="0"/>
          </a:p>
          <a:p>
            <a:r>
              <a:rPr lang="en-US" altLang="zh-CN" dirty="0"/>
              <a:t>3. **</a:t>
            </a:r>
            <a:r>
              <a:rPr lang="zh-CN" altLang="en-US" dirty="0"/>
              <a:t>高效的异常检测与风险预警**  </a:t>
            </a:r>
          </a:p>
          <a:p>
            <a:r>
              <a:rPr lang="en-US" altLang="zh-CN" dirty="0"/>
              <a:t>LLM</a:t>
            </a:r>
            <a:r>
              <a:rPr lang="zh-CN" altLang="en-US" dirty="0"/>
              <a:t>通过对内存数据的深度分析，能够敏锐捕捉到数据中的异常信号，从而对潜在风险的提前预警避免问题进一步扩散。</a:t>
            </a:r>
            <a:endParaRPr lang="en-US" altLang="zh-CN" dirty="0"/>
          </a:p>
          <a:p>
            <a:endParaRPr lang="en-US" altLang="zh-CN" dirty="0"/>
          </a:p>
          <a:p>
            <a:r>
              <a:rPr lang="zh-CN" altLang="en-US" b="1" i="0" dirty="0">
                <a:solidFill>
                  <a:srgbClr val="333333"/>
                </a:solidFill>
                <a:effectLst/>
                <a:latin typeface="Open Sans" panose="020B0606030504020204" pitchFamily="34" charset="0"/>
              </a:rPr>
              <a:t>通过</a:t>
            </a:r>
            <a:r>
              <a:rPr lang="en-US" altLang="zh-CN" b="1" i="0" dirty="0">
                <a:solidFill>
                  <a:srgbClr val="333333"/>
                </a:solidFill>
                <a:effectLst/>
                <a:latin typeface="Open Sans" panose="020B0606030504020204" pitchFamily="34" charset="0"/>
              </a:rPr>
              <a:t>LLM</a:t>
            </a:r>
            <a:r>
              <a:rPr lang="zh-CN" altLang="en-US" b="1" i="0" dirty="0">
                <a:solidFill>
                  <a:srgbClr val="333333"/>
                </a:solidFill>
                <a:effectLst/>
                <a:latin typeface="Open Sans" panose="020B0606030504020204" pitchFamily="34" charset="0"/>
              </a:rPr>
              <a:t>，系统能够实现更高的资源利用率、更低的故障率以及更强的环境适应能力，为复杂计算环境中的内存管理带来了全新的突破和可能性。</a:t>
            </a:r>
            <a:endParaRPr lang="en-US" altLang="zh-CN" b="1" i="0" dirty="0">
              <a:solidFill>
                <a:srgbClr val="333333"/>
              </a:solidFill>
              <a:effectLst/>
              <a:latin typeface="Open Sans" panose="020B0606030504020204" pitchFamily="34" charset="0"/>
            </a:endParaRPr>
          </a:p>
          <a:p>
            <a:endParaRPr lang="en-US" altLang="zh-CN" b="1" i="0" dirty="0">
              <a:solidFill>
                <a:srgbClr val="333333"/>
              </a:solidFill>
              <a:effectLst/>
              <a:latin typeface="Open Sans" panose="020B0606030504020204" pitchFamily="34" charset="0"/>
            </a:endParaRPr>
          </a:p>
          <a:p>
            <a:endParaRPr lang="en-US" altLang="zh-CN" b="1" dirty="0"/>
          </a:p>
          <a:p>
            <a:endParaRPr lang="en-US" altLang="zh-CN" dirty="0"/>
          </a:p>
        </p:txBody>
      </p:sp>
      <p:sp>
        <p:nvSpPr>
          <p:cNvPr id="4" name="灯片编号占位符 3">
            <a:extLst>
              <a:ext uri="{FF2B5EF4-FFF2-40B4-BE49-F238E27FC236}">
                <a16:creationId xmlns:a16="http://schemas.microsoft.com/office/drawing/2014/main" id="{53F0AAA8-E4F9-73A1-0DAD-C6B4D053CE9C}"/>
              </a:ext>
            </a:extLst>
          </p:cNvPr>
          <p:cNvSpPr>
            <a:spLocks noGrp="1"/>
          </p:cNvSpPr>
          <p:nvPr>
            <p:ph type="sldNum" sz="quarter" idx="5"/>
          </p:nvPr>
        </p:nvSpPr>
        <p:spPr/>
        <p:txBody>
          <a:bodyPr/>
          <a:lstStyle/>
          <a:p>
            <a:fld id="{0EA499FE-432E-4C91-A380-102EEE5AAEBA}" type="slidenum">
              <a:rPr lang="zh-CN" altLang="en-US" smtClean="0"/>
              <a:t>6</a:t>
            </a:fld>
            <a:endParaRPr lang="zh-CN" altLang="en-US"/>
          </a:p>
        </p:txBody>
      </p:sp>
    </p:spTree>
    <p:extLst>
      <p:ext uri="{BB962C8B-B14F-4D97-AF65-F5344CB8AC3E}">
        <p14:creationId xmlns:p14="http://schemas.microsoft.com/office/powerpoint/2010/main" val="2281518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0BAFD-4DFF-8EAD-5C8F-7A9E6ED960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DC3270-DFDA-7849-7680-36B6772DC6A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94B856A-54CE-5E0D-5841-D269288E1E63}"/>
              </a:ext>
            </a:extLst>
          </p:cNvPr>
          <p:cNvSpPr>
            <a:spLocks noGrp="1"/>
          </p:cNvSpPr>
          <p:nvPr>
            <p:ph type="body" idx="1"/>
          </p:nvPr>
        </p:nvSpPr>
        <p:spPr/>
        <p:txBody>
          <a:bodyPr/>
          <a:lstStyle/>
          <a:p>
            <a:r>
              <a:rPr lang="zh-CN" altLang="en-US" sz="1200" dirty="0">
                <a:solidFill>
                  <a:srgbClr val="8A8F95"/>
                </a:solidFill>
              </a:rPr>
              <a:t>第五点是</a:t>
            </a:r>
            <a:r>
              <a:rPr lang="zh-CN" altLang="en-US" sz="1200" b="1" dirty="0">
                <a:solidFill>
                  <a:srgbClr val="8A8F95"/>
                </a:solidFill>
              </a:rPr>
              <a:t>为什么考虑</a:t>
            </a:r>
            <a:r>
              <a:rPr lang="en-US" altLang="zh-CN" sz="1200" b="1" dirty="0">
                <a:solidFill>
                  <a:srgbClr val="8A8F95"/>
                </a:solidFill>
              </a:rPr>
              <a:t>RNN</a:t>
            </a:r>
            <a:r>
              <a:rPr lang="zh-CN" altLang="en-US" sz="1200" b="1" dirty="0">
                <a:solidFill>
                  <a:srgbClr val="8A8F95"/>
                </a:solidFill>
              </a:rPr>
              <a:t>和</a:t>
            </a:r>
            <a:r>
              <a:rPr lang="en-US" altLang="zh-CN" sz="1200" b="1" dirty="0">
                <a:solidFill>
                  <a:srgbClr val="8A8F95"/>
                </a:solidFill>
              </a:rPr>
              <a:t>LSTM</a:t>
            </a:r>
            <a:r>
              <a:rPr lang="zh-CN" altLang="en-US" sz="1200" b="1" dirty="0">
                <a:solidFill>
                  <a:srgbClr val="8A8F95"/>
                </a:solidFill>
              </a:rPr>
              <a:t>的使用</a:t>
            </a:r>
            <a:endParaRPr lang="en-US" altLang="zh-CN" sz="1200" b="1" dirty="0">
              <a:solidFill>
                <a:srgbClr val="8A8F95"/>
              </a:solidFill>
            </a:endParaRPr>
          </a:p>
          <a:p>
            <a:endParaRPr lang="en-US" altLang="zh-CN" sz="1200" dirty="0">
              <a:solidFill>
                <a:srgbClr val="8A8F95"/>
              </a:solidFill>
            </a:endParaRPr>
          </a:p>
          <a:p>
            <a:r>
              <a:rPr lang="zh-CN" altLang="en-US" sz="1200" dirty="0">
                <a:solidFill>
                  <a:srgbClr val="8A8F95"/>
                </a:solidFill>
              </a:rPr>
              <a:t>在调研过程中我们发现很多针对手机应用的预测研究使用了神经网络模型。主要是。。</a:t>
            </a:r>
            <a:endParaRPr lang="en-US" altLang="zh-CN" sz="1200" dirty="0">
              <a:solidFill>
                <a:srgbClr val="8A8F95"/>
              </a:solidFill>
            </a:endParaRPr>
          </a:p>
          <a:p>
            <a:endParaRPr lang="en-US" altLang="zh-CN" sz="1200" dirty="0">
              <a:solidFill>
                <a:srgbClr val="8A8F95"/>
              </a:solidFill>
            </a:endParaRPr>
          </a:p>
          <a:p>
            <a:endParaRPr lang="en-US" altLang="zh-CN" sz="1200" dirty="0">
              <a:solidFill>
                <a:srgbClr val="8A8F95"/>
              </a:solidFill>
            </a:endParaRPr>
          </a:p>
          <a:p>
            <a:r>
              <a:rPr lang="zh-CN" altLang="en-US" sz="1200" dirty="0">
                <a:solidFill>
                  <a:srgbClr val="8A8F95"/>
                </a:solidFill>
              </a:rPr>
              <a:t>首先介绍一下神经网络。神经网络是在机器学习领域的一种模仿生物神经网络的结构和功能的数学模型或计算模型，用于对函数进行估计和近似。</a:t>
            </a:r>
            <a:endParaRPr lang="en-US" altLang="zh-CN" sz="1200" dirty="0">
              <a:solidFill>
                <a:srgbClr val="8A8F95"/>
              </a:solidFill>
            </a:endParaRPr>
          </a:p>
          <a:p>
            <a:endParaRPr lang="en-US" altLang="zh-CN" sz="1200" dirty="0">
              <a:solidFill>
                <a:srgbClr val="8A8F95"/>
              </a:solidFill>
            </a:endParaRPr>
          </a:p>
          <a:p>
            <a:r>
              <a:rPr lang="zh-CN" altLang="en-US" sz="1200" dirty="0">
                <a:solidFill>
                  <a:srgbClr val="8A8F95"/>
                </a:solidFill>
              </a:rPr>
              <a:t>而我们接下来说的</a:t>
            </a:r>
            <a:r>
              <a:rPr lang="en-US" altLang="zh-CN" sz="1200" dirty="0">
                <a:solidFill>
                  <a:srgbClr val="8A8F95"/>
                </a:solidFill>
              </a:rPr>
              <a:t>RNN</a:t>
            </a:r>
            <a:r>
              <a:rPr lang="zh-CN" altLang="en-US" sz="1200" dirty="0">
                <a:solidFill>
                  <a:srgbClr val="8A8F95"/>
                </a:solidFill>
              </a:rPr>
              <a:t>和</a:t>
            </a:r>
            <a:r>
              <a:rPr lang="en-US" altLang="zh-CN" sz="1200" dirty="0">
                <a:solidFill>
                  <a:srgbClr val="8A8F95"/>
                </a:solidFill>
              </a:rPr>
              <a:t>LSTM</a:t>
            </a:r>
            <a:r>
              <a:rPr lang="zh-CN" altLang="en-US" sz="1200" dirty="0">
                <a:solidFill>
                  <a:srgbClr val="8A8F95"/>
                </a:solidFill>
              </a:rPr>
              <a:t>都是神经网络的一种。</a:t>
            </a:r>
            <a:endParaRPr lang="en-US" altLang="zh-CN" sz="1200" dirty="0">
              <a:solidFill>
                <a:srgbClr val="8A8F95"/>
              </a:solidFill>
            </a:endParaRPr>
          </a:p>
          <a:p>
            <a:endParaRPr lang="en-US" altLang="zh-CN" sz="1200" dirty="0">
              <a:solidFill>
                <a:srgbClr val="8A8F95"/>
              </a:solidFill>
            </a:endParaRPr>
          </a:p>
          <a:p>
            <a:r>
              <a:rPr lang="en-US" altLang="zh-CN" sz="1200" dirty="0">
                <a:solidFill>
                  <a:srgbClr val="8A8F95"/>
                </a:solidFill>
              </a:rPr>
              <a:t>RNN</a:t>
            </a:r>
            <a:r>
              <a:rPr lang="zh-CN" altLang="en-US" sz="1200" dirty="0">
                <a:solidFill>
                  <a:srgbClr val="8A8F95"/>
                </a:solidFill>
              </a:rPr>
              <a:t>，它是一种可以结合历史序列信息计算当前输出的一种神经网络，所以经常被用于处理带有时间序列结构的信息输入。但是他有梯度爆炸或梯度消失的问题</a:t>
            </a:r>
            <a:endParaRPr lang="en-US" altLang="zh-CN" sz="1200" dirty="0">
              <a:solidFill>
                <a:srgbClr val="8A8F95"/>
              </a:solidFill>
            </a:endParaRPr>
          </a:p>
          <a:p>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8A8F95"/>
                </a:solidFill>
              </a:rPr>
              <a:t>然后</a:t>
            </a:r>
            <a:r>
              <a:rPr lang="en-US" altLang="zh-CN" sz="1200" dirty="0">
                <a:solidFill>
                  <a:srgbClr val="8A8F95"/>
                </a:solidFill>
              </a:rPr>
              <a:t>LSTM</a:t>
            </a:r>
            <a:r>
              <a:rPr lang="zh-CN" altLang="en-US" sz="1200" dirty="0">
                <a:solidFill>
                  <a:srgbClr val="8A8F95"/>
                </a:solidFill>
              </a:rPr>
              <a:t>是</a:t>
            </a:r>
            <a:r>
              <a:rPr lang="en-US" altLang="zh-CN" sz="1200" dirty="0">
                <a:solidFill>
                  <a:srgbClr val="8A8F95"/>
                </a:solidFill>
              </a:rPr>
              <a:t>RNN</a:t>
            </a:r>
            <a:r>
              <a:rPr lang="zh-CN" altLang="en-US" sz="1200" dirty="0">
                <a:solidFill>
                  <a:srgbClr val="8A8F95"/>
                </a:solidFill>
              </a:rPr>
              <a:t>的一种改进，不仅克服了标准</a:t>
            </a:r>
            <a:r>
              <a:rPr lang="en-US" altLang="zh-CN" sz="1200" dirty="0">
                <a:solidFill>
                  <a:srgbClr val="8A8F95"/>
                </a:solidFill>
              </a:rPr>
              <a:t>RNN</a:t>
            </a:r>
            <a:r>
              <a:rPr lang="zh-CN" altLang="en-US" sz="1200" dirty="0">
                <a:solidFill>
                  <a:srgbClr val="8A8F95"/>
                </a:solidFill>
              </a:rPr>
              <a:t>训练时碰到的梯度爆炸</a:t>
            </a:r>
            <a:r>
              <a:rPr lang="en-US" altLang="zh-CN" sz="1200" dirty="0">
                <a:solidFill>
                  <a:srgbClr val="8A8F95"/>
                </a:solidFill>
              </a:rPr>
              <a:t>/</a:t>
            </a:r>
            <a:r>
              <a:rPr lang="zh-CN" altLang="en-US" sz="1200" dirty="0">
                <a:solidFill>
                  <a:srgbClr val="8A8F95"/>
                </a:solidFill>
              </a:rPr>
              <a:t>消失难题，也更有能力处理具有长期依赖关系的信息。</a:t>
            </a:r>
            <a:endParaRPr lang="en-US" altLang="zh-CN" sz="1200" dirty="0">
              <a:solidFill>
                <a:srgbClr val="8A8F95"/>
              </a:solidFill>
            </a:endParaRPr>
          </a:p>
          <a:p>
            <a:endParaRPr lang="en-US" altLang="zh-CN" sz="1200" dirty="0">
              <a:solidFill>
                <a:srgbClr val="8A8F95"/>
              </a:solidFill>
            </a:endParaRPr>
          </a:p>
          <a:p>
            <a:r>
              <a:rPr lang="en-US" altLang="zh-CN" sz="1200" dirty="0">
                <a:solidFill>
                  <a:srgbClr val="8A8F95"/>
                </a:solidFill>
              </a:rPr>
              <a:t>===================================</a:t>
            </a:r>
          </a:p>
          <a:p>
            <a:r>
              <a:rPr lang="en-US" altLang="zh-CN" sz="1200" dirty="0">
                <a:solidFill>
                  <a:srgbClr val="8A8F95"/>
                </a:solidFill>
              </a:rPr>
              <a:t>LSTM</a:t>
            </a:r>
            <a:r>
              <a:rPr lang="zh-CN" altLang="en-US" sz="1200" dirty="0">
                <a:solidFill>
                  <a:srgbClr val="8A8F95"/>
                </a:solidFill>
              </a:rPr>
              <a:t>的关键是</a:t>
            </a:r>
            <a:r>
              <a:rPr lang="zh-CN" altLang="en-US" sz="1200" b="1" dirty="0">
                <a:solidFill>
                  <a:srgbClr val="8A8F95"/>
                </a:solidFill>
              </a:rPr>
              <a:t>细胞态</a:t>
            </a:r>
            <a:r>
              <a:rPr lang="zh-CN" altLang="en-US" sz="1200" dirty="0">
                <a:solidFill>
                  <a:srgbClr val="8A8F95"/>
                </a:solidFill>
              </a:rPr>
              <a:t>，即贯穿图表顶部的水平线。细胞态沿着整个链笔直运行，只有一些微小的线性变换。信息很容易不加改变地沿着它流动。</a:t>
            </a:r>
            <a:endParaRPr lang="en-US" altLang="zh-CN" sz="1200" dirty="0">
              <a:solidFill>
                <a:srgbClr val="8A8F95"/>
              </a:solidFill>
            </a:endParaRPr>
          </a:p>
          <a:p>
            <a:r>
              <a:rPr lang="zh-CN" altLang="en-US" sz="1200" dirty="0">
                <a:solidFill>
                  <a:srgbClr val="8A8F95"/>
                </a:solidFill>
              </a:rPr>
              <a:t>更详细来说，其通过三个称为</a:t>
            </a:r>
            <a:r>
              <a:rPr lang="zh-CN" altLang="en-US" sz="1200" b="1" dirty="0">
                <a:solidFill>
                  <a:srgbClr val="8A8F95"/>
                </a:solidFill>
              </a:rPr>
              <a:t>门</a:t>
            </a:r>
            <a:r>
              <a:rPr lang="zh-CN" altLang="en-US" sz="1200" dirty="0">
                <a:solidFill>
                  <a:srgbClr val="8A8F95"/>
                </a:solidFill>
              </a:rPr>
              <a:t>的结构调节细胞态中的信息：</a:t>
            </a:r>
            <a:endParaRPr lang="en-US" altLang="zh-CN" sz="1200" dirty="0">
              <a:solidFill>
                <a:srgbClr val="8A8F95"/>
              </a:solidFill>
            </a:endParaRPr>
          </a:p>
          <a:p>
            <a:pPr marL="285750" indent="-285750">
              <a:buFont typeface="Arial" panose="020B0604020202020204" pitchFamily="34" charset="0"/>
              <a:buChar char="•"/>
            </a:pPr>
            <a:r>
              <a:rPr lang="zh-CN" altLang="en-US" sz="1200" dirty="0">
                <a:solidFill>
                  <a:srgbClr val="8A8F95"/>
                </a:solidFill>
              </a:rPr>
              <a:t>遗忘门：负责决定从细胞态中“遗忘”多少信息</a:t>
            </a:r>
            <a:endParaRPr lang="en-US" altLang="zh-CN" sz="1200" dirty="0">
              <a:solidFill>
                <a:srgbClr val="8A8F95"/>
              </a:solidFill>
            </a:endParaRPr>
          </a:p>
          <a:p>
            <a:pPr marL="285750" indent="-285750">
              <a:buFont typeface="Arial" panose="020B0604020202020204" pitchFamily="34" charset="0"/>
              <a:buChar char="•"/>
            </a:pPr>
            <a:r>
              <a:rPr lang="zh-CN" altLang="en-US" sz="1200" dirty="0">
                <a:solidFill>
                  <a:srgbClr val="8A8F95"/>
                </a:solidFill>
              </a:rPr>
              <a:t>输入门：决定要在细胞态中储存哪些新信息</a:t>
            </a:r>
            <a:endParaRPr lang="en-US" altLang="zh-CN" sz="1200" dirty="0">
              <a:solidFill>
                <a:srgbClr val="8A8F95"/>
              </a:solidFill>
            </a:endParaRPr>
          </a:p>
          <a:p>
            <a:pPr marL="285750" indent="-285750">
              <a:buFont typeface="Arial" panose="020B0604020202020204" pitchFamily="34" charset="0"/>
              <a:buChar char="•"/>
            </a:pPr>
            <a:r>
              <a:rPr lang="zh-CN" altLang="en-US" sz="1200" dirty="0">
                <a:solidFill>
                  <a:srgbClr val="8A8F95"/>
                </a:solidFill>
              </a:rPr>
              <a:t>输出门：负责输出</a:t>
            </a:r>
          </a:p>
          <a:p>
            <a:endParaRPr lang="en-US" altLang="zh-CN" dirty="0"/>
          </a:p>
        </p:txBody>
      </p:sp>
      <p:sp>
        <p:nvSpPr>
          <p:cNvPr id="4" name="灯片编号占位符 3">
            <a:extLst>
              <a:ext uri="{FF2B5EF4-FFF2-40B4-BE49-F238E27FC236}">
                <a16:creationId xmlns:a16="http://schemas.microsoft.com/office/drawing/2014/main" id="{C0462B7C-6D36-2784-A6FB-18EA9F17C0CF}"/>
              </a:ext>
            </a:extLst>
          </p:cNvPr>
          <p:cNvSpPr>
            <a:spLocks noGrp="1"/>
          </p:cNvSpPr>
          <p:nvPr>
            <p:ph type="sldNum" sz="quarter" idx="5"/>
          </p:nvPr>
        </p:nvSpPr>
        <p:spPr/>
        <p:txBody>
          <a:bodyPr/>
          <a:lstStyle/>
          <a:p>
            <a:fld id="{0EA499FE-432E-4C91-A380-102EEE5AAEBA}" type="slidenum">
              <a:rPr lang="zh-CN" altLang="en-US" smtClean="0"/>
              <a:t>7</a:t>
            </a:fld>
            <a:endParaRPr lang="zh-CN" altLang="en-US"/>
          </a:p>
        </p:txBody>
      </p:sp>
    </p:spTree>
    <p:extLst>
      <p:ext uri="{BB962C8B-B14F-4D97-AF65-F5344CB8AC3E}">
        <p14:creationId xmlns:p14="http://schemas.microsoft.com/office/powerpoint/2010/main" val="1936563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DEBFC-5CF4-4ADE-6027-50B8ADCAF6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5FC395-88D2-EE41-D518-68174CAE6A7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E033103-3BC3-28EF-2F97-DFF6819CF455}"/>
              </a:ext>
            </a:extLst>
          </p:cNvPr>
          <p:cNvSpPr>
            <a:spLocks noGrp="1"/>
          </p:cNvSpPr>
          <p:nvPr>
            <p:ph type="body" idx="1"/>
          </p:nvPr>
        </p:nvSpPr>
        <p:spPr/>
        <p:txBody>
          <a:bodyPr/>
          <a:lstStyle/>
          <a:p>
            <a:r>
              <a:rPr lang="zh-CN" altLang="en-US" dirty="0"/>
              <a:t>最后</a:t>
            </a:r>
            <a:endParaRPr lang="en-US" altLang="zh-CN" dirty="0"/>
          </a:p>
          <a:p>
            <a:endParaRPr lang="en-US" altLang="zh-CN" dirty="0"/>
          </a:p>
          <a:p>
            <a:r>
              <a:rPr lang="zh-CN" altLang="en-US" dirty="0"/>
              <a:t>在我们的调研过程中，我们发现虽然</a:t>
            </a:r>
            <a:r>
              <a:rPr lang="en-US" altLang="zh-CN" dirty="0"/>
              <a:t>AI</a:t>
            </a:r>
            <a:r>
              <a:rPr lang="zh-CN" altLang="en-US" dirty="0"/>
              <a:t>和机器学习模型具有巨大的潜力，但它们在进行细粒度调度时，依然与操作系统对实时性的要求存在较大差距。这是因为操作系统的调度任务一般时微秒级别的，但是</a:t>
            </a:r>
            <a:r>
              <a:rPr lang="en-US" altLang="zh-CN" dirty="0"/>
              <a:t>ai</a:t>
            </a:r>
            <a:r>
              <a:rPr lang="zh-CN" altLang="en-US" dirty="0"/>
              <a:t>模型一般时秒级别的。</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因此，我们选择将 </a:t>
            </a:r>
            <a:r>
              <a:rPr lang="en-US" altLang="zh-CN" dirty="0"/>
              <a:t>AI </a:t>
            </a:r>
            <a:r>
              <a:rPr lang="zh-CN" altLang="en-US" dirty="0"/>
              <a:t>模型的应用范围限制为</a:t>
            </a:r>
            <a:r>
              <a:rPr lang="zh-CN" altLang="en-US" b="1" dirty="0"/>
              <a:t>粗粒度的调度任务</a:t>
            </a:r>
            <a:r>
              <a:rPr lang="zh-CN" altLang="en-US" dirty="0"/>
              <a:t>，具体就是说对用户打开软件的需求预测。</a:t>
            </a:r>
          </a:p>
          <a:p>
            <a:endParaRPr lang="en-US" altLang="zh-CN" dirty="0"/>
          </a:p>
          <a:p>
            <a:endParaRPr lang="en-US" altLang="zh-CN" dirty="0"/>
          </a:p>
          <a:p>
            <a:endParaRPr lang="en-US" altLang="zh-CN" dirty="0"/>
          </a:p>
          <a:p>
            <a:endParaRPr lang="zh-CN" altLang="en-US" dirty="0"/>
          </a:p>
          <a:p>
            <a:endParaRPr lang="en-US" altLang="zh-CN" dirty="0"/>
          </a:p>
        </p:txBody>
      </p:sp>
      <p:sp>
        <p:nvSpPr>
          <p:cNvPr id="4" name="灯片编号占位符 3">
            <a:extLst>
              <a:ext uri="{FF2B5EF4-FFF2-40B4-BE49-F238E27FC236}">
                <a16:creationId xmlns:a16="http://schemas.microsoft.com/office/drawing/2014/main" id="{0C34E31F-EBD6-B46B-B248-CA2449D09F1A}"/>
              </a:ext>
            </a:extLst>
          </p:cNvPr>
          <p:cNvSpPr>
            <a:spLocks noGrp="1"/>
          </p:cNvSpPr>
          <p:nvPr>
            <p:ph type="sldNum" sz="quarter" idx="5"/>
          </p:nvPr>
        </p:nvSpPr>
        <p:spPr/>
        <p:txBody>
          <a:bodyPr/>
          <a:lstStyle/>
          <a:p>
            <a:fld id="{0EA499FE-432E-4C91-A380-102EEE5AAEBA}" type="slidenum">
              <a:rPr lang="zh-CN" altLang="en-US" smtClean="0"/>
              <a:t>8</a:t>
            </a:fld>
            <a:endParaRPr lang="zh-CN" altLang="en-US"/>
          </a:p>
        </p:txBody>
      </p:sp>
    </p:spTree>
    <p:extLst>
      <p:ext uri="{BB962C8B-B14F-4D97-AF65-F5344CB8AC3E}">
        <p14:creationId xmlns:p14="http://schemas.microsoft.com/office/powerpoint/2010/main" val="247281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877D9-C69A-2748-280E-C46B5A7C6E6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192FB8-500A-686C-B107-759844F1824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A9C389C-FCC3-8744-CF8A-5CD2DA8B7B4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8A8F95"/>
                </a:solidFill>
              </a:rPr>
              <a:t>接下来是我们进行的一个的调研，寻找相关的工作，以下是一个大致的关于软件预测和程序调度方面研究的一个时间线。大家可以。。</a:t>
            </a: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8A8F95"/>
                </a:solidFill>
              </a:rPr>
              <a:t>在调研过程中，我们发现</a:t>
            </a: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8A8F95"/>
                </a:solidFill>
              </a:rPr>
              <a:t>在</a:t>
            </a:r>
            <a:r>
              <a:rPr lang="en-US" altLang="zh-CN" sz="1200" dirty="0">
                <a:solidFill>
                  <a:srgbClr val="8A8F95"/>
                </a:solidFill>
              </a:rPr>
              <a:t>18</a:t>
            </a:r>
            <a:r>
              <a:rPr lang="zh-CN" altLang="en-US" sz="1200" dirty="0">
                <a:solidFill>
                  <a:srgbClr val="8A8F95"/>
                </a:solidFill>
              </a:rPr>
              <a:t>年左右，</a:t>
            </a:r>
            <a:r>
              <a:rPr lang="en-US" altLang="zh-CN" sz="1200" dirty="0">
                <a:solidFill>
                  <a:srgbClr val="8A8F95"/>
                </a:solidFill>
              </a:rPr>
              <a:t>RNN/LSTM</a:t>
            </a:r>
            <a:r>
              <a:rPr lang="zh-CN" altLang="en-US" sz="1200" dirty="0">
                <a:solidFill>
                  <a:srgbClr val="8A8F95"/>
                </a:solidFill>
              </a:rPr>
              <a:t>逐渐成为了主流方法。</a:t>
            </a: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8A8F95"/>
                </a:solidFill>
              </a:rPr>
              <a:t>然后目前未来趋势应该是</a:t>
            </a:r>
            <a:r>
              <a:rPr lang="en-US" altLang="zh-CN" sz="1200" dirty="0">
                <a:solidFill>
                  <a:srgbClr val="8A8F95"/>
                </a:solidFill>
              </a:rPr>
              <a:t>LSTM</a:t>
            </a:r>
            <a:r>
              <a:rPr lang="zh-CN" altLang="en-US" sz="1200" dirty="0">
                <a:solidFill>
                  <a:srgbClr val="8A8F95"/>
                </a:solidFill>
              </a:rPr>
              <a:t>与</a:t>
            </a:r>
            <a:r>
              <a:rPr lang="en-US" altLang="zh-CN" sz="1200" dirty="0">
                <a:solidFill>
                  <a:srgbClr val="8A8F95"/>
                </a:solidFill>
              </a:rPr>
              <a:t>LLM</a:t>
            </a:r>
            <a:r>
              <a:rPr lang="zh-CN" altLang="en-US" sz="1200" dirty="0">
                <a:solidFill>
                  <a:srgbClr val="8A8F95"/>
                </a:solidFill>
              </a:rPr>
              <a:t>等大模型结合</a:t>
            </a: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8A8F95"/>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8A8F95"/>
                </a:solidFill>
              </a:rPr>
              <a:t>09</a:t>
            </a:r>
            <a:r>
              <a:rPr lang="zh-CN" altLang="en-US" sz="1200" b="1" dirty="0">
                <a:solidFill>
                  <a:srgbClr val="8A8F95"/>
                </a:solidFill>
              </a:rPr>
              <a:t>年出现使用时间地点这些信息来分析用户软件预测</a:t>
            </a: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8A8F95"/>
                </a:solidFill>
              </a:rPr>
              <a:t>13</a:t>
            </a:r>
            <a:r>
              <a:rPr lang="zh-CN" altLang="en-US" sz="1200" b="1" dirty="0">
                <a:solidFill>
                  <a:srgbClr val="8A8F95"/>
                </a:solidFill>
              </a:rPr>
              <a:t>年出现了</a:t>
            </a:r>
            <a:r>
              <a:rPr lang="en-US" altLang="zh-CN" sz="1200" b="1" dirty="0">
                <a:solidFill>
                  <a:srgbClr val="8A8F95"/>
                </a:solidFill>
              </a:rPr>
              <a:t>APPM</a:t>
            </a:r>
            <a:r>
              <a:rPr lang="zh-CN" altLang="en-US" sz="1200" b="1" dirty="0">
                <a:solidFill>
                  <a:srgbClr val="8A8F95"/>
                </a:solidFill>
              </a:rPr>
              <a:t>算法，借鉴了字符串压缩的思想</a:t>
            </a: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8A8F95"/>
                </a:solidFill>
              </a:rPr>
              <a:t>15</a:t>
            </a:r>
            <a:r>
              <a:rPr lang="zh-CN" altLang="en-US" sz="1200" b="1" dirty="0">
                <a:solidFill>
                  <a:srgbClr val="8A8F95"/>
                </a:solidFill>
              </a:rPr>
              <a:t>年出现了使用朴素贝叶斯分类器的机器学习模型</a:t>
            </a: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8A8F95"/>
                </a:solidFill>
              </a:rPr>
              <a:t>17</a:t>
            </a:r>
            <a:r>
              <a:rPr lang="zh-CN" altLang="en-US" sz="1200" b="1" dirty="0">
                <a:solidFill>
                  <a:srgbClr val="8A8F95"/>
                </a:solidFill>
              </a:rPr>
              <a:t>，</a:t>
            </a:r>
            <a:r>
              <a:rPr lang="en-US" altLang="zh-CN" sz="1200" b="1" dirty="0">
                <a:solidFill>
                  <a:srgbClr val="8A8F95"/>
                </a:solidFill>
              </a:rPr>
              <a:t>18</a:t>
            </a:r>
            <a:r>
              <a:rPr lang="zh-CN" altLang="en-US" sz="1200" b="1" dirty="0">
                <a:solidFill>
                  <a:srgbClr val="8A8F95"/>
                </a:solidFill>
              </a:rPr>
              <a:t>年出现了基于</a:t>
            </a:r>
            <a:r>
              <a:rPr lang="en-US" altLang="zh-CN" sz="1200" b="1" dirty="0">
                <a:solidFill>
                  <a:srgbClr val="8A8F95"/>
                </a:solidFill>
              </a:rPr>
              <a:t>LSTM</a:t>
            </a:r>
            <a:r>
              <a:rPr lang="zh-CN" altLang="en-US" sz="1200" b="1" dirty="0">
                <a:solidFill>
                  <a:srgbClr val="8A8F95"/>
                </a:solidFill>
              </a:rPr>
              <a:t>模型的预测</a:t>
            </a: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8A8F95"/>
                </a:solidFill>
              </a:rPr>
              <a:t>最后</a:t>
            </a: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8A8F95"/>
                </a:solidFill>
              </a:rPr>
              <a:t>23</a:t>
            </a:r>
            <a:r>
              <a:rPr lang="zh-CN" altLang="en-US" sz="1200" b="1" dirty="0">
                <a:solidFill>
                  <a:srgbClr val="8A8F95"/>
                </a:solidFill>
              </a:rPr>
              <a:t>年出现了个性化模型</a:t>
            </a:r>
            <a:endParaRPr lang="en-US" altLang="zh-CN" sz="1200" b="1" dirty="0">
              <a:solidFill>
                <a:srgbClr val="8A8F95"/>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8A8F95"/>
              </a:solidFill>
            </a:endParaRPr>
          </a:p>
        </p:txBody>
      </p:sp>
      <p:sp>
        <p:nvSpPr>
          <p:cNvPr id="4" name="灯片编号占位符 3">
            <a:extLst>
              <a:ext uri="{FF2B5EF4-FFF2-40B4-BE49-F238E27FC236}">
                <a16:creationId xmlns:a16="http://schemas.microsoft.com/office/drawing/2014/main" id="{6BD7F4DF-872A-4BCA-A7CA-86F3866C07C1}"/>
              </a:ext>
            </a:extLst>
          </p:cNvPr>
          <p:cNvSpPr>
            <a:spLocks noGrp="1"/>
          </p:cNvSpPr>
          <p:nvPr>
            <p:ph type="sldNum" sz="quarter" idx="5"/>
          </p:nvPr>
        </p:nvSpPr>
        <p:spPr/>
        <p:txBody>
          <a:bodyPr/>
          <a:lstStyle/>
          <a:p>
            <a:fld id="{0EA499FE-432E-4C91-A380-102EEE5AAEBA}" type="slidenum">
              <a:rPr lang="zh-CN" altLang="en-US" smtClean="0"/>
              <a:t>9</a:t>
            </a:fld>
            <a:endParaRPr lang="zh-CN" altLang="en-US"/>
          </a:p>
        </p:txBody>
      </p:sp>
    </p:spTree>
    <p:extLst>
      <p:ext uri="{BB962C8B-B14F-4D97-AF65-F5344CB8AC3E}">
        <p14:creationId xmlns:p14="http://schemas.microsoft.com/office/powerpoint/2010/main" val="1516298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CE067-66BD-5BA8-0395-CF355221F7F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FFE7C1-2C05-510A-D6EF-13B3E5F3E2E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F41C8BC-2BB9-559A-5D8E-5D4863B1B640}"/>
              </a:ext>
            </a:extLst>
          </p:cNvPr>
          <p:cNvSpPr>
            <a:spLocks noGrp="1"/>
          </p:cNvSpPr>
          <p:nvPr>
            <p:ph type="body" idx="1"/>
          </p:nvPr>
        </p:nvSpPr>
        <p:spPr/>
        <p:txBody>
          <a:bodyPr/>
          <a:lstStyle/>
          <a:p>
            <a:pPr>
              <a:buNone/>
            </a:pPr>
            <a:r>
              <a:rPr lang="zh-CN" altLang="en-US" b="1" dirty="0"/>
              <a:t>接下来我们调研了</a:t>
            </a:r>
            <a:r>
              <a:rPr lang="en-US" altLang="zh-CN" b="1" dirty="0"/>
              <a:t>ai</a:t>
            </a:r>
            <a:r>
              <a:rPr lang="zh-CN" altLang="en-US" b="1" dirty="0"/>
              <a:t>和操作系统融合方面的研究。</a:t>
            </a:r>
            <a:endParaRPr lang="en-US" altLang="zh-CN" b="1" dirty="0"/>
          </a:p>
          <a:p>
            <a:pPr>
              <a:buNone/>
            </a:pPr>
            <a:endParaRPr lang="en-US" altLang="zh-CN" b="1" dirty="0"/>
          </a:p>
          <a:p>
            <a:pPr>
              <a:buNone/>
            </a:pPr>
            <a:r>
              <a:rPr lang="zh-CN" altLang="en-US" b="1" dirty="0"/>
              <a:t>第一个是</a:t>
            </a:r>
            <a:r>
              <a:rPr lang="en-US" altLang="zh-CN" b="1" dirty="0" err="1"/>
              <a:t>aios</a:t>
            </a:r>
            <a:r>
              <a:rPr lang="zh-CN" altLang="en-US" b="1" dirty="0"/>
              <a:t>，它是连接传统操作系统和</a:t>
            </a:r>
            <a:r>
              <a:rPr lang="en-US" altLang="zh-CN" b="1" dirty="0" err="1"/>
              <a:t>llm</a:t>
            </a:r>
            <a:r>
              <a:rPr lang="zh-CN" altLang="en-US" b="1" dirty="0"/>
              <a:t>的桥梁。这里我们后面会讲到，所以先跳过。</a:t>
            </a:r>
            <a:endParaRPr lang="en-US" altLang="zh-CN" b="1" dirty="0"/>
          </a:p>
          <a:p>
            <a:pPr>
              <a:buNone/>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51DDF3C8-450F-B88B-7543-26DDD921A84C}"/>
              </a:ext>
            </a:extLst>
          </p:cNvPr>
          <p:cNvSpPr>
            <a:spLocks noGrp="1"/>
          </p:cNvSpPr>
          <p:nvPr>
            <p:ph type="sldNum" sz="quarter" idx="5"/>
          </p:nvPr>
        </p:nvSpPr>
        <p:spPr/>
        <p:txBody>
          <a:bodyPr/>
          <a:lstStyle/>
          <a:p>
            <a:fld id="{0EA499FE-432E-4C91-A380-102EEE5AAEBA}" type="slidenum">
              <a:rPr lang="zh-CN" altLang="en-US" smtClean="0"/>
              <a:t>10</a:t>
            </a:fld>
            <a:endParaRPr lang="zh-CN" altLang="en-US"/>
          </a:p>
        </p:txBody>
      </p:sp>
    </p:spTree>
    <p:extLst>
      <p:ext uri="{BB962C8B-B14F-4D97-AF65-F5344CB8AC3E}">
        <p14:creationId xmlns:p14="http://schemas.microsoft.com/office/powerpoint/2010/main" val="251273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7B6A4-8058-E8A6-C5FA-5AB07F1E157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34824B1-CAC7-388E-97D3-D7CC2A65150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73FCEA8-DBB6-9565-4688-D395B04A099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zh-CN" altLang="en-US" b="1" i="0" dirty="0">
                <a:solidFill>
                  <a:srgbClr val="333333"/>
                </a:solidFill>
                <a:effectLst/>
                <a:latin typeface="Open Sans" panose="020B0606030504020204" pitchFamily="34" charset="0"/>
              </a:rPr>
              <a:t>第二个调研到的研究是 这个 </a:t>
            </a:r>
            <a:r>
              <a:rPr lang="zh-CN" altLang="en-US" sz="1200" b="1" dirty="0">
                <a:solidFill>
                  <a:srgbClr val="8A8F95"/>
                </a:solidFill>
              </a:rPr>
              <a:t>模型原生操作系统 </a:t>
            </a:r>
            <a:r>
              <a:rPr lang="en-US" altLang="zh-CN" sz="1200" b="1" dirty="0">
                <a:solidFill>
                  <a:srgbClr val="8A8F95"/>
                </a:solidFill>
              </a:rPr>
              <a:t>(Model-Native OS</a:t>
            </a:r>
            <a:r>
              <a:rPr lang="zh-CN" altLang="en-US" sz="1200" b="1" dirty="0">
                <a:solidFill>
                  <a:srgbClr val="8A8F95"/>
                </a:solidFill>
              </a:rPr>
              <a:t>），它是</a:t>
            </a:r>
            <a:r>
              <a:rPr lang="zh-CN" altLang="en-US" sz="1200" dirty="0">
                <a:solidFill>
                  <a:srgbClr val="8A8F95"/>
                </a:solidFill>
              </a:rPr>
              <a:t>一种更前沿的方法，和</a:t>
            </a:r>
            <a:r>
              <a:rPr lang="en-US" altLang="zh-CN" sz="1200" dirty="0">
                <a:solidFill>
                  <a:srgbClr val="8A8F95"/>
                </a:solidFill>
              </a:rPr>
              <a:t>AIOS</a:t>
            </a:r>
            <a:r>
              <a:rPr lang="zh-CN" altLang="en-US" sz="1200" dirty="0">
                <a:solidFill>
                  <a:srgbClr val="8A8F95"/>
                </a:solidFill>
              </a:rPr>
              <a:t>相比，它更加强调</a:t>
            </a:r>
            <a:r>
              <a:rPr lang="en-US" altLang="zh-CN" sz="1200" dirty="0">
                <a:solidFill>
                  <a:srgbClr val="8A8F95"/>
                </a:solidFill>
              </a:rPr>
              <a:t>OS</a:t>
            </a:r>
            <a:r>
              <a:rPr lang="zh-CN" altLang="en-US" sz="1200" dirty="0">
                <a:solidFill>
                  <a:srgbClr val="8A8F95"/>
                </a:solidFill>
              </a:rPr>
              <a:t>与模型的融合</a:t>
            </a:r>
            <a:r>
              <a:rPr lang="zh-CN" altLang="en-US" sz="1200" b="1" dirty="0">
                <a:solidFill>
                  <a:srgbClr val="8A8F95"/>
                </a:solidFill>
              </a:rPr>
              <a:t>。</a:t>
            </a:r>
            <a:r>
              <a:rPr lang="zh-CN" altLang="en-US" sz="1200" b="0" i="0" dirty="0">
                <a:solidFill>
                  <a:srgbClr val="8A8F95"/>
                </a:solidFill>
                <a:effectLst/>
                <a:latin typeface="5FAE8F6F96C59ED1"/>
              </a:rPr>
              <a:t>但是</a:t>
            </a:r>
            <a:r>
              <a:rPr lang="zh-CN" altLang="en-US" sz="1200" dirty="0">
                <a:solidFill>
                  <a:srgbClr val="8A8F95"/>
                </a:solidFill>
              </a:rPr>
              <a:t>这种方式还处于</a:t>
            </a:r>
            <a:r>
              <a:rPr lang="en-US" altLang="zh-CN" sz="1200" dirty="0">
                <a:solidFill>
                  <a:srgbClr val="8A8F95"/>
                </a:solidFill>
              </a:rPr>
              <a:t>0.5</a:t>
            </a:r>
            <a:r>
              <a:rPr lang="zh-CN" altLang="en-US" sz="1200" dirty="0">
                <a:solidFill>
                  <a:srgbClr val="8A8F95"/>
                </a:solidFill>
              </a:rPr>
              <a:t>的阶段，所以我们把这个划出了考虑。</a:t>
            </a:r>
            <a:endParaRPr lang="en-US" altLang="zh-CN" sz="1200" b="1" dirty="0">
              <a:solidFill>
                <a:srgbClr val="8A8F95"/>
              </a:solidFill>
            </a:endParaRPr>
          </a:p>
          <a:p>
            <a:pPr algn="l">
              <a:buFont typeface="+mj-lt"/>
              <a:buNone/>
            </a:pPr>
            <a:endParaRPr lang="en-US" altLang="zh-CN" b="1" i="0" dirty="0">
              <a:solidFill>
                <a:srgbClr val="333333"/>
              </a:solidFill>
              <a:effectLst/>
              <a:latin typeface="Open Sans" panose="020B0606030504020204" pitchFamily="34" charset="0"/>
            </a:endParaRPr>
          </a:p>
          <a:p>
            <a:pPr algn="l">
              <a:buFont typeface="+mj-lt"/>
              <a:buNone/>
            </a:pPr>
            <a:r>
              <a:rPr lang="en-US" altLang="zh-CN" b="1" i="0" dirty="0">
                <a:solidFill>
                  <a:srgbClr val="333333"/>
                </a:solidFill>
                <a:effectLst/>
                <a:latin typeface="Open Sans" panose="020B0606030504020204" pitchFamily="34" charset="0"/>
              </a:rPr>
              <a:t>============================================================</a:t>
            </a:r>
          </a:p>
          <a:p>
            <a:pPr algn="l">
              <a:buFont typeface="+mj-lt"/>
              <a:buAutoNum type="arabicPeriod"/>
            </a:pPr>
            <a:endParaRPr lang="en-US" altLang="zh-CN" b="1" i="0" dirty="0">
              <a:solidFill>
                <a:srgbClr val="333333"/>
              </a:solidFill>
              <a:effectLst/>
              <a:latin typeface="Open Sans" panose="020B0606030504020204" pitchFamily="34" charset="0"/>
            </a:endParaRPr>
          </a:p>
          <a:p>
            <a:pPr algn="l">
              <a:buFont typeface="+mj-lt"/>
              <a:buAutoNum type="arabicPeriod"/>
            </a:pPr>
            <a:r>
              <a:rPr lang="zh-CN" altLang="en-US" b="1" i="0" dirty="0">
                <a:solidFill>
                  <a:srgbClr val="333333"/>
                </a:solidFill>
                <a:effectLst/>
                <a:latin typeface="Open Sans" panose="020B0606030504020204" pitchFamily="34" charset="0"/>
              </a:rPr>
              <a:t>智能交互范式</a:t>
            </a:r>
            <a:r>
              <a:rPr lang="zh-CN" altLang="en-US" b="0" i="0" dirty="0">
                <a:solidFill>
                  <a:srgbClr val="333333"/>
                </a:solidFill>
                <a:effectLst/>
                <a:latin typeface="Open Sans" panose="020B0606030504020204" pitchFamily="34" charset="0"/>
              </a:rPr>
              <a:t> ：重塑用户与系统的交互方式，从直接面向用户转向以智能体为中介的交互模式，并需要解决</a:t>
            </a:r>
            <a:r>
              <a:rPr lang="en-US" altLang="zh-CN" b="0" i="0" dirty="0">
                <a:solidFill>
                  <a:srgbClr val="333333"/>
                </a:solidFill>
                <a:effectLst/>
                <a:latin typeface="Open Sans" panose="020B0606030504020204" pitchFamily="34" charset="0"/>
              </a:rPr>
              <a:t>UI</a:t>
            </a:r>
            <a:r>
              <a:rPr lang="zh-CN" altLang="en-US" b="0" i="0" dirty="0">
                <a:solidFill>
                  <a:srgbClr val="333333"/>
                </a:solidFill>
                <a:effectLst/>
                <a:latin typeface="Open Sans" panose="020B0606030504020204" pitchFamily="34" charset="0"/>
              </a:rPr>
              <a:t>理解、交互逻辑动态化和跨应用智能服务等挑战。</a:t>
            </a:r>
          </a:p>
          <a:p>
            <a:pPr algn="l">
              <a:buFont typeface="+mj-lt"/>
              <a:buAutoNum type="arabicPeriod"/>
            </a:pPr>
            <a:r>
              <a:rPr lang="zh-CN" altLang="en-US" b="1" i="0" dirty="0">
                <a:solidFill>
                  <a:srgbClr val="333333"/>
                </a:solidFill>
                <a:effectLst/>
                <a:latin typeface="Open Sans" panose="020B0606030504020204" pitchFamily="34" charset="0"/>
              </a:rPr>
              <a:t>创新系统抽象接口</a:t>
            </a:r>
            <a:r>
              <a:rPr lang="zh-CN" altLang="en-US" b="0" i="0" dirty="0">
                <a:solidFill>
                  <a:srgbClr val="333333"/>
                </a:solidFill>
                <a:effectLst/>
                <a:latin typeface="Open Sans" panose="020B0606030504020204" pitchFamily="34" charset="0"/>
              </a:rPr>
              <a:t> ：引入智能化抽象，支持从简单命令到复杂需求的灵活表达，并通过多层次系统服务接口平衡智能应用与系统实时性。</a:t>
            </a:r>
          </a:p>
          <a:p>
            <a:pPr algn="l">
              <a:buFont typeface="+mj-lt"/>
              <a:buAutoNum type="arabicPeriod"/>
            </a:pPr>
            <a:r>
              <a:rPr lang="zh-CN" altLang="en-US" b="1" i="0" dirty="0">
                <a:solidFill>
                  <a:srgbClr val="333333"/>
                </a:solidFill>
                <a:effectLst/>
                <a:latin typeface="Open Sans" panose="020B0606030504020204" pitchFamily="34" charset="0"/>
              </a:rPr>
              <a:t>系统内生智能</a:t>
            </a:r>
            <a:r>
              <a:rPr lang="zh-CN" altLang="en-US" b="0" i="0" dirty="0">
                <a:solidFill>
                  <a:srgbClr val="333333"/>
                </a:solidFill>
                <a:effectLst/>
                <a:latin typeface="Open Sans" panose="020B0606030504020204" pitchFamily="34" charset="0"/>
              </a:rPr>
              <a:t> ：构建操作系统级别的通用基础模型，实现跨应用智能协作，提供系统级智能体服务，建立 </a:t>
            </a:r>
            <a:r>
              <a:rPr lang="zh-CN" altLang="en-US" b="1" i="0" dirty="0">
                <a:solidFill>
                  <a:srgbClr val="333333"/>
                </a:solidFill>
                <a:effectLst/>
                <a:latin typeface="Open Sans" panose="020B0606030504020204" pitchFamily="34" charset="0"/>
              </a:rPr>
              <a:t>持续学习机制</a:t>
            </a:r>
            <a:r>
              <a:rPr lang="zh-CN" altLang="en-US" b="0" i="0" dirty="0">
                <a:solidFill>
                  <a:srgbClr val="333333"/>
                </a:solidFill>
                <a:effectLst/>
                <a:latin typeface="Open Sans" panose="020B0606030504020204" pitchFamily="34" charset="0"/>
              </a:rPr>
              <a:t> 满足多样化智能需求。</a:t>
            </a:r>
          </a:p>
          <a:p>
            <a:pPr algn="l">
              <a:buFont typeface="+mj-lt"/>
              <a:buAutoNum type="arabicPeriod"/>
            </a:pPr>
            <a:r>
              <a:rPr lang="zh-CN" altLang="en-US" b="1" i="0" dirty="0">
                <a:solidFill>
                  <a:srgbClr val="333333"/>
                </a:solidFill>
                <a:effectLst/>
                <a:latin typeface="Open Sans" panose="020B0606030504020204" pitchFamily="34" charset="0"/>
              </a:rPr>
              <a:t>智能知识存储</a:t>
            </a:r>
            <a:r>
              <a:rPr lang="zh-CN" altLang="en-US" b="0" i="0" dirty="0">
                <a:solidFill>
                  <a:srgbClr val="333333"/>
                </a:solidFill>
                <a:effectLst/>
                <a:latin typeface="Open Sans" panose="020B0606030504020204" pitchFamily="34" charset="0"/>
              </a:rPr>
              <a:t> ：从面向数据转向面向知识的存储设计，通过软硬协同和跨应用数据互通，提升模型在复杂场景下的智能表现。</a:t>
            </a:r>
          </a:p>
          <a:p>
            <a:pPr algn="l">
              <a:buFont typeface="+mj-lt"/>
              <a:buAutoNum type="arabicPeriod"/>
            </a:pPr>
            <a:r>
              <a:rPr lang="zh-CN" altLang="en-US" b="1" i="0" dirty="0">
                <a:solidFill>
                  <a:srgbClr val="333333"/>
                </a:solidFill>
                <a:effectLst/>
                <a:latin typeface="Open Sans" panose="020B0606030504020204" pitchFamily="34" charset="0"/>
              </a:rPr>
              <a:t>高效算力供给</a:t>
            </a:r>
            <a:r>
              <a:rPr lang="zh-CN" altLang="en-US" b="0" i="0" dirty="0">
                <a:solidFill>
                  <a:srgbClr val="333333"/>
                </a:solidFill>
                <a:effectLst/>
                <a:latin typeface="Open Sans" panose="020B0606030504020204" pitchFamily="34" charset="0"/>
              </a:rPr>
              <a:t> ：在模型、系统和硬件多个层面优化，包括模型轻量化、高效推理、计算卸载和异构计算架构等，以平衡算力、内存、功耗与智能水平。</a:t>
            </a:r>
          </a:p>
          <a:p>
            <a:pPr algn="l">
              <a:buFont typeface="+mj-lt"/>
              <a:buAutoNum type="arabicPeriod"/>
            </a:pPr>
            <a:r>
              <a:rPr lang="zh-CN" altLang="en-US" b="1" i="0" dirty="0">
                <a:solidFill>
                  <a:srgbClr val="333333"/>
                </a:solidFill>
                <a:effectLst/>
                <a:latin typeface="Open Sans" panose="020B0606030504020204" pitchFamily="34" charset="0"/>
              </a:rPr>
              <a:t>系统安全可靠</a:t>
            </a:r>
            <a:r>
              <a:rPr lang="zh-CN" altLang="en-US" b="0" i="0" dirty="0">
                <a:solidFill>
                  <a:srgbClr val="333333"/>
                </a:solidFill>
                <a:effectLst/>
                <a:latin typeface="Open Sans" panose="020B0606030504020204" pitchFamily="34" charset="0"/>
              </a:rPr>
              <a:t> ：实现数据和模型全生命周期保护，构建可信</a:t>
            </a:r>
            <a:r>
              <a:rPr lang="en-US" altLang="zh-CN" b="0" i="0" dirty="0">
                <a:solidFill>
                  <a:srgbClr val="333333"/>
                </a:solidFill>
                <a:effectLst/>
                <a:latin typeface="Open Sans" panose="020B0606030504020204" pitchFamily="34" charset="0"/>
              </a:rPr>
              <a:t>AI</a:t>
            </a:r>
            <a:r>
              <a:rPr lang="zh-CN" altLang="en-US" b="0" i="0" dirty="0">
                <a:solidFill>
                  <a:srgbClr val="333333"/>
                </a:solidFill>
                <a:effectLst/>
                <a:latin typeface="Open Sans" panose="020B0606030504020204" pitchFamily="34" charset="0"/>
              </a:rPr>
              <a:t>软件栈，并通过内生安全审计机制提升模型行为的确定性和可靠性。</a:t>
            </a:r>
          </a:p>
        </p:txBody>
      </p:sp>
      <p:sp>
        <p:nvSpPr>
          <p:cNvPr id="4" name="灯片编号占位符 3">
            <a:extLst>
              <a:ext uri="{FF2B5EF4-FFF2-40B4-BE49-F238E27FC236}">
                <a16:creationId xmlns:a16="http://schemas.microsoft.com/office/drawing/2014/main" id="{4D1F8DF5-D2A5-D0EB-FFDD-A1C7C7129DA5}"/>
              </a:ext>
            </a:extLst>
          </p:cNvPr>
          <p:cNvSpPr>
            <a:spLocks noGrp="1"/>
          </p:cNvSpPr>
          <p:nvPr>
            <p:ph type="sldNum" sz="quarter" idx="5"/>
          </p:nvPr>
        </p:nvSpPr>
        <p:spPr/>
        <p:txBody>
          <a:bodyPr/>
          <a:lstStyle/>
          <a:p>
            <a:fld id="{0EA499FE-432E-4C91-A380-102EEE5AAEBA}" type="slidenum">
              <a:rPr lang="zh-CN" altLang="en-US" smtClean="0"/>
              <a:t>11</a:t>
            </a:fld>
            <a:endParaRPr lang="zh-CN" altLang="en-US"/>
          </a:p>
        </p:txBody>
      </p:sp>
    </p:spTree>
    <p:extLst>
      <p:ext uri="{BB962C8B-B14F-4D97-AF65-F5344CB8AC3E}">
        <p14:creationId xmlns:p14="http://schemas.microsoft.com/office/powerpoint/2010/main" val="2202950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2DF69-5C89-8DF3-E107-2D9439BA882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033EBB-B93E-DC79-706D-D0BC6BA47E6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C0A08AC-DC04-5F21-54EC-B74CE6341AA5}"/>
              </a:ext>
            </a:extLst>
          </p:cNvPr>
          <p:cNvSpPr>
            <a:spLocks noGrp="1"/>
          </p:cNvSpPr>
          <p:nvPr>
            <p:ph type="body" idx="1"/>
          </p:nvPr>
        </p:nvSpPr>
        <p:spPr/>
        <p:txBody>
          <a:bodyPr/>
          <a:lstStyle/>
          <a:p>
            <a:pPr algn="l">
              <a:buFont typeface="+mj-lt"/>
              <a:buNone/>
            </a:pPr>
            <a:r>
              <a:rPr lang="zh-CN" altLang="en-US" b="0" i="0" dirty="0">
                <a:solidFill>
                  <a:srgbClr val="333333"/>
                </a:solidFill>
                <a:effectLst/>
                <a:latin typeface="Open Sans" panose="020B0606030504020204" pitchFamily="34" charset="0"/>
              </a:rPr>
              <a:t>最后是关于利用</a:t>
            </a:r>
            <a:r>
              <a:rPr lang="en-US" altLang="zh-CN" b="1" dirty="0"/>
              <a:t>LLM</a:t>
            </a:r>
            <a:r>
              <a:rPr lang="zh-CN" altLang="en-US" b="1" dirty="0"/>
              <a:t>与</a:t>
            </a:r>
            <a:r>
              <a:rPr lang="en-US" altLang="zh-CN" b="1" dirty="0"/>
              <a:t>LSTM</a:t>
            </a:r>
            <a:r>
              <a:rPr lang="zh-CN" altLang="en-US" b="1" dirty="0"/>
              <a:t>预测用户程序调度的相关研究。</a:t>
            </a:r>
            <a:endParaRPr lang="en-US" altLang="zh-CN" b="1" dirty="0"/>
          </a:p>
          <a:p>
            <a:pPr algn="l">
              <a:buFont typeface="+mj-lt"/>
              <a:buNone/>
            </a:pPr>
            <a:r>
              <a:rPr lang="zh-CN" altLang="en-US" b="1" i="0" dirty="0">
                <a:solidFill>
                  <a:srgbClr val="333333"/>
                </a:solidFill>
                <a:effectLst/>
                <a:latin typeface="Open Sans" panose="020B0606030504020204" pitchFamily="34" charset="0"/>
              </a:rPr>
              <a:t>从前面列出的时间线里，我们可以看到。。。</a:t>
            </a:r>
            <a:endParaRPr lang="en-US" altLang="zh-CN" b="0" i="0" dirty="0">
              <a:solidFill>
                <a:srgbClr val="333333"/>
              </a:solidFill>
              <a:effectLst/>
              <a:latin typeface="Open Sans" panose="020B0606030504020204" pitchFamily="34" charset="0"/>
            </a:endParaRPr>
          </a:p>
          <a:p>
            <a:pPr algn="l">
              <a:buFont typeface="+mj-lt"/>
              <a:buNone/>
            </a:pPr>
            <a:endParaRPr lang="en-US" altLang="zh-CN" b="0" i="0" dirty="0">
              <a:solidFill>
                <a:srgbClr val="333333"/>
              </a:solidFill>
              <a:effectLst/>
              <a:latin typeface="Open Sans" panose="020B0606030504020204" pitchFamily="34" charset="0"/>
            </a:endParaRPr>
          </a:p>
          <a:p>
            <a:pPr algn="l">
              <a:buFont typeface="+mj-lt"/>
              <a:buNone/>
            </a:pPr>
            <a:r>
              <a:rPr lang="zh-CN" altLang="en-US" b="0" i="0" dirty="0">
                <a:solidFill>
                  <a:srgbClr val="333333"/>
                </a:solidFill>
                <a:effectLst/>
                <a:latin typeface="Open Sans" panose="020B0606030504020204" pitchFamily="34" charset="0"/>
              </a:rPr>
              <a:t>早期研究。。。</a:t>
            </a:r>
            <a:endParaRPr lang="en-US" altLang="zh-CN" b="0" i="0" dirty="0">
              <a:solidFill>
                <a:srgbClr val="333333"/>
              </a:solidFill>
              <a:effectLst/>
              <a:latin typeface="Open Sans" panose="020B0606030504020204" pitchFamily="34" charset="0"/>
            </a:endParaRPr>
          </a:p>
          <a:p>
            <a:pPr algn="l">
              <a:buFont typeface="+mj-lt"/>
              <a:buNone/>
            </a:pPr>
            <a:r>
              <a:rPr lang="zh-CN" altLang="en-US" b="0" i="0" dirty="0">
                <a:solidFill>
                  <a:srgbClr val="333333"/>
                </a:solidFill>
                <a:effectLst/>
                <a:latin typeface="Open Sans" panose="020B0606030504020204" pitchFamily="34" charset="0"/>
              </a:rPr>
              <a:t>热门的方向是使用</a:t>
            </a:r>
            <a:r>
              <a:rPr lang="en-US" altLang="zh-CN" b="0" i="0" dirty="0">
                <a:solidFill>
                  <a:srgbClr val="333333"/>
                </a:solidFill>
                <a:effectLst/>
                <a:latin typeface="Open Sans" panose="020B0606030504020204" pitchFamily="34" charset="0"/>
              </a:rPr>
              <a:t>RNN</a:t>
            </a:r>
            <a:r>
              <a:rPr lang="zh-CN" altLang="en-US" b="0" i="0" dirty="0">
                <a:solidFill>
                  <a:srgbClr val="333333"/>
                </a:solidFill>
                <a:effectLst/>
                <a:latin typeface="Open Sans" panose="020B0606030504020204" pitchFamily="34" charset="0"/>
              </a:rPr>
              <a:t>和</a:t>
            </a:r>
            <a:r>
              <a:rPr lang="en-US" altLang="zh-CN" b="0" i="0" dirty="0">
                <a:solidFill>
                  <a:srgbClr val="333333"/>
                </a:solidFill>
                <a:effectLst/>
                <a:latin typeface="Open Sans" panose="020B0606030504020204" pitchFamily="34" charset="0"/>
              </a:rPr>
              <a:t>LSTM</a:t>
            </a:r>
          </a:p>
        </p:txBody>
      </p:sp>
      <p:sp>
        <p:nvSpPr>
          <p:cNvPr id="4" name="灯片编号占位符 3">
            <a:extLst>
              <a:ext uri="{FF2B5EF4-FFF2-40B4-BE49-F238E27FC236}">
                <a16:creationId xmlns:a16="http://schemas.microsoft.com/office/drawing/2014/main" id="{415ED568-BF6F-9669-3CF1-86A49671FC43}"/>
              </a:ext>
            </a:extLst>
          </p:cNvPr>
          <p:cNvSpPr>
            <a:spLocks noGrp="1"/>
          </p:cNvSpPr>
          <p:nvPr>
            <p:ph type="sldNum" sz="quarter" idx="5"/>
          </p:nvPr>
        </p:nvSpPr>
        <p:spPr/>
        <p:txBody>
          <a:bodyPr/>
          <a:lstStyle/>
          <a:p>
            <a:fld id="{0EA499FE-432E-4C91-A380-102EEE5AAEBA}" type="slidenum">
              <a:rPr lang="zh-CN" altLang="en-US" smtClean="0"/>
              <a:t>12</a:t>
            </a:fld>
            <a:endParaRPr lang="zh-CN" altLang="en-US"/>
          </a:p>
        </p:txBody>
      </p:sp>
    </p:spTree>
    <p:extLst>
      <p:ext uri="{BB962C8B-B14F-4D97-AF65-F5344CB8AC3E}">
        <p14:creationId xmlns:p14="http://schemas.microsoft.com/office/powerpoint/2010/main" val="38757007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364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6556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4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r:embed="rId2">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
        <p:nvSpPr>
          <p:cNvPr id="5" name="内容占位符 4"/>
          <p:cNvSpPr>
            <a:spLocks noGrp="1"/>
          </p:cNvSpPr>
          <p:nvPr>
            <p:ph sz="quarter" idx="13"/>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extLst>
      <p:ext uri="{BB962C8B-B14F-4D97-AF65-F5344CB8AC3E}">
        <p14:creationId xmlns:p14="http://schemas.microsoft.com/office/powerpoint/2010/main" val="4452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r:embed="rId2">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Tree>
    <p:extLst>
      <p:ext uri="{BB962C8B-B14F-4D97-AF65-F5344CB8AC3E}">
        <p14:creationId xmlns:p14="http://schemas.microsoft.com/office/powerpoint/2010/main" val="33546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p>
        </p:txBody>
      </p:sp>
      <p:sp>
        <p:nvSpPr>
          <p:cNvPr id="3" name="内容占位符 2"/>
          <p:cNvSpPr>
            <a:spLocks noGrp="1"/>
          </p:cNvSpPr>
          <p:nvPr>
            <p:ph idx="1"/>
          </p:nvPr>
        </p:nvSpPr>
        <p:spPr>
          <a:xfrm>
            <a:off x="609599" y="1227667"/>
            <a:ext cx="10741155"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2842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p:nvPr>
        </p:nvSpPr>
        <p:spPr>
          <a:xfrm>
            <a:off x="609599" y="635001"/>
            <a:ext cx="10741155"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15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545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83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05728827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6" r:id="rId3"/>
    <p:sldLayoutId id="2147483661" r:id="rId4"/>
    <p:sldLayoutId id="2147483650" r:id="rId5"/>
    <p:sldLayoutId id="2147483662" r:id="rId6"/>
    <p:sldLayoutId id="2147483664" r:id="rId7"/>
    <p:sldLayoutId id="2147483655" r:id="rId8"/>
    <p:sldLayoutId id="2147483665"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110583" y="901188"/>
            <a:ext cx="8249317" cy="2690166"/>
          </a:xfrm>
        </p:spPr>
        <p:txBody>
          <a:bodyPr>
            <a:normAutofit/>
          </a:bodyPr>
          <a:lstStyle/>
          <a:p>
            <a:r>
              <a:rPr lang="zh-CN" altLang="en-US" dirty="0"/>
              <a:t>📝</a:t>
            </a:r>
            <a:r>
              <a:rPr lang="en-US" altLang="zh-CN" sz="6000" dirty="0">
                <a:latin typeface="ADLaM Display" panose="02010000000000000000" pitchFamily="2" charset="0"/>
                <a:ea typeface="ADLaM Display" panose="02010000000000000000" pitchFamily="2" charset="0"/>
                <a:cs typeface="ADLaM Display" panose="02010000000000000000" pitchFamily="2" charset="0"/>
              </a:rPr>
              <a:t>MEMO</a:t>
            </a:r>
            <a:br>
              <a:rPr lang="en-US" altLang="zh-CN" dirty="0"/>
            </a:br>
            <a:r>
              <a:rPr lang="en-US" altLang="zh-CN" dirty="0"/>
              <a:t>	</a:t>
            </a:r>
            <a:r>
              <a:rPr lang="zh-CN" altLang="en-US" sz="4400" dirty="0"/>
              <a:t>基于</a:t>
            </a:r>
            <a:r>
              <a:rPr lang="en-US" altLang="zh-CN" sz="4400" dirty="0"/>
              <a:t>LLM</a:t>
            </a:r>
            <a:r>
              <a:rPr lang="zh-CN" altLang="en-US" sz="4400" dirty="0"/>
              <a:t>和</a:t>
            </a:r>
            <a:r>
              <a:rPr lang="en-US" altLang="zh-CN" sz="4400" dirty="0"/>
              <a:t>LSTM</a:t>
            </a:r>
            <a:r>
              <a:rPr lang="zh-CN" altLang="en-US" sz="4400" dirty="0"/>
              <a:t>预测</a:t>
            </a:r>
            <a:br>
              <a:rPr lang="en-US" altLang="zh-CN" sz="4400" dirty="0"/>
            </a:br>
            <a:r>
              <a:rPr lang="en-US" altLang="zh-CN" sz="4400" dirty="0"/>
              <a:t>	</a:t>
            </a:r>
            <a:r>
              <a:rPr lang="zh-CN" altLang="en-US" sz="4400" dirty="0"/>
              <a:t>优化内存管理</a:t>
            </a:r>
            <a:endParaRPr lang="zh-CN" altLang="en-US" dirty="0"/>
          </a:p>
        </p:txBody>
      </p:sp>
      <p:sp>
        <p:nvSpPr>
          <p:cNvPr id="5" name="副标题 4"/>
          <p:cNvSpPr>
            <a:spLocks noGrp="1"/>
          </p:cNvSpPr>
          <p:nvPr>
            <p:ph type="subTitle" idx="1"/>
          </p:nvPr>
        </p:nvSpPr>
        <p:spPr>
          <a:xfrm>
            <a:off x="2010223" y="3997754"/>
            <a:ext cx="9281449" cy="2365458"/>
          </a:xfrm>
        </p:spPr>
        <p:txBody>
          <a:bodyPr>
            <a:normAutofit/>
          </a:bodyPr>
          <a:lstStyle/>
          <a:p>
            <a:r>
              <a:rPr lang="zh-CN" altLang="en-US" sz="3600" b="1" dirty="0"/>
              <a:t>中期汇报 </a:t>
            </a:r>
            <a:endParaRPr lang="en-US" altLang="zh-CN" sz="3600" b="1" dirty="0"/>
          </a:p>
          <a:p>
            <a:endParaRPr lang="en-US" altLang="zh-CN" dirty="0"/>
          </a:p>
          <a:p>
            <a:r>
              <a:rPr lang="zh-CN" altLang="en-US" dirty="0"/>
              <a:t>韩思琦 于宛扬  杨玺禾 贾钰珩</a:t>
            </a:r>
            <a:endParaRPr lang="en-US" altLang="zh-CN" dirty="0"/>
          </a:p>
          <a:p>
            <a:r>
              <a:rPr lang="en-US" altLang="zh-CN" dirty="0"/>
              <a:t>2025/4/23</a:t>
            </a:r>
            <a:endParaRPr lang="zh-CN" altLang="en-US" dirty="0"/>
          </a:p>
        </p:txBody>
      </p:sp>
    </p:spTree>
    <p:extLst>
      <p:ext uri="{BB962C8B-B14F-4D97-AF65-F5344CB8AC3E}">
        <p14:creationId xmlns:p14="http://schemas.microsoft.com/office/powerpoint/2010/main" val="3920878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D4B47-B594-B684-344E-14CF6012662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C623CA5-FD80-B51D-FF4B-FB9521E3432B}"/>
              </a:ext>
            </a:extLst>
          </p:cNvPr>
          <p:cNvSpPr>
            <a:spLocks noGrp="1"/>
          </p:cNvSpPr>
          <p:nvPr>
            <p:ph type="title"/>
          </p:nvPr>
        </p:nvSpPr>
        <p:spPr/>
        <p:txBody>
          <a:bodyPr/>
          <a:lstStyle/>
          <a:p>
            <a:r>
              <a:rPr lang="en-US" altLang="zh-CN" dirty="0"/>
              <a:t>Ⅱ</a:t>
            </a:r>
            <a:r>
              <a:rPr lang="zh-CN" altLang="en-US" dirty="0"/>
              <a:t>相关工作</a:t>
            </a:r>
          </a:p>
        </p:txBody>
      </p:sp>
      <p:sp>
        <p:nvSpPr>
          <p:cNvPr id="3" name="内容占位符 2">
            <a:extLst>
              <a:ext uri="{FF2B5EF4-FFF2-40B4-BE49-F238E27FC236}">
                <a16:creationId xmlns:a16="http://schemas.microsoft.com/office/drawing/2014/main" id="{1FEFDAC5-1B32-E6DF-76A4-B5217B29B236}"/>
              </a:ext>
            </a:extLst>
          </p:cNvPr>
          <p:cNvSpPr>
            <a:spLocks noGrp="1"/>
          </p:cNvSpPr>
          <p:nvPr>
            <p:ph idx="1"/>
          </p:nvPr>
        </p:nvSpPr>
        <p:spPr>
          <a:xfrm>
            <a:off x="609600" y="930275"/>
            <a:ext cx="10741155" cy="5222829"/>
          </a:xfrm>
        </p:spPr>
        <p:txBody>
          <a:bodyPr>
            <a:normAutofit/>
          </a:bodyPr>
          <a:lstStyle/>
          <a:p>
            <a:pPr marL="514350" indent="-514350">
              <a:buFont typeface="+mj-lt"/>
              <a:buAutoNum type="alphaUcPeriod"/>
            </a:pPr>
            <a:endParaRPr lang="en-US" altLang="zh-CN" sz="2400" b="1" dirty="0"/>
          </a:p>
          <a:p>
            <a:pPr marL="514350" indent="-514350">
              <a:buFont typeface="+mj-lt"/>
              <a:buAutoNum type="alphaUcPeriod"/>
            </a:pPr>
            <a:endParaRPr lang="zh-CN" altLang="en-US" dirty="0"/>
          </a:p>
        </p:txBody>
      </p:sp>
      <p:sp>
        <p:nvSpPr>
          <p:cNvPr id="4" name="灯片编号占位符 3">
            <a:extLst>
              <a:ext uri="{FF2B5EF4-FFF2-40B4-BE49-F238E27FC236}">
                <a16:creationId xmlns:a16="http://schemas.microsoft.com/office/drawing/2014/main" id="{EF2A7917-DC40-3903-CCD9-5FC7185B29E4}"/>
              </a:ext>
            </a:extLst>
          </p:cNvPr>
          <p:cNvSpPr>
            <a:spLocks noGrp="1"/>
          </p:cNvSpPr>
          <p:nvPr>
            <p:ph type="sldNum" sz="quarter" idx="12"/>
          </p:nvPr>
        </p:nvSpPr>
        <p:spPr/>
        <p:txBody>
          <a:bodyPr/>
          <a:lstStyle/>
          <a:p>
            <a:fld id="{27C45CD9-0508-4D1E-923D-4DFDAA610D19}" type="slidenum">
              <a:rPr lang="zh-CN" altLang="en-US" smtClean="0"/>
              <a:t>10</a:t>
            </a:fld>
            <a:endParaRPr lang="zh-CN" altLang="en-US"/>
          </a:p>
        </p:txBody>
      </p:sp>
      <p:sp>
        <p:nvSpPr>
          <p:cNvPr id="5" name="内容占位符 2">
            <a:extLst>
              <a:ext uri="{FF2B5EF4-FFF2-40B4-BE49-F238E27FC236}">
                <a16:creationId xmlns:a16="http://schemas.microsoft.com/office/drawing/2014/main" id="{0B20296B-02A1-D187-D317-79B8DF6413AF}"/>
              </a:ext>
            </a:extLst>
          </p:cNvPr>
          <p:cNvSpPr txBox="1">
            <a:spLocks/>
          </p:cNvSpPr>
          <p:nvPr/>
        </p:nvSpPr>
        <p:spPr>
          <a:xfrm>
            <a:off x="503582" y="1106850"/>
            <a:ext cx="10741155" cy="4754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t>B. AI</a:t>
            </a:r>
            <a:r>
              <a:rPr lang="zh-CN" altLang="en-US" b="1" dirty="0"/>
              <a:t>与操作系统融合</a:t>
            </a:r>
            <a:endParaRPr lang="en-US" altLang="zh-CN" b="1" dirty="0"/>
          </a:p>
          <a:p>
            <a:pPr marL="0" indent="0">
              <a:buNone/>
            </a:pPr>
            <a:r>
              <a:rPr lang="zh-CN" altLang="en-US" sz="2400" b="1" dirty="0">
                <a:solidFill>
                  <a:srgbClr val="8A8F95"/>
                </a:solidFill>
              </a:rPr>
              <a:t>①</a:t>
            </a:r>
            <a:r>
              <a:rPr lang="en-US" altLang="zh-CN" sz="2400" b="1" dirty="0">
                <a:solidFill>
                  <a:srgbClr val="8A8F95"/>
                </a:solidFill>
              </a:rPr>
              <a:t>AIOS</a:t>
            </a:r>
            <a:r>
              <a:rPr lang="zh-CN" altLang="en-US" sz="2400" dirty="0">
                <a:solidFill>
                  <a:srgbClr val="8A8F95"/>
                </a:solidFill>
              </a:rPr>
              <a:t>（</a:t>
            </a:r>
            <a:r>
              <a:rPr lang="en-US" altLang="zh-CN" sz="2400" dirty="0">
                <a:solidFill>
                  <a:srgbClr val="8A8F95"/>
                </a:solidFill>
              </a:rPr>
              <a:t>LLM Agent Operating System</a:t>
            </a:r>
            <a:r>
              <a:rPr lang="zh-CN" altLang="en-US" sz="2400" dirty="0">
                <a:solidFill>
                  <a:srgbClr val="8A8F95"/>
                </a:solidFill>
              </a:rPr>
              <a:t>）</a:t>
            </a:r>
            <a:endParaRPr lang="en-US" altLang="zh-CN" sz="2400" dirty="0">
              <a:solidFill>
                <a:srgbClr val="8A8F95"/>
              </a:solidFill>
            </a:endParaRPr>
          </a:p>
          <a:p>
            <a:pPr marL="0" indent="0">
              <a:lnSpc>
                <a:spcPct val="100000"/>
              </a:lnSpc>
              <a:buNone/>
            </a:pPr>
            <a:r>
              <a:rPr lang="en-US" altLang="zh-CN" sz="2400" dirty="0">
                <a:solidFill>
                  <a:srgbClr val="8A8F95"/>
                </a:solidFill>
              </a:rPr>
              <a:t>Rutgers University</a:t>
            </a:r>
            <a:r>
              <a:rPr lang="zh-CN" altLang="en-US" sz="2400" dirty="0">
                <a:solidFill>
                  <a:srgbClr val="8A8F95"/>
                </a:solidFill>
              </a:rPr>
              <a:t>团队提出</a:t>
            </a:r>
            <a:r>
              <a:rPr lang="en-US" altLang="zh-CN" sz="2400" dirty="0">
                <a:solidFill>
                  <a:srgbClr val="8A8F95"/>
                </a:solidFill>
              </a:rPr>
              <a:t>AIOS</a:t>
            </a:r>
            <a:r>
              <a:rPr lang="zh-CN" altLang="en-US" sz="2400" dirty="0">
                <a:solidFill>
                  <a:srgbClr val="8A8F95"/>
                </a:solidFill>
              </a:rPr>
              <a:t>，设计了</a:t>
            </a:r>
            <a:r>
              <a:rPr lang="en-US" altLang="zh-CN" sz="2400" dirty="0">
                <a:solidFill>
                  <a:srgbClr val="8A8F95"/>
                </a:solidFill>
              </a:rPr>
              <a:t>AI Agent</a:t>
            </a:r>
            <a:r>
              <a:rPr lang="zh-CN" altLang="en-US" sz="2400" dirty="0">
                <a:solidFill>
                  <a:srgbClr val="8A8F95"/>
                </a:solidFill>
              </a:rPr>
              <a:t>专用的操作系统内核和</a:t>
            </a:r>
            <a:r>
              <a:rPr lang="en-US" altLang="zh-CN" sz="2400" dirty="0">
                <a:solidFill>
                  <a:srgbClr val="8A8F95"/>
                </a:solidFill>
              </a:rPr>
              <a:t>SDK</a:t>
            </a:r>
            <a:r>
              <a:rPr lang="zh-CN" altLang="en-US" sz="2400" dirty="0">
                <a:solidFill>
                  <a:srgbClr val="8A8F95"/>
                </a:solidFill>
              </a:rPr>
              <a:t>，将传统</a:t>
            </a:r>
            <a:r>
              <a:rPr lang="en-US" altLang="zh-CN" sz="2400" dirty="0">
                <a:solidFill>
                  <a:srgbClr val="8A8F95"/>
                </a:solidFill>
              </a:rPr>
              <a:t>OS</a:t>
            </a:r>
            <a:r>
              <a:rPr lang="zh-CN" altLang="en-US" sz="2400" dirty="0">
                <a:solidFill>
                  <a:srgbClr val="8A8F95"/>
                </a:solidFill>
              </a:rPr>
              <a:t>模块（调度、内存、存储、工具管理等）与</a:t>
            </a:r>
            <a:r>
              <a:rPr lang="en-US" altLang="zh-CN" sz="2400" dirty="0">
                <a:solidFill>
                  <a:srgbClr val="8A8F95"/>
                </a:solidFill>
              </a:rPr>
              <a:t>LLM</a:t>
            </a:r>
            <a:r>
              <a:rPr lang="zh-CN" altLang="en-US" sz="2400" dirty="0">
                <a:solidFill>
                  <a:srgbClr val="8A8F95"/>
                </a:solidFill>
              </a:rPr>
              <a:t>服务深度集成，支持多代理并发与高效资源管理。</a:t>
            </a:r>
            <a:endParaRPr lang="en-US" altLang="zh-CN" sz="2400" dirty="0">
              <a:solidFill>
                <a:srgbClr val="8A8F95"/>
              </a:solidFill>
            </a:endParaRPr>
          </a:p>
          <a:p>
            <a:pPr marL="0" indent="0">
              <a:buNone/>
            </a:pPr>
            <a:r>
              <a:rPr lang="en-US" altLang="zh-CN" sz="2400" dirty="0">
                <a:solidFill>
                  <a:srgbClr val="8A8F95"/>
                </a:solidFill>
              </a:rPr>
              <a:t>AIOS</a:t>
            </a:r>
            <a:r>
              <a:rPr lang="zh-CN" altLang="en-US" sz="2400" dirty="0">
                <a:solidFill>
                  <a:srgbClr val="8A8F95"/>
                </a:solidFill>
              </a:rPr>
              <a:t>下的</a:t>
            </a:r>
            <a:r>
              <a:rPr lang="zh-CN" altLang="en-US" sz="2400" b="1" dirty="0">
                <a:solidFill>
                  <a:srgbClr val="8A8F95"/>
                </a:solidFill>
              </a:rPr>
              <a:t>创新模块</a:t>
            </a:r>
            <a:r>
              <a:rPr lang="zh-CN" altLang="en-US" sz="2400" dirty="0">
                <a:solidFill>
                  <a:srgbClr val="8A8F95"/>
                </a:solidFill>
              </a:rPr>
              <a:t>：</a:t>
            </a:r>
            <a:endParaRPr lang="en-US" altLang="zh-CN" sz="2400" dirty="0">
              <a:solidFill>
                <a:srgbClr val="8A8F95"/>
              </a:solidFill>
            </a:endParaRPr>
          </a:p>
          <a:p>
            <a:r>
              <a:rPr lang="en-US" altLang="zh-CN" sz="2400" dirty="0">
                <a:solidFill>
                  <a:srgbClr val="8A8F95"/>
                </a:solidFill>
              </a:rPr>
              <a:t>LSFS</a:t>
            </a:r>
            <a:r>
              <a:rPr lang="zh-CN" altLang="en-US" sz="2400" dirty="0">
                <a:solidFill>
                  <a:srgbClr val="8A8F95"/>
                </a:solidFill>
              </a:rPr>
              <a:t>（</a:t>
            </a:r>
            <a:r>
              <a:rPr lang="en-US" altLang="zh-CN" sz="2400" dirty="0">
                <a:solidFill>
                  <a:srgbClr val="8A8F95"/>
                </a:solidFill>
              </a:rPr>
              <a:t>LLM-based Semantic File System</a:t>
            </a:r>
            <a:r>
              <a:rPr lang="zh-CN" altLang="en-US" sz="2400" dirty="0">
                <a:solidFill>
                  <a:srgbClr val="8A8F95"/>
                </a:solidFill>
              </a:rPr>
              <a:t>，基于</a:t>
            </a:r>
            <a:r>
              <a:rPr lang="en-US" altLang="zh-CN" sz="2400" dirty="0">
                <a:solidFill>
                  <a:srgbClr val="8A8F95"/>
                </a:solidFill>
              </a:rPr>
              <a:t>LLM</a:t>
            </a:r>
            <a:r>
              <a:rPr lang="zh-CN" altLang="en-US" sz="2400" dirty="0">
                <a:solidFill>
                  <a:srgbClr val="8A8F95"/>
                </a:solidFill>
              </a:rPr>
              <a:t>的语义文件系统）</a:t>
            </a:r>
            <a:endParaRPr lang="en-US" altLang="zh-CN" sz="2400" dirty="0">
              <a:solidFill>
                <a:srgbClr val="8A8F95"/>
              </a:solidFill>
            </a:endParaRPr>
          </a:p>
          <a:p>
            <a:r>
              <a:rPr lang="en-US" altLang="zh-CN" sz="2400" dirty="0">
                <a:solidFill>
                  <a:srgbClr val="8A8F95"/>
                </a:solidFill>
              </a:rPr>
              <a:t>A-MEM</a:t>
            </a:r>
            <a:r>
              <a:rPr lang="zh-CN" altLang="en-US" sz="2400" dirty="0">
                <a:solidFill>
                  <a:srgbClr val="8A8F95"/>
                </a:solidFill>
              </a:rPr>
              <a:t>（</a:t>
            </a:r>
            <a:r>
              <a:rPr lang="en-US" altLang="zh-CN" sz="2400" dirty="0">
                <a:solidFill>
                  <a:srgbClr val="8A8F95"/>
                </a:solidFill>
              </a:rPr>
              <a:t>Agentic Memory</a:t>
            </a:r>
            <a:r>
              <a:rPr lang="zh-CN" altLang="en-US" sz="2400" dirty="0">
                <a:solidFill>
                  <a:srgbClr val="8A8F95"/>
                </a:solidFill>
              </a:rPr>
              <a:t>）</a:t>
            </a:r>
            <a:endParaRPr lang="en-US" altLang="zh-CN" sz="2400" dirty="0">
              <a:solidFill>
                <a:srgbClr val="8A8F95"/>
              </a:solidFill>
            </a:endParaRPr>
          </a:p>
          <a:p>
            <a:r>
              <a:rPr lang="en-US" altLang="zh-CN" sz="2400" dirty="0">
                <a:solidFill>
                  <a:srgbClr val="8A8F95"/>
                </a:solidFill>
              </a:rPr>
              <a:t>Cerebrum</a:t>
            </a:r>
            <a:r>
              <a:rPr lang="zh-CN" altLang="en-US" sz="2400" dirty="0">
                <a:solidFill>
                  <a:srgbClr val="8A8F95"/>
                </a:solidFill>
              </a:rPr>
              <a:t>（</a:t>
            </a:r>
            <a:r>
              <a:rPr lang="en-US" altLang="zh-CN" sz="2400" dirty="0">
                <a:solidFill>
                  <a:srgbClr val="8A8F95"/>
                </a:solidFill>
              </a:rPr>
              <a:t>AIOS SDK</a:t>
            </a:r>
            <a:r>
              <a:rPr lang="zh-CN" altLang="en-US" sz="2400" dirty="0">
                <a:solidFill>
                  <a:srgbClr val="8A8F95"/>
                </a:solidFill>
              </a:rPr>
              <a:t>）</a:t>
            </a:r>
            <a:endParaRPr lang="en-US" altLang="zh-CN" sz="2400" dirty="0">
              <a:solidFill>
                <a:srgbClr val="8A8F95"/>
              </a:solidFill>
            </a:endParaRPr>
          </a:p>
        </p:txBody>
      </p:sp>
    </p:spTree>
    <p:extLst>
      <p:ext uri="{BB962C8B-B14F-4D97-AF65-F5344CB8AC3E}">
        <p14:creationId xmlns:p14="http://schemas.microsoft.com/office/powerpoint/2010/main" val="378154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A3D56-64D4-A99E-E584-ACF72187809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B9195C3-722A-4D06-D434-FE245CA66CD5}"/>
              </a:ext>
            </a:extLst>
          </p:cNvPr>
          <p:cNvSpPr>
            <a:spLocks noGrp="1"/>
          </p:cNvSpPr>
          <p:nvPr>
            <p:ph type="title"/>
          </p:nvPr>
        </p:nvSpPr>
        <p:spPr/>
        <p:txBody>
          <a:bodyPr/>
          <a:lstStyle/>
          <a:p>
            <a:r>
              <a:rPr lang="en-US" altLang="zh-CN" dirty="0"/>
              <a:t>Ⅱ</a:t>
            </a:r>
            <a:r>
              <a:rPr lang="zh-CN" altLang="en-US" dirty="0"/>
              <a:t>相关工作</a:t>
            </a:r>
          </a:p>
        </p:txBody>
      </p:sp>
      <p:sp>
        <p:nvSpPr>
          <p:cNvPr id="3" name="内容占位符 2">
            <a:extLst>
              <a:ext uri="{FF2B5EF4-FFF2-40B4-BE49-F238E27FC236}">
                <a16:creationId xmlns:a16="http://schemas.microsoft.com/office/drawing/2014/main" id="{BE506634-7037-D1F6-7426-3CF84E5734E5}"/>
              </a:ext>
            </a:extLst>
          </p:cNvPr>
          <p:cNvSpPr>
            <a:spLocks noGrp="1"/>
          </p:cNvSpPr>
          <p:nvPr>
            <p:ph idx="1"/>
          </p:nvPr>
        </p:nvSpPr>
        <p:spPr>
          <a:xfrm>
            <a:off x="609600" y="930275"/>
            <a:ext cx="10741155" cy="5222829"/>
          </a:xfrm>
        </p:spPr>
        <p:txBody>
          <a:bodyPr>
            <a:normAutofit/>
          </a:bodyPr>
          <a:lstStyle/>
          <a:p>
            <a:pPr marL="514350" indent="-514350">
              <a:buFont typeface="+mj-lt"/>
              <a:buAutoNum type="alphaUcPeriod"/>
            </a:pPr>
            <a:endParaRPr lang="en-US" altLang="zh-CN" sz="2400" b="1" dirty="0"/>
          </a:p>
          <a:p>
            <a:pPr marL="514350" indent="-514350">
              <a:buFont typeface="+mj-lt"/>
              <a:buAutoNum type="alphaUcPeriod"/>
            </a:pPr>
            <a:endParaRPr lang="zh-CN" altLang="en-US" dirty="0"/>
          </a:p>
        </p:txBody>
      </p:sp>
      <p:sp>
        <p:nvSpPr>
          <p:cNvPr id="4" name="灯片编号占位符 3">
            <a:extLst>
              <a:ext uri="{FF2B5EF4-FFF2-40B4-BE49-F238E27FC236}">
                <a16:creationId xmlns:a16="http://schemas.microsoft.com/office/drawing/2014/main" id="{6FA845D6-5339-5A90-F478-7EAF62C08DDD}"/>
              </a:ext>
            </a:extLst>
          </p:cNvPr>
          <p:cNvSpPr>
            <a:spLocks noGrp="1"/>
          </p:cNvSpPr>
          <p:nvPr>
            <p:ph type="sldNum" sz="quarter" idx="12"/>
          </p:nvPr>
        </p:nvSpPr>
        <p:spPr/>
        <p:txBody>
          <a:bodyPr/>
          <a:lstStyle/>
          <a:p>
            <a:fld id="{27C45CD9-0508-4D1E-923D-4DFDAA610D19}" type="slidenum">
              <a:rPr lang="zh-CN" altLang="en-US" smtClean="0"/>
              <a:t>11</a:t>
            </a:fld>
            <a:endParaRPr lang="zh-CN" altLang="en-US"/>
          </a:p>
        </p:txBody>
      </p:sp>
      <p:sp>
        <p:nvSpPr>
          <p:cNvPr id="5" name="内容占位符 2">
            <a:extLst>
              <a:ext uri="{FF2B5EF4-FFF2-40B4-BE49-F238E27FC236}">
                <a16:creationId xmlns:a16="http://schemas.microsoft.com/office/drawing/2014/main" id="{12718801-CA42-DBF5-0F44-88294C2AF795}"/>
              </a:ext>
            </a:extLst>
          </p:cNvPr>
          <p:cNvSpPr txBox="1">
            <a:spLocks/>
          </p:cNvSpPr>
          <p:nvPr/>
        </p:nvSpPr>
        <p:spPr>
          <a:xfrm>
            <a:off x="503582" y="1106849"/>
            <a:ext cx="10741155" cy="4879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t>B. AI</a:t>
            </a:r>
            <a:r>
              <a:rPr lang="zh-CN" altLang="en-US" b="1" dirty="0"/>
              <a:t>与操作系统融合</a:t>
            </a:r>
            <a:endParaRPr lang="en-US" altLang="zh-CN" b="1" dirty="0"/>
          </a:p>
          <a:p>
            <a:pPr marL="0" indent="0">
              <a:buNone/>
            </a:pPr>
            <a:r>
              <a:rPr lang="zh-CN" altLang="en-US" sz="2400" b="1" dirty="0">
                <a:solidFill>
                  <a:srgbClr val="8A8F95"/>
                </a:solidFill>
              </a:rPr>
              <a:t>②模型原生操作系统 </a:t>
            </a:r>
            <a:r>
              <a:rPr lang="en-US" altLang="zh-CN" sz="2400" b="1" dirty="0">
                <a:solidFill>
                  <a:srgbClr val="8A8F95"/>
                </a:solidFill>
              </a:rPr>
              <a:t>(Model-Native OS</a:t>
            </a:r>
            <a:r>
              <a:rPr lang="zh-CN" altLang="en-US" sz="2400" b="1" dirty="0">
                <a:solidFill>
                  <a:srgbClr val="8A8F95"/>
                </a:solidFill>
              </a:rPr>
              <a:t>）</a:t>
            </a:r>
            <a:endParaRPr lang="en-US" altLang="zh-CN" sz="2400" b="1" dirty="0">
              <a:solidFill>
                <a:srgbClr val="8A8F95"/>
              </a:solidFill>
            </a:endParaRPr>
          </a:p>
          <a:p>
            <a:pPr marL="0" indent="0">
              <a:buNone/>
            </a:pPr>
            <a:r>
              <a:rPr lang="zh-CN" altLang="en-US" sz="2000" dirty="0">
                <a:solidFill>
                  <a:srgbClr val="8A8F95"/>
                </a:solidFill>
              </a:rPr>
              <a:t>一种更前沿的方法，通过</a:t>
            </a:r>
            <a:r>
              <a:rPr lang="en-US" altLang="zh-CN" sz="2000" dirty="0">
                <a:solidFill>
                  <a:srgbClr val="8A8F95"/>
                </a:solidFill>
              </a:rPr>
              <a:t>“</a:t>
            </a:r>
            <a:r>
              <a:rPr lang="zh-CN" altLang="en-US" sz="2000" dirty="0">
                <a:solidFill>
                  <a:srgbClr val="8A8F95"/>
                </a:solidFill>
              </a:rPr>
              <a:t>模型</a:t>
            </a:r>
            <a:r>
              <a:rPr lang="en-US" altLang="zh-CN" sz="2000" dirty="0">
                <a:solidFill>
                  <a:srgbClr val="8A8F95"/>
                </a:solidFill>
              </a:rPr>
              <a:t>-</a:t>
            </a:r>
            <a:r>
              <a:rPr lang="zh-CN" altLang="en-US" sz="2000" dirty="0">
                <a:solidFill>
                  <a:srgbClr val="8A8F95"/>
                </a:solidFill>
              </a:rPr>
              <a:t>系统</a:t>
            </a:r>
            <a:r>
              <a:rPr lang="en-US" altLang="zh-CN" sz="2000" dirty="0">
                <a:solidFill>
                  <a:srgbClr val="8A8F95"/>
                </a:solidFill>
              </a:rPr>
              <a:t>-</a:t>
            </a:r>
            <a:r>
              <a:rPr lang="zh-CN" altLang="en-US" sz="2000" dirty="0">
                <a:solidFill>
                  <a:srgbClr val="8A8F95"/>
                </a:solidFill>
              </a:rPr>
              <a:t>芯片</a:t>
            </a:r>
            <a:r>
              <a:rPr lang="en-US" altLang="zh-CN" sz="2000" dirty="0">
                <a:solidFill>
                  <a:srgbClr val="8A8F95"/>
                </a:solidFill>
              </a:rPr>
              <a:t>”</a:t>
            </a:r>
            <a:r>
              <a:rPr lang="zh-CN" altLang="en-US" sz="2000" dirty="0">
                <a:solidFill>
                  <a:srgbClr val="8A8F95"/>
                </a:solidFill>
              </a:rPr>
              <a:t>的全栈协同设计，构建针对</a:t>
            </a:r>
            <a:r>
              <a:rPr lang="en-US" altLang="zh-CN" sz="2000" dirty="0">
                <a:solidFill>
                  <a:srgbClr val="8A8F95"/>
                </a:solidFill>
              </a:rPr>
              <a:t>AI</a:t>
            </a:r>
            <a:r>
              <a:rPr lang="zh-CN" altLang="en-US" sz="2000" dirty="0">
                <a:solidFill>
                  <a:srgbClr val="8A8F95"/>
                </a:solidFill>
              </a:rPr>
              <a:t>模型优化的操作系统。与</a:t>
            </a:r>
            <a:r>
              <a:rPr lang="en-US" altLang="zh-CN" sz="2000" dirty="0">
                <a:solidFill>
                  <a:srgbClr val="8A8F95"/>
                </a:solidFill>
              </a:rPr>
              <a:t>AIOS</a:t>
            </a:r>
            <a:r>
              <a:rPr lang="zh-CN" altLang="en-US" sz="2000" dirty="0">
                <a:solidFill>
                  <a:srgbClr val="8A8F95"/>
                </a:solidFill>
              </a:rPr>
              <a:t>相比，更加强调</a:t>
            </a:r>
            <a:r>
              <a:rPr lang="en-US" altLang="zh-CN" sz="2000" dirty="0">
                <a:solidFill>
                  <a:srgbClr val="8A8F95"/>
                </a:solidFill>
              </a:rPr>
              <a:t>OS</a:t>
            </a:r>
            <a:r>
              <a:rPr lang="zh-CN" altLang="en-US" sz="2000" dirty="0">
                <a:solidFill>
                  <a:srgbClr val="8A8F95"/>
                </a:solidFill>
              </a:rPr>
              <a:t>与模型的融合</a:t>
            </a:r>
            <a:r>
              <a:rPr lang="zh-CN" altLang="en-US" sz="2000" b="1" dirty="0">
                <a:solidFill>
                  <a:srgbClr val="8A8F95"/>
                </a:solidFill>
              </a:rPr>
              <a:t>。</a:t>
            </a:r>
            <a:endParaRPr lang="en-US" altLang="zh-CN" sz="2000" b="1" dirty="0">
              <a:solidFill>
                <a:srgbClr val="8A8F95"/>
              </a:solidFill>
            </a:endParaRPr>
          </a:p>
          <a:p>
            <a:pPr marL="0" indent="0">
              <a:buNone/>
            </a:pPr>
            <a:r>
              <a:rPr lang="zh-CN" altLang="en-US" sz="2000" b="1" dirty="0">
                <a:solidFill>
                  <a:srgbClr val="8A8F95"/>
                </a:solidFill>
              </a:rPr>
              <a:t>其特点包括：</a:t>
            </a:r>
            <a:endParaRPr lang="en-US" altLang="zh-CN" sz="2000" b="1" dirty="0">
              <a:solidFill>
                <a:srgbClr val="8A8F95"/>
              </a:solidFill>
            </a:endParaRPr>
          </a:p>
          <a:p>
            <a:pPr lvl="1"/>
            <a:r>
              <a:rPr lang="zh-CN" altLang="en-US" sz="2000" i="0" dirty="0">
                <a:solidFill>
                  <a:srgbClr val="8A8F95"/>
                </a:solidFill>
                <a:effectLst/>
                <a:latin typeface="Open Sans" panose="020B0606030504020204" pitchFamily="34" charset="0"/>
              </a:rPr>
              <a:t>智能交互范式 </a:t>
            </a:r>
            <a:endParaRPr lang="en-US" altLang="zh-CN" sz="2000" i="0" dirty="0">
              <a:solidFill>
                <a:srgbClr val="8A8F95"/>
              </a:solidFill>
              <a:effectLst/>
              <a:latin typeface="Open Sans" panose="020B0606030504020204" pitchFamily="34" charset="0"/>
            </a:endParaRPr>
          </a:p>
          <a:p>
            <a:pPr lvl="1"/>
            <a:r>
              <a:rPr lang="zh-CN" altLang="en-US" sz="2000" i="0" dirty="0">
                <a:solidFill>
                  <a:srgbClr val="8A8F95"/>
                </a:solidFill>
                <a:effectLst/>
                <a:latin typeface="Open Sans" panose="020B0606030504020204" pitchFamily="34" charset="0"/>
              </a:rPr>
              <a:t>创新系统抽象接口 </a:t>
            </a:r>
            <a:endParaRPr lang="en-US" altLang="zh-CN" sz="2000" i="0" dirty="0">
              <a:solidFill>
                <a:srgbClr val="8A8F95"/>
              </a:solidFill>
              <a:effectLst/>
              <a:latin typeface="Open Sans" panose="020B0606030504020204" pitchFamily="34" charset="0"/>
            </a:endParaRPr>
          </a:p>
          <a:p>
            <a:pPr lvl="1"/>
            <a:r>
              <a:rPr lang="zh-CN" altLang="en-US" sz="2000" i="0" dirty="0">
                <a:solidFill>
                  <a:srgbClr val="8A8F95"/>
                </a:solidFill>
                <a:effectLst/>
                <a:latin typeface="Open Sans" panose="020B0606030504020204" pitchFamily="34" charset="0"/>
              </a:rPr>
              <a:t>系统内生智能 </a:t>
            </a:r>
            <a:endParaRPr lang="en-US" altLang="zh-CN" sz="2000" i="0" dirty="0">
              <a:solidFill>
                <a:srgbClr val="8A8F95"/>
              </a:solidFill>
              <a:effectLst/>
              <a:latin typeface="Open Sans" panose="020B0606030504020204" pitchFamily="34" charset="0"/>
            </a:endParaRPr>
          </a:p>
          <a:p>
            <a:pPr lvl="1"/>
            <a:r>
              <a:rPr lang="zh-CN" altLang="en-US" sz="2000" i="0" dirty="0">
                <a:solidFill>
                  <a:srgbClr val="8A8F95"/>
                </a:solidFill>
                <a:effectLst/>
                <a:latin typeface="Open Sans" panose="020B0606030504020204" pitchFamily="34" charset="0"/>
              </a:rPr>
              <a:t>智能知识存储 </a:t>
            </a:r>
            <a:endParaRPr lang="en-US" altLang="zh-CN" sz="2000" i="0" dirty="0">
              <a:solidFill>
                <a:srgbClr val="8A8F95"/>
              </a:solidFill>
              <a:effectLst/>
              <a:latin typeface="Open Sans" panose="020B0606030504020204" pitchFamily="34" charset="0"/>
            </a:endParaRPr>
          </a:p>
          <a:p>
            <a:pPr lvl="1"/>
            <a:r>
              <a:rPr lang="zh-CN" altLang="en-US" sz="2000" i="0" dirty="0">
                <a:solidFill>
                  <a:srgbClr val="8A8F95"/>
                </a:solidFill>
                <a:effectLst/>
                <a:latin typeface="Open Sans" panose="020B0606030504020204" pitchFamily="34" charset="0"/>
              </a:rPr>
              <a:t>高效算力供给 </a:t>
            </a:r>
            <a:endParaRPr lang="en-US" altLang="zh-CN" sz="2000" i="0" dirty="0">
              <a:solidFill>
                <a:srgbClr val="8A8F95"/>
              </a:solidFill>
              <a:effectLst/>
              <a:latin typeface="Open Sans" panose="020B0606030504020204" pitchFamily="34" charset="0"/>
            </a:endParaRPr>
          </a:p>
          <a:p>
            <a:pPr lvl="1"/>
            <a:r>
              <a:rPr lang="zh-CN" altLang="en-US" sz="2000" i="0" dirty="0">
                <a:solidFill>
                  <a:srgbClr val="8A8F95"/>
                </a:solidFill>
                <a:effectLst/>
                <a:latin typeface="Open Sans" panose="020B0606030504020204" pitchFamily="34" charset="0"/>
              </a:rPr>
              <a:t>系统安全可靠 </a:t>
            </a:r>
            <a:endParaRPr lang="en-US" altLang="zh-CN" sz="2000" b="0" i="0" dirty="0">
              <a:solidFill>
                <a:srgbClr val="333333"/>
              </a:solidFill>
              <a:effectLst/>
              <a:latin typeface="5FAE8F6F96C59ED1"/>
            </a:endParaRPr>
          </a:p>
          <a:p>
            <a:pPr marL="0" indent="0">
              <a:buNone/>
            </a:pPr>
            <a:r>
              <a:rPr lang="zh-CN" altLang="en-US" sz="2000" b="0" i="0" dirty="0">
                <a:solidFill>
                  <a:srgbClr val="333333"/>
                </a:solidFill>
                <a:effectLst/>
                <a:latin typeface="5FAE8F6F96C59ED1"/>
              </a:rPr>
              <a:t>★ </a:t>
            </a:r>
            <a:r>
              <a:rPr lang="zh-CN" altLang="en-US" sz="2000" b="0" i="0" dirty="0">
                <a:effectLst/>
                <a:latin typeface="5FAE8F6F96C59ED1"/>
              </a:rPr>
              <a:t>但是文献只是提供了一种思路，</a:t>
            </a:r>
            <a:r>
              <a:rPr lang="zh-CN" altLang="en-US" sz="2000" dirty="0"/>
              <a:t>这种方式还处于</a:t>
            </a:r>
            <a:r>
              <a:rPr lang="en-US" altLang="zh-CN" sz="2000" dirty="0"/>
              <a:t>0.5</a:t>
            </a:r>
            <a:r>
              <a:rPr lang="zh-CN" altLang="en-US" sz="2000" dirty="0"/>
              <a:t>（很接近于</a:t>
            </a:r>
            <a:r>
              <a:rPr lang="en-US" altLang="zh-CN" sz="2000" dirty="0"/>
              <a:t>0</a:t>
            </a:r>
            <a:r>
              <a:rPr lang="zh-CN" altLang="en-US" sz="2000" dirty="0"/>
              <a:t>）阶段</a:t>
            </a:r>
            <a:endParaRPr lang="en-US" altLang="zh-CN" sz="2000" dirty="0"/>
          </a:p>
        </p:txBody>
      </p:sp>
    </p:spTree>
    <p:extLst>
      <p:ext uri="{BB962C8B-B14F-4D97-AF65-F5344CB8AC3E}">
        <p14:creationId xmlns:p14="http://schemas.microsoft.com/office/powerpoint/2010/main" val="1786857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D03B9-EC30-A3F9-039C-ADC21D6694E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6A981E0-67EC-3EB9-F32C-4C9AA13304AF}"/>
              </a:ext>
            </a:extLst>
          </p:cNvPr>
          <p:cNvSpPr>
            <a:spLocks noGrp="1"/>
          </p:cNvSpPr>
          <p:nvPr>
            <p:ph type="title"/>
          </p:nvPr>
        </p:nvSpPr>
        <p:spPr/>
        <p:txBody>
          <a:bodyPr/>
          <a:lstStyle/>
          <a:p>
            <a:r>
              <a:rPr lang="en-US" altLang="zh-CN" dirty="0"/>
              <a:t>Ⅱ</a:t>
            </a:r>
            <a:r>
              <a:rPr lang="zh-CN" altLang="en-US" dirty="0"/>
              <a:t>相关工作</a:t>
            </a:r>
          </a:p>
        </p:txBody>
      </p:sp>
      <p:sp>
        <p:nvSpPr>
          <p:cNvPr id="3" name="内容占位符 2">
            <a:extLst>
              <a:ext uri="{FF2B5EF4-FFF2-40B4-BE49-F238E27FC236}">
                <a16:creationId xmlns:a16="http://schemas.microsoft.com/office/drawing/2014/main" id="{05B31FB6-DFDA-F0A4-C158-2FDBE5AD6BF5}"/>
              </a:ext>
            </a:extLst>
          </p:cNvPr>
          <p:cNvSpPr>
            <a:spLocks noGrp="1"/>
          </p:cNvSpPr>
          <p:nvPr>
            <p:ph idx="1"/>
          </p:nvPr>
        </p:nvSpPr>
        <p:spPr>
          <a:xfrm>
            <a:off x="609600" y="930275"/>
            <a:ext cx="10741155" cy="5222829"/>
          </a:xfrm>
        </p:spPr>
        <p:txBody>
          <a:bodyPr>
            <a:normAutofit/>
          </a:bodyPr>
          <a:lstStyle/>
          <a:p>
            <a:pPr marL="514350" indent="-514350">
              <a:buFont typeface="+mj-lt"/>
              <a:buAutoNum type="alphaUcPeriod"/>
            </a:pPr>
            <a:endParaRPr lang="en-US" altLang="zh-CN" sz="2400" b="1" dirty="0"/>
          </a:p>
          <a:p>
            <a:pPr marL="514350" indent="-514350">
              <a:buFont typeface="+mj-lt"/>
              <a:buAutoNum type="alphaUcPeriod"/>
            </a:pPr>
            <a:endParaRPr lang="zh-CN" altLang="en-US" dirty="0"/>
          </a:p>
        </p:txBody>
      </p:sp>
      <p:sp>
        <p:nvSpPr>
          <p:cNvPr id="4" name="灯片编号占位符 3">
            <a:extLst>
              <a:ext uri="{FF2B5EF4-FFF2-40B4-BE49-F238E27FC236}">
                <a16:creationId xmlns:a16="http://schemas.microsoft.com/office/drawing/2014/main" id="{ADFD3484-6E6F-0515-31E3-13AC3567CBC8}"/>
              </a:ext>
            </a:extLst>
          </p:cNvPr>
          <p:cNvSpPr>
            <a:spLocks noGrp="1"/>
          </p:cNvSpPr>
          <p:nvPr>
            <p:ph type="sldNum" sz="quarter" idx="12"/>
          </p:nvPr>
        </p:nvSpPr>
        <p:spPr/>
        <p:txBody>
          <a:bodyPr/>
          <a:lstStyle/>
          <a:p>
            <a:fld id="{27C45CD9-0508-4D1E-923D-4DFDAA610D19}" type="slidenum">
              <a:rPr lang="zh-CN" altLang="en-US" smtClean="0"/>
              <a:t>12</a:t>
            </a:fld>
            <a:endParaRPr lang="zh-CN" altLang="en-US"/>
          </a:p>
        </p:txBody>
      </p:sp>
      <p:sp>
        <p:nvSpPr>
          <p:cNvPr id="5" name="内容占位符 2">
            <a:extLst>
              <a:ext uri="{FF2B5EF4-FFF2-40B4-BE49-F238E27FC236}">
                <a16:creationId xmlns:a16="http://schemas.microsoft.com/office/drawing/2014/main" id="{A0E8ED14-F854-A9BE-AEA1-EE669877FC72}"/>
              </a:ext>
            </a:extLst>
          </p:cNvPr>
          <p:cNvSpPr txBox="1">
            <a:spLocks/>
          </p:cNvSpPr>
          <p:nvPr/>
        </p:nvSpPr>
        <p:spPr>
          <a:xfrm>
            <a:off x="503582" y="1106850"/>
            <a:ext cx="10741155" cy="2535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t>C. </a:t>
            </a:r>
            <a:r>
              <a:rPr lang="zh-CN" altLang="en-US" b="1" dirty="0"/>
              <a:t>利用</a:t>
            </a:r>
            <a:r>
              <a:rPr lang="en-US" altLang="zh-CN" b="1" dirty="0"/>
              <a:t>LLM</a:t>
            </a:r>
            <a:r>
              <a:rPr lang="zh-CN" altLang="en-US" b="1" dirty="0"/>
              <a:t>与</a:t>
            </a:r>
            <a:r>
              <a:rPr lang="en-US" altLang="zh-CN" b="1" dirty="0"/>
              <a:t>LSTM</a:t>
            </a:r>
            <a:r>
              <a:rPr lang="zh-CN" altLang="en-US" b="1" dirty="0"/>
              <a:t>预测用户程序调度</a:t>
            </a:r>
            <a:endParaRPr lang="en-US" altLang="zh-CN" b="1" dirty="0"/>
          </a:p>
          <a:p>
            <a:r>
              <a:rPr lang="zh-CN" altLang="en-US" sz="2000" b="1" dirty="0">
                <a:solidFill>
                  <a:srgbClr val="8A8F95"/>
                </a:solidFill>
              </a:rPr>
              <a:t>早期研究：</a:t>
            </a:r>
            <a:endParaRPr lang="en-US" altLang="zh-CN" sz="2000" b="1" dirty="0">
              <a:solidFill>
                <a:srgbClr val="8A8F95"/>
              </a:solidFill>
            </a:endParaRPr>
          </a:p>
          <a:p>
            <a:pPr marL="457200" lvl="1" indent="0">
              <a:buNone/>
            </a:pPr>
            <a:r>
              <a:rPr lang="zh-CN" altLang="en-US" sz="1800" dirty="0">
                <a:solidFill>
                  <a:srgbClr val="8A8F95"/>
                </a:solidFill>
              </a:rPr>
              <a:t>上下文分析</a:t>
            </a:r>
            <a:endParaRPr lang="en-US" altLang="zh-CN" sz="1800" dirty="0">
              <a:solidFill>
                <a:srgbClr val="8A8F95"/>
              </a:solidFill>
            </a:endParaRPr>
          </a:p>
          <a:p>
            <a:pPr marL="457200" lvl="1" indent="0">
              <a:buNone/>
            </a:pPr>
            <a:r>
              <a:rPr lang="en-US" altLang="zh-CN" sz="1800" dirty="0">
                <a:solidFill>
                  <a:srgbClr val="8A8F95"/>
                </a:solidFill>
              </a:rPr>
              <a:t>APPM</a:t>
            </a:r>
            <a:r>
              <a:rPr lang="zh-CN" altLang="en-US" sz="1800" dirty="0">
                <a:solidFill>
                  <a:srgbClr val="8A8F95"/>
                </a:solidFill>
              </a:rPr>
              <a:t>算法</a:t>
            </a:r>
            <a:endParaRPr lang="en-US" altLang="zh-CN" sz="1800" dirty="0">
              <a:solidFill>
                <a:srgbClr val="8A8F95"/>
              </a:solidFill>
            </a:endParaRPr>
          </a:p>
          <a:p>
            <a:pPr marL="457200" lvl="1" indent="0">
              <a:buNone/>
            </a:pPr>
            <a:r>
              <a:rPr lang="en-US" altLang="zh-CN" sz="1800" dirty="0">
                <a:solidFill>
                  <a:srgbClr val="8A8F95"/>
                </a:solidFill>
              </a:rPr>
              <a:t>PTAN</a:t>
            </a:r>
            <a:r>
              <a:rPr lang="zh-CN" altLang="en-US" sz="1800" dirty="0">
                <a:solidFill>
                  <a:srgbClr val="8A8F95"/>
                </a:solidFill>
              </a:rPr>
              <a:t>算法</a:t>
            </a:r>
            <a:endParaRPr lang="en-US" altLang="zh-CN" sz="1800" dirty="0">
              <a:solidFill>
                <a:srgbClr val="8A8F95"/>
              </a:solidFill>
            </a:endParaRPr>
          </a:p>
          <a:p>
            <a:r>
              <a:rPr lang="zh-CN" altLang="en-US" sz="2000" b="1" dirty="0">
                <a:solidFill>
                  <a:srgbClr val="8A8F95"/>
                </a:solidFill>
              </a:rPr>
              <a:t>热门方向：</a:t>
            </a:r>
            <a:endParaRPr lang="en-US" altLang="zh-CN" sz="2000" b="1" dirty="0">
              <a:solidFill>
                <a:srgbClr val="8A8F95"/>
              </a:solidFill>
            </a:endParaRPr>
          </a:p>
          <a:p>
            <a:pPr marL="457200" lvl="1" indent="0">
              <a:buNone/>
            </a:pPr>
            <a:r>
              <a:rPr lang="zh-CN" altLang="en-US" sz="1800" dirty="0">
                <a:solidFill>
                  <a:srgbClr val="8A8F95"/>
                </a:solidFill>
              </a:rPr>
              <a:t>递归神经网络 </a:t>
            </a:r>
            <a:r>
              <a:rPr lang="en-US" altLang="zh-CN" sz="1800" dirty="0">
                <a:solidFill>
                  <a:srgbClr val="8A8F95"/>
                </a:solidFill>
              </a:rPr>
              <a:t>(RNN) &amp; </a:t>
            </a:r>
            <a:r>
              <a:rPr lang="zh-CN" altLang="en-US" sz="1800" dirty="0">
                <a:solidFill>
                  <a:srgbClr val="8A8F95"/>
                </a:solidFill>
              </a:rPr>
              <a:t>长短期记忆网络（</a:t>
            </a:r>
            <a:r>
              <a:rPr lang="en-US" altLang="zh-CN" sz="1800" dirty="0">
                <a:solidFill>
                  <a:srgbClr val="8A8F95"/>
                </a:solidFill>
              </a:rPr>
              <a:t>LSTM</a:t>
            </a:r>
            <a:r>
              <a:rPr lang="zh-CN" altLang="en-US" sz="1800" dirty="0">
                <a:solidFill>
                  <a:srgbClr val="8A8F95"/>
                </a:solidFill>
              </a:rPr>
              <a:t>）</a:t>
            </a:r>
            <a:endParaRPr lang="en-US" altLang="zh-CN" sz="1800" dirty="0">
              <a:solidFill>
                <a:srgbClr val="8A8F95"/>
              </a:solidFill>
            </a:endParaRPr>
          </a:p>
        </p:txBody>
      </p:sp>
      <p:sp>
        <p:nvSpPr>
          <p:cNvPr id="8" name="文本框 7">
            <a:extLst>
              <a:ext uri="{FF2B5EF4-FFF2-40B4-BE49-F238E27FC236}">
                <a16:creationId xmlns:a16="http://schemas.microsoft.com/office/drawing/2014/main" id="{6FB81D73-CF29-767A-DCF1-2C40F4F96363}"/>
              </a:ext>
            </a:extLst>
          </p:cNvPr>
          <p:cNvSpPr txBox="1"/>
          <p:nvPr/>
        </p:nvSpPr>
        <p:spPr>
          <a:xfrm>
            <a:off x="674649" y="3818545"/>
            <a:ext cx="6072496" cy="400110"/>
          </a:xfrm>
          <a:prstGeom prst="rect">
            <a:avLst/>
          </a:prstGeom>
          <a:noFill/>
        </p:spPr>
        <p:txBody>
          <a:bodyPr wrap="none" rtlCol="0">
            <a:spAutoFit/>
          </a:bodyPr>
          <a:lstStyle/>
          <a:p>
            <a:r>
              <a:rPr lang="zh-CN" altLang="en-US" sz="1800" b="0" i="0" dirty="0">
                <a:effectLst/>
                <a:latin typeface="5FAE8F6F96C59ED1"/>
              </a:rPr>
              <a:t>★  </a:t>
            </a:r>
            <a:r>
              <a:rPr lang="zh-CN" altLang="en-US" sz="2000" dirty="0"/>
              <a:t>因此我们目前的一种思路是将</a:t>
            </a:r>
            <a:r>
              <a:rPr lang="en-US" altLang="zh-CN" sz="2000" b="1" dirty="0"/>
              <a:t>LSTM</a:t>
            </a:r>
            <a:r>
              <a:rPr lang="zh-CN" altLang="en-US" sz="2000" b="1" dirty="0"/>
              <a:t>与</a:t>
            </a:r>
            <a:r>
              <a:rPr lang="en-US" altLang="zh-CN" sz="2000" b="1" dirty="0"/>
              <a:t>VLLM</a:t>
            </a:r>
            <a:r>
              <a:rPr lang="zh-CN" altLang="en-US" sz="2000" b="1" dirty="0"/>
              <a:t>的结合</a:t>
            </a:r>
          </a:p>
        </p:txBody>
      </p:sp>
    </p:spTree>
    <p:extLst>
      <p:ext uri="{BB962C8B-B14F-4D97-AF65-F5344CB8AC3E}">
        <p14:creationId xmlns:p14="http://schemas.microsoft.com/office/powerpoint/2010/main" val="1820524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可行性研究</a:t>
            </a:r>
          </a:p>
        </p:txBody>
      </p:sp>
      <p:sp>
        <p:nvSpPr>
          <p:cNvPr id="3" name="文本占位符 2"/>
          <p:cNvSpPr>
            <a:spLocks noGrp="1"/>
          </p:cNvSpPr>
          <p:nvPr>
            <p:ph type="body" idx="1"/>
          </p:nvPr>
        </p:nvSpPr>
        <p:spPr>
          <a:xfrm>
            <a:off x="3426832" y="2386650"/>
            <a:ext cx="8694047" cy="3785549"/>
          </a:xfrm>
        </p:spPr>
        <p:txBody>
          <a:bodyPr>
            <a:normAutofit/>
          </a:bodyPr>
          <a:lstStyle/>
          <a:p>
            <a:pPr marL="514350" marR="0" lvl="0" indent="-514350" algn="l" defTabSz="914400" rtl="0" eaLnBrk="1" fontAlgn="auto" latinLnBrk="0" hangingPunct="1">
              <a:lnSpc>
                <a:spcPct val="200000"/>
              </a:lnSpc>
              <a:spcBef>
                <a:spcPts val="1000"/>
              </a:spcBef>
              <a:spcAft>
                <a:spcPts val="0"/>
              </a:spcAft>
              <a:buClrTx/>
              <a:buSzTx/>
              <a:buFont typeface="+mj-lt"/>
              <a:buAutoNum type="romanUcPeriod"/>
              <a:tabLst/>
              <a:defRPr/>
            </a:pPr>
            <a:r>
              <a:rPr lang="zh-CN" altLang="en-US" dirty="0">
                <a:solidFill>
                  <a:srgbClr val="11344A">
                    <a:tint val="75000"/>
                  </a:srgbClr>
                </a:solidFill>
                <a:latin typeface="Candara"/>
                <a:ea typeface="微软雅黑"/>
              </a:rPr>
              <a:t>数据集的构建</a:t>
            </a:r>
            <a:endParaRPr kumimoji="0" lang="en-US" altLang="zh-CN" sz="2400" b="0" i="0" u="none" strike="noStrike" kern="1200" cap="none" spc="0" normalizeH="0" baseline="0" noProof="0" dirty="0">
              <a:ln>
                <a:noFill/>
              </a:ln>
              <a:solidFill>
                <a:srgbClr val="11344A">
                  <a:tint val="75000"/>
                </a:srgbClr>
              </a:solidFill>
              <a:effectLst/>
              <a:uLnTx/>
              <a:uFillTx/>
              <a:latin typeface="Candara"/>
              <a:ea typeface="微软雅黑"/>
              <a:cs typeface="+mn-cs"/>
            </a:endParaRPr>
          </a:p>
          <a:p>
            <a:pPr marL="514350" marR="0" lvl="0" indent="-514350" algn="l" defTabSz="914400" rtl="0" eaLnBrk="1" fontAlgn="auto" latinLnBrk="0" hangingPunct="1">
              <a:lnSpc>
                <a:spcPct val="200000"/>
              </a:lnSpc>
              <a:spcBef>
                <a:spcPts val="1000"/>
              </a:spcBef>
              <a:spcAft>
                <a:spcPts val="0"/>
              </a:spcAft>
              <a:buClrTx/>
              <a:buSzTx/>
              <a:buFont typeface="+mj-lt"/>
              <a:buAutoNum type="romanUcPeriod"/>
              <a:tabLst/>
              <a:defRPr/>
            </a:pPr>
            <a:r>
              <a:rPr lang="en-US" altLang="zh-CN" dirty="0">
                <a:solidFill>
                  <a:srgbClr val="11344A">
                    <a:tint val="75000"/>
                  </a:srgbClr>
                </a:solidFill>
                <a:latin typeface="Candara"/>
                <a:ea typeface="微软雅黑"/>
              </a:rPr>
              <a:t>LSFS</a:t>
            </a:r>
            <a:r>
              <a:rPr lang="zh-CN" altLang="en-US" dirty="0">
                <a:solidFill>
                  <a:srgbClr val="11344A">
                    <a:tint val="75000"/>
                  </a:srgbClr>
                </a:solidFill>
                <a:latin typeface="Candara"/>
                <a:ea typeface="微软雅黑"/>
              </a:rPr>
              <a:t>的拓展</a:t>
            </a:r>
            <a:endParaRPr kumimoji="0" lang="en-US" altLang="zh-CN" sz="2400" b="0" i="0" u="none" strike="noStrike" kern="1200" cap="none" spc="0" normalizeH="0" baseline="0" noProof="0" dirty="0">
              <a:ln>
                <a:noFill/>
              </a:ln>
              <a:solidFill>
                <a:srgbClr val="11344A">
                  <a:tint val="75000"/>
                </a:srgbClr>
              </a:solidFill>
              <a:effectLst/>
              <a:uLnTx/>
              <a:uFillTx/>
              <a:latin typeface="Candara"/>
              <a:ea typeface="微软雅黑"/>
              <a:cs typeface="+mn-cs"/>
            </a:endParaRPr>
          </a:p>
          <a:p>
            <a:pPr marL="514350" marR="0" lvl="0" indent="-514350" algn="l" defTabSz="914400" rtl="0" eaLnBrk="1" fontAlgn="auto" latinLnBrk="0" hangingPunct="1">
              <a:lnSpc>
                <a:spcPct val="200000"/>
              </a:lnSpc>
              <a:spcBef>
                <a:spcPts val="1000"/>
              </a:spcBef>
              <a:spcAft>
                <a:spcPts val="0"/>
              </a:spcAft>
              <a:buClrTx/>
              <a:buSzTx/>
              <a:buFont typeface="+mj-lt"/>
              <a:buAutoNum type="romanUcPeriod"/>
              <a:tabLst/>
              <a:defRPr/>
            </a:pPr>
            <a:r>
              <a:rPr lang="zh-CN" altLang="en-US" dirty="0">
                <a:solidFill>
                  <a:srgbClr val="11344A">
                    <a:tint val="75000"/>
                  </a:srgbClr>
                </a:solidFill>
                <a:latin typeface="Candara"/>
                <a:ea typeface="微软雅黑"/>
              </a:rPr>
              <a:t>挑战 </a:t>
            </a:r>
            <a:r>
              <a:rPr lang="en-US" altLang="zh-CN" dirty="0">
                <a:solidFill>
                  <a:srgbClr val="11344A">
                    <a:tint val="75000"/>
                  </a:srgbClr>
                </a:solidFill>
                <a:latin typeface="Candara"/>
                <a:ea typeface="微软雅黑"/>
              </a:rPr>
              <a:t>&amp; </a:t>
            </a:r>
            <a:r>
              <a:rPr lang="zh-CN" altLang="en-US" dirty="0">
                <a:solidFill>
                  <a:srgbClr val="11344A">
                    <a:tint val="75000"/>
                  </a:srgbClr>
                </a:solidFill>
                <a:latin typeface="Candara"/>
                <a:ea typeface="微软雅黑"/>
              </a:rPr>
              <a:t>下一步</a:t>
            </a:r>
            <a:endParaRPr kumimoji="0" lang="en-US" altLang="zh-CN" sz="2400" b="0" i="0" u="none" strike="noStrike" kern="1200" cap="none" spc="0" normalizeH="0" baseline="0" noProof="0" dirty="0">
              <a:ln>
                <a:noFill/>
              </a:ln>
              <a:solidFill>
                <a:srgbClr val="11344A">
                  <a:tint val="75000"/>
                </a:srgbClr>
              </a:solidFill>
              <a:effectLst/>
              <a:uLnTx/>
              <a:uFillTx/>
              <a:latin typeface="Candara"/>
              <a:ea typeface="微软雅黑"/>
              <a:cs typeface="+mn-cs"/>
            </a:endParaRPr>
          </a:p>
          <a:p>
            <a:endParaRPr lang="zh-CN" altLang="en-US" dirty="0"/>
          </a:p>
        </p:txBody>
      </p:sp>
      <p:sp>
        <p:nvSpPr>
          <p:cNvPr id="9" name="文本占位符 8"/>
          <p:cNvSpPr>
            <a:spLocks noGrp="1"/>
          </p:cNvSpPr>
          <p:nvPr>
            <p:ph type="body" sz="quarter" idx="13"/>
          </p:nvPr>
        </p:nvSpPr>
        <p:spPr/>
        <p:txBody>
          <a:bodyPr/>
          <a:lstStyle/>
          <a:p>
            <a:r>
              <a:rPr lang="en-US" altLang="zh-CN" dirty="0"/>
              <a:t>03</a:t>
            </a:r>
            <a:endParaRPr lang="zh-CN" altLang="en-US" dirty="0"/>
          </a:p>
        </p:txBody>
      </p:sp>
      <p:sp>
        <p:nvSpPr>
          <p:cNvPr id="8" name="灯片编号占位符 7"/>
          <p:cNvSpPr>
            <a:spLocks noGrp="1"/>
          </p:cNvSpPr>
          <p:nvPr>
            <p:ph type="sldNum" sz="quarter" idx="12"/>
          </p:nvPr>
        </p:nvSpPr>
        <p:spPr/>
        <p:txBody>
          <a:bodyPr/>
          <a:lstStyle/>
          <a:p>
            <a:fld id="{27C45CD9-0508-4D1E-923D-4DFDAA610D19}" type="slidenum">
              <a:rPr lang="zh-CN" altLang="en-US" smtClean="0"/>
              <a:pPr/>
              <a:t>13</a:t>
            </a:fld>
            <a:endParaRPr lang="zh-CN" altLang="en-US" dirty="0"/>
          </a:p>
        </p:txBody>
      </p:sp>
    </p:spTree>
    <p:extLst>
      <p:ext uri="{BB962C8B-B14F-4D97-AF65-F5344CB8AC3E}">
        <p14:creationId xmlns:p14="http://schemas.microsoft.com/office/powerpoint/2010/main" val="221784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6C111-7102-D2B6-7400-924BD021930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AF3F7BB-D44F-C159-7ECF-EDD733DDDAA3}"/>
              </a:ext>
            </a:extLst>
          </p:cNvPr>
          <p:cNvSpPr>
            <a:spLocks noGrp="1"/>
          </p:cNvSpPr>
          <p:nvPr>
            <p:ph type="title"/>
          </p:nvPr>
        </p:nvSpPr>
        <p:spPr/>
        <p:txBody>
          <a:bodyPr/>
          <a:lstStyle/>
          <a:p>
            <a:r>
              <a:rPr lang="zh-CN" altLang="en-US" dirty="0"/>
              <a:t>可行性研究</a:t>
            </a:r>
          </a:p>
        </p:txBody>
      </p:sp>
      <p:sp>
        <p:nvSpPr>
          <p:cNvPr id="3" name="文本占位符 2">
            <a:extLst>
              <a:ext uri="{FF2B5EF4-FFF2-40B4-BE49-F238E27FC236}">
                <a16:creationId xmlns:a16="http://schemas.microsoft.com/office/drawing/2014/main" id="{A874D74E-3A5E-CEA8-9CED-343E2B0152C1}"/>
              </a:ext>
            </a:extLst>
          </p:cNvPr>
          <p:cNvSpPr>
            <a:spLocks noGrp="1"/>
          </p:cNvSpPr>
          <p:nvPr>
            <p:ph type="body" idx="1"/>
          </p:nvPr>
        </p:nvSpPr>
        <p:spPr>
          <a:xfrm>
            <a:off x="3426832" y="2386650"/>
            <a:ext cx="8694047" cy="3785549"/>
          </a:xfrm>
        </p:spPr>
        <p:txBody>
          <a:bodyPr>
            <a:normAutofit/>
          </a:bodyPr>
          <a:lstStyle/>
          <a:p>
            <a:pPr marL="514350" marR="0" lvl="0" indent="-514350" algn="l" defTabSz="914400" rtl="0" eaLnBrk="1" fontAlgn="auto" latinLnBrk="0" hangingPunct="1">
              <a:lnSpc>
                <a:spcPct val="200000"/>
              </a:lnSpc>
              <a:spcBef>
                <a:spcPts val="1000"/>
              </a:spcBef>
              <a:spcAft>
                <a:spcPts val="0"/>
              </a:spcAft>
              <a:buClrTx/>
              <a:buSzTx/>
              <a:buFont typeface="+mj-lt"/>
              <a:buAutoNum type="romanUcPeriod"/>
              <a:tabLst/>
              <a:defRPr/>
            </a:pPr>
            <a:r>
              <a:rPr lang="zh-CN" altLang="en-US" sz="3200" dirty="0">
                <a:solidFill>
                  <a:schemeClr val="bg2">
                    <a:lumMod val="10000"/>
                  </a:schemeClr>
                </a:solidFill>
                <a:latin typeface="Candara"/>
                <a:ea typeface="微软雅黑"/>
              </a:rPr>
              <a:t>数据集的构建</a:t>
            </a:r>
            <a:endParaRPr kumimoji="0" lang="en-US" altLang="zh-CN" sz="3200" b="0" i="0" u="none" strike="noStrike" kern="1200" cap="none" spc="0" normalizeH="0" baseline="0" noProof="0" dirty="0">
              <a:ln>
                <a:noFill/>
              </a:ln>
              <a:solidFill>
                <a:schemeClr val="bg2">
                  <a:lumMod val="10000"/>
                </a:schemeClr>
              </a:solidFill>
              <a:effectLst/>
              <a:uLnTx/>
              <a:uFillTx/>
              <a:latin typeface="Candara"/>
              <a:ea typeface="微软雅黑"/>
              <a:cs typeface="+mn-cs"/>
            </a:endParaRPr>
          </a:p>
          <a:p>
            <a:pPr marR="0" lvl="0" algn="l" defTabSz="914400" rtl="0" eaLnBrk="1" fontAlgn="auto" latinLnBrk="0" hangingPunct="1">
              <a:lnSpc>
                <a:spcPct val="200000"/>
              </a:lnSpc>
              <a:spcBef>
                <a:spcPts val="1000"/>
              </a:spcBef>
              <a:spcAft>
                <a:spcPts val="0"/>
              </a:spcAft>
              <a:buClrTx/>
              <a:buSzTx/>
              <a:tabLst/>
              <a:defRPr/>
            </a:pPr>
            <a:r>
              <a:rPr kumimoji="0" lang="en-US" altLang="zh-CN" sz="2400" b="0" i="0" u="none" strike="noStrike" kern="1200" cap="none" spc="0" normalizeH="0" baseline="0" noProof="0" dirty="0">
                <a:ln>
                  <a:noFill/>
                </a:ln>
                <a:solidFill>
                  <a:srgbClr val="11344A">
                    <a:tint val="75000"/>
                  </a:srgbClr>
                </a:solidFill>
                <a:effectLst/>
                <a:uLnTx/>
                <a:uFillTx/>
                <a:latin typeface="Candara"/>
                <a:ea typeface="微软雅黑"/>
                <a:cs typeface="+mn-cs"/>
              </a:rPr>
              <a:t> </a:t>
            </a:r>
            <a:r>
              <a:rPr kumimoji="0" lang="zh-CN" altLang="en-US" sz="2400" b="0" i="0" u="none" strike="noStrike" kern="1200" cap="none" spc="0" normalizeH="0" baseline="0" noProof="0" dirty="0">
                <a:ln>
                  <a:noFill/>
                </a:ln>
                <a:solidFill>
                  <a:srgbClr val="11344A">
                    <a:tint val="75000"/>
                  </a:srgbClr>
                </a:solidFill>
                <a:effectLst/>
                <a:uLnTx/>
                <a:uFillTx/>
                <a:latin typeface="Candara"/>
                <a:ea typeface="微软雅黑"/>
                <a:cs typeface="+mn-cs"/>
              </a:rPr>
              <a:t>数据集在项目中的角色是？</a:t>
            </a:r>
            <a:endParaRPr kumimoji="0" lang="en-US" altLang="zh-CN" sz="2400" b="0" i="0" u="none" strike="noStrike" kern="1200" cap="none" spc="0" normalizeH="0" baseline="0" noProof="0" dirty="0">
              <a:ln>
                <a:noFill/>
              </a:ln>
              <a:solidFill>
                <a:srgbClr val="11344A">
                  <a:tint val="75000"/>
                </a:srgbClr>
              </a:solidFill>
              <a:effectLst/>
              <a:uLnTx/>
              <a:uFillTx/>
              <a:latin typeface="Candara"/>
              <a:ea typeface="微软雅黑"/>
              <a:cs typeface="+mn-cs"/>
            </a:endParaRPr>
          </a:p>
          <a:p>
            <a:pPr marR="0" lvl="0" algn="l" defTabSz="914400" rtl="0" eaLnBrk="1" fontAlgn="auto" latinLnBrk="0" hangingPunct="1">
              <a:lnSpc>
                <a:spcPct val="200000"/>
              </a:lnSpc>
              <a:spcBef>
                <a:spcPts val="1000"/>
              </a:spcBef>
              <a:spcAft>
                <a:spcPts val="0"/>
              </a:spcAft>
              <a:buClrTx/>
              <a:buSzTx/>
              <a:tabLst/>
              <a:defRPr/>
            </a:pPr>
            <a:r>
              <a:rPr kumimoji="0" lang="zh-CN" altLang="en-US" sz="2400" b="0" i="0" u="none" strike="noStrike" kern="1200" cap="none" spc="0" normalizeH="0" baseline="0" noProof="0" dirty="0">
                <a:ln>
                  <a:noFill/>
                </a:ln>
                <a:solidFill>
                  <a:srgbClr val="11344A">
                    <a:tint val="75000"/>
                  </a:srgbClr>
                </a:solidFill>
                <a:effectLst/>
                <a:uLnTx/>
                <a:uFillTx/>
                <a:latin typeface="Candara"/>
                <a:ea typeface="微软雅黑"/>
                <a:cs typeface="+mn-cs"/>
              </a:rPr>
              <a:t>我们需要哪些数据？如何收集？</a:t>
            </a:r>
            <a:endParaRPr kumimoji="0" lang="en-US" altLang="zh-CN" sz="2400" b="0" i="0" u="none" strike="noStrike" kern="1200" cap="none" spc="0" normalizeH="0" baseline="0" noProof="0" dirty="0">
              <a:ln>
                <a:noFill/>
              </a:ln>
              <a:solidFill>
                <a:srgbClr val="11344A">
                  <a:tint val="75000"/>
                </a:srgbClr>
              </a:solidFill>
              <a:effectLst/>
              <a:uLnTx/>
              <a:uFillTx/>
              <a:latin typeface="Candara"/>
              <a:ea typeface="微软雅黑"/>
              <a:cs typeface="+mn-cs"/>
            </a:endParaRPr>
          </a:p>
          <a:p>
            <a:endParaRPr lang="zh-CN" altLang="en-US" dirty="0"/>
          </a:p>
        </p:txBody>
      </p:sp>
      <p:sp>
        <p:nvSpPr>
          <p:cNvPr id="9" name="文本占位符 8">
            <a:extLst>
              <a:ext uri="{FF2B5EF4-FFF2-40B4-BE49-F238E27FC236}">
                <a16:creationId xmlns:a16="http://schemas.microsoft.com/office/drawing/2014/main" id="{EE9B6C09-3727-FE56-DA68-53178CF9F7F0}"/>
              </a:ext>
            </a:extLst>
          </p:cNvPr>
          <p:cNvSpPr>
            <a:spLocks noGrp="1"/>
          </p:cNvSpPr>
          <p:nvPr>
            <p:ph type="body" sz="quarter" idx="13"/>
          </p:nvPr>
        </p:nvSpPr>
        <p:spPr/>
        <p:txBody>
          <a:bodyPr/>
          <a:lstStyle/>
          <a:p>
            <a:r>
              <a:rPr lang="en-US" altLang="zh-CN" dirty="0"/>
              <a:t>03</a:t>
            </a:r>
            <a:endParaRPr lang="zh-CN" altLang="en-US" dirty="0"/>
          </a:p>
        </p:txBody>
      </p:sp>
      <p:sp>
        <p:nvSpPr>
          <p:cNvPr id="8" name="灯片编号占位符 7">
            <a:extLst>
              <a:ext uri="{FF2B5EF4-FFF2-40B4-BE49-F238E27FC236}">
                <a16:creationId xmlns:a16="http://schemas.microsoft.com/office/drawing/2014/main" id="{A5923C3A-E23C-E520-4A35-969A81AE8D7A}"/>
              </a:ext>
            </a:extLst>
          </p:cNvPr>
          <p:cNvSpPr>
            <a:spLocks noGrp="1"/>
          </p:cNvSpPr>
          <p:nvPr>
            <p:ph type="sldNum" sz="quarter" idx="12"/>
          </p:nvPr>
        </p:nvSpPr>
        <p:spPr/>
        <p:txBody>
          <a:bodyPr/>
          <a:lstStyle/>
          <a:p>
            <a:fld id="{27C45CD9-0508-4D1E-923D-4DFDAA610D19}" type="slidenum">
              <a:rPr lang="zh-CN" altLang="en-US" smtClean="0"/>
              <a:pPr/>
              <a:t>14</a:t>
            </a:fld>
            <a:endParaRPr lang="zh-CN" altLang="en-US" dirty="0"/>
          </a:p>
        </p:txBody>
      </p:sp>
    </p:spTree>
    <p:extLst>
      <p:ext uri="{BB962C8B-B14F-4D97-AF65-F5344CB8AC3E}">
        <p14:creationId xmlns:p14="http://schemas.microsoft.com/office/powerpoint/2010/main" val="2824690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27C45CD9-0508-4D1E-923D-4DFDAA610D19}" type="slidenum">
              <a:rPr lang="zh-CN" altLang="en-US" smtClean="0"/>
              <a:t>15</a:t>
            </a:fld>
            <a:endParaRPr lang="zh-CN" altLang="en-US"/>
          </a:p>
        </p:txBody>
      </p:sp>
      <p:pic>
        <p:nvPicPr>
          <p:cNvPr id="7" name="内容占位符 6">
            <a:extLst>
              <a:ext uri="{FF2B5EF4-FFF2-40B4-BE49-F238E27FC236}">
                <a16:creationId xmlns:a16="http://schemas.microsoft.com/office/drawing/2014/main" id="{C6A5F106-BE84-ECE7-8C51-E4A5CC7A0A3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76573" y="783431"/>
            <a:ext cx="5994279" cy="5291138"/>
          </a:xfrm>
        </p:spPr>
      </p:pic>
      <p:sp>
        <p:nvSpPr>
          <p:cNvPr id="9" name="文本框 8">
            <a:extLst>
              <a:ext uri="{FF2B5EF4-FFF2-40B4-BE49-F238E27FC236}">
                <a16:creationId xmlns:a16="http://schemas.microsoft.com/office/drawing/2014/main" id="{49537E34-93CA-E706-A48D-8A1E00B46B77}"/>
              </a:ext>
            </a:extLst>
          </p:cNvPr>
          <p:cNvSpPr txBox="1"/>
          <p:nvPr/>
        </p:nvSpPr>
        <p:spPr>
          <a:xfrm>
            <a:off x="365125" y="297935"/>
            <a:ext cx="4029075" cy="707886"/>
          </a:xfrm>
          <a:prstGeom prst="rect">
            <a:avLst/>
          </a:prstGeom>
          <a:noFill/>
        </p:spPr>
        <p:txBody>
          <a:bodyPr wrap="square">
            <a:spAutoFit/>
          </a:bodyPr>
          <a:lstStyle/>
          <a:p>
            <a:r>
              <a:rPr lang="zh-CN" altLang="en-US" sz="4000" b="1" dirty="0">
                <a:latin typeface="+mj-ea"/>
                <a:ea typeface="+mj-ea"/>
              </a:rPr>
              <a:t>课题思路回顾</a:t>
            </a:r>
          </a:p>
        </p:txBody>
      </p:sp>
    </p:spTree>
    <p:extLst>
      <p:ext uri="{BB962C8B-B14F-4D97-AF65-F5344CB8AC3E}">
        <p14:creationId xmlns:p14="http://schemas.microsoft.com/office/powerpoint/2010/main" val="354627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Ⅰ </a:t>
            </a:r>
            <a:r>
              <a:rPr lang="zh-CN" altLang="en-US" dirty="0"/>
              <a:t>构建数据集 </a:t>
            </a:r>
            <a:r>
              <a:rPr lang="en-US" altLang="zh-CN" dirty="0"/>
              <a:t>– What &amp; Why</a:t>
            </a:r>
            <a:endParaRPr lang="zh-CN" altLang="en-US" dirty="0"/>
          </a:p>
        </p:txBody>
      </p:sp>
      <p:sp>
        <p:nvSpPr>
          <p:cNvPr id="3" name="内容占位符 2"/>
          <p:cNvSpPr>
            <a:spLocks noGrp="1"/>
          </p:cNvSpPr>
          <p:nvPr>
            <p:ph idx="1"/>
          </p:nvPr>
        </p:nvSpPr>
        <p:spPr>
          <a:xfrm>
            <a:off x="340360" y="1207346"/>
            <a:ext cx="11483340" cy="4736253"/>
          </a:xfrm>
        </p:spPr>
        <p:txBody>
          <a:bodyPr>
            <a:normAutofit fontScale="92500" lnSpcReduction="10000"/>
          </a:bodyPr>
          <a:lstStyle/>
          <a:p>
            <a:pPr marL="0" indent="0">
              <a:buNone/>
            </a:pPr>
            <a:r>
              <a:rPr lang="zh-CN" altLang="en-US" dirty="0">
                <a:highlight>
                  <a:srgbClr val="D18426"/>
                </a:highlight>
              </a:rPr>
              <a:t>大</a:t>
            </a:r>
            <a:r>
              <a:rPr lang="zh-CN" altLang="en-US" dirty="0">
                <a:solidFill>
                  <a:schemeClr val="bg2">
                    <a:lumMod val="10000"/>
                  </a:schemeClr>
                </a:solidFill>
                <a:highlight>
                  <a:srgbClr val="D18426"/>
                </a:highlight>
              </a:rPr>
              <a:t>模型</a:t>
            </a:r>
            <a:r>
              <a:rPr lang="zh-CN" altLang="en-US" dirty="0">
                <a:highlight>
                  <a:srgbClr val="D18426"/>
                </a:highlight>
              </a:rPr>
              <a:t>推理</a:t>
            </a:r>
            <a:r>
              <a:rPr lang="zh-CN" altLang="en-US" dirty="0"/>
              <a:t>用户行为需要充分的</a:t>
            </a:r>
            <a:r>
              <a:rPr lang="zh-CN" altLang="en-US" b="1" dirty="0"/>
              <a:t>历史记录</a:t>
            </a:r>
            <a:r>
              <a:rPr lang="zh-CN" altLang="en-US" dirty="0"/>
              <a:t>和</a:t>
            </a:r>
            <a:r>
              <a:rPr lang="zh-CN" altLang="en-US" b="1" dirty="0"/>
              <a:t>上下文信息</a:t>
            </a:r>
            <a:endParaRPr lang="en-US" altLang="zh-CN" b="1" dirty="0"/>
          </a:p>
          <a:p>
            <a:r>
              <a:rPr lang="zh-CN" altLang="en-US" b="1" dirty="0"/>
              <a:t>历史数据 </a:t>
            </a:r>
            <a:endParaRPr lang="en-US" altLang="zh-CN" b="1" dirty="0"/>
          </a:p>
          <a:p>
            <a:pPr lvl="1"/>
            <a:r>
              <a:rPr lang="zh-CN" altLang="en-US" dirty="0"/>
              <a:t>训练</a:t>
            </a:r>
            <a:r>
              <a:rPr lang="en-US" altLang="zh-CN" dirty="0"/>
              <a:t>LLM</a:t>
            </a:r>
            <a:r>
              <a:rPr lang="zh-CN" altLang="en-US" dirty="0"/>
              <a:t>使用的庞大数据集，结果保存在参数中</a:t>
            </a:r>
            <a:endParaRPr lang="en-US" altLang="zh-CN" dirty="0"/>
          </a:p>
          <a:p>
            <a:pPr lvl="1"/>
            <a:r>
              <a:rPr lang="zh-CN" altLang="en-US" dirty="0"/>
              <a:t>为模型提供了基础知识，使其能够学习一般的人类行为模式</a:t>
            </a:r>
            <a:endParaRPr lang="en-US" altLang="zh-CN" dirty="0"/>
          </a:p>
          <a:p>
            <a:pPr lvl="1"/>
            <a:r>
              <a:rPr lang="zh-CN" altLang="en-US" dirty="0"/>
              <a:t>训练完成后，模型不再“存储”新知识</a:t>
            </a:r>
            <a:endParaRPr lang="en-US" altLang="zh-CN" dirty="0"/>
          </a:p>
          <a:p>
            <a:r>
              <a:rPr lang="zh-CN" altLang="en-US" b="1" dirty="0"/>
              <a:t>上下文信息</a:t>
            </a:r>
            <a:endParaRPr lang="en-US" altLang="zh-CN" b="1" dirty="0"/>
          </a:p>
          <a:p>
            <a:pPr lvl="1"/>
            <a:r>
              <a:rPr lang="zh-CN" altLang="en-US" dirty="0"/>
              <a:t>输入提示（</a:t>
            </a:r>
            <a:r>
              <a:rPr lang="en-US" altLang="zh-CN" dirty="0"/>
              <a:t>prompt</a:t>
            </a:r>
            <a:r>
              <a:rPr lang="zh-CN" altLang="en-US" dirty="0"/>
              <a:t>）中提供的当前具体情况</a:t>
            </a:r>
            <a:endParaRPr lang="en-US" altLang="zh-CN" dirty="0"/>
          </a:p>
          <a:p>
            <a:pPr lvl="1"/>
            <a:r>
              <a:rPr lang="zh-CN" altLang="en-US" dirty="0"/>
              <a:t>质量比数量更重要</a:t>
            </a:r>
            <a:endParaRPr lang="en-US" altLang="zh-CN" dirty="0"/>
          </a:p>
          <a:p>
            <a:pPr marL="457200" lvl="1" indent="0">
              <a:buNone/>
            </a:pPr>
            <a:endParaRPr lang="en-US" altLang="zh-CN" b="1" dirty="0"/>
          </a:p>
          <a:p>
            <a:pPr marL="0" indent="0">
              <a:buNone/>
            </a:pPr>
            <a:r>
              <a:rPr lang="zh-CN" altLang="en-US" dirty="0"/>
              <a:t>用户 本地部署</a:t>
            </a:r>
            <a:r>
              <a:rPr lang="en-US" altLang="zh-CN" dirty="0"/>
              <a:t>/</a:t>
            </a:r>
            <a:r>
              <a:rPr lang="zh-CN" altLang="en-US" dirty="0"/>
              <a:t>使用</a:t>
            </a:r>
            <a:r>
              <a:rPr lang="en-US" altLang="zh-CN" dirty="0"/>
              <a:t>API </a:t>
            </a:r>
            <a:r>
              <a:rPr lang="zh-CN" altLang="en-US" dirty="0"/>
              <a:t>如何定制模型？</a:t>
            </a:r>
            <a:endParaRPr lang="en-US" altLang="zh-CN" dirty="0"/>
          </a:p>
          <a:p>
            <a:pPr marL="0" indent="0">
              <a:buNone/>
            </a:pPr>
            <a:r>
              <a:rPr lang="en-US" altLang="zh-CN" dirty="0"/>
              <a:t>Fine-tuning</a:t>
            </a:r>
            <a:r>
              <a:rPr lang="zh-CN" altLang="en-US" dirty="0"/>
              <a:t> </a:t>
            </a:r>
            <a:r>
              <a:rPr lang="en-US" altLang="zh-CN" dirty="0"/>
              <a:t>/ Prompt Engineering</a:t>
            </a:r>
            <a:r>
              <a:rPr lang="zh-CN" altLang="en-US" dirty="0"/>
              <a:t> </a:t>
            </a:r>
            <a:r>
              <a:rPr lang="en-US" altLang="zh-CN" dirty="0"/>
              <a:t>/ </a:t>
            </a:r>
            <a:r>
              <a:rPr lang="en-US" altLang="zh-CN" b="1" dirty="0">
                <a:highlight>
                  <a:srgbClr val="D18426"/>
                </a:highlight>
              </a:rPr>
              <a:t>Retrieval Augmented Generation</a:t>
            </a:r>
          </a:p>
          <a:p>
            <a:pPr marL="0" indent="0">
              <a:buNone/>
            </a:pPr>
            <a:r>
              <a:rPr lang="en-US" altLang="zh-CN" dirty="0"/>
              <a:t>   </a:t>
            </a:r>
            <a:r>
              <a:rPr lang="zh-CN" altLang="en-US" dirty="0"/>
              <a:t>微调</a:t>
            </a:r>
            <a:r>
              <a:rPr lang="en-US" altLang="zh-CN" dirty="0"/>
              <a:t>	            	     </a:t>
            </a:r>
            <a:r>
              <a:rPr lang="zh-CN" altLang="en-US" dirty="0"/>
              <a:t>提示词工程</a:t>
            </a:r>
            <a:r>
              <a:rPr lang="en-US" altLang="zh-CN" dirty="0"/>
              <a:t>	</a:t>
            </a:r>
            <a:r>
              <a:rPr lang="en-US" altLang="zh-CN" b="1" dirty="0"/>
              <a:t>       </a:t>
            </a:r>
            <a:r>
              <a:rPr lang="zh-CN" altLang="en-US" b="1" dirty="0"/>
              <a:t>检索增强生成</a:t>
            </a:r>
            <a:r>
              <a:rPr lang="en-US" altLang="zh-CN" b="1" dirty="0"/>
              <a:t>	</a:t>
            </a:r>
            <a:r>
              <a:rPr lang="en-US" altLang="zh-CN" dirty="0"/>
              <a:t>		 </a:t>
            </a:r>
          </a:p>
          <a:p>
            <a:pPr lvl="1"/>
            <a:endParaRPr lang="en-US" altLang="zh-CN"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16</a:t>
            </a:fld>
            <a:endParaRPr lang="zh-CN" altLang="en-US"/>
          </a:p>
        </p:txBody>
      </p:sp>
    </p:spTree>
    <p:extLst>
      <p:ext uri="{BB962C8B-B14F-4D97-AF65-F5344CB8AC3E}">
        <p14:creationId xmlns:p14="http://schemas.microsoft.com/office/powerpoint/2010/main" val="37873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A46E4-DA66-7926-3615-381B2F9F644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6D435F8-8134-3F40-7B27-F55895C80837}"/>
              </a:ext>
            </a:extLst>
          </p:cNvPr>
          <p:cNvSpPr>
            <a:spLocks noGrp="1"/>
          </p:cNvSpPr>
          <p:nvPr>
            <p:ph type="title"/>
          </p:nvPr>
        </p:nvSpPr>
        <p:spPr/>
        <p:txBody>
          <a:bodyPr/>
          <a:lstStyle/>
          <a:p>
            <a:r>
              <a:rPr lang="en-US" altLang="zh-CN" dirty="0"/>
              <a:t>Ⅰ </a:t>
            </a:r>
            <a:r>
              <a:rPr lang="zh-CN" altLang="en-US" dirty="0"/>
              <a:t>构建数据集 </a:t>
            </a:r>
            <a:r>
              <a:rPr lang="en-US" altLang="zh-CN" dirty="0"/>
              <a:t>- How</a:t>
            </a:r>
            <a:endParaRPr lang="zh-CN" altLang="en-US" dirty="0"/>
          </a:p>
        </p:txBody>
      </p:sp>
      <p:sp>
        <p:nvSpPr>
          <p:cNvPr id="3" name="内容占位符 2">
            <a:extLst>
              <a:ext uri="{FF2B5EF4-FFF2-40B4-BE49-F238E27FC236}">
                <a16:creationId xmlns:a16="http://schemas.microsoft.com/office/drawing/2014/main" id="{B8B296CB-4CAB-CD90-F490-DBB9FCAD8C59}"/>
              </a:ext>
            </a:extLst>
          </p:cNvPr>
          <p:cNvSpPr>
            <a:spLocks noGrp="1"/>
          </p:cNvSpPr>
          <p:nvPr>
            <p:ph idx="1"/>
          </p:nvPr>
        </p:nvSpPr>
        <p:spPr>
          <a:xfrm>
            <a:off x="621139" y="1105614"/>
            <a:ext cx="11181347" cy="4949746"/>
          </a:xfrm>
        </p:spPr>
        <p:txBody>
          <a:bodyPr>
            <a:normAutofit fontScale="92500"/>
          </a:bodyPr>
          <a:lstStyle/>
          <a:p>
            <a:pPr marL="0" indent="0">
              <a:buNone/>
            </a:pPr>
            <a:r>
              <a:rPr lang="zh-CN" altLang="en-US" sz="3000" dirty="0"/>
              <a:t>大模型相对准确的推理用户行为需要充分的</a:t>
            </a:r>
            <a:r>
              <a:rPr lang="zh-CN" altLang="en-US" sz="3000" b="1" dirty="0"/>
              <a:t>历史记录</a:t>
            </a:r>
            <a:r>
              <a:rPr lang="zh-CN" altLang="en-US" sz="3000" dirty="0"/>
              <a:t>和</a:t>
            </a:r>
            <a:r>
              <a:rPr lang="zh-CN" altLang="en-US" sz="3000" b="1" dirty="0"/>
              <a:t>上下文信息</a:t>
            </a:r>
            <a:endParaRPr lang="en-US" altLang="zh-CN" sz="3000" b="1" dirty="0"/>
          </a:p>
          <a:p>
            <a:pPr marL="0" indent="0">
              <a:buNone/>
            </a:pPr>
            <a:r>
              <a:rPr lang="zh-CN" altLang="en-US" sz="3000" dirty="0"/>
              <a:t>如果使用</a:t>
            </a:r>
            <a:r>
              <a:rPr lang="en-US" altLang="zh-CN" sz="3000" b="1" dirty="0"/>
              <a:t>RAG </a:t>
            </a:r>
            <a:r>
              <a:rPr lang="zh-CN" altLang="en-US" sz="3000" b="1" dirty="0"/>
              <a:t>为大模型提供外挂数据库</a:t>
            </a:r>
            <a:r>
              <a:rPr lang="en-US" altLang="zh-CN" sz="3000" b="1" dirty="0"/>
              <a:t> </a:t>
            </a:r>
          </a:p>
          <a:p>
            <a:pPr marL="0" indent="0">
              <a:buNone/>
            </a:pPr>
            <a:r>
              <a:rPr lang="zh-CN" altLang="en-US" sz="3000" dirty="0"/>
              <a:t>我们需要收集两大类信息：</a:t>
            </a:r>
            <a:r>
              <a:rPr lang="zh-CN" altLang="en-US" sz="3000" b="1" dirty="0"/>
              <a:t>用户文件操作信息 ＋ 文件信息</a:t>
            </a:r>
            <a:endParaRPr lang="en-US" altLang="zh-CN" sz="3000" b="1" dirty="0"/>
          </a:p>
          <a:p>
            <a:pPr marL="0" indent="0">
              <a:buNone/>
            </a:pPr>
            <a:endParaRPr lang="en-US" altLang="zh-CN" sz="3000" b="1" dirty="0"/>
          </a:p>
          <a:p>
            <a:pPr lvl="1"/>
            <a:r>
              <a:rPr lang="zh-CN" altLang="en-US" sz="2600" b="1" dirty="0"/>
              <a:t>用户文件操作信息</a:t>
            </a:r>
            <a:r>
              <a:rPr lang="zh-CN" altLang="en-US" sz="2600" dirty="0"/>
              <a:t>：具有时间和空间的规律性</a:t>
            </a:r>
            <a:endParaRPr lang="en-US" altLang="zh-CN" sz="2600" dirty="0"/>
          </a:p>
          <a:p>
            <a:pPr lvl="2"/>
            <a:r>
              <a:rPr lang="zh-CN" altLang="en-US" sz="2200" dirty="0"/>
              <a:t>通过系统调用监控、文件系统驱动拦截和用户态日志获取 </a:t>
            </a:r>
            <a:endParaRPr lang="en-US" altLang="zh-CN" sz="2200" dirty="0"/>
          </a:p>
          <a:p>
            <a:pPr lvl="2"/>
            <a:r>
              <a:rPr lang="zh-CN" altLang="en-US" sz="2200" dirty="0"/>
              <a:t>👆有现成工具，如</a:t>
            </a:r>
            <a:r>
              <a:rPr lang="en-US" altLang="zh-CN" sz="2200" dirty="0"/>
              <a:t>Windows ETW/Process Monitor</a:t>
            </a:r>
            <a:r>
              <a:rPr lang="zh-CN" altLang="en-US" sz="2200" dirty="0"/>
              <a:t>或</a:t>
            </a:r>
            <a:r>
              <a:rPr lang="en-US" altLang="zh-CN" sz="2200" dirty="0"/>
              <a:t>Linux</a:t>
            </a:r>
            <a:r>
              <a:rPr lang="zh-CN" altLang="en-US" sz="2200" dirty="0"/>
              <a:t>的</a:t>
            </a:r>
            <a:r>
              <a:rPr lang="en-US" altLang="zh-CN" sz="2200" dirty="0" err="1"/>
              <a:t>strace</a:t>
            </a:r>
            <a:r>
              <a:rPr lang="en-US" altLang="zh-CN" sz="2200" dirty="0"/>
              <a:t>/</a:t>
            </a:r>
            <a:r>
              <a:rPr lang="en-US" altLang="zh-CN" sz="2200" dirty="0" err="1"/>
              <a:t>eBPF</a:t>
            </a:r>
            <a:endParaRPr lang="en-US" altLang="zh-CN" sz="2200" dirty="0"/>
          </a:p>
          <a:p>
            <a:pPr lvl="2"/>
            <a:r>
              <a:rPr lang="zh-CN" altLang="en-US" sz="2200" dirty="0"/>
              <a:t>但用户文件操作信息要如何处理？以什么方式集成到知识库中？</a:t>
            </a:r>
            <a:endParaRPr lang="en-US" altLang="zh-CN" sz="2200" dirty="0"/>
          </a:p>
          <a:p>
            <a:pPr lvl="2"/>
            <a:endParaRPr lang="en-US" altLang="zh-CN" sz="2200" dirty="0"/>
          </a:p>
          <a:p>
            <a:pPr lvl="1"/>
            <a:r>
              <a:rPr lang="zh-CN" altLang="en-US" sz="2600" b="1" dirty="0"/>
              <a:t>文件信息</a:t>
            </a:r>
            <a:r>
              <a:rPr lang="zh-CN" altLang="en-US" sz="2600" dirty="0"/>
              <a:t>：包括时间信息、空间信息、元数据以及</a:t>
            </a:r>
            <a:r>
              <a:rPr lang="zh-CN" altLang="en-US" sz="2600" b="1" dirty="0"/>
              <a:t>语义内容</a:t>
            </a:r>
            <a:endParaRPr lang="en-US" altLang="zh-CN" sz="2600" b="1" dirty="0"/>
          </a:p>
          <a:p>
            <a:pPr lvl="2"/>
            <a:r>
              <a:rPr lang="zh-CN" altLang="en-US" sz="2200" dirty="0"/>
              <a:t>当前文件系统下，文件路径只提供有限的语义信息</a:t>
            </a:r>
            <a:endParaRPr lang="en-US" altLang="zh-CN" sz="2200" dirty="0"/>
          </a:p>
          <a:p>
            <a:pPr lvl="2"/>
            <a:r>
              <a:rPr lang="zh-CN" altLang="en-US" sz="2200" dirty="0">
                <a:highlight>
                  <a:srgbClr val="D18426"/>
                </a:highlight>
              </a:rPr>
              <a:t>需要语义文件系统支持</a:t>
            </a:r>
            <a:endParaRPr lang="en-US" altLang="zh-CN" sz="2200" dirty="0">
              <a:highlight>
                <a:srgbClr val="D18426"/>
              </a:highlight>
            </a:endParaRPr>
          </a:p>
          <a:p>
            <a:pPr lvl="2"/>
            <a:endParaRPr lang="en-US" altLang="zh-CN" dirty="0"/>
          </a:p>
          <a:p>
            <a:pPr lvl="2"/>
            <a:endParaRPr lang="en-US" altLang="zh-CN" dirty="0"/>
          </a:p>
          <a:p>
            <a:pPr lvl="2"/>
            <a:endParaRPr lang="zh-CN" altLang="en-US" dirty="0"/>
          </a:p>
          <a:p>
            <a:pPr lvl="1"/>
            <a:endParaRPr lang="en-US" altLang="zh-CN" dirty="0"/>
          </a:p>
        </p:txBody>
      </p:sp>
      <p:sp>
        <p:nvSpPr>
          <p:cNvPr id="4" name="灯片编号占位符 3">
            <a:extLst>
              <a:ext uri="{FF2B5EF4-FFF2-40B4-BE49-F238E27FC236}">
                <a16:creationId xmlns:a16="http://schemas.microsoft.com/office/drawing/2014/main" id="{386BAD33-97D2-3008-7F45-6B2F9CA9B34C}"/>
              </a:ext>
            </a:extLst>
          </p:cNvPr>
          <p:cNvSpPr>
            <a:spLocks noGrp="1"/>
          </p:cNvSpPr>
          <p:nvPr>
            <p:ph type="sldNum" sz="quarter" idx="12"/>
          </p:nvPr>
        </p:nvSpPr>
        <p:spPr/>
        <p:txBody>
          <a:bodyPr/>
          <a:lstStyle/>
          <a:p>
            <a:fld id="{27C45CD9-0508-4D1E-923D-4DFDAA610D19}" type="slidenum">
              <a:rPr lang="zh-CN" altLang="en-US" smtClean="0"/>
              <a:t>17</a:t>
            </a:fld>
            <a:endParaRPr lang="zh-CN" altLang="en-US"/>
          </a:p>
        </p:txBody>
      </p:sp>
    </p:spTree>
    <p:extLst>
      <p:ext uri="{BB962C8B-B14F-4D97-AF65-F5344CB8AC3E}">
        <p14:creationId xmlns:p14="http://schemas.microsoft.com/office/powerpoint/2010/main" val="3746967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8C74B-BAA8-D296-B205-6010BF52043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8DC7590-AFF0-0F65-B499-B13224FE40E7}"/>
              </a:ext>
            </a:extLst>
          </p:cNvPr>
          <p:cNvSpPr>
            <a:spLocks noGrp="1"/>
          </p:cNvSpPr>
          <p:nvPr>
            <p:ph type="title"/>
          </p:nvPr>
        </p:nvSpPr>
        <p:spPr/>
        <p:txBody>
          <a:bodyPr/>
          <a:lstStyle/>
          <a:p>
            <a:r>
              <a:rPr lang="en-US" altLang="zh-CN" dirty="0"/>
              <a:t>Ⅰ </a:t>
            </a:r>
            <a:r>
              <a:rPr lang="zh-CN" altLang="en-US" dirty="0"/>
              <a:t>构建数据集 </a:t>
            </a:r>
            <a:r>
              <a:rPr lang="en-US" altLang="zh-CN" dirty="0"/>
              <a:t>– </a:t>
            </a:r>
            <a:r>
              <a:rPr lang="zh-CN" altLang="en-US" dirty="0"/>
              <a:t>文件语义信息</a:t>
            </a:r>
          </a:p>
        </p:txBody>
      </p:sp>
      <p:sp>
        <p:nvSpPr>
          <p:cNvPr id="3" name="内容占位符 2">
            <a:extLst>
              <a:ext uri="{FF2B5EF4-FFF2-40B4-BE49-F238E27FC236}">
                <a16:creationId xmlns:a16="http://schemas.microsoft.com/office/drawing/2014/main" id="{571D955F-28D1-53F5-A6A1-4EBE68A21C79}"/>
              </a:ext>
            </a:extLst>
          </p:cNvPr>
          <p:cNvSpPr>
            <a:spLocks noGrp="1"/>
          </p:cNvSpPr>
          <p:nvPr>
            <p:ph idx="1"/>
          </p:nvPr>
        </p:nvSpPr>
        <p:spPr>
          <a:xfrm>
            <a:off x="762000" y="1117600"/>
            <a:ext cx="10278177" cy="903705"/>
          </a:xfrm>
        </p:spPr>
        <p:txBody>
          <a:bodyPr>
            <a:normAutofit/>
          </a:bodyPr>
          <a:lstStyle/>
          <a:p>
            <a:pPr marL="0" indent="0">
              <a:buNone/>
            </a:pPr>
            <a:r>
              <a:rPr lang="zh-CN" altLang="en-US" b="1" dirty="0"/>
              <a:t>回顾相关工作 </a:t>
            </a:r>
            <a:r>
              <a:rPr lang="en-US" altLang="zh-CN" b="1" dirty="0"/>
              <a:t>LSFS </a:t>
            </a:r>
            <a:r>
              <a:rPr lang="zh-CN" altLang="en-US" b="1" dirty="0"/>
              <a:t>：</a:t>
            </a:r>
            <a:r>
              <a:rPr lang="en-US" altLang="zh-CN" dirty="0">
                <a:solidFill>
                  <a:schemeClr val="tx1">
                    <a:lumMod val="75000"/>
                    <a:lumOff val="25000"/>
                  </a:schemeClr>
                </a:solidFill>
              </a:rPr>
              <a:t> </a:t>
            </a:r>
            <a:r>
              <a:rPr lang="zh-CN" altLang="en-US" b="1" dirty="0">
                <a:solidFill>
                  <a:schemeClr val="tx1">
                    <a:lumMod val="75000"/>
                    <a:lumOff val="25000"/>
                  </a:schemeClr>
                </a:solidFill>
              </a:rPr>
              <a:t>引入基于语义的索引结构</a:t>
            </a:r>
          </a:p>
          <a:p>
            <a:pPr marL="0" indent="0">
              <a:buNone/>
            </a:pPr>
            <a:endParaRPr lang="en-US" altLang="zh-CN" dirty="0"/>
          </a:p>
          <a:p>
            <a:pPr marL="457200" lvl="1" indent="0">
              <a:buNone/>
            </a:pPr>
            <a:endParaRPr lang="en-US" altLang="zh-CN" dirty="0"/>
          </a:p>
          <a:p>
            <a:pPr lvl="1"/>
            <a:endParaRPr lang="en-US" altLang="zh-CN" dirty="0"/>
          </a:p>
          <a:p>
            <a:pPr lvl="1"/>
            <a:endParaRPr lang="en-US" altLang="zh-CN" dirty="0"/>
          </a:p>
          <a:p>
            <a:pPr lvl="1"/>
            <a:endParaRPr lang="zh-CN" altLang="en-US" dirty="0"/>
          </a:p>
          <a:p>
            <a:pPr lvl="1"/>
            <a:endParaRPr lang="en-US" altLang="zh-CN" dirty="0"/>
          </a:p>
          <a:p>
            <a:pPr lvl="2"/>
            <a:endParaRPr lang="en-US" altLang="zh-CN" dirty="0"/>
          </a:p>
          <a:p>
            <a:pPr lvl="2"/>
            <a:endParaRPr lang="en-US" altLang="zh-CN" dirty="0"/>
          </a:p>
        </p:txBody>
      </p:sp>
      <p:sp>
        <p:nvSpPr>
          <p:cNvPr id="4" name="灯片编号占位符 3">
            <a:extLst>
              <a:ext uri="{FF2B5EF4-FFF2-40B4-BE49-F238E27FC236}">
                <a16:creationId xmlns:a16="http://schemas.microsoft.com/office/drawing/2014/main" id="{D8D728CB-0432-7D26-7748-2A67973F421A}"/>
              </a:ext>
            </a:extLst>
          </p:cNvPr>
          <p:cNvSpPr>
            <a:spLocks noGrp="1"/>
          </p:cNvSpPr>
          <p:nvPr>
            <p:ph type="sldNum" sz="quarter" idx="12"/>
          </p:nvPr>
        </p:nvSpPr>
        <p:spPr/>
        <p:txBody>
          <a:bodyPr/>
          <a:lstStyle/>
          <a:p>
            <a:fld id="{27C45CD9-0508-4D1E-923D-4DFDAA610D19}" type="slidenum">
              <a:rPr lang="zh-CN" altLang="en-US" smtClean="0"/>
              <a:t>18</a:t>
            </a:fld>
            <a:endParaRPr lang="zh-CN" altLang="en-US"/>
          </a:p>
        </p:txBody>
      </p:sp>
      <p:sp>
        <p:nvSpPr>
          <p:cNvPr id="8" name="文本框 7">
            <a:extLst>
              <a:ext uri="{FF2B5EF4-FFF2-40B4-BE49-F238E27FC236}">
                <a16:creationId xmlns:a16="http://schemas.microsoft.com/office/drawing/2014/main" id="{CAABC370-570D-9B8B-693B-E73E60139928}"/>
              </a:ext>
            </a:extLst>
          </p:cNvPr>
          <p:cNvSpPr txBox="1"/>
          <p:nvPr/>
        </p:nvSpPr>
        <p:spPr>
          <a:xfrm>
            <a:off x="7826375" y="-938565"/>
            <a:ext cx="6127750" cy="480131"/>
          </a:xfrm>
          <a:prstGeom prst="rect">
            <a:avLst/>
          </a:prstGeom>
          <a:noFill/>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11344A"/>
                </a:solidFill>
                <a:effectLst/>
                <a:uLnTx/>
                <a:uFillTx/>
                <a:latin typeface="Candara"/>
                <a:ea typeface="微软雅黑"/>
                <a:cs typeface="+mn-cs"/>
              </a:rPr>
              <a:t>存储</a:t>
            </a:r>
            <a:endParaRPr kumimoji="0" lang="en-US" altLang="zh-CN" sz="2800" b="0" i="0" u="none" strike="noStrike" kern="1200" cap="none" spc="0" normalizeH="0" baseline="0" noProof="0" dirty="0">
              <a:ln>
                <a:noFill/>
              </a:ln>
              <a:solidFill>
                <a:srgbClr val="11344A"/>
              </a:solidFill>
              <a:effectLst/>
              <a:uLnTx/>
              <a:uFillTx/>
              <a:latin typeface="Candara"/>
              <a:ea typeface="微软雅黑"/>
              <a:cs typeface="+mn-cs"/>
            </a:endParaRPr>
          </a:p>
        </p:txBody>
      </p:sp>
      <p:pic>
        <p:nvPicPr>
          <p:cNvPr id="11" name="图片 10">
            <a:extLst>
              <a:ext uri="{FF2B5EF4-FFF2-40B4-BE49-F238E27FC236}">
                <a16:creationId xmlns:a16="http://schemas.microsoft.com/office/drawing/2014/main" id="{0A78EC46-69E1-98D5-9B67-9B1DE020B720}"/>
              </a:ext>
            </a:extLst>
          </p:cNvPr>
          <p:cNvPicPr>
            <a:picLocks noChangeAspect="1"/>
          </p:cNvPicPr>
          <p:nvPr/>
        </p:nvPicPr>
        <p:blipFill>
          <a:blip r:embed="rId3">
            <a:extLst>
              <a:ext uri="{28A0092B-C50C-407E-A947-70E740481C1C}">
                <a14:useLocalDpi xmlns:a14="http://schemas.microsoft.com/office/drawing/2010/main" val="0"/>
              </a:ext>
            </a:extLst>
          </a:blip>
          <a:srcRect r="48237" b="22765"/>
          <a:stretch/>
        </p:blipFill>
        <p:spPr>
          <a:xfrm>
            <a:off x="609600" y="2208630"/>
            <a:ext cx="5226134" cy="3714283"/>
          </a:xfrm>
          <a:prstGeom prst="rect">
            <a:avLst/>
          </a:prstGeom>
        </p:spPr>
      </p:pic>
      <p:sp>
        <p:nvSpPr>
          <p:cNvPr id="13" name="文本框 12">
            <a:extLst>
              <a:ext uri="{FF2B5EF4-FFF2-40B4-BE49-F238E27FC236}">
                <a16:creationId xmlns:a16="http://schemas.microsoft.com/office/drawing/2014/main" id="{9EA20910-2A7A-5EB9-0D58-A797D8D5F4DD}"/>
              </a:ext>
            </a:extLst>
          </p:cNvPr>
          <p:cNvSpPr txBox="1"/>
          <p:nvPr/>
        </p:nvSpPr>
        <p:spPr>
          <a:xfrm>
            <a:off x="5901088" y="2208630"/>
            <a:ext cx="7733899" cy="4524315"/>
          </a:xfrm>
          <a:prstGeom prst="rect">
            <a:avLst/>
          </a:prstGeom>
          <a:noFill/>
        </p:spPr>
        <p:txBody>
          <a:bodyPr wrap="square">
            <a:spAutoFit/>
          </a:bodyPr>
          <a:lstStyle/>
          <a:p>
            <a:r>
              <a:rPr lang="zh-CN" altLang="en-US" b="1" dirty="0">
                <a:latin typeface="-apple-system"/>
              </a:rPr>
              <a:t>💡轻量级嵌入模型  </a:t>
            </a:r>
            <a:r>
              <a:rPr lang="en-US" altLang="zh-CN" b="1" dirty="0">
                <a:latin typeface="-apple-system"/>
              </a:rPr>
              <a:t>all-MiniLM-L6-v2 </a:t>
            </a:r>
          </a:p>
          <a:p>
            <a:r>
              <a:rPr lang="en-US" altLang="zh-CN" b="1" dirty="0">
                <a:latin typeface="-apple-system"/>
              </a:rPr>
              <a:t>      </a:t>
            </a:r>
            <a:r>
              <a:rPr lang="zh-CN" altLang="en-US" b="1" dirty="0">
                <a:latin typeface="-apple-system"/>
              </a:rPr>
              <a:t>处理文本文件并生成嵌入向量，</a:t>
            </a:r>
          </a:p>
          <a:p>
            <a:r>
              <a:rPr lang="zh-CN" altLang="en-US" b="1" dirty="0">
                <a:latin typeface="-apple-system"/>
              </a:rPr>
              <a:t>      存储在向量数据库中，</a:t>
            </a:r>
          </a:p>
          <a:p>
            <a:r>
              <a:rPr lang="zh-CN" altLang="en-US" b="1" dirty="0">
                <a:latin typeface="-apple-system"/>
              </a:rPr>
              <a:t>      通过</a:t>
            </a:r>
            <a:r>
              <a:rPr lang="en-US" altLang="zh-CN" b="1" dirty="0">
                <a:latin typeface="-apple-system"/>
              </a:rPr>
              <a:t>AIOS</a:t>
            </a:r>
            <a:r>
              <a:rPr lang="zh-CN" altLang="en-US" b="1" dirty="0">
                <a:latin typeface="-apple-system"/>
              </a:rPr>
              <a:t>的系统调用命令</a:t>
            </a:r>
            <a:r>
              <a:rPr lang="en-US" altLang="zh-CN" b="1" dirty="0">
                <a:latin typeface="-apple-system"/>
              </a:rPr>
              <a:t>LLM</a:t>
            </a:r>
            <a:r>
              <a:rPr lang="zh-CN" altLang="en-US" b="1" dirty="0">
                <a:latin typeface="-apple-system"/>
              </a:rPr>
              <a:t>根据语义索引文件</a:t>
            </a:r>
          </a:p>
          <a:p>
            <a:endParaRPr lang="en-US" altLang="zh-CN" sz="1800" b="1" dirty="0">
              <a:latin typeface="-apple-system"/>
            </a:endParaRPr>
          </a:p>
          <a:p>
            <a:r>
              <a:rPr lang="zh-CN" altLang="en-US" b="1" dirty="0">
                <a:latin typeface="-apple-system"/>
              </a:rPr>
              <a:t>优势：</a:t>
            </a:r>
            <a:endParaRPr lang="en-US" altLang="zh-CN" sz="1800" b="1" dirty="0">
              <a:latin typeface="-apple-system"/>
            </a:endParaRPr>
          </a:p>
          <a:p>
            <a:pPr marL="457200" indent="-457200">
              <a:buFontTx/>
              <a:buAutoNum type="arabicPeriod"/>
            </a:pPr>
            <a:r>
              <a:rPr lang="zh-CN" altLang="en-US" sz="1800" b="1" dirty="0">
                <a:solidFill>
                  <a:schemeClr val="tx1">
                    <a:lumMod val="75000"/>
                    <a:lumOff val="25000"/>
                  </a:schemeClr>
                </a:solidFill>
                <a:latin typeface="-apple-system"/>
              </a:rPr>
              <a:t>自然语言输入命令，根据语义索引文件</a:t>
            </a:r>
            <a:endParaRPr lang="en-US" altLang="zh-CN" sz="1800" b="1" dirty="0">
              <a:solidFill>
                <a:schemeClr val="tx1">
                  <a:lumMod val="75000"/>
                  <a:lumOff val="25000"/>
                </a:schemeClr>
              </a:solidFill>
              <a:latin typeface="-apple-system"/>
            </a:endParaRPr>
          </a:p>
          <a:p>
            <a:pPr marL="457200" indent="-457200">
              <a:buAutoNum type="arabicPeriod"/>
            </a:pPr>
            <a:r>
              <a:rPr lang="zh-CN" altLang="en-US" sz="1800" b="1" dirty="0">
                <a:solidFill>
                  <a:schemeClr val="tx1">
                    <a:lumMod val="75000"/>
                    <a:lumOff val="25000"/>
                  </a:schemeClr>
                </a:solidFill>
                <a:latin typeface="-apple-system"/>
              </a:rPr>
              <a:t>通过接口调用，在实现所有传统文件系统功能的同时</a:t>
            </a:r>
            <a:endParaRPr lang="en-US" altLang="zh-CN" sz="1800" b="1" dirty="0">
              <a:solidFill>
                <a:schemeClr val="tx1">
                  <a:lumMod val="75000"/>
                  <a:lumOff val="25000"/>
                </a:schemeClr>
              </a:solidFill>
              <a:latin typeface="-apple-system"/>
            </a:endParaRPr>
          </a:p>
          <a:p>
            <a:r>
              <a:rPr lang="en-US" altLang="zh-CN" sz="1800" b="1" dirty="0">
                <a:solidFill>
                  <a:schemeClr val="tx1">
                    <a:lumMod val="75000"/>
                    <a:lumOff val="25000"/>
                  </a:schemeClr>
                </a:solidFill>
                <a:latin typeface="-apple-system"/>
              </a:rPr>
              <a:t>         </a:t>
            </a:r>
            <a:r>
              <a:rPr lang="zh-CN" altLang="en-US" sz="1800" b="1" dirty="0">
                <a:solidFill>
                  <a:schemeClr val="tx1">
                    <a:lumMod val="75000"/>
                    <a:lumOff val="25000"/>
                  </a:schemeClr>
                </a:solidFill>
                <a:latin typeface="-apple-system"/>
              </a:rPr>
              <a:t>可以提供新的高级功能</a:t>
            </a:r>
            <a:endParaRPr lang="en-US" altLang="zh-CN" b="1" dirty="0">
              <a:solidFill>
                <a:schemeClr val="tx1">
                  <a:lumMod val="75000"/>
                  <a:lumOff val="25000"/>
                </a:schemeClr>
              </a:solidFill>
              <a:latin typeface="-apple-system"/>
            </a:endParaRPr>
          </a:p>
          <a:p>
            <a:r>
              <a:rPr lang="en-US" altLang="zh-CN" b="1" dirty="0">
                <a:solidFill>
                  <a:schemeClr val="tx1">
                    <a:lumMod val="75000"/>
                    <a:lumOff val="25000"/>
                  </a:schemeClr>
                </a:solidFill>
                <a:latin typeface="-apple-system"/>
              </a:rPr>
              <a:t>3.      </a:t>
            </a:r>
            <a:r>
              <a:rPr lang="zh-CN" altLang="en-US" b="1" dirty="0">
                <a:solidFill>
                  <a:schemeClr val="tx1">
                    <a:lumMod val="75000"/>
                    <a:lumOff val="25000"/>
                  </a:schemeClr>
                </a:solidFill>
                <a:latin typeface="-apple-system"/>
              </a:rPr>
              <a:t>为多智能体协作铺路</a:t>
            </a:r>
            <a:endParaRPr lang="en-US" altLang="zh-CN" sz="1800" dirty="0">
              <a:solidFill>
                <a:srgbClr val="1F2328"/>
              </a:solidFill>
              <a:latin typeface="-apple-system"/>
            </a:endParaRPr>
          </a:p>
          <a:p>
            <a:endParaRPr lang="en-US" altLang="zh-CN" sz="1800" b="1" dirty="0">
              <a:latin typeface="-apple-system"/>
            </a:endParaRPr>
          </a:p>
          <a:p>
            <a:r>
              <a:rPr lang="zh-CN" altLang="en-US" sz="1800" b="1" dirty="0">
                <a:latin typeface="-apple-system"/>
              </a:rPr>
              <a:t>问题：</a:t>
            </a:r>
            <a:endParaRPr lang="en-US" altLang="zh-CN" sz="1800" b="1" dirty="0">
              <a:latin typeface="-apple-system"/>
            </a:endParaRPr>
          </a:p>
          <a:p>
            <a:r>
              <a:rPr lang="zh-CN" altLang="en-US" sz="1800" b="1" dirty="0">
                <a:latin typeface="-apple-system"/>
              </a:rPr>
              <a:t>可执行文件是否可实现语义化的存储与管理？</a:t>
            </a:r>
          </a:p>
          <a:p>
            <a:pPr marL="342900" indent="-342900">
              <a:buAutoNum type="arabicPeriod"/>
            </a:pPr>
            <a:endParaRPr lang="en-US" altLang="zh-CN" sz="1800" b="1" dirty="0">
              <a:solidFill>
                <a:schemeClr val="tx1">
                  <a:lumMod val="75000"/>
                  <a:lumOff val="25000"/>
                </a:schemeClr>
              </a:solidFill>
              <a:latin typeface="-apple-system"/>
            </a:endParaRPr>
          </a:p>
          <a:p>
            <a:endParaRPr lang="en-US" altLang="zh-CN" sz="1800" b="1" dirty="0">
              <a:solidFill>
                <a:schemeClr val="tx1">
                  <a:lumMod val="75000"/>
                  <a:lumOff val="25000"/>
                </a:schemeClr>
              </a:solidFill>
              <a:latin typeface="-apple-system"/>
            </a:endParaRPr>
          </a:p>
          <a:p>
            <a:pPr lvl="1"/>
            <a:r>
              <a:rPr lang="en-US" altLang="zh-CN" dirty="0"/>
              <a:t> </a:t>
            </a:r>
          </a:p>
        </p:txBody>
      </p:sp>
      <p:sp>
        <p:nvSpPr>
          <p:cNvPr id="15" name="文本框 14">
            <a:extLst>
              <a:ext uri="{FF2B5EF4-FFF2-40B4-BE49-F238E27FC236}">
                <a16:creationId xmlns:a16="http://schemas.microsoft.com/office/drawing/2014/main" id="{D710BEFF-AA81-B81C-DB73-3597D51086EE}"/>
              </a:ext>
            </a:extLst>
          </p:cNvPr>
          <p:cNvSpPr txBox="1"/>
          <p:nvPr/>
        </p:nvSpPr>
        <p:spPr>
          <a:xfrm>
            <a:off x="762000" y="1653168"/>
            <a:ext cx="8925828" cy="369332"/>
          </a:xfrm>
          <a:prstGeom prst="rect">
            <a:avLst/>
          </a:prstGeom>
          <a:noFill/>
        </p:spPr>
        <p:txBody>
          <a:bodyPr wrap="square">
            <a:spAutoFit/>
          </a:bodyPr>
          <a:lstStyle/>
          <a:p>
            <a:r>
              <a:rPr lang="zh-CN" altLang="en-US" sz="1800" b="1" dirty="0">
                <a:latin typeface="-apple-system"/>
              </a:rPr>
              <a:t>🔪传统文件系统缺乏语义存储与管理 文件路径繁琐 用户操作复杂  效率低下 </a:t>
            </a:r>
            <a:endParaRPr lang="en-US" altLang="zh-CN" sz="1800" b="1" dirty="0">
              <a:latin typeface="-apple-system"/>
            </a:endParaRPr>
          </a:p>
        </p:txBody>
      </p:sp>
    </p:spTree>
    <p:extLst>
      <p:ext uri="{BB962C8B-B14F-4D97-AF65-F5344CB8AC3E}">
        <p14:creationId xmlns:p14="http://schemas.microsoft.com/office/powerpoint/2010/main" val="235014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935F1-F982-2C87-394C-0E9175230C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45D45C6-4229-681D-AE88-246F73A586B9}"/>
              </a:ext>
            </a:extLst>
          </p:cNvPr>
          <p:cNvSpPr>
            <a:spLocks noGrp="1"/>
          </p:cNvSpPr>
          <p:nvPr>
            <p:ph type="title"/>
          </p:nvPr>
        </p:nvSpPr>
        <p:spPr/>
        <p:txBody>
          <a:bodyPr/>
          <a:lstStyle/>
          <a:p>
            <a:r>
              <a:rPr lang="zh-CN" altLang="en-US" dirty="0"/>
              <a:t>可行性研究</a:t>
            </a:r>
          </a:p>
        </p:txBody>
      </p:sp>
      <p:sp>
        <p:nvSpPr>
          <p:cNvPr id="3" name="文本占位符 2">
            <a:extLst>
              <a:ext uri="{FF2B5EF4-FFF2-40B4-BE49-F238E27FC236}">
                <a16:creationId xmlns:a16="http://schemas.microsoft.com/office/drawing/2014/main" id="{EABA1E4A-FF25-1679-79FC-42C2A5B233C8}"/>
              </a:ext>
            </a:extLst>
          </p:cNvPr>
          <p:cNvSpPr>
            <a:spLocks noGrp="1"/>
          </p:cNvSpPr>
          <p:nvPr>
            <p:ph type="body" idx="1"/>
          </p:nvPr>
        </p:nvSpPr>
        <p:spPr>
          <a:xfrm>
            <a:off x="3426832" y="2386650"/>
            <a:ext cx="8694047" cy="3785549"/>
          </a:xfrm>
        </p:spPr>
        <p:txBody>
          <a:bodyPr>
            <a:normAutofit/>
          </a:bodyPr>
          <a:lstStyle/>
          <a:p>
            <a:pPr marR="0" lvl="0" algn="l" defTabSz="914400" rtl="0" eaLnBrk="1" fontAlgn="auto" latinLnBrk="0" hangingPunct="1">
              <a:lnSpc>
                <a:spcPct val="200000"/>
              </a:lnSpc>
              <a:spcBef>
                <a:spcPts val="1000"/>
              </a:spcBef>
              <a:spcAft>
                <a:spcPts val="0"/>
              </a:spcAft>
              <a:buClrTx/>
              <a:buSzTx/>
              <a:tabLst/>
              <a:defRPr/>
            </a:pPr>
            <a:r>
              <a:rPr kumimoji="0" lang="en-US" altLang="zh-CN" sz="3200" b="0" i="0" u="none" strike="noStrike" kern="1200" cap="none" spc="0" normalizeH="0" baseline="0" noProof="0" dirty="0">
                <a:ln>
                  <a:noFill/>
                </a:ln>
                <a:solidFill>
                  <a:schemeClr val="bg2">
                    <a:lumMod val="10000"/>
                  </a:schemeClr>
                </a:solidFill>
                <a:effectLst/>
                <a:uLnTx/>
                <a:uFillTx/>
                <a:latin typeface="Candara"/>
                <a:ea typeface="微软雅黑"/>
                <a:cs typeface="+mn-cs"/>
              </a:rPr>
              <a:t>II.    LSFS</a:t>
            </a:r>
            <a:r>
              <a:rPr kumimoji="0" lang="zh-CN" altLang="en-US" sz="3200" b="0" i="0" u="none" strike="noStrike" kern="1200" cap="none" spc="0" normalizeH="0" baseline="0" noProof="0" dirty="0">
                <a:ln>
                  <a:noFill/>
                </a:ln>
                <a:solidFill>
                  <a:schemeClr val="bg2">
                    <a:lumMod val="10000"/>
                  </a:schemeClr>
                </a:solidFill>
                <a:effectLst/>
                <a:uLnTx/>
                <a:uFillTx/>
                <a:latin typeface="Candara"/>
                <a:ea typeface="微软雅黑"/>
                <a:cs typeface="+mn-cs"/>
              </a:rPr>
              <a:t>的扩展</a:t>
            </a:r>
            <a:endParaRPr kumimoji="0" lang="en-US" altLang="zh-CN" sz="3200" b="0" i="0" u="none" strike="noStrike" kern="1200" cap="none" spc="0" normalizeH="0" baseline="0" noProof="0" dirty="0">
              <a:ln>
                <a:noFill/>
              </a:ln>
              <a:solidFill>
                <a:schemeClr val="bg2">
                  <a:lumMod val="10000"/>
                </a:schemeClr>
              </a:solidFill>
              <a:effectLst/>
              <a:uLnTx/>
              <a:uFillTx/>
              <a:latin typeface="Candara"/>
              <a:ea typeface="微软雅黑"/>
              <a:cs typeface="+mn-cs"/>
            </a:endParaRPr>
          </a:p>
          <a:p>
            <a:r>
              <a:rPr lang="en-US" altLang="zh-CN" dirty="0"/>
              <a:t>LSFS</a:t>
            </a:r>
            <a:r>
              <a:rPr lang="zh-CN" altLang="en-US" dirty="0"/>
              <a:t>的架构？</a:t>
            </a:r>
            <a:endParaRPr lang="en-US" altLang="zh-CN" dirty="0"/>
          </a:p>
          <a:p>
            <a:r>
              <a:rPr lang="zh-CN" altLang="en-US" dirty="0"/>
              <a:t>扩展时需要考虑的问题？</a:t>
            </a:r>
            <a:endParaRPr lang="en-US" altLang="zh-CN" dirty="0"/>
          </a:p>
          <a:p>
            <a:endParaRPr lang="zh-CN" altLang="en-US" dirty="0"/>
          </a:p>
        </p:txBody>
      </p:sp>
      <p:sp>
        <p:nvSpPr>
          <p:cNvPr id="9" name="文本占位符 8">
            <a:extLst>
              <a:ext uri="{FF2B5EF4-FFF2-40B4-BE49-F238E27FC236}">
                <a16:creationId xmlns:a16="http://schemas.microsoft.com/office/drawing/2014/main" id="{19BB201D-1210-0E0B-B9B5-2A70BC1E69AE}"/>
              </a:ext>
            </a:extLst>
          </p:cNvPr>
          <p:cNvSpPr>
            <a:spLocks noGrp="1"/>
          </p:cNvSpPr>
          <p:nvPr>
            <p:ph type="body" sz="quarter" idx="13"/>
          </p:nvPr>
        </p:nvSpPr>
        <p:spPr/>
        <p:txBody>
          <a:bodyPr/>
          <a:lstStyle/>
          <a:p>
            <a:r>
              <a:rPr lang="en-US" altLang="zh-CN" dirty="0"/>
              <a:t>03</a:t>
            </a:r>
            <a:endParaRPr lang="zh-CN" altLang="en-US" dirty="0"/>
          </a:p>
        </p:txBody>
      </p:sp>
      <p:sp>
        <p:nvSpPr>
          <p:cNvPr id="8" name="灯片编号占位符 7">
            <a:extLst>
              <a:ext uri="{FF2B5EF4-FFF2-40B4-BE49-F238E27FC236}">
                <a16:creationId xmlns:a16="http://schemas.microsoft.com/office/drawing/2014/main" id="{971CFB13-0C35-B61C-B285-DD3EB84E0639}"/>
              </a:ext>
            </a:extLst>
          </p:cNvPr>
          <p:cNvSpPr>
            <a:spLocks noGrp="1"/>
          </p:cNvSpPr>
          <p:nvPr>
            <p:ph type="sldNum" sz="quarter" idx="12"/>
          </p:nvPr>
        </p:nvSpPr>
        <p:spPr/>
        <p:txBody>
          <a:bodyPr/>
          <a:lstStyle/>
          <a:p>
            <a:fld id="{27C45CD9-0508-4D1E-923D-4DFDAA610D19}" type="slidenum">
              <a:rPr lang="zh-CN" altLang="en-US" smtClean="0"/>
              <a:pPr/>
              <a:t>19</a:t>
            </a:fld>
            <a:endParaRPr lang="zh-CN" altLang="en-US" dirty="0"/>
          </a:p>
        </p:txBody>
      </p:sp>
    </p:spTree>
    <p:extLst>
      <p:ext uri="{BB962C8B-B14F-4D97-AF65-F5344CB8AC3E}">
        <p14:creationId xmlns:p14="http://schemas.microsoft.com/office/powerpoint/2010/main" val="329342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3" name="灯片编号占位符 2"/>
          <p:cNvSpPr>
            <a:spLocks noGrp="1"/>
          </p:cNvSpPr>
          <p:nvPr>
            <p:ph type="sldNum" sz="quarter" idx="12"/>
          </p:nvPr>
        </p:nvSpPr>
        <p:spPr/>
        <p:txBody>
          <a:bodyPr/>
          <a:lstStyle/>
          <a:p>
            <a:fld id="{27C45CD9-0508-4D1E-923D-4DFDAA610D19}" type="slidenum">
              <a:rPr lang="zh-CN" altLang="en-US" smtClean="0"/>
              <a:t>2</a:t>
            </a:fld>
            <a:endParaRPr lang="zh-CN" altLang="en-US" dirty="0"/>
          </a:p>
        </p:txBody>
      </p:sp>
      <p:sp>
        <p:nvSpPr>
          <p:cNvPr id="4" name="内容占位符 3"/>
          <p:cNvSpPr>
            <a:spLocks noGrp="1"/>
          </p:cNvSpPr>
          <p:nvPr>
            <p:ph sz="quarter" idx="13"/>
          </p:nvPr>
        </p:nvSpPr>
        <p:spPr/>
        <p:txBody>
          <a:bodyPr/>
          <a:lstStyle/>
          <a:p>
            <a:r>
              <a:rPr lang="zh-CN" altLang="en-US" dirty="0"/>
              <a:t>项目概述</a:t>
            </a:r>
            <a:endParaRPr lang="en-US" altLang="zh-CN" dirty="0"/>
          </a:p>
          <a:p>
            <a:r>
              <a:rPr lang="zh-CN" altLang="en-US" dirty="0"/>
              <a:t>研究背景</a:t>
            </a:r>
            <a:endParaRPr lang="en-US" altLang="zh-CN" dirty="0"/>
          </a:p>
          <a:p>
            <a:r>
              <a:rPr lang="zh-CN" altLang="en-US" dirty="0"/>
              <a:t>可行性研究</a:t>
            </a:r>
            <a:endParaRPr lang="en-US" altLang="zh-CN" dirty="0"/>
          </a:p>
          <a:p>
            <a:r>
              <a:rPr lang="zh-CN" altLang="en-US" dirty="0"/>
              <a:t>规划</a:t>
            </a:r>
            <a:endParaRPr lang="en-US" altLang="zh-CN" dirty="0"/>
          </a:p>
          <a:p>
            <a:r>
              <a:rPr lang="en-US" altLang="zh-CN" dirty="0"/>
              <a:t>Q&amp;A</a:t>
            </a:r>
          </a:p>
        </p:txBody>
      </p:sp>
    </p:spTree>
    <p:extLst>
      <p:ext uri="{BB962C8B-B14F-4D97-AF65-F5344CB8AC3E}">
        <p14:creationId xmlns:p14="http://schemas.microsoft.com/office/powerpoint/2010/main" val="2691667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Architecture of LSFS</a:t>
            </a:r>
            <a:endParaRPr lang="zh-CN" altLang="en-US" dirty="0"/>
          </a:p>
        </p:txBody>
      </p:sp>
      <p:sp>
        <p:nvSpPr>
          <p:cNvPr id="3" name="内容占位符 2"/>
          <p:cNvSpPr>
            <a:spLocks noGrp="1"/>
          </p:cNvSpPr>
          <p:nvPr>
            <p:ph idx="1"/>
          </p:nvPr>
        </p:nvSpPr>
        <p:spPr>
          <a:xfrm>
            <a:off x="182880" y="2140010"/>
            <a:ext cx="2743201" cy="2577979"/>
          </a:xfrm>
        </p:spPr>
        <p:txBody>
          <a:bodyPr/>
          <a:lstStyle/>
          <a:p>
            <a:r>
              <a:rPr lang="en-US" altLang="zh-CN" dirty="0"/>
              <a:t>1. </a:t>
            </a:r>
            <a:r>
              <a:rPr lang="zh-CN" altLang="en-US" dirty="0"/>
              <a:t>用户层</a:t>
            </a:r>
            <a:endParaRPr lang="en-US" altLang="zh-CN" dirty="0"/>
          </a:p>
          <a:p>
            <a:r>
              <a:rPr lang="en-US" altLang="zh-CN" dirty="0"/>
              <a:t>2. LSFS</a:t>
            </a:r>
            <a:r>
              <a:rPr lang="zh-CN" altLang="en-US" dirty="0"/>
              <a:t>解析器</a:t>
            </a:r>
            <a:endParaRPr lang="en-US" altLang="zh-CN" dirty="0"/>
          </a:p>
          <a:p>
            <a:r>
              <a:rPr lang="en-US" altLang="zh-CN" dirty="0"/>
              <a:t>3. API</a:t>
            </a:r>
            <a:r>
              <a:rPr lang="zh-CN" altLang="en-US" dirty="0"/>
              <a:t>层</a:t>
            </a:r>
            <a:endParaRPr lang="en-US" altLang="zh-CN" dirty="0"/>
          </a:p>
          <a:p>
            <a:r>
              <a:rPr lang="en-US" altLang="zh-CN" dirty="0"/>
              <a:t>4. </a:t>
            </a:r>
            <a:r>
              <a:rPr lang="en-US" altLang="zh-CN" dirty="0" err="1"/>
              <a:t>Syscall</a:t>
            </a:r>
            <a:r>
              <a:rPr lang="zh-CN" altLang="en-US" dirty="0"/>
              <a:t>层</a:t>
            </a:r>
            <a:endParaRPr lang="en-US" altLang="zh-CN" dirty="0"/>
          </a:p>
          <a:p>
            <a:r>
              <a:rPr lang="en-US" altLang="zh-CN" dirty="0"/>
              <a:t>5. </a:t>
            </a:r>
            <a:r>
              <a:rPr lang="zh-CN" altLang="en-US" dirty="0"/>
              <a:t>监督器</a:t>
            </a:r>
          </a:p>
        </p:txBody>
      </p:sp>
      <p:sp>
        <p:nvSpPr>
          <p:cNvPr id="4" name="灯片编号占位符 3"/>
          <p:cNvSpPr>
            <a:spLocks noGrp="1"/>
          </p:cNvSpPr>
          <p:nvPr>
            <p:ph type="sldNum" sz="quarter" idx="12"/>
          </p:nvPr>
        </p:nvSpPr>
        <p:spPr/>
        <p:txBody>
          <a:bodyPr/>
          <a:lstStyle/>
          <a:p>
            <a:fld id="{27C45CD9-0508-4D1E-923D-4DFDAA610D19}" type="slidenum">
              <a:rPr lang="zh-CN" altLang="en-US" smtClean="0"/>
              <a:t>20</a:t>
            </a:fld>
            <a:endParaRPr lang="zh-CN" altLang="en-US"/>
          </a:p>
        </p:txBody>
      </p:sp>
      <p:pic>
        <p:nvPicPr>
          <p:cNvPr id="6" name="图片 5">
            <a:extLst>
              <a:ext uri="{FF2B5EF4-FFF2-40B4-BE49-F238E27FC236}">
                <a16:creationId xmlns:a16="http://schemas.microsoft.com/office/drawing/2014/main" id="{3860544C-8E8C-FE57-F7AF-6FA924EC56B0}"/>
              </a:ext>
            </a:extLst>
          </p:cNvPr>
          <p:cNvPicPr>
            <a:picLocks noChangeAspect="1"/>
          </p:cNvPicPr>
          <p:nvPr/>
        </p:nvPicPr>
        <p:blipFill>
          <a:blip r:embed="rId3">
            <a:extLst>
              <a:ext uri="{28A0092B-C50C-407E-A947-70E740481C1C}">
                <a14:useLocalDpi xmlns:a14="http://schemas.microsoft.com/office/drawing/2010/main" val="0"/>
              </a:ext>
            </a:extLst>
          </a:blip>
          <a:srcRect l="4077" t="4055" r="3364" b="2882"/>
          <a:stretch/>
        </p:blipFill>
        <p:spPr>
          <a:xfrm>
            <a:off x="2804237" y="930275"/>
            <a:ext cx="8293691" cy="52962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109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99986-8EDA-D4D2-E4E8-84F0B5FC8AFC}"/>
            </a:ext>
          </a:extLst>
        </p:cNvPr>
        <p:cNvGrpSpPr/>
        <p:nvPr/>
      </p:nvGrpSpPr>
      <p:grpSpPr>
        <a:xfrm>
          <a:off x="0" y="0"/>
          <a:ext cx="0" cy="0"/>
          <a:chOff x="0" y="0"/>
          <a:chExt cx="0" cy="0"/>
        </a:xfrm>
      </p:grpSpPr>
      <p:sp>
        <p:nvSpPr>
          <p:cNvPr id="20" name="矩形: 圆角 19">
            <a:extLst>
              <a:ext uri="{FF2B5EF4-FFF2-40B4-BE49-F238E27FC236}">
                <a16:creationId xmlns:a16="http://schemas.microsoft.com/office/drawing/2014/main" id="{5C183593-62E0-9EE8-B594-3A6EC52A2B67}"/>
              </a:ext>
            </a:extLst>
          </p:cNvPr>
          <p:cNvSpPr/>
          <p:nvPr/>
        </p:nvSpPr>
        <p:spPr>
          <a:xfrm>
            <a:off x="239019" y="4403254"/>
            <a:ext cx="2989349" cy="103274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DE372E9B-87FA-8D70-83CB-BB063C111DF7}"/>
              </a:ext>
            </a:extLst>
          </p:cNvPr>
          <p:cNvSpPr/>
          <p:nvPr/>
        </p:nvSpPr>
        <p:spPr>
          <a:xfrm>
            <a:off x="4382923" y="4277717"/>
            <a:ext cx="2989349" cy="131743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B7F6D1F8-4F5E-08F8-3D11-750F29712CBA}"/>
              </a:ext>
            </a:extLst>
          </p:cNvPr>
          <p:cNvSpPr/>
          <p:nvPr/>
        </p:nvSpPr>
        <p:spPr>
          <a:xfrm>
            <a:off x="8363613" y="4627546"/>
            <a:ext cx="3757266" cy="6449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22B246E4-3B74-BBF9-29BB-807F9A6C860D}"/>
              </a:ext>
            </a:extLst>
          </p:cNvPr>
          <p:cNvSpPr/>
          <p:nvPr/>
        </p:nvSpPr>
        <p:spPr>
          <a:xfrm>
            <a:off x="2151017" y="941304"/>
            <a:ext cx="3141749" cy="65599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0DBF02A4-FA5E-177C-A822-8CBC1D7C665C}"/>
              </a:ext>
            </a:extLst>
          </p:cNvPr>
          <p:cNvSpPr/>
          <p:nvPr/>
        </p:nvSpPr>
        <p:spPr>
          <a:xfrm>
            <a:off x="6709753" y="992348"/>
            <a:ext cx="4303262" cy="6449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8E8A193-B276-06C1-ABA2-A5F578F754D7}"/>
              </a:ext>
            </a:extLst>
          </p:cNvPr>
          <p:cNvSpPr>
            <a:spLocks noGrp="1"/>
          </p:cNvSpPr>
          <p:nvPr>
            <p:ph type="title"/>
          </p:nvPr>
        </p:nvSpPr>
        <p:spPr/>
        <p:txBody>
          <a:bodyPr/>
          <a:lstStyle/>
          <a:p>
            <a:r>
              <a:rPr lang="en-US" altLang="zh-CN" dirty="0"/>
              <a:t>The Architecture of LSFS</a:t>
            </a:r>
            <a:endParaRPr lang="zh-CN" altLang="en-US" dirty="0"/>
          </a:p>
        </p:txBody>
      </p:sp>
      <p:sp>
        <p:nvSpPr>
          <p:cNvPr id="3" name="内容占位符 2">
            <a:extLst>
              <a:ext uri="{FF2B5EF4-FFF2-40B4-BE49-F238E27FC236}">
                <a16:creationId xmlns:a16="http://schemas.microsoft.com/office/drawing/2014/main" id="{3B0181E1-AED5-3537-F0F9-320B87692944}"/>
              </a:ext>
            </a:extLst>
          </p:cNvPr>
          <p:cNvSpPr>
            <a:spLocks noGrp="1"/>
          </p:cNvSpPr>
          <p:nvPr>
            <p:ph idx="1"/>
          </p:nvPr>
        </p:nvSpPr>
        <p:spPr>
          <a:xfrm>
            <a:off x="2215788" y="988320"/>
            <a:ext cx="2943497" cy="550938"/>
          </a:xfrm>
        </p:spPr>
        <p:txBody>
          <a:bodyPr/>
          <a:lstStyle/>
          <a:p>
            <a:pPr marL="0" indent="0">
              <a:buNone/>
            </a:pPr>
            <a:r>
              <a:rPr lang="zh-CN" altLang="en-US" dirty="0"/>
              <a:t>用户输入</a:t>
            </a:r>
            <a:r>
              <a:rPr lang="en-US" altLang="zh-CN" dirty="0"/>
              <a:t>Prompts</a:t>
            </a:r>
            <a:endParaRPr lang="zh-CN" altLang="en-US" dirty="0"/>
          </a:p>
        </p:txBody>
      </p:sp>
      <p:sp>
        <p:nvSpPr>
          <p:cNvPr id="4" name="灯片编号占位符 3">
            <a:extLst>
              <a:ext uri="{FF2B5EF4-FFF2-40B4-BE49-F238E27FC236}">
                <a16:creationId xmlns:a16="http://schemas.microsoft.com/office/drawing/2014/main" id="{E21E2D56-4489-9AB1-1035-4027C477E76B}"/>
              </a:ext>
            </a:extLst>
          </p:cNvPr>
          <p:cNvSpPr>
            <a:spLocks noGrp="1"/>
          </p:cNvSpPr>
          <p:nvPr>
            <p:ph type="sldNum" sz="quarter" idx="12"/>
          </p:nvPr>
        </p:nvSpPr>
        <p:spPr/>
        <p:txBody>
          <a:bodyPr/>
          <a:lstStyle/>
          <a:p>
            <a:fld id="{27C45CD9-0508-4D1E-923D-4DFDAA610D19}" type="slidenum">
              <a:rPr lang="zh-CN" altLang="en-US" smtClean="0"/>
              <a:t>21</a:t>
            </a:fld>
            <a:endParaRPr lang="zh-CN" altLang="en-US"/>
          </a:p>
        </p:txBody>
      </p:sp>
      <p:sp>
        <p:nvSpPr>
          <p:cNvPr id="7" name="内容占位符 2">
            <a:extLst>
              <a:ext uri="{FF2B5EF4-FFF2-40B4-BE49-F238E27FC236}">
                <a16:creationId xmlns:a16="http://schemas.microsoft.com/office/drawing/2014/main" id="{4498E7B5-5AC6-CBBB-BBC6-AEEC4A2F18E8}"/>
              </a:ext>
            </a:extLst>
          </p:cNvPr>
          <p:cNvSpPr txBox="1">
            <a:spLocks/>
          </p:cNvSpPr>
          <p:nvPr/>
        </p:nvSpPr>
        <p:spPr>
          <a:xfrm>
            <a:off x="6670634" y="1129403"/>
            <a:ext cx="438150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t>LSFS Parser</a:t>
            </a:r>
            <a:r>
              <a:rPr lang="zh-CN" altLang="en-US" dirty="0"/>
              <a:t>解析为</a:t>
            </a:r>
            <a:r>
              <a:rPr lang="en-US" altLang="zh-CN" dirty="0"/>
              <a:t>API</a:t>
            </a:r>
            <a:r>
              <a:rPr lang="zh-CN" altLang="en-US" dirty="0"/>
              <a:t>调用</a:t>
            </a:r>
          </a:p>
        </p:txBody>
      </p:sp>
      <p:sp>
        <p:nvSpPr>
          <p:cNvPr id="8" name="箭头: 右 7">
            <a:extLst>
              <a:ext uri="{FF2B5EF4-FFF2-40B4-BE49-F238E27FC236}">
                <a16:creationId xmlns:a16="http://schemas.microsoft.com/office/drawing/2014/main" id="{85C44A7D-840A-7492-E193-9B8484A20AEC}"/>
              </a:ext>
            </a:extLst>
          </p:cNvPr>
          <p:cNvSpPr/>
          <p:nvPr/>
        </p:nvSpPr>
        <p:spPr>
          <a:xfrm>
            <a:off x="5402783" y="1082067"/>
            <a:ext cx="1236072" cy="3744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a16="http://schemas.microsoft.com/office/drawing/2014/main" id="{975B8197-1DFE-8509-B9EA-3B758B60F920}"/>
              </a:ext>
            </a:extLst>
          </p:cNvPr>
          <p:cNvSpPr txBox="1">
            <a:spLocks/>
          </p:cNvSpPr>
          <p:nvPr/>
        </p:nvSpPr>
        <p:spPr>
          <a:xfrm>
            <a:off x="8419812" y="4753760"/>
            <a:ext cx="438150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API</a:t>
            </a:r>
            <a:r>
              <a:rPr lang="zh-CN" altLang="en-US" dirty="0"/>
              <a:t>产生对应的</a:t>
            </a:r>
            <a:r>
              <a:rPr lang="en-US" altLang="zh-CN" dirty="0" err="1"/>
              <a:t>Syscalls</a:t>
            </a:r>
            <a:endParaRPr lang="zh-CN" altLang="en-US" dirty="0"/>
          </a:p>
        </p:txBody>
      </p:sp>
      <p:sp>
        <p:nvSpPr>
          <p:cNvPr id="10" name="箭头: 下 9">
            <a:extLst>
              <a:ext uri="{FF2B5EF4-FFF2-40B4-BE49-F238E27FC236}">
                <a16:creationId xmlns:a16="http://schemas.microsoft.com/office/drawing/2014/main" id="{FAA807DC-AE98-9D6F-0F06-5E9DA14AF732}"/>
              </a:ext>
            </a:extLst>
          </p:cNvPr>
          <p:cNvSpPr/>
          <p:nvPr/>
        </p:nvSpPr>
        <p:spPr>
          <a:xfrm>
            <a:off x="9572825" y="1793966"/>
            <a:ext cx="424615" cy="26429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左 10">
            <a:extLst>
              <a:ext uri="{FF2B5EF4-FFF2-40B4-BE49-F238E27FC236}">
                <a16:creationId xmlns:a16="http://schemas.microsoft.com/office/drawing/2014/main" id="{2268C496-2B83-EDFC-09E3-DFD4199E8C95}"/>
              </a:ext>
            </a:extLst>
          </p:cNvPr>
          <p:cNvSpPr/>
          <p:nvPr/>
        </p:nvSpPr>
        <p:spPr>
          <a:xfrm>
            <a:off x="7372272" y="4762795"/>
            <a:ext cx="940525" cy="37447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a:extLst>
              <a:ext uri="{FF2B5EF4-FFF2-40B4-BE49-F238E27FC236}">
                <a16:creationId xmlns:a16="http://schemas.microsoft.com/office/drawing/2014/main" id="{D1FCD415-59E0-84A2-F79E-8B51400BC9FA}"/>
              </a:ext>
            </a:extLst>
          </p:cNvPr>
          <p:cNvSpPr txBox="1">
            <a:spLocks/>
          </p:cNvSpPr>
          <p:nvPr/>
        </p:nvSpPr>
        <p:spPr>
          <a:xfrm>
            <a:off x="4672284" y="4337038"/>
            <a:ext cx="2833276" cy="17180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根据</a:t>
            </a:r>
            <a:r>
              <a:rPr lang="en-US" altLang="zh-CN" dirty="0"/>
              <a:t>database</a:t>
            </a:r>
            <a:r>
              <a:rPr lang="zh-CN" altLang="en-US" dirty="0"/>
              <a:t>中的语义信息定位到传统操作系统</a:t>
            </a:r>
          </a:p>
        </p:txBody>
      </p:sp>
      <p:sp>
        <p:nvSpPr>
          <p:cNvPr id="13" name="箭头: 左 12">
            <a:extLst>
              <a:ext uri="{FF2B5EF4-FFF2-40B4-BE49-F238E27FC236}">
                <a16:creationId xmlns:a16="http://schemas.microsoft.com/office/drawing/2014/main" id="{8F9F504D-DF30-46B5-920C-A54F0F7BD30E}"/>
              </a:ext>
            </a:extLst>
          </p:cNvPr>
          <p:cNvSpPr/>
          <p:nvPr/>
        </p:nvSpPr>
        <p:spPr>
          <a:xfrm>
            <a:off x="3335383" y="4749201"/>
            <a:ext cx="940525" cy="37447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2">
            <a:extLst>
              <a:ext uri="{FF2B5EF4-FFF2-40B4-BE49-F238E27FC236}">
                <a16:creationId xmlns:a16="http://schemas.microsoft.com/office/drawing/2014/main" id="{509879BD-AAD8-BC31-EF52-60A45B721471}"/>
              </a:ext>
            </a:extLst>
          </p:cNvPr>
          <p:cNvSpPr txBox="1">
            <a:spLocks/>
          </p:cNvSpPr>
          <p:nvPr/>
        </p:nvSpPr>
        <p:spPr>
          <a:xfrm>
            <a:off x="266303" y="4436871"/>
            <a:ext cx="3069080" cy="9991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TFS</a:t>
            </a:r>
            <a:r>
              <a:rPr lang="zh-CN" altLang="en-US" dirty="0"/>
              <a:t>完成基础操作</a:t>
            </a:r>
            <a:endParaRPr lang="en-US" altLang="zh-CN" dirty="0"/>
          </a:p>
          <a:p>
            <a:pPr marL="0" indent="0">
              <a:buFont typeface="Arial" panose="020B0604020202020204" pitchFamily="34" charset="0"/>
              <a:buNone/>
            </a:pPr>
            <a:r>
              <a:rPr lang="en-US" altLang="zh-CN" dirty="0"/>
              <a:t>LLM</a:t>
            </a:r>
            <a:r>
              <a:rPr lang="zh-CN" altLang="en-US" dirty="0"/>
              <a:t>完成高级操作</a:t>
            </a:r>
          </a:p>
        </p:txBody>
      </p:sp>
      <p:sp>
        <p:nvSpPr>
          <p:cNvPr id="15" name="箭头: 圆角右 14">
            <a:extLst>
              <a:ext uri="{FF2B5EF4-FFF2-40B4-BE49-F238E27FC236}">
                <a16:creationId xmlns:a16="http://schemas.microsoft.com/office/drawing/2014/main" id="{9A724D23-0CEB-395C-E1BA-8AFF38ACE2D4}"/>
              </a:ext>
            </a:extLst>
          </p:cNvPr>
          <p:cNvSpPr/>
          <p:nvPr/>
        </p:nvSpPr>
        <p:spPr>
          <a:xfrm>
            <a:off x="1097280" y="988320"/>
            <a:ext cx="1053737" cy="314837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圆角 20">
            <a:extLst>
              <a:ext uri="{FF2B5EF4-FFF2-40B4-BE49-F238E27FC236}">
                <a16:creationId xmlns:a16="http://schemas.microsoft.com/office/drawing/2014/main" id="{BD2BC4D6-0F6F-C8F0-59EE-0A0BAD8C38F1}"/>
              </a:ext>
            </a:extLst>
          </p:cNvPr>
          <p:cNvSpPr/>
          <p:nvPr/>
        </p:nvSpPr>
        <p:spPr>
          <a:xfrm>
            <a:off x="4886086" y="2598905"/>
            <a:ext cx="2191228" cy="6449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内容占位符 2">
            <a:extLst>
              <a:ext uri="{FF2B5EF4-FFF2-40B4-BE49-F238E27FC236}">
                <a16:creationId xmlns:a16="http://schemas.microsoft.com/office/drawing/2014/main" id="{3F7BE878-F48E-9A0B-3933-A7242C168B89}"/>
              </a:ext>
            </a:extLst>
          </p:cNvPr>
          <p:cNvSpPr txBox="1">
            <a:spLocks/>
          </p:cNvSpPr>
          <p:nvPr/>
        </p:nvSpPr>
        <p:spPr>
          <a:xfrm>
            <a:off x="5159285" y="2692934"/>
            <a:ext cx="438150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Supervisor</a:t>
            </a:r>
            <a:endParaRPr lang="zh-CN" altLang="en-US" dirty="0"/>
          </a:p>
        </p:txBody>
      </p:sp>
      <p:cxnSp>
        <p:nvCxnSpPr>
          <p:cNvPr id="27" name="直接箭头连接符 26">
            <a:extLst>
              <a:ext uri="{FF2B5EF4-FFF2-40B4-BE49-F238E27FC236}">
                <a16:creationId xmlns:a16="http://schemas.microsoft.com/office/drawing/2014/main" id="{291185EE-7451-A276-F298-84DCE3B25282}"/>
              </a:ext>
            </a:extLst>
          </p:cNvPr>
          <p:cNvCxnSpPr>
            <a:cxnSpLocks/>
          </p:cNvCxnSpPr>
          <p:nvPr/>
        </p:nvCxnSpPr>
        <p:spPr>
          <a:xfrm flipH="1">
            <a:off x="2951975" y="3216856"/>
            <a:ext cx="1786953" cy="1093166"/>
          </a:xfrm>
          <a:prstGeom prst="straightConnector1">
            <a:avLst/>
          </a:prstGeom>
          <a:ln w="76200">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9" name="内容占位符 2">
            <a:extLst>
              <a:ext uri="{FF2B5EF4-FFF2-40B4-BE49-F238E27FC236}">
                <a16:creationId xmlns:a16="http://schemas.microsoft.com/office/drawing/2014/main" id="{B0915522-D38A-8FA3-2914-2DE155703998}"/>
              </a:ext>
            </a:extLst>
          </p:cNvPr>
          <p:cNvSpPr txBox="1">
            <a:spLocks/>
          </p:cNvSpPr>
          <p:nvPr/>
        </p:nvSpPr>
        <p:spPr>
          <a:xfrm>
            <a:off x="2647297" y="3189840"/>
            <a:ext cx="153454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Monitor</a:t>
            </a:r>
            <a:endParaRPr lang="zh-CN" altLang="en-US" dirty="0"/>
          </a:p>
        </p:txBody>
      </p:sp>
      <p:cxnSp>
        <p:nvCxnSpPr>
          <p:cNvPr id="31" name="直接箭头连接符 30">
            <a:extLst>
              <a:ext uri="{FF2B5EF4-FFF2-40B4-BE49-F238E27FC236}">
                <a16:creationId xmlns:a16="http://schemas.microsoft.com/office/drawing/2014/main" id="{19491914-160C-F4E6-B9E3-6CBA6C5A1F7C}"/>
              </a:ext>
            </a:extLst>
          </p:cNvPr>
          <p:cNvCxnSpPr>
            <a:cxnSpLocks/>
          </p:cNvCxnSpPr>
          <p:nvPr/>
        </p:nvCxnSpPr>
        <p:spPr>
          <a:xfrm flipV="1">
            <a:off x="7505560" y="1793966"/>
            <a:ext cx="1385891" cy="898968"/>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内容占位符 2">
            <a:extLst>
              <a:ext uri="{FF2B5EF4-FFF2-40B4-BE49-F238E27FC236}">
                <a16:creationId xmlns:a16="http://schemas.microsoft.com/office/drawing/2014/main" id="{28C55842-4C86-36E9-9EE6-1E3B42FDE8A4}"/>
              </a:ext>
            </a:extLst>
          </p:cNvPr>
          <p:cNvSpPr txBox="1">
            <a:spLocks/>
          </p:cNvSpPr>
          <p:nvPr/>
        </p:nvSpPr>
        <p:spPr>
          <a:xfrm>
            <a:off x="6582506" y="1918192"/>
            <a:ext cx="1730291"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Feed back</a:t>
            </a:r>
            <a:endParaRPr lang="zh-CN" altLang="en-US" dirty="0"/>
          </a:p>
        </p:txBody>
      </p:sp>
    </p:spTree>
    <p:extLst>
      <p:ext uri="{BB962C8B-B14F-4D97-AF65-F5344CB8AC3E}">
        <p14:creationId xmlns:p14="http://schemas.microsoft.com/office/powerpoint/2010/main" val="5882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CE505-8F35-44BC-6CF7-0D591CBAD22A}"/>
            </a:ext>
          </a:extLst>
        </p:cNvPr>
        <p:cNvGrpSpPr/>
        <p:nvPr/>
      </p:nvGrpSpPr>
      <p:grpSpPr>
        <a:xfrm>
          <a:off x="0" y="0"/>
          <a:ext cx="0" cy="0"/>
          <a:chOff x="0" y="0"/>
          <a:chExt cx="0" cy="0"/>
        </a:xfrm>
      </p:grpSpPr>
      <p:sp>
        <p:nvSpPr>
          <p:cNvPr id="20" name="矩形: 圆角 19">
            <a:extLst>
              <a:ext uri="{FF2B5EF4-FFF2-40B4-BE49-F238E27FC236}">
                <a16:creationId xmlns:a16="http://schemas.microsoft.com/office/drawing/2014/main" id="{E7F684D5-7AD1-3B63-E33B-E969E6BFFC9D}"/>
              </a:ext>
            </a:extLst>
          </p:cNvPr>
          <p:cNvSpPr/>
          <p:nvPr/>
        </p:nvSpPr>
        <p:spPr>
          <a:xfrm>
            <a:off x="239019" y="4403254"/>
            <a:ext cx="2989349" cy="103274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33C0F190-D219-EFB5-D23C-9C4A695F73BD}"/>
              </a:ext>
            </a:extLst>
          </p:cNvPr>
          <p:cNvSpPr/>
          <p:nvPr/>
        </p:nvSpPr>
        <p:spPr>
          <a:xfrm>
            <a:off x="4382923" y="4277717"/>
            <a:ext cx="2989349" cy="131743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F9677C6B-35FA-2AB1-582E-28C345B905F7}"/>
              </a:ext>
            </a:extLst>
          </p:cNvPr>
          <p:cNvSpPr/>
          <p:nvPr/>
        </p:nvSpPr>
        <p:spPr>
          <a:xfrm>
            <a:off x="8363613" y="4627546"/>
            <a:ext cx="3757266" cy="6449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81F9B7CE-C566-7FEB-4C92-7EA3ADC74569}"/>
              </a:ext>
            </a:extLst>
          </p:cNvPr>
          <p:cNvSpPr/>
          <p:nvPr/>
        </p:nvSpPr>
        <p:spPr>
          <a:xfrm>
            <a:off x="2151017" y="941304"/>
            <a:ext cx="3141749" cy="65599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71E84DF5-F723-AD7B-A01B-6B60A565F992}"/>
              </a:ext>
            </a:extLst>
          </p:cNvPr>
          <p:cNvSpPr/>
          <p:nvPr/>
        </p:nvSpPr>
        <p:spPr>
          <a:xfrm>
            <a:off x="6709753" y="992348"/>
            <a:ext cx="4303262" cy="6449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12562C2-F481-4913-0E3D-19F9F93766C4}"/>
              </a:ext>
            </a:extLst>
          </p:cNvPr>
          <p:cNvSpPr>
            <a:spLocks noGrp="1"/>
          </p:cNvSpPr>
          <p:nvPr>
            <p:ph type="title"/>
          </p:nvPr>
        </p:nvSpPr>
        <p:spPr/>
        <p:txBody>
          <a:bodyPr/>
          <a:lstStyle/>
          <a:p>
            <a:r>
              <a:rPr lang="en-US" altLang="zh-CN" dirty="0"/>
              <a:t>The Architecture of LSFS</a:t>
            </a:r>
            <a:endParaRPr lang="zh-CN" altLang="en-US" dirty="0"/>
          </a:p>
        </p:txBody>
      </p:sp>
      <p:sp>
        <p:nvSpPr>
          <p:cNvPr id="3" name="内容占位符 2">
            <a:extLst>
              <a:ext uri="{FF2B5EF4-FFF2-40B4-BE49-F238E27FC236}">
                <a16:creationId xmlns:a16="http://schemas.microsoft.com/office/drawing/2014/main" id="{CF4F1753-3BC2-9C38-6CE1-21F9C7225D36}"/>
              </a:ext>
            </a:extLst>
          </p:cNvPr>
          <p:cNvSpPr>
            <a:spLocks noGrp="1"/>
          </p:cNvSpPr>
          <p:nvPr>
            <p:ph idx="1"/>
          </p:nvPr>
        </p:nvSpPr>
        <p:spPr>
          <a:xfrm>
            <a:off x="2215788" y="988320"/>
            <a:ext cx="2943497" cy="550938"/>
          </a:xfrm>
        </p:spPr>
        <p:txBody>
          <a:bodyPr/>
          <a:lstStyle/>
          <a:p>
            <a:pPr marL="0" indent="0">
              <a:buNone/>
            </a:pPr>
            <a:r>
              <a:rPr lang="zh-CN" altLang="en-US" dirty="0"/>
              <a:t>用户输入</a:t>
            </a:r>
            <a:r>
              <a:rPr lang="en-US" altLang="zh-CN" dirty="0"/>
              <a:t>Prompts</a:t>
            </a:r>
            <a:endParaRPr lang="zh-CN" altLang="en-US" dirty="0"/>
          </a:p>
        </p:txBody>
      </p:sp>
      <p:sp>
        <p:nvSpPr>
          <p:cNvPr id="4" name="灯片编号占位符 3">
            <a:extLst>
              <a:ext uri="{FF2B5EF4-FFF2-40B4-BE49-F238E27FC236}">
                <a16:creationId xmlns:a16="http://schemas.microsoft.com/office/drawing/2014/main" id="{A44848A9-1CC5-2B12-3BF9-0C1C7F691EFD}"/>
              </a:ext>
            </a:extLst>
          </p:cNvPr>
          <p:cNvSpPr>
            <a:spLocks noGrp="1"/>
          </p:cNvSpPr>
          <p:nvPr>
            <p:ph type="sldNum" sz="quarter" idx="12"/>
          </p:nvPr>
        </p:nvSpPr>
        <p:spPr/>
        <p:txBody>
          <a:bodyPr/>
          <a:lstStyle/>
          <a:p>
            <a:fld id="{27C45CD9-0508-4D1E-923D-4DFDAA610D19}" type="slidenum">
              <a:rPr lang="zh-CN" altLang="en-US" smtClean="0"/>
              <a:t>22</a:t>
            </a:fld>
            <a:endParaRPr lang="zh-CN" altLang="en-US"/>
          </a:p>
        </p:txBody>
      </p:sp>
      <p:sp>
        <p:nvSpPr>
          <p:cNvPr id="7" name="内容占位符 2">
            <a:extLst>
              <a:ext uri="{FF2B5EF4-FFF2-40B4-BE49-F238E27FC236}">
                <a16:creationId xmlns:a16="http://schemas.microsoft.com/office/drawing/2014/main" id="{DE4C0E2A-6A60-3D3E-C9B7-17ABD74D07FE}"/>
              </a:ext>
            </a:extLst>
          </p:cNvPr>
          <p:cNvSpPr txBox="1">
            <a:spLocks/>
          </p:cNvSpPr>
          <p:nvPr/>
        </p:nvSpPr>
        <p:spPr>
          <a:xfrm>
            <a:off x="6670634" y="1129403"/>
            <a:ext cx="438150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highlight>
                  <a:srgbClr val="D18426"/>
                </a:highlight>
              </a:rPr>
              <a:t>LSFS Parser</a:t>
            </a:r>
            <a:r>
              <a:rPr lang="zh-CN" altLang="en-US" dirty="0"/>
              <a:t>解析为</a:t>
            </a:r>
            <a:r>
              <a:rPr lang="en-US" altLang="zh-CN" dirty="0"/>
              <a:t>API</a:t>
            </a:r>
            <a:r>
              <a:rPr lang="zh-CN" altLang="en-US" dirty="0"/>
              <a:t>调用</a:t>
            </a:r>
          </a:p>
        </p:txBody>
      </p:sp>
      <p:sp>
        <p:nvSpPr>
          <p:cNvPr id="8" name="箭头: 右 7">
            <a:extLst>
              <a:ext uri="{FF2B5EF4-FFF2-40B4-BE49-F238E27FC236}">
                <a16:creationId xmlns:a16="http://schemas.microsoft.com/office/drawing/2014/main" id="{FD56244F-3DF3-5473-3D87-B808A2D43B9D}"/>
              </a:ext>
            </a:extLst>
          </p:cNvPr>
          <p:cNvSpPr/>
          <p:nvPr/>
        </p:nvSpPr>
        <p:spPr>
          <a:xfrm>
            <a:off x="5402783" y="1082067"/>
            <a:ext cx="1236072" cy="3744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a16="http://schemas.microsoft.com/office/drawing/2014/main" id="{EED395F7-0924-2F5E-D8F4-7D4DBE391E28}"/>
              </a:ext>
            </a:extLst>
          </p:cNvPr>
          <p:cNvSpPr txBox="1">
            <a:spLocks/>
          </p:cNvSpPr>
          <p:nvPr/>
        </p:nvSpPr>
        <p:spPr>
          <a:xfrm>
            <a:off x="8419812" y="4753760"/>
            <a:ext cx="438150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API</a:t>
            </a:r>
            <a:r>
              <a:rPr lang="zh-CN" altLang="en-US" dirty="0"/>
              <a:t>产生对应的</a:t>
            </a:r>
            <a:r>
              <a:rPr lang="en-US" altLang="zh-CN" dirty="0" err="1"/>
              <a:t>Syscalls</a:t>
            </a:r>
            <a:endParaRPr lang="zh-CN" altLang="en-US" dirty="0"/>
          </a:p>
        </p:txBody>
      </p:sp>
      <p:sp>
        <p:nvSpPr>
          <p:cNvPr id="10" name="箭头: 下 9">
            <a:extLst>
              <a:ext uri="{FF2B5EF4-FFF2-40B4-BE49-F238E27FC236}">
                <a16:creationId xmlns:a16="http://schemas.microsoft.com/office/drawing/2014/main" id="{34EC3CD4-F32E-1D7D-434E-763A2EB9DB4C}"/>
              </a:ext>
            </a:extLst>
          </p:cNvPr>
          <p:cNvSpPr/>
          <p:nvPr/>
        </p:nvSpPr>
        <p:spPr>
          <a:xfrm>
            <a:off x="9572825" y="1793966"/>
            <a:ext cx="424615" cy="26429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左 10">
            <a:extLst>
              <a:ext uri="{FF2B5EF4-FFF2-40B4-BE49-F238E27FC236}">
                <a16:creationId xmlns:a16="http://schemas.microsoft.com/office/drawing/2014/main" id="{7DB9D436-A200-386D-7B7A-FB50A0C939C5}"/>
              </a:ext>
            </a:extLst>
          </p:cNvPr>
          <p:cNvSpPr/>
          <p:nvPr/>
        </p:nvSpPr>
        <p:spPr>
          <a:xfrm>
            <a:off x="7372272" y="4762795"/>
            <a:ext cx="940525" cy="37447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a:extLst>
              <a:ext uri="{FF2B5EF4-FFF2-40B4-BE49-F238E27FC236}">
                <a16:creationId xmlns:a16="http://schemas.microsoft.com/office/drawing/2014/main" id="{E7095BF7-76FA-727B-B430-C6433E1FB063}"/>
              </a:ext>
            </a:extLst>
          </p:cNvPr>
          <p:cNvSpPr txBox="1">
            <a:spLocks/>
          </p:cNvSpPr>
          <p:nvPr/>
        </p:nvSpPr>
        <p:spPr>
          <a:xfrm>
            <a:off x="4672284" y="4337038"/>
            <a:ext cx="2833276" cy="17180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根据</a:t>
            </a:r>
            <a:r>
              <a:rPr lang="en-US" altLang="zh-CN" dirty="0"/>
              <a:t>database</a:t>
            </a:r>
            <a:r>
              <a:rPr lang="zh-CN" altLang="en-US" dirty="0"/>
              <a:t>中的语义信息定位到传统操作系统</a:t>
            </a:r>
          </a:p>
        </p:txBody>
      </p:sp>
      <p:sp>
        <p:nvSpPr>
          <p:cNvPr id="13" name="箭头: 左 12">
            <a:extLst>
              <a:ext uri="{FF2B5EF4-FFF2-40B4-BE49-F238E27FC236}">
                <a16:creationId xmlns:a16="http://schemas.microsoft.com/office/drawing/2014/main" id="{0FB0C5B4-BD68-5D11-C003-149D33C8B9BA}"/>
              </a:ext>
            </a:extLst>
          </p:cNvPr>
          <p:cNvSpPr/>
          <p:nvPr/>
        </p:nvSpPr>
        <p:spPr>
          <a:xfrm>
            <a:off x="3335383" y="4749201"/>
            <a:ext cx="940525" cy="37447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2">
            <a:extLst>
              <a:ext uri="{FF2B5EF4-FFF2-40B4-BE49-F238E27FC236}">
                <a16:creationId xmlns:a16="http://schemas.microsoft.com/office/drawing/2014/main" id="{1378E547-74DA-987C-0B2E-ECC0C355D99C}"/>
              </a:ext>
            </a:extLst>
          </p:cNvPr>
          <p:cNvSpPr txBox="1">
            <a:spLocks/>
          </p:cNvSpPr>
          <p:nvPr/>
        </p:nvSpPr>
        <p:spPr>
          <a:xfrm>
            <a:off x="266303" y="4436871"/>
            <a:ext cx="3069080" cy="9991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TFS</a:t>
            </a:r>
            <a:r>
              <a:rPr lang="zh-CN" altLang="en-US" dirty="0"/>
              <a:t>完成基础操作</a:t>
            </a:r>
            <a:endParaRPr lang="en-US" altLang="zh-CN" dirty="0"/>
          </a:p>
          <a:p>
            <a:pPr marL="0" indent="0">
              <a:buFont typeface="Arial" panose="020B0604020202020204" pitchFamily="34" charset="0"/>
              <a:buNone/>
            </a:pPr>
            <a:r>
              <a:rPr lang="en-US" altLang="zh-CN" dirty="0"/>
              <a:t>LLM</a:t>
            </a:r>
            <a:r>
              <a:rPr lang="zh-CN" altLang="en-US" dirty="0"/>
              <a:t>完成高级操作</a:t>
            </a:r>
          </a:p>
        </p:txBody>
      </p:sp>
      <p:sp>
        <p:nvSpPr>
          <p:cNvPr id="15" name="箭头: 圆角右 14">
            <a:extLst>
              <a:ext uri="{FF2B5EF4-FFF2-40B4-BE49-F238E27FC236}">
                <a16:creationId xmlns:a16="http://schemas.microsoft.com/office/drawing/2014/main" id="{BAD8B7E2-25D1-9855-1201-38DCA95BB976}"/>
              </a:ext>
            </a:extLst>
          </p:cNvPr>
          <p:cNvSpPr/>
          <p:nvPr/>
        </p:nvSpPr>
        <p:spPr>
          <a:xfrm>
            <a:off x="1097280" y="988320"/>
            <a:ext cx="1053737" cy="314837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圆角 20">
            <a:extLst>
              <a:ext uri="{FF2B5EF4-FFF2-40B4-BE49-F238E27FC236}">
                <a16:creationId xmlns:a16="http://schemas.microsoft.com/office/drawing/2014/main" id="{4FA2C433-FCF1-DC59-77C6-6DE82F5117A4}"/>
              </a:ext>
            </a:extLst>
          </p:cNvPr>
          <p:cNvSpPr/>
          <p:nvPr/>
        </p:nvSpPr>
        <p:spPr>
          <a:xfrm>
            <a:off x="4886086" y="2598905"/>
            <a:ext cx="2191228" cy="6449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内容占位符 2">
            <a:extLst>
              <a:ext uri="{FF2B5EF4-FFF2-40B4-BE49-F238E27FC236}">
                <a16:creationId xmlns:a16="http://schemas.microsoft.com/office/drawing/2014/main" id="{66C55472-DF49-2364-F3F9-4B98B2C9CBEE}"/>
              </a:ext>
            </a:extLst>
          </p:cNvPr>
          <p:cNvSpPr txBox="1">
            <a:spLocks/>
          </p:cNvSpPr>
          <p:nvPr/>
        </p:nvSpPr>
        <p:spPr>
          <a:xfrm>
            <a:off x="5159285" y="2692934"/>
            <a:ext cx="438150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Supervisor</a:t>
            </a:r>
            <a:endParaRPr lang="zh-CN" altLang="en-US" dirty="0"/>
          </a:p>
        </p:txBody>
      </p:sp>
      <p:cxnSp>
        <p:nvCxnSpPr>
          <p:cNvPr id="27" name="直接箭头连接符 26">
            <a:extLst>
              <a:ext uri="{FF2B5EF4-FFF2-40B4-BE49-F238E27FC236}">
                <a16:creationId xmlns:a16="http://schemas.microsoft.com/office/drawing/2014/main" id="{0CA5A444-4A90-9EEE-308F-478A57E48DE3}"/>
              </a:ext>
            </a:extLst>
          </p:cNvPr>
          <p:cNvCxnSpPr>
            <a:cxnSpLocks/>
          </p:cNvCxnSpPr>
          <p:nvPr/>
        </p:nvCxnSpPr>
        <p:spPr>
          <a:xfrm flipH="1">
            <a:off x="2951975" y="3216856"/>
            <a:ext cx="1786953" cy="1093166"/>
          </a:xfrm>
          <a:prstGeom prst="straightConnector1">
            <a:avLst/>
          </a:prstGeom>
          <a:ln w="76200">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9" name="内容占位符 2">
            <a:extLst>
              <a:ext uri="{FF2B5EF4-FFF2-40B4-BE49-F238E27FC236}">
                <a16:creationId xmlns:a16="http://schemas.microsoft.com/office/drawing/2014/main" id="{881D8B71-B9E0-395B-3CB1-903A9800CDA6}"/>
              </a:ext>
            </a:extLst>
          </p:cNvPr>
          <p:cNvSpPr txBox="1">
            <a:spLocks/>
          </p:cNvSpPr>
          <p:nvPr/>
        </p:nvSpPr>
        <p:spPr>
          <a:xfrm>
            <a:off x="2647297" y="3189840"/>
            <a:ext cx="153454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Monitor</a:t>
            </a:r>
            <a:endParaRPr lang="zh-CN" altLang="en-US" dirty="0"/>
          </a:p>
        </p:txBody>
      </p:sp>
      <p:cxnSp>
        <p:nvCxnSpPr>
          <p:cNvPr id="31" name="直接箭头连接符 30">
            <a:extLst>
              <a:ext uri="{FF2B5EF4-FFF2-40B4-BE49-F238E27FC236}">
                <a16:creationId xmlns:a16="http://schemas.microsoft.com/office/drawing/2014/main" id="{2DB41AC0-7F6A-8400-5ACD-243BFDAEDA42}"/>
              </a:ext>
            </a:extLst>
          </p:cNvPr>
          <p:cNvCxnSpPr>
            <a:cxnSpLocks/>
          </p:cNvCxnSpPr>
          <p:nvPr/>
        </p:nvCxnSpPr>
        <p:spPr>
          <a:xfrm flipV="1">
            <a:off x="7505560" y="1793966"/>
            <a:ext cx="1385891" cy="898968"/>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内容占位符 2">
            <a:extLst>
              <a:ext uri="{FF2B5EF4-FFF2-40B4-BE49-F238E27FC236}">
                <a16:creationId xmlns:a16="http://schemas.microsoft.com/office/drawing/2014/main" id="{84CF813F-CE30-0D44-1BA9-585C23BFC59F}"/>
              </a:ext>
            </a:extLst>
          </p:cNvPr>
          <p:cNvSpPr txBox="1">
            <a:spLocks/>
          </p:cNvSpPr>
          <p:nvPr/>
        </p:nvSpPr>
        <p:spPr>
          <a:xfrm>
            <a:off x="6582506" y="1918192"/>
            <a:ext cx="1730291"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Feed back</a:t>
            </a:r>
            <a:endParaRPr lang="zh-CN" altLang="en-US" dirty="0"/>
          </a:p>
        </p:txBody>
      </p:sp>
    </p:spTree>
    <p:extLst>
      <p:ext uri="{BB962C8B-B14F-4D97-AF65-F5344CB8AC3E}">
        <p14:creationId xmlns:p14="http://schemas.microsoft.com/office/powerpoint/2010/main" val="348736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7437B-D035-7478-907F-D0AD5C09B9E5}"/>
            </a:ext>
          </a:extLst>
        </p:cNvPr>
        <p:cNvGrpSpPr/>
        <p:nvPr/>
      </p:nvGrpSpPr>
      <p:grpSpPr>
        <a:xfrm>
          <a:off x="0" y="0"/>
          <a:ext cx="0" cy="0"/>
          <a:chOff x="0" y="0"/>
          <a:chExt cx="0" cy="0"/>
        </a:xfrm>
      </p:grpSpPr>
      <p:sp>
        <p:nvSpPr>
          <p:cNvPr id="20" name="矩形: 圆角 19">
            <a:extLst>
              <a:ext uri="{FF2B5EF4-FFF2-40B4-BE49-F238E27FC236}">
                <a16:creationId xmlns:a16="http://schemas.microsoft.com/office/drawing/2014/main" id="{73708354-AFFB-6B4E-2B3B-BCCADB11CA96}"/>
              </a:ext>
            </a:extLst>
          </p:cNvPr>
          <p:cNvSpPr/>
          <p:nvPr/>
        </p:nvSpPr>
        <p:spPr>
          <a:xfrm>
            <a:off x="239019" y="4403254"/>
            <a:ext cx="2989349" cy="103274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F7BB27F9-179D-12B8-C4D7-24C113644F95}"/>
              </a:ext>
            </a:extLst>
          </p:cNvPr>
          <p:cNvSpPr/>
          <p:nvPr/>
        </p:nvSpPr>
        <p:spPr>
          <a:xfrm>
            <a:off x="4382923" y="4277717"/>
            <a:ext cx="2989349" cy="131743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ED4DF017-C4A9-2CAA-9725-C3F8C7EA218C}"/>
              </a:ext>
            </a:extLst>
          </p:cNvPr>
          <p:cNvSpPr/>
          <p:nvPr/>
        </p:nvSpPr>
        <p:spPr>
          <a:xfrm>
            <a:off x="8363613" y="4627546"/>
            <a:ext cx="3757266" cy="6449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4227A641-EE78-2EFA-D824-501DA5F690CF}"/>
              </a:ext>
            </a:extLst>
          </p:cNvPr>
          <p:cNvSpPr/>
          <p:nvPr/>
        </p:nvSpPr>
        <p:spPr>
          <a:xfrm>
            <a:off x="2151017" y="941304"/>
            <a:ext cx="3141749" cy="65599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8E8B263E-2C1E-8554-D181-5A5D8E12D24D}"/>
              </a:ext>
            </a:extLst>
          </p:cNvPr>
          <p:cNvSpPr/>
          <p:nvPr/>
        </p:nvSpPr>
        <p:spPr>
          <a:xfrm>
            <a:off x="6709753" y="992348"/>
            <a:ext cx="4303262" cy="6449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A9F67233-3D73-D98F-D0FC-17208EC264E2}"/>
              </a:ext>
            </a:extLst>
          </p:cNvPr>
          <p:cNvSpPr>
            <a:spLocks noGrp="1"/>
          </p:cNvSpPr>
          <p:nvPr>
            <p:ph type="title"/>
          </p:nvPr>
        </p:nvSpPr>
        <p:spPr/>
        <p:txBody>
          <a:bodyPr/>
          <a:lstStyle/>
          <a:p>
            <a:r>
              <a:rPr lang="en-US" altLang="zh-CN" dirty="0"/>
              <a:t>The Architecture of LSFS</a:t>
            </a:r>
            <a:endParaRPr lang="zh-CN" altLang="en-US" dirty="0"/>
          </a:p>
        </p:txBody>
      </p:sp>
      <p:sp>
        <p:nvSpPr>
          <p:cNvPr id="3" name="内容占位符 2">
            <a:extLst>
              <a:ext uri="{FF2B5EF4-FFF2-40B4-BE49-F238E27FC236}">
                <a16:creationId xmlns:a16="http://schemas.microsoft.com/office/drawing/2014/main" id="{F26DE09E-1685-00A0-B710-398FE54DEAEB}"/>
              </a:ext>
            </a:extLst>
          </p:cNvPr>
          <p:cNvSpPr>
            <a:spLocks noGrp="1"/>
          </p:cNvSpPr>
          <p:nvPr>
            <p:ph idx="1"/>
          </p:nvPr>
        </p:nvSpPr>
        <p:spPr>
          <a:xfrm>
            <a:off x="2215788" y="988320"/>
            <a:ext cx="2943497" cy="550938"/>
          </a:xfrm>
        </p:spPr>
        <p:txBody>
          <a:bodyPr/>
          <a:lstStyle/>
          <a:p>
            <a:pPr marL="0" indent="0">
              <a:buNone/>
            </a:pPr>
            <a:r>
              <a:rPr lang="zh-CN" altLang="en-US" dirty="0"/>
              <a:t>用户输入</a:t>
            </a:r>
            <a:r>
              <a:rPr lang="en-US" altLang="zh-CN" dirty="0"/>
              <a:t>Prompts</a:t>
            </a:r>
            <a:endParaRPr lang="zh-CN" altLang="en-US" dirty="0"/>
          </a:p>
        </p:txBody>
      </p:sp>
      <p:sp>
        <p:nvSpPr>
          <p:cNvPr id="4" name="灯片编号占位符 3">
            <a:extLst>
              <a:ext uri="{FF2B5EF4-FFF2-40B4-BE49-F238E27FC236}">
                <a16:creationId xmlns:a16="http://schemas.microsoft.com/office/drawing/2014/main" id="{843391F8-18E0-C577-6099-D26F3B1D5504}"/>
              </a:ext>
            </a:extLst>
          </p:cNvPr>
          <p:cNvSpPr>
            <a:spLocks noGrp="1"/>
          </p:cNvSpPr>
          <p:nvPr>
            <p:ph type="sldNum" sz="quarter" idx="12"/>
          </p:nvPr>
        </p:nvSpPr>
        <p:spPr/>
        <p:txBody>
          <a:bodyPr/>
          <a:lstStyle/>
          <a:p>
            <a:fld id="{27C45CD9-0508-4D1E-923D-4DFDAA610D19}" type="slidenum">
              <a:rPr lang="zh-CN" altLang="en-US" smtClean="0"/>
              <a:t>23</a:t>
            </a:fld>
            <a:endParaRPr lang="zh-CN" altLang="en-US"/>
          </a:p>
        </p:txBody>
      </p:sp>
      <p:sp>
        <p:nvSpPr>
          <p:cNvPr id="7" name="内容占位符 2">
            <a:extLst>
              <a:ext uri="{FF2B5EF4-FFF2-40B4-BE49-F238E27FC236}">
                <a16:creationId xmlns:a16="http://schemas.microsoft.com/office/drawing/2014/main" id="{D6771793-5DB1-4987-1AF0-5E928CD059B6}"/>
              </a:ext>
            </a:extLst>
          </p:cNvPr>
          <p:cNvSpPr txBox="1">
            <a:spLocks/>
          </p:cNvSpPr>
          <p:nvPr/>
        </p:nvSpPr>
        <p:spPr>
          <a:xfrm>
            <a:off x="6670634" y="1129403"/>
            <a:ext cx="438150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highlight>
                  <a:srgbClr val="D18426"/>
                </a:highlight>
              </a:rPr>
              <a:t>LSFS Parser</a:t>
            </a:r>
            <a:r>
              <a:rPr lang="zh-CN" altLang="en-US" dirty="0"/>
              <a:t>解析为</a:t>
            </a:r>
            <a:r>
              <a:rPr lang="en-US" altLang="zh-CN" dirty="0"/>
              <a:t>API</a:t>
            </a:r>
            <a:r>
              <a:rPr lang="zh-CN" altLang="en-US" dirty="0"/>
              <a:t>调用</a:t>
            </a:r>
          </a:p>
        </p:txBody>
      </p:sp>
      <p:sp>
        <p:nvSpPr>
          <p:cNvPr id="8" name="箭头: 右 7">
            <a:extLst>
              <a:ext uri="{FF2B5EF4-FFF2-40B4-BE49-F238E27FC236}">
                <a16:creationId xmlns:a16="http://schemas.microsoft.com/office/drawing/2014/main" id="{652E65BF-3550-12A8-5036-3CA41BEC3FCE}"/>
              </a:ext>
            </a:extLst>
          </p:cNvPr>
          <p:cNvSpPr/>
          <p:nvPr/>
        </p:nvSpPr>
        <p:spPr>
          <a:xfrm>
            <a:off x="5402783" y="1082067"/>
            <a:ext cx="1236072" cy="3744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a:extLst>
              <a:ext uri="{FF2B5EF4-FFF2-40B4-BE49-F238E27FC236}">
                <a16:creationId xmlns:a16="http://schemas.microsoft.com/office/drawing/2014/main" id="{4514C829-88C7-0A48-DC52-4D4972492C54}"/>
              </a:ext>
            </a:extLst>
          </p:cNvPr>
          <p:cNvSpPr txBox="1">
            <a:spLocks/>
          </p:cNvSpPr>
          <p:nvPr/>
        </p:nvSpPr>
        <p:spPr>
          <a:xfrm>
            <a:off x="8419812" y="4753760"/>
            <a:ext cx="438150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API</a:t>
            </a:r>
            <a:r>
              <a:rPr lang="zh-CN" altLang="en-US" dirty="0"/>
              <a:t>产生对应的</a:t>
            </a:r>
            <a:r>
              <a:rPr lang="en-US" altLang="zh-CN" dirty="0" err="1"/>
              <a:t>Syscalls</a:t>
            </a:r>
            <a:endParaRPr lang="zh-CN" altLang="en-US" dirty="0"/>
          </a:p>
        </p:txBody>
      </p:sp>
      <p:sp>
        <p:nvSpPr>
          <p:cNvPr id="10" name="箭头: 下 9">
            <a:extLst>
              <a:ext uri="{FF2B5EF4-FFF2-40B4-BE49-F238E27FC236}">
                <a16:creationId xmlns:a16="http://schemas.microsoft.com/office/drawing/2014/main" id="{CCC73BDB-F3D6-A180-C091-38E5D62B602E}"/>
              </a:ext>
            </a:extLst>
          </p:cNvPr>
          <p:cNvSpPr/>
          <p:nvPr/>
        </p:nvSpPr>
        <p:spPr>
          <a:xfrm>
            <a:off x="9572825" y="1793966"/>
            <a:ext cx="424615" cy="26429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左 10">
            <a:extLst>
              <a:ext uri="{FF2B5EF4-FFF2-40B4-BE49-F238E27FC236}">
                <a16:creationId xmlns:a16="http://schemas.microsoft.com/office/drawing/2014/main" id="{C02802AD-40CF-02DF-5F29-1D8E42192E8C}"/>
              </a:ext>
            </a:extLst>
          </p:cNvPr>
          <p:cNvSpPr/>
          <p:nvPr/>
        </p:nvSpPr>
        <p:spPr>
          <a:xfrm>
            <a:off x="7372272" y="4762795"/>
            <a:ext cx="940525" cy="37447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a:extLst>
              <a:ext uri="{FF2B5EF4-FFF2-40B4-BE49-F238E27FC236}">
                <a16:creationId xmlns:a16="http://schemas.microsoft.com/office/drawing/2014/main" id="{42D81515-3BAC-FFA5-6F06-F8A404787382}"/>
              </a:ext>
            </a:extLst>
          </p:cNvPr>
          <p:cNvSpPr txBox="1">
            <a:spLocks/>
          </p:cNvSpPr>
          <p:nvPr/>
        </p:nvSpPr>
        <p:spPr>
          <a:xfrm>
            <a:off x="4672284" y="4337038"/>
            <a:ext cx="2833276" cy="17180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根据</a:t>
            </a:r>
            <a:r>
              <a:rPr lang="en-US" altLang="zh-CN" dirty="0"/>
              <a:t>database</a:t>
            </a:r>
            <a:r>
              <a:rPr lang="zh-CN" altLang="en-US" dirty="0"/>
              <a:t>中的语义信息定位到传统操作系统</a:t>
            </a:r>
          </a:p>
        </p:txBody>
      </p:sp>
      <p:sp>
        <p:nvSpPr>
          <p:cNvPr id="13" name="箭头: 左 12">
            <a:extLst>
              <a:ext uri="{FF2B5EF4-FFF2-40B4-BE49-F238E27FC236}">
                <a16:creationId xmlns:a16="http://schemas.microsoft.com/office/drawing/2014/main" id="{F9942657-7E36-85E3-1CDB-AD728C63B2DE}"/>
              </a:ext>
            </a:extLst>
          </p:cNvPr>
          <p:cNvSpPr/>
          <p:nvPr/>
        </p:nvSpPr>
        <p:spPr>
          <a:xfrm>
            <a:off x="3335383" y="4749201"/>
            <a:ext cx="940525" cy="37447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内容占位符 2">
            <a:extLst>
              <a:ext uri="{FF2B5EF4-FFF2-40B4-BE49-F238E27FC236}">
                <a16:creationId xmlns:a16="http://schemas.microsoft.com/office/drawing/2014/main" id="{BCE60C71-C132-8022-6D56-2D7046458AFA}"/>
              </a:ext>
            </a:extLst>
          </p:cNvPr>
          <p:cNvSpPr txBox="1">
            <a:spLocks/>
          </p:cNvSpPr>
          <p:nvPr/>
        </p:nvSpPr>
        <p:spPr>
          <a:xfrm>
            <a:off x="266303" y="4436871"/>
            <a:ext cx="3069080" cy="9991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TFS</a:t>
            </a:r>
            <a:r>
              <a:rPr lang="zh-CN" altLang="en-US" dirty="0"/>
              <a:t>完成基础操作</a:t>
            </a:r>
            <a:endParaRPr lang="en-US" altLang="zh-CN" dirty="0"/>
          </a:p>
          <a:p>
            <a:pPr marL="0" indent="0">
              <a:buFont typeface="Arial" panose="020B0604020202020204" pitchFamily="34" charset="0"/>
              <a:buNone/>
            </a:pPr>
            <a:r>
              <a:rPr lang="en-US" altLang="zh-CN" dirty="0"/>
              <a:t>LLM</a:t>
            </a:r>
            <a:r>
              <a:rPr lang="zh-CN" altLang="en-US" dirty="0"/>
              <a:t>完成高级操作</a:t>
            </a:r>
          </a:p>
        </p:txBody>
      </p:sp>
      <p:sp>
        <p:nvSpPr>
          <p:cNvPr id="15" name="箭头: 圆角右 14">
            <a:extLst>
              <a:ext uri="{FF2B5EF4-FFF2-40B4-BE49-F238E27FC236}">
                <a16:creationId xmlns:a16="http://schemas.microsoft.com/office/drawing/2014/main" id="{783F8B4B-BD61-A6BA-6D01-B00626B6ED75}"/>
              </a:ext>
            </a:extLst>
          </p:cNvPr>
          <p:cNvSpPr/>
          <p:nvPr/>
        </p:nvSpPr>
        <p:spPr>
          <a:xfrm>
            <a:off x="1097280" y="988320"/>
            <a:ext cx="1053737" cy="314837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矩形: 圆角 20">
            <a:extLst>
              <a:ext uri="{FF2B5EF4-FFF2-40B4-BE49-F238E27FC236}">
                <a16:creationId xmlns:a16="http://schemas.microsoft.com/office/drawing/2014/main" id="{6F180AB5-CF7C-2989-55F8-A12E62A189EE}"/>
              </a:ext>
            </a:extLst>
          </p:cNvPr>
          <p:cNvSpPr/>
          <p:nvPr/>
        </p:nvSpPr>
        <p:spPr>
          <a:xfrm>
            <a:off x="4886086" y="2598905"/>
            <a:ext cx="2191228" cy="64496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内容占位符 2">
            <a:extLst>
              <a:ext uri="{FF2B5EF4-FFF2-40B4-BE49-F238E27FC236}">
                <a16:creationId xmlns:a16="http://schemas.microsoft.com/office/drawing/2014/main" id="{12625D4C-7198-8727-F8EE-FBE7ADB53315}"/>
              </a:ext>
            </a:extLst>
          </p:cNvPr>
          <p:cNvSpPr txBox="1">
            <a:spLocks/>
          </p:cNvSpPr>
          <p:nvPr/>
        </p:nvSpPr>
        <p:spPr>
          <a:xfrm>
            <a:off x="5159285" y="2692934"/>
            <a:ext cx="438150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highlight>
                  <a:srgbClr val="D18426"/>
                </a:highlight>
              </a:rPr>
              <a:t>Supervisor</a:t>
            </a:r>
            <a:endParaRPr lang="zh-CN" altLang="en-US" b="1" dirty="0">
              <a:highlight>
                <a:srgbClr val="D18426"/>
              </a:highlight>
            </a:endParaRPr>
          </a:p>
        </p:txBody>
      </p:sp>
      <p:cxnSp>
        <p:nvCxnSpPr>
          <p:cNvPr id="27" name="直接箭头连接符 26">
            <a:extLst>
              <a:ext uri="{FF2B5EF4-FFF2-40B4-BE49-F238E27FC236}">
                <a16:creationId xmlns:a16="http://schemas.microsoft.com/office/drawing/2014/main" id="{C11171B0-C1CF-A6A1-D8A9-81200D8561C9}"/>
              </a:ext>
            </a:extLst>
          </p:cNvPr>
          <p:cNvCxnSpPr>
            <a:cxnSpLocks/>
          </p:cNvCxnSpPr>
          <p:nvPr/>
        </p:nvCxnSpPr>
        <p:spPr>
          <a:xfrm flipH="1">
            <a:off x="2951975" y="3216856"/>
            <a:ext cx="1786953" cy="1093166"/>
          </a:xfrm>
          <a:prstGeom prst="straightConnector1">
            <a:avLst/>
          </a:prstGeom>
          <a:ln w="76200">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29" name="内容占位符 2">
            <a:extLst>
              <a:ext uri="{FF2B5EF4-FFF2-40B4-BE49-F238E27FC236}">
                <a16:creationId xmlns:a16="http://schemas.microsoft.com/office/drawing/2014/main" id="{5814E3A0-D830-D4EF-A983-BE00E43F1853}"/>
              </a:ext>
            </a:extLst>
          </p:cNvPr>
          <p:cNvSpPr txBox="1">
            <a:spLocks/>
          </p:cNvSpPr>
          <p:nvPr/>
        </p:nvSpPr>
        <p:spPr>
          <a:xfrm>
            <a:off x="2647297" y="3189840"/>
            <a:ext cx="1534540"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Monitor</a:t>
            </a:r>
            <a:endParaRPr lang="zh-CN" altLang="en-US" dirty="0"/>
          </a:p>
        </p:txBody>
      </p:sp>
      <p:cxnSp>
        <p:nvCxnSpPr>
          <p:cNvPr id="31" name="直接箭头连接符 30">
            <a:extLst>
              <a:ext uri="{FF2B5EF4-FFF2-40B4-BE49-F238E27FC236}">
                <a16:creationId xmlns:a16="http://schemas.microsoft.com/office/drawing/2014/main" id="{F46CFF0B-F1FF-2B97-285F-B05D1C93DAB5}"/>
              </a:ext>
            </a:extLst>
          </p:cNvPr>
          <p:cNvCxnSpPr>
            <a:cxnSpLocks/>
          </p:cNvCxnSpPr>
          <p:nvPr/>
        </p:nvCxnSpPr>
        <p:spPr>
          <a:xfrm flipV="1">
            <a:off x="7505560" y="1793966"/>
            <a:ext cx="1385891" cy="898968"/>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内容占位符 2">
            <a:extLst>
              <a:ext uri="{FF2B5EF4-FFF2-40B4-BE49-F238E27FC236}">
                <a16:creationId xmlns:a16="http://schemas.microsoft.com/office/drawing/2014/main" id="{4ADA532E-2AE7-930F-8809-E42C89B6B66D}"/>
              </a:ext>
            </a:extLst>
          </p:cNvPr>
          <p:cNvSpPr txBox="1">
            <a:spLocks/>
          </p:cNvSpPr>
          <p:nvPr/>
        </p:nvSpPr>
        <p:spPr>
          <a:xfrm>
            <a:off x="6582506" y="1918192"/>
            <a:ext cx="1730291" cy="550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t>Feed back</a:t>
            </a:r>
            <a:endParaRPr lang="zh-CN" altLang="en-US" dirty="0"/>
          </a:p>
        </p:txBody>
      </p:sp>
    </p:spTree>
    <p:extLst>
      <p:ext uri="{BB962C8B-B14F-4D97-AF65-F5344CB8AC3E}">
        <p14:creationId xmlns:p14="http://schemas.microsoft.com/office/powerpoint/2010/main" val="3650586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B1B9A-5B51-1560-A898-BDEA4A7A4AA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3669A1C-C23D-5BDF-DFBD-B82B58CABBB8}"/>
              </a:ext>
            </a:extLst>
          </p:cNvPr>
          <p:cNvSpPr>
            <a:spLocks noGrp="1"/>
          </p:cNvSpPr>
          <p:nvPr>
            <p:ph type="title"/>
          </p:nvPr>
        </p:nvSpPr>
        <p:spPr/>
        <p:txBody>
          <a:bodyPr/>
          <a:lstStyle/>
          <a:p>
            <a:r>
              <a:rPr lang="en-US" altLang="zh-CN" dirty="0"/>
              <a:t>The Expansion of LSFS</a:t>
            </a:r>
            <a:endParaRPr lang="zh-CN" altLang="en-US" dirty="0"/>
          </a:p>
        </p:txBody>
      </p:sp>
      <p:sp>
        <p:nvSpPr>
          <p:cNvPr id="4" name="灯片编号占位符 3">
            <a:extLst>
              <a:ext uri="{FF2B5EF4-FFF2-40B4-BE49-F238E27FC236}">
                <a16:creationId xmlns:a16="http://schemas.microsoft.com/office/drawing/2014/main" id="{AEA67658-DA56-34EB-5D0F-29547A75E957}"/>
              </a:ext>
            </a:extLst>
          </p:cNvPr>
          <p:cNvSpPr>
            <a:spLocks noGrp="1"/>
          </p:cNvSpPr>
          <p:nvPr>
            <p:ph type="sldNum" sz="quarter" idx="12"/>
          </p:nvPr>
        </p:nvSpPr>
        <p:spPr/>
        <p:txBody>
          <a:bodyPr/>
          <a:lstStyle/>
          <a:p>
            <a:fld id="{27C45CD9-0508-4D1E-923D-4DFDAA610D19}" type="slidenum">
              <a:rPr lang="zh-CN" altLang="en-US" smtClean="0"/>
              <a:t>24</a:t>
            </a:fld>
            <a:endParaRPr lang="zh-CN" altLang="en-US"/>
          </a:p>
        </p:txBody>
      </p:sp>
      <p:sp>
        <p:nvSpPr>
          <p:cNvPr id="24" name="文本框 23">
            <a:extLst>
              <a:ext uri="{FF2B5EF4-FFF2-40B4-BE49-F238E27FC236}">
                <a16:creationId xmlns:a16="http://schemas.microsoft.com/office/drawing/2014/main" id="{407ECD26-C31F-AC5B-6CF7-F963BAC604D8}"/>
              </a:ext>
            </a:extLst>
          </p:cNvPr>
          <p:cNvSpPr txBox="1"/>
          <p:nvPr/>
        </p:nvSpPr>
        <p:spPr>
          <a:xfrm>
            <a:off x="205875" y="930275"/>
            <a:ext cx="11986125" cy="4154984"/>
          </a:xfrm>
          <a:prstGeom prst="rect">
            <a:avLst/>
          </a:prstGeom>
          <a:noFill/>
        </p:spPr>
        <p:txBody>
          <a:bodyPr wrap="square">
            <a:spAutoFit/>
          </a:bodyPr>
          <a:lstStyle/>
          <a:p>
            <a:endParaRPr lang="en-US" altLang="zh-CN" sz="2400" b="1" dirty="0">
              <a:solidFill>
                <a:srgbClr val="0070C0"/>
              </a:solidFill>
              <a:latin typeface="-apple-system"/>
            </a:endParaRPr>
          </a:p>
          <a:p>
            <a:r>
              <a:rPr lang="en-US" altLang="zh-CN" sz="2400" b="1" dirty="0">
                <a:latin typeface="-apple-system"/>
              </a:rPr>
              <a:t>Q1</a:t>
            </a:r>
            <a:r>
              <a:rPr lang="zh-CN" altLang="en-US" sz="2400" b="1" dirty="0">
                <a:latin typeface="-apple-system"/>
              </a:rPr>
              <a:t>： 可执行文件的语义包含哪些内容？如何获得语义？</a:t>
            </a:r>
            <a:endParaRPr lang="en-US" altLang="zh-CN" sz="2400" b="1" dirty="0">
              <a:latin typeface="-apple-system"/>
            </a:endParaRPr>
          </a:p>
          <a:p>
            <a:pPr marL="342900" indent="-342900">
              <a:buFont typeface="Arial" panose="020B0604020202020204" pitchFamily="34" charset="0"/>
              <a:buChar char="•"/>
            </a:pPr>
            <a:r>
              <a:rPr lang="zh-CN" altLang="en-US" sz="2400" b="1" dirty="0">
                <a:solidFill>
                  <a:srgbClr val="0070C0"/>
                </a:solidFill>
                <a:latin typeface="-apple-system"/>
              </a:rPr>
              <a:t>功能，分类，</a:t>
            </a:r>
            <a:r>
              <a:rPr lang="en-US" altLang="zh-CN" sz="2400" b="1" dirty="0">
                <a:solidFill>
                  <a:srgbClr val="0070C0"/>
                </a:solidFill>
                <a:latin typeface="-apple-system"/>
              </a:rPr>
              <a:t>……</a:t>
            </a:r>
          </a:p>
          <a:p>
            <a:pPr marL="342900" indent="-342900">
              <a:buFont typeface="Arial" panose="020B0604020202020204" pitchFamily="34" charset="0"/>
              <a:buChar char="•"/>
            </a:pPr>
            <a:r>
              <a:rPr lang="zh-CN" altLang="en-US" sz="2400" b="1" dirty="0">
                <a:solidFill>
                  <a:srgbClr val="0070C0"/>
                </a:solidFill>
                <a:latin typeface="-apple-system"/>
              </a:rPr>
              <a:t>一种粗暴的方式 </a:t>
            </a:r>
            <a:r>
              <a:rPr lang="en-US" altLang="zh-CN" sz="2400" b="1" dirty="0">
                <a:solidFill>
                  <a:srgbClr val="0070C0"/>
                </a:solidFill>
                <a:latin typeface="-apple-system"/>
              </a:rPr>
              <a:t>—— </a:t>
            </a:r>
            <a:r>
              <a:rPr lang="zh-CN" altLang="en-US" sz="2400" b="1" dirty="0">
                <a:solidFill>
                  <a:srgbClr val="0070C0"/>
                </a:solidFill>
                <a:latin typeface="-apple-system"/>
              </a:rPr>
              <a:t>联网搜索？</a:t>
            </a:r>
            <a:endParaRPr lang="en-US" altLang="zh-CN" sz="2400" b="1" dirty="0">
              <a:solidFill>
                <a:srgbClr val="0070C0"/>
              </a:solidFill>
              <a:latin typeface="-apple-system"/>
            </a:endParaRPr>
          </a:p>
          <a:p>
            <a:endParaRPr lang="en-US" altLang="zh-CN" sz="2400" b="1" dirty="0">
              <a:solidFill>
                <a:srgbClr val="0070C0"/>
              </a:solidFill>
              <a:latin typeface="-apple-system"/>
            </a:endParaRPr>
          </a:p>
          <a:p>
            <a:endParaRPr lang="en-US" altLang="zh-CN" sz="2400" b="1" dirty="0">
              <a:solidFill>
                <a:srgbClr val="0070C0"/>
              </a:solidFill>
              <a:latin typeface="-apple-system"/>
            </a:endParaRPr>
          </a:p>
          <a:p>
            <a:r>
              <a:rPr lang="en-US" altLang="zh-CN" sz="2400" b="1" dirty="0">
                <a:latin typeface="-apple-system"/>
              </a:rPr>
              <a:t>Q2:    </a:t>
            </a:r>
            <a:r>
              <a:rPr lang="zh-CN" altLang="en-US" sz="2400" b="1" dirty="0">
                <a:latin typeface="-apple-system"/>
              </a:rPr>
              <a:t>可执行文件需要怎样的操作，应该增添什么</a:t>
            </a:r>
            <a:r>
              <a:rPr lang="en-US" altLang="zh-CN" sz="2400" b="1" dirty="0">
                <a:latin typeface="-apple-system"/>
              </a:rPr>
              <a:t>API</a:t>
            </a:r>
            <a:r>
              <a:rPr lang="zh-CN" altLang="en-US" sz="2400" b="1" dirty="0">
                <a:latin typeface="-apple-system"/>
              </a:rPr>
              <a:t>接口？应该增添什么</a:t>
            </a:r>
            <a:r>
              <a:rPr lang="en-US" altLang="zh-CN" sz="2400" b="1" dirty="0">
                <a:latin typeface="-apple-system"/>
              </a:rPr>
              <a:t>system calls?</a:t>
            </a:r>
          </a:p>
          <a:p>
            <a:endParaRPr lang="en-US" altLang="zh-CN" sz="2400" b="1" dirty="0">
              <a:latin typeface="-apple-system"/>
            </a:endParaRPr>
          </a:p>
          <a:p>
            <a:endParaRPr lang="en-US" altLang="zh-CN" sz="2400" b="1" dirty="0">
              <a:latin typeface="-apple-system"/>
            </a:endParaRPr>
          </a:p>
          <a:p>
            <a:r>
              <a:rPr lang="en-US" altLang="zh-CN" sz="2400" b="1" dirty="0">
                <a:latin typeface="-apple-system"/>
              </a:rPr>
              <a:t>Q3:    </a:t>
            </a:r>
            <a:r>
              <a:rPr lang="zh-CN" altLang="en-US" sz="2400" b="1" dirty="0">
                <a:latin typeface="-apple-system"/>
              </a:rPr>
              <a:t>在操作过程中会遇到怎样的安全问题，如何改进</a:t>
            </a:r>
            <a:r>
              <a:rPr lang="en-US" altLang="zh-CN" sz="2400" b="1" dirty="0">
                <a:latin typeface="-apple-system"/>
              </a:rPr>
              <a:t>Supervisor</a:t>
            </a:r>
            <a:r>
              <a:rPr lang="zh-CN" altLang="en-US" sz="2400" b="1" dirty="0">
                <a:latin typeface="-apple-system"/>
              </a:rPr>
              <a:t>增强</a:t>
            </a:r>
            <a:r>
              <a:rPr lang="en-US" altLang="zh-CN" sz="2400" b="1" dirty="0">
                <a:latin typeface="-apple-system"/>
              </a:rPr>
              <a:t>LSFS</a:t>
            </a:r>
            <a:r>
              <a:rPr lang="zh-CN" altLang="en-US" sz="2400" b="1" dirty="0">
                <a:latin typeface="-apple-system"/>
              </a:rPr>
              <a:t>的鲁棒性？</a:t>
            </a:r>
            <a:endParaRPr lang="en-US" altLang="zh-CN" sz="2400" b="1" dirty="0">
              <a:latin typeface="-apple-system"/>
            </a:endParaRPr>
          </a:p>
          <a:p>
            <a:endParaRPr lang="zh-CN" altLang="en-US" sz="2400" b="1" dirty="0">
              <a:latin typeface="-apple-system"/>
            </a:endParaRPr>
          </a:p>
        </p:txBody>
      </p:sp>
    </p:spTree>
    <p:extLst>
      <p:ext uri="{BB962C8B-B14F-4D97-AF65-F5344CB8AC3E}">
        <p14:creationId xmlns:p14="http://schemas.microsoft.com/office/powerpoint/2010/main" val="1484294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8B0A2-28A7-7FF2-2069-AE193009644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1768819-1452-8448-ACDB-A97BDF424C39}"/>
              </a:ext>
            </a:extLst>
          </p:cNvPr>
          <p:cNvSpPr>
            <a:spLocks noGrp="1"/>
          </p:cNvSpPr>
          <p:nvPr>
            <p:ph type="title"/>
          </p:nvPr>
        </p:nvSpPr>
        <p:spPr/>
        <p:txBody>
          <a:bodyPr/>
          <a:lstStyle/>
          <a:p>
            <a:r>
              <a:rPr lang="en-US" altLang="zh-CN" dirty="0"/>
              <a:t>The Expansion of LSFS</a:t>
            </a:r>
            <a:endParaRPr lang="zh-CN" altLang="en-US" dirty="0"/>
          </a:p>
        </p:txBody>
      </p:sp>
      <p:sp>
        <p:nvSpPr>
          <p:cNvPr id="4" name="灯片编号占位符 3">
            <a:extLst>
              <a:ext uri="{FF2B5EF4-FFF2-40B4-BE49-F238E27FC236}">
                <a16:creationId xmlns:a16="http://schemas.microsoft.com/office/drawing/2014/main" id="{A972BACC-98F2-E6D8-C3E2-A45D6842B6CC}"/>
              </a:ext>
            </a:extLst>
          </p:cNvPr>
          <p:cNvSpPr>
            <a:spLocks noGrp="1"/>
          </p:cNvSpPr>
          <p:nvPr>
            <p:ph type="sldNum" sz="quarter" idx="12"/>
          </p:nvPr>
        </p:nvSpPr>
        <p:spPr/>
        <p:txBody>
          <a:bodyPr/>
          <a:lstStyle/>
          <a:p>
            <a:fld id="{27C45CD9-0508-4D1E-923D-4DFDAA610D19}" type="slidenum">
              <a:rPr lang="zh-CN" altLang="en-US" smtClean="0"/>
              <a:t>25</a:t>
            </a:fld>
            <a:endParaRPr lang="zh-CN" altLang="en-US"/>
          </a:p>
        </p:txBody>
      </p:sp>
      <p:sp>
        <p:nvSpPr>
          <p:cNvPr id="5" name="文本框 4">
            <a:extLst>
              <a:ext uri="{FF2B5EF4-FFF2-40B4-BE49-F238E27FC236}">
                <a16:creationId xmlns:a16="http://schemas.microsoft.com/office/drawing/2014/main" id="{06F81099-7989-FFAA-C58A-B37AEAF1A8AD}"/>
              </a:ext>
            </a:extLst>
          </p:cNvPr>
          <p:cNvSpPr txBox="1"/>
          <p:nvPr/>
        </p:nvSpPr>
        <p:spPr>
          <a:xfrm>
            <a:off x="687977" y="1051951"/>
            <a:ext cx="4693919" cy="523220"/>
          </a:xfrm>
          <a:prstGeom prst="rect">
            <a:avLst/>
          </a:prstGeom>
          <a:noFill/>
        </p:spPr>
        <p:txBody>
          <a:bodyPr wrap="square">
            <a:spAutoFit/>
          </a:bodyPr>
          <a:lstStyle/>
          <a:p>
            <a:r>
              <a:rPr lang="zh-CN" altLang="en-US" sz="2800" b="1" dirty="0">
                <a:solidFill>
                  <a:srgbClr val="0070C0"/>
                </a:solidFill>
                <a:latin typeface="-apple-system"/>
              </a:rPr>
              <a:t>可执行文件需要怎样的操作？ </a:t>
            </a:r>
            <a:endParaRPr lang="zh-CN" altLang="en-US" sz="2800" dirty="0"/>
          </a:p>
        </p:txBody>
      </p:sp>
      <p:sp>
        <p:nvSpPr>
          <p:cNvPr id="6" name="文本框 5">
            <a:extLst>
              <a:ext uri="{FF2B5EF4-FFF2-40B4-BE49-F238E27FC236}">
                <a16:creationId xmlns:a16="http://schemas.microsoft.com/office/drawing/2014/main" id="{018D5D2D-882B-1181-AFF8-D16C62BDB6FD}"/>
              </a:ext>
            </a:extLst>
          </p:cNvPr>
          <p:cNvSpPr txBox="1"/>
          <p:nvPr/>
        </p:nvSpPr>
        <p:spPr>
          <a:xfrm>
            <a:off x="687977" y="1818767"/>
            <a:ext cx="4693919" cy="2677656"/>
          </a:xfrm>
          <a:prstGeom prst="rect">
            <a:avLst/>
          </a:prstGeom>
          <a:noFill/>
        </p:spPr>
        <p:txBody>
          <a:bodyPr wrap="square">
            <a:spAutoFit/>
          </a:bodyPr>
          <a:lstStyle/>
          <a:p>
            <a:r>
              <a:rPr lang="zh-CN" altLang="en-US" sz="2800" dirty="0"/>
              <a:t>基础操作：</a:t>
            </a:r>
            <a:endParaRPr lang="en-US" altLang="zh-CN" sz="2800" dirty="0"/>
          </a:p>
          <a:p>
            <a:pPr marL="514350" indent="-514350">
              <a:buAutoNum type="arabicPeriod"/>
            </a:pPr>
            <a:r>
              <a:rPr lang="zh-CN" altLang="en-US" sz="2800" dirty="0"/>
              <a:t>分类查找文件</a:t>
            </a:r>
            <a:endParaRPr lang="en-US" altLang="zh-CN" sz="2800" dirty="0"/>
          </a:p>
          <a:p>
            <a:pPr marL="514350" indent="-514350">
              <a:buAutoNum type="arabicPeriod"/>
            </a:pPr>
            <a:r>
              <a:rPr lang="zh-CN" altLang="en-US" sz="2800" dirty="0"/>
              <a:t>执行文件</a:t>
            </a:r>
            <a:endParaRPr lang="en-US" altLang="zh-CN" sz="2800" dirty="0"/>
          </a:p>
          <a:p>
            <a:pPr marL="514350" indent="-514350">
              <a:buAutoNum type="arabicPeriod"/>
            </a:pPr>
            <a:r>
              <a:rPr lang="zh-CN" altLang="en-US" sz="2800" dirty="0"/>
              <a:t>修改文件</a:t>
            </a:r>
            <a:endParaRPr lang="en-US" altLang="zh-CN" sz="2800" dirty="0"/>
          </a:p>
          <a:p>
            <a:pPr marL="514350" indent="-514350">
              <a:buAutoNum type="arabicPeriod"/>
            </a:pPr>
            <a:r>
              <a:rPr lang="zh-CN" altLang="en-US" sz="2800" dirty="0"/>
              <a:t>复制和移动</a:t>
            </a:r>
            <a:endParaRPr lang="en-US" altLang="zh-CN" sz="2800" dirty="0"/>
          </a:p>
          <a:p>
            <a:pPr marL="514350" indent="-514350">
              <a:buAutoNum type="arabicPeriod"/>
            </a:pPr>
            <a:r>
              <a:rPr lang="zh-CN" altLang="en-US" sz="2800" dirty="0"/>
              <a:t>删除文件</a:t>
            </a:r>
          </a:p>
        </p:txBody>
      </p:sp>
      <p:sp>
        <p:nvSpPr>
          <p:cNvPr id="7" name="文本框 6">
            <a:extLst>
              <a:ext uri="{FF2B5EF4-FFF2-40B4-BE49-F238E27FC236}">
                <a16:creationId xmlns:a16="http://schemas.microsoft.com/office/drawing/2014/main" id="{144D1DB5-7044-80BF-4E43-E3824BA4B4B1}"/>
              </a:ext>
            </a:extLst>
          </p:cNvPr>
          <p:cNvSpPr txBox="1"/>
          <p:nvPr/>
        </p:nvSpPr>
        <p:spPr>
          <a:xfrm>
            <a:off x="6880013" y="1818767"/>
            <a:ext cx="4693919" cy="3108543"/>
          </a:xfrm>
          <a:prstGeom prst="rect">
            <a:avLst/>
          </a:prstGeom>
          <a:noFill/>
        </p:spPr>
        <p:txBody>
          <a:bodyPr wrap="square">
            <a:spAutoFit/>
          </a:bodyPr>
          <a:lstStyle/>
          <a:p>
            <a:r>
              <a:rPr lang="zh-CN" altLang="en-US" sz="2800" dirty="0"/>
              <a:t>高级操作：</a:t>
            </a:r>
            <a:endParaRPr lang="en-US" altLang="zh-CN" sz="2800" dirty="0"/>
          </a:p>
          <a:p>
            <a:pPr marL="514350" indent="-514350">
              <a:buAutoNum type="arabicPeriod"/>
            </a:pPr>
            <a:r>
              <a:rPr lang="zh-CN" altLang="en-US" sz="2800" dirty="0"/>
              <a:t>链接程序使用指南</a:t>
            </a:r>
            <a:endParaRPr lang="en-US" altLang="zh-CN" sz="2800" dirty="0"/>
          </a:p>
          <a:p>
            <a:pPr marL="514350" indent="-514350">
              <a:buAutoNum type="arabicPeriod"/>
            </a:pPr>
            <a:r>
              <a:rPr lang="zh-CN" altLang="en-US" sz="2800" dirty="0"/>
              <a:t>代码分析与优化</a:t>
            </a:r>
            <a:endParaRPr lang="en-US" altLang="zh-CN" sz="2800" dirty="0"/>
          </a:p>
          <a:p>
            <a:pPr marL="514350" indent="-514350">
              <a:buAutoNum type="arabicPeriod"/>
            </a:pPr>
            <a:r>
              <a:rPr lang="zh-CN" altLang="en-US" sz="2800" dirty="0"/>
              <a:t>动态调试与逆向工程</a:t>
            </a:r>
            <a:endParaRPr lang="en-US" altLang="zh-CN" sz="2800" dirty="0"/>
          </a:p>
          <a:p>
            <a:pPr marL="514350" indent="-514350">
              <a:buAutoNum type="arabicPeriod"/>
            </a:pPr>
            <a:r>
              <a:rPr lang="zh-CN" altLang="en-US" sz="2800" dirty="0"/>
              <a:t>自动化脚本生成</a:t>
            </a:r>
            <a:endParaRPr lang="en-US" altLang="zh-CN" sz="2800" dirty="0"/>
          </a:p>
          <a:p>
            <a:pPr marL="514350" indent="-514350">
              <a:buAutoNum type="arabicPeriod"/>
            </a:pPr>
            <a:r>
              <a:rPr lang="en-US" altLang="zh-CN" sz="2800" dirty="0"/>
              <a:t>……</a:t>
            </a:r>
          </a:p>
          <a:p>
            <a:pPr marL="514350" indent="-514350">
              <a:buAutoNum type="arabicPeriod"/>
            </a:pPr>
            <a:endParaRPr lang="en-US" altLang="zh-CN" sz="2800" dirty="0"/>
          </a:p>
        </p:txBody>
      </p:sp>
    </p:spTree>
    <p:extLst>
      <p:ext uri="{BB962C8B-B14F-4D97-AF65-F5344CB8AC3E}">
        <p14:creationId xmlns:p14="http://schemas.microsoft.com/office/powerpoint/2010/main" val="3094865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1E52D-E1A9-213A-F715-A56A0DF6BAC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B63AFD0-6984-EFCF-5274-75E74C6C0B22}"/>
              </a:ext>
            </a:extLst>
          </p:cNvPr>
          <p:cNvSpPr>
            <a:spLocks noGrp="1"/>
          </p:cNvSpPr>
          <p:nvPr>
            <p:ph type="title"/>
          </p:nvPr>
        </p:nvSpPr>
        <p:spPr/>
        <p:txBody>
          <a:bodyPr/>
          <a:lstStyle/>
          <a:p>
            <a:r>
              <a:rPr lang="en-US" altLang="zh-CN" dirty="0"/>
              <a:t>Ⅲ </a:t>
            </a:r>
            <a:r>
              <a:rPr lang="zh-CN" altLang="en-US" dirty="0"/>
              <a:t>进展 </a:t>
            </a:r>
            <a:r>
              <a:rPr lang="en-US" altLang="zh-CN" dirty="0"/>
              <a:t>&amp; </a:t>
            </a:r>
            <a:r>
              <a:rPr lang="zh-CN" altLang="en-US" dirty="0"/>
              <a:t>挑战 </a:t>
            </a:r>
            <a:r>
              <a:rPr lang="en-US" altLang="zh-CN" dirty="0"/>
              <a:t>&amp; </a:t>
            </a:r>
            <a:r>
              <a:rPr lang="zh-CN" altLang="en-US" dirty="0"/>
              <a:t>下一步</a:t>
            </a:r>
          </a:p>
        </p:txBody>
      </p:sp>
      <p:sp>
        <p:nvSpPr>
          <p:cNvPr id="3" name="内容占位符 2">
            <a:extLst>
              <a:ext uri="{FF2B5EF4-FFF2-40B4-BE49-F238E27FC236}">
                <a16:creationId xmlns:a16="http://schemas.microsoft.com/office/drawing/2014/main" id="{FC390D43-D703-4805-94A6-49371394D143}"/>
              </a:ext>
            </a:extLst>
          </p:cNvPr>
          <p:cNvSpPr>
            <a:spLocks noGrp="1"/>
          </p:cNvSpPr>
          <p:nvPr>
            <p:ph idx="1"/>
          </p:nvPr>
        </p:nvSpPr>
        <p:spPr>
          <a:xfrm>
            <a:off x="609600" y="1273908"/>
            <a:ext cx="10741155" cy="3688861"/>
          </a:xfrm>
        </p:spPr>
        <p:txBody>
          <a:bodyPr>
            <a:normAutofit/>
          </a:bodyPr>
          <a:lstStyle/>
          <a:p>
            <a:pPr marL="514350" indent="-514350">
              <a:buFont typeface="+mj-lt"/>
              <a:buAutoNum type="alphaUcPeriod"/>
            </a:pPr>
            <a:endParaRPr lang="en-US" altLang="zh-CN" sz="2400" b="1" dirty="0"/>
          </a:p>
          <a:p>
            <a:pPr marL="0" indent="0">
              <a:buNone/>
            </a:pPr>
            <a:endParaRPr lang="en-US" altLang="zh-CN" sz="2400" b="1" dirty="0"/>
          </a:p>
          <a:p>
            <a:pPr marL="514350" indent="-514350">
              <a:buFont typeface="+mj-lt"/>
              <a:buAutoNum type="alphaUcPeriod"/>
            </a:pPr>
            <a:endParaRPr lang="zh-CN" altLang="en-US" dirty="0"/>
          </a:p>
        </p:txBody>
      </p:sp>
      <p:sp>
        <p:nvSpPr>
          <p:cNvPr id="4" name="灯片编号占位符 3">
            <a:extLst>
              <a:ext uri="{FF2B5EF4-FFF2-40B4-BE49-F238E27FC236}">
                <a16:creationId xmlns:a16="http://schemas.microsoft.com/office/drawing/2014/main" id="{EBEE89D5-6FC8-CA2D-0068-C5599C3820BC}"/>
              </a:ext>
            </a:extLst>
          </p:cNvPr>
          <p:cNvSpPr>
            <a:spLocks noGrp="1"/>
          </p:cNvSpPr>
          <p:nvPr>
            <p:ph type="sldNum" sz="quarter" idx="12"/>
          </p:nvPr>
        </p:nvSpPr>
        <p:spPr/>
        <p:txBody>
          <a:bodyPr/>
          <a:lstStyle/>
          <a:p>
            <a:fld id="{27C45CD9-0508-4D1E-923D-4DFDAA610D19}" type="slidenum">
              <a:rPr lang="zh-CN" altLang="en-US" smtClean="0"/>
              <a:t>26</a:t>
            </a:fld>
            <a:endParaRPr lang="zh-CN" altLang="en-US"/>
          </a:p>
        </p:txBody>
      </p:sp>
      <p:pic>
        <p:nvPicPr>
          <p:cNvPr id="5" name="内容占位符 6">
            <a:extLst>
              <a:ext uri="{FF2B5EF4-FFF2-40B4-BE49-F238E27FC236}">
                <a16:creationId xmlns:a16="http://schemas.microsoft.com/office/drawing/2014/main" id="{956FCDCA-F289-926B-6ED3-4C2FAB576E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280" y="1519804"/>
            <a:ext cx="4493718" cy="3966596"/>
          </a:xfrm>
          <a:prstGeom prst="rect">
            <a:avLst/>
          </a:prstGeom>
        </p:spPr>
      </p:pic>
      <p:sp>
        <p:nvSpPr>
          <p:cNvPr id="7" name="文本框 6">
            <a:extLst>
              <a:ext uri="{FF2B5EF4-FFF2-40B4-BE49-F238E27FC236}">
                <a16:creationId xmlns:a16="http://schemas.microsoft.com/office/drawing/2014/main" id="{782C9D41-825B-03F9-8177-938B6DC9FDDA}"/>
              </a:ext>
            </a:extLst>
          </p:cNvPr>
          <p:cNvSpPr txBox="1"/>
          <p:nvPr/>
        </p:nvSpPr>
        <p:spPr>
          <a:xfrm>
            <a:off x="4700998" y="1087013"/>
            <a:ext cx="7283722" cy="5078313"/>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不论仅使用</a:t>
            </a:r>
            <a:r>
              <a:rPr lang="en-US" altLang="zh-CN" dirty="0"/>
              <a:t>LLM</a:t>
            </a:r>
            <a:r>
              <a:rPr lang="zh-CN" altLang="en-US" dirty="0"/>
              <a:t>，还是</a:t>
            </a:r>
            <a:r>
              <a:rPr lang="en-US" altLang="zh-CN" dirty="0"/>
              <a:t>(LLM+) LSTM</a:t>
            </a:r>
            <a:r>
              <a:rPr lang="zh-CN" altLang="en-US" dirty="0"/>
              <a:t>进行推理，都需要数据</a:t>
            </a:r>
            <a:endParaRPr lang="en-US" altLang="zh-CN" dirty="0"/>
          </a:p>
          <a:p>
            <a:pPr marL="285750" indent="-285750">
              <a:buFont typeface="Arial" panose="020B0604020202020204" pitchFamily="34" charset="0"/>
              <a:buChar char="•"/>
            </a:pPr>
            <a:r>
              <a:rPr lang="zh-CN" altLang="en-US" dirty="0"/>
              <a:t>数据集的构建</a:t>
            </a:r>
            <a:endParaRPr lang="en-US" altLang="zh-CN" dirty="0"/>
          </a:p>
          <a:p>
            <a:pPr marL="800100" lvl="1" indent="-342900">
              <a:buAutoNum type="arabicPeriod"/>
            </a:pPr>
            <a:r>
              <a:rPr lang="zh-CN" altLang="en-US" dirty="0"/>
              <a:t>文件操作的读取很容易，但如何处理？</a:t>
            </a:r>
            <a:endParaRPr lang="en-US" altLang="zh-CN" dirty="0"/>
          </a:p>
          <a:p>
            <a:pPr marL="800100" lvl="1" indent="-342900">
              <a:buAutoNum type="arabicPeriod"/>
            </a:pPr>
            <a:r>
              <a:rPr lang="zh-CN" altLang="en-US" dirty="0"/>
              <a:t>语义文件系统的扩展依托于</a:t>
            </a:r>
            <a:r>
              <a:rPr lang="en-US" altLang="zh-CN" dirty="0"/>
              <a:t>LSFS</a:t>
            </a:r>
            <a:r>
              <a:rPr lang="zh-CN" altLang="en-US" dirty="0"/>
              <a:t>，目前已成功</a:t>
            </a:r>
            <a:r>
              <a:rPr lang="zh-CN" altLang="en-US" b="1" dirty="0">
                <a:highlight>
                  <a:srgbClr val="D18426"/>
                </a:highlight>
              </a:rPr>
              <a:t>部署</a:t>
            </a:r>
            <a:r>
              <a:rPr lang="en-US" altLang="zh-CN" b="1" dirty="0">
                <a:highlight>
                  <a:srgbClr val="D18426"/>
                </a:highlight>
              </a:rPr>
              <a:t>AIOS</a:t>
            </a:r>
            <a:r>
              <a:rPr lang="zh-CN" altLang="en-US" dirty="0"/>
              <a:t>，</a:t>
            </a:r>
            <a:endParaRPr lang="en-US" altLang="zh-CN" dirty="0"/>
          </a:p>
          <a:p>
            <a:pPr marL="800100" lvl="1" indent="-342900">
              <a:buAutoNum type="arabicPeriod"/>
            </a:pPr>
            <a:endParaRPr lang="en-US" altLang="zh-CN" dirty="0"/>
          </a:p>
          <a:p>
            <a:pPr lvl="1"/>
            <a:r>
              <a:rPr lang="zh-CN" altLang="en-US" dirty="0"/>
              <a:t>但官方文档太简略，困难摸索，还没有成功复现其语义检索功能</a:t>
            </a:r>
            <a:endParaRPr lang="en-US" altLang="zh-CN" dirty="0"/>
          </a:p>
          <a:p>
            <a:pPr lvl="1"/>
            <a:r>
              <a:rPr lang="zh-CN" altLang="en-US" dirty="0"/>
              <a:t>三个人都出现端口报错问题，</a:t>
            </a:r>
            <a:r>
              <a:rPr lang="en-US" altLang="zh-CN" dirty="0"/>
              <a:t>1</a:t>
            </a:r>
            <a:r>
              <a:rPr lang="zh-CN" altLang="en-US" dirty="0"/>
              <a:t>）同学互助 </a:t>
            </a:r>
            <a:r>
              <a:rPr lang="en-US" altLang="zh-CN" dirty="0"/>
              <a:t>2</a:t>
            </a:r>
            <a:r>
              <a:rPr lang="zh-CN" altLang="en-US" dirty="0"/>
              <a:t>）</a:t>
            </a:r>
            <a:r>
              <a:rPr lang="en-US" altLang="zh-CN" dirty="0"/>
              <a:t>Discord</a:t>
            </a:r>
            <a:r>
              <a:rPr lang="zh-CN" altLang="en-US" dirty="0"/>
              <a:t>社区求助</a:t>
            </a:r>
            <a:endParaRPr lang="en-US" altLang="zh-CN" dirty="0"/>
          </a:p>
          <a:p>
            <a:pPr lvl="1"/>
            <a:endParaRPr lang="en-US" altLang="zh-CN" dirty="0"/>
          </a:p>
          <a:p>
            <a:pPr marL="800100" lvl="1" indent="-342900">
              <a:buAutoNum type="arabicPeriod" startAt="3"/>
            </a:pPr>
            <a:r>
              <a:rPr lang="en-US" altLang="zh-CN" b="1" dirty="0">
                <a:solidFill>
                  <a:schemeClr val="tx2">
                    <a:lumMod val="75000"/>
                    <a:lumOff val="25000"/>
                  </a:schemeClr>
                </a:solidFill>
                <a:highlight>
                  <a:srgbClr val="D18426"/>
                </a:highlight>
              </a:rPr>
              <a:t>RAG</a:t>
            </a:r>
            <a:r>
              <a:rPr lang="zh-CN" altLang="en-US" b="1" dirty="0">
                <a:solidFill>
                  <a:schemeClr val="tx2">
                    <a:lumMod val="75000"/>
                    <a:lumOff val="25000"/>
                  </a:schemeClr>
                </a:solidFill>
                <a:highlight>
                  <a:srgbClr val="D18426"/>
                </a:highlight>
              </a:rPr>
              <a:t>的实现</a:t>
            </a:r>
            <a:r>
              <a:rPr lang="zh-CN" altLang="en-US" dirty="0"/>
              <a:t>，</a:t>
            </a:r>
            <a:r>
              <a:rPr lang="en-US" altLang="zh-CN" dirty="0"/>
              <a:t>LSFS</a:t>
            </a:r>
            <a:r>
              <a:rPr lang="zh-CN" altLang="en-US" dirty="0"/>
              <a:t>实现的是一个简单的版本，包含上述两类信息的嵌入向量数据库应该采取不同</a:t>
            </a:r>
            <a:r>
              <a:rPr lang="en-US" altLang="zh-CN" dirty="0"/>
              <a:t>/</a:t>
            </a:r>
            <a:r>
              <a:rPr lang="zh-CN" altLang="en-US" dirty="0"/>
              <a:t>多模态的嵌入模型</a:t>
            </a:r>
            <a:endParaRPr lang="en-US" altLang="zh-CN" dirty="0"/>
          </a:p>
          <a:p>
            <a:pPr marL="800100" lvl="1" indent="-342900">
              <a:buAutoNum type="arabicPeriod" startAt="3"/>
            </a:pPr>
            <a:endParaRPr lang="en-US" altLang="zh-CN" dirty="0"/>
          </a:p>
          <a:p>
            <a:pPr marL="800100" lvl="1" indent="-342900">
              <a:buAutoNum type="arabicPeriod" startAt="3"/>
            </a:pPr>
            <a:r>
              <a:rPr lang="en-US" altLang="zh-CN" dirty="0"/>
              <a:t>LLM</a:t>
            </a:r>
            <a:r>
              <a:rPr lang="zh-CN" altLang="en-US" dirty="0"/>
              <a:t>和</a:t>
            </a:r>
            <a:r>
              <a:rPr lang="en-US" altLang="zh-CN" dirty="0"/>
              <a:t>LSTM</a:t>
            </a:r>
            <a:r>
              <a:rPr lang="zh-CN" altLang="en-US" dirty="0"/>
              <a:t>的评估？手机端的相关研究已经证明了</a:t>
            </a:r>
            <a:r>
              <a:rPr lang="en-US" altLang="zh-CN" dirty="0"/>
              <a:t>LSTM</a:t>
            </a:r>
            <a:r>
              <a:rPr lang="zh-CN" altLang="en-US" dirty="0"/>
              <a:t>的可行性，但没有嵌入向量库也没有丰富的语义信息，留待探索。</a:t>
            </a:r>
            <a:endParaRPr lang="en-US" altLang="zh-CN" dirty="0"/>
          </a:p>
          <a:p>
            <a:pPr lvl="1"/>
            <a:endParaRPr lang="en-US" altLang="zh-CN" dirty="0"/>
          </a:p>
          <a:p>
            <a:pPr lvl="1"/>
            <a:endParaRPr lang="en-US" altLang="zh-CN" dirty="0"/>
          </a:p>
          <a:p>
            <a:pPr marL="800100" lvl="1" indent="-342900">
              <a:buAutoNum type="arabicPeriod"/>
            </a:pPr>
            <a:endParaRPr lang="en-US" altLang="zh-CN" dirty="0"/>
          </a:p>
          <a:p>
            <a:pPr marL="800100" lvl="1" indent="-342900">
              <a:buAutoNum type="arabicPeriod"/>
            </a:pPr>
            <a:endParaRPr lang="en-US" altLang="zh-CN" dirty="0"/>
          </a:p>
          <a:p>
            <a:endParaRPr lang="zh-CN" altLang="en-US" dirty="0"/>
          </a:p>
        </p:txBody>
      </p:sp>
      <p:sp>
        <p:nvSpPr>
          <p:cNvPr id="11" name="文本框 10">
            <a:extLst>
              <a:ext uri="{FF2B5EF4-FFF2-40B4-BE49-F238E27FC236}">
                <a16:creationId xmlns:a16="http://schemas.microsoft.com/office/drawing/2014/main" id="{980B4248-2E63-EDE6-365B-F6F837A29126}"/>
              </a:ext>
            </a:extLst>
          </p:cNvPr>
          <p:cNvSpPr txBox="1"/>
          <p:nvPr/>
        </p:nvSpPr>
        <p:spPr>
          <a:xfrm>
            <a:off x="4864100" y="4901419"/>
            <a:ext cx="6121400" cy="646331"/>
          </a:xfrm>
          <a:prstGeom prst="rect">
            <a:avLst/>
          </a:prstGeom>
          <a:noFill/>
        </p:spPr>
        <p:txBody>
          <a:bodyPr wrap="square">
            <a:spAutoFit/>
          </a:bodyPr>
          <a:lstStyle/>
          <a:p>
            <a:pPr marL="285750" indent="-285750">
              <a:buFont typeface="Arial" panose="020B0604020202020204" pitchFamily="34" charset="0"/>
              <a:buChar char="•"/>
            </a:pPr>
            <a:r>
              <a:rPr lang="zh-CN" altLang="en-US" dirty="0"/>
              <a:t>模型预测的实践（</a:t>
            </a:r>
            <a:r>
              <a:rPr lang="en-US" altLang="zh-CN" dirty="0"/>
              <a:t>final goal</a:t>
            </a:r>
            <a:r>
              <a:rPr lang="zh-CN" altLang="en-US" dirty="0"/>
              <a:t>）</a:t>
            </a:r>
            <a:endParaRPr lang="en-US" altLang="zh-CN" dirty="0"/>
          </a:p>
          <a:p>
            <a:pPr marL="742950" lvl="1" indent="-285750">
              <a:buFont typeface="Arial" panose="020B0604020202020204" pitchFamily="34" charset="0"/>
              <a:buChar char="•"/>
            </a:pPr>
            <a:r>
              <a:rPr lang="zh-CN" altLang="en-US" dirty="0"/>
              <a:t>通过</a:t>
            </a:r>
            <a:r>
              <a:rPr lang="en-US" altLang="zh-CN" dirty="0" err="1"/>
              <a:t>syscall</a:t>
            </a:r>
            <a:r>
              <a:rPr lang="zh-CN" altLang="en-US" dirty="0"/>
              <a:t>调用提前启动预测的程序，收集用户反馈</a:t>
            </a:r>
          </a:p>
        </p:txBody>
      </p:sp>
    </p:spTree>
    <p:extLst>
      <p:ext uri="{BB962C8B-B14F-4D97-AF65-F5344CB8AC3E}">
        <p14:creationId xmlns:p14="http://schemas.microsoft.com/office/powerpoint/2010/main" val="2573002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1470160"/>
            <a:ext cx="3195587" cy="955408"/>
          </a:xfrm>
        </p:spPr>
        <p:txBody>
          <a:bodyPr>
            <a:normAutofit fontScale="90000"/>
          </a:bodyPr>
          <a:lstStyle/>
          <a:p>
            <a:r>
              <a:rPr lang="en-US" altLang="zh-CN" dirty="0"/>
              <a:t>Q&amp;A</a:t>
            </a:r>
            <a:br>
              <a:rPr lang="en-US" altLang="zh-CN" dirty="0"/>
            </a:br>
            <a:endParaRPr lang="zh-CN" altLang="en-US" dirty="0"/>
          </a:p>
        </p:txBody>
      </p:sp>
      <p:sp>
        <p:nvSpPr>
          <p:cNvPr id="4" name="文本框 3">
            <a:extLst>
              <a:ext uri="{FF2B5EF4-FFF2-40B4-BE49-F238E27FC236}">
                <a16:creationId xmlns:a16="http://schemas.microsoft.com/office/drawing/2014/main" id="{B1A9ADC0-E8D2-961E-DD62-3C642223C2DE}"/>
              </a:ext>
            </a:extLst>
          </p:cNvPr>
          <p:cNvSpPr txBox="1"/>
          <p:nvPr/>
        </p:nvSpPr>
        <p:spPr>
          <a:xfrm>
            <a:off x="837398" y="1874728"/>
            <a:ext cx="7827745" cy="3970318"/>
          </a:xfrm>
          <a:prstGeom prst="rect">
            <a:avLst/>
          </a:prstGeom>
          <a:noFill/>
        </p:spPr>
        <p:txBody>
          <a:bodyPr wrap="square">
            <a:spAutoFit/>
          </a:bodyPr>
          <a:lstStyle/>
          <a:p>
            <a:r>
              <a:rPr lang="zh-CN" altLang="en-US" sz="2800" b="1" dirty="0">
                <a:latin typeface="ADLaM Display" panose="02010000000000000000" pitchFamily="2" charset="0"/>
                <a:cs typeface="ADLaM Display" panose="02010000000000000000" pitchFamily="2" charset="0"/>
              </a:rPr>
              <a:t>如果你对我们的项目感兴趣</a:t>
            </a:r>
            <a:r>
              <a:rPr lang="en-US" altLang="zh-CN" sz="2800" b="1" dirty="0">
                <a:latin typeface="ADLaM Display" panose="02010000000000000000" pitchFamily="2" charset="0"/>
                <a:ea typeface="ADLaM Display" panose="02010000000000000000" pitchFamily="2" charset="0"/>
                <a:cs typeface="ADLaM Display" panose="02010000000000000000" pitchFamily="2" charset="0"/>
              </a:rPr>
              <a:t>~</a:t>
            </a:r>
          </a:p>
          <a:p>
            <a:r>
              <a:rPr lang="zh-CN" altLang="en-US" sz="2800" b="1" dirty="0">
                <a:latin typeface="ADLaM Display" panose="02010000000000000000" pitchFamily="2" charset="0"/>
                <a:cs typeface="ADLaM Display" panose="02010000000000000000" pitchFamily="2" charset="0"/>
              </a:rPr>
              <a:t>或者有任何疑问，见解</a:t>
            </a:r>
            <a:endParaRPr lang="en-US" altLang="zh-CN" sz="2800" b="1" dirty="0">
              <a:latin typeface="ADLaM Display" panose="02010000000000000000" pitchFamily="2" charset="0"/>
              <a:ea typeface="ADLaM Display" panose="02010000000000000000" pitchFamily="2" charset="0"/>
              <a:cs typeface="ADLaM Display" panose="02010000000000000000" pitchFamily="2" charset="0"/>
            </a:endParaRPr>
          </a:p>
          <a:p>
            <a:r>
              <a:rPr lang="zh-CN" altLang="en-US" sz="2800" b="1" dirty="0">
                <a:latin typeface="ADLaM Display" panose="02010000000000000000" pitchFamily="2" charset="0"/>
                <a:cs typeface="ADLaM Display" panose="02010000000000000000" pitchFamily="2" charset="0"/>
              </a:rPr>
              <a:t>但没想好</a:t>
            </a:r>
            <a:r>
              <a:rPr lang="en-US" altLang="zh-CN" sz="2800" b="1" dirty="0">
                <a:latin typeface="ADLaM Display" panose="02010000000000000000" pitchFamily="2" charset="0"/>
                <a:ea typeface="ADLaM Display" panose="02010000000000000000" pitchFamily="2" charset="0"/>
                <a:cs typeface="ADLaM Display" panose="02010000000000000000" pitchFamily="2" charset="0"/>
              </a:rPr>
              <a:t>/</a:t>
            </a:r>
            <a:r>
              <a:rPr lang="zh-CN" altLang="en-US" sz="2800" b="1" dirty="0">
                <a:latin typeface="ADLaM Display" panose="02010000000000000000" pitchFamily="2" charset="0"/>
                <a:cs typeface="ADLaM Display" panose="02010000000000000000" pitchFamily="2" charset="0"/>
              </a:rPr>
              <a:t>害羞</a:t>
            </a:r>
            <a:r>
              <a:rPr lang="en-US" altLang="zh-CN" sz="2800" b="1" dirty="0">
                <a:latin typeface="ADLaM Display" panose="02010000000000000000" pitchFamily="2" charset="0"/>
                <a:ea typeface="ADLaM Display" panose="02010000000000000000" pitchFamily="2" charset="0"/>
                <a:cs typeface="ADLaM Display" panose="02010000000000000000" pitchFamily="2" charset="0"/>
              </a:rPr>
              <a:t>/</a:t>
            </a:r>
            <a:r>
              <a:rPr lang="zh-CN" altLang="en-US" sz="2800" b="1" dirty="0">
                <a:latin typeface="ADLaM Display" panose="02010000000000000000" pitchFamily="2" charset="0"/>
                <a:cs typeface="ADLaM Display" panose="02010000000000000000" pitchFamily="2" charset="0"/>
              </a:rPr>
              <a:t>没来得及</a:t>
            </a:r>
            <a:endParaRPr lang="en-US" altLang="zh-CN" sz="2800" b="1" dirty="0">
              <a:latin typeface="ADLaM Display" panose="02010000000000000000" pitchFamily="2" charset="0"/>
              <a:ea typeface="ADLaM Display" panose="02010000000000000000" pitchFamily="2" charset="0"/>
              <a:cs typeface="ADLaM Display" panose="02010000000000000000" pitchFamily="2" charset="0"/>
            </a:endParaRPr>
          </a:p>
          <a:p>
            <a:endParaRPr lang="en-US" altLang="zh-CN" sz="2800" b="1" dirty="0">
              <a:latin typeface="ADLaM Display" panose="02010000000000000000" pitchFamily="2" charset="0"/>
              <a:ea typeface="ADLaM Display" panose="02010000000000000000" pitchFamily="2" charset="0"/>
              <a:cs typeface="ADLaM Display" panose="02010000000000000000" pitchFamily="2" charset="0"/>
            </a:endParaRPr>
          </a:p>
          <a:p>
            <a:r>
              <a:rPr lang="zh-CN" altLang="en-US" sz="2800" b="1" dirty="0">
                <a:latin typeface="ADLaM Display" panose="02010000000000000000" pitchFamily="2" charset="0"/>
                <a:cs typeface="ADLaM Display" panose="02010000000000000000" pitchFamily="2" charset="0"/>
              </a:rPr>
              <a:t>欢迎进群讨论！</a:t>
            </a:r>
            <a:endParaRPr lang="en-US" altLang="zh-CN" sz="2800" b="1" dirty="0">
              <a:latin typeface="ADLaM Display" panose="02010000000000000000" pitchFamily="2" charset="0"/>
              <a:ea typeface="ADLaM Display" panose="02010000000000000000" pitchFamily="2" charset="0"/>
              <a:cs typeface="ADLaM Display" panose="02010000000000000000" pitchFamily="2" charset="0"/>
            </a:endParaRPr>
          </a:p>
          <a:p>
            <a:r>
              <a:rPr lang="zh-CN" altLang="en-US" sz="2800" b="1" dirty="0">
                <a:latin typeface="ADLaM Display" panose="02010000000000000000" pitchFamily="2" charset="0"/>
                <a:cs typeface="ADLaM Display" panose="02010000000000000000" pitchFamily="2" charset="0"/>
              </a:rPr>
              <a:t>我们欢迎一切形式的交流合作😉🎶</a:t>
            </a:r>
            <a:endParaRPr lang="en-US" altLang="zh-CN" sz="2800" b="1" dirty="0">
              <a:latin typeface="ADLaM Display" panose="02010000000000000000" pitchFamily="2" charset="0"/>
              <a:ea typeface="ADLaM Display" panose="02010000000000000000" pitchFamily="2" charset="0"/>
              <a:cs typeface="ADLaM Display" panose="02010000000000000000" pitchFamily="2" charset="0"/>
            </a:endParaRPr>
          </a:p>
          <a:p>
            <a:r>
              <a:rPr lang="zh-CN" altLang="en-US" sz="2800" b="1" dirty="0">
                <a:latin typeface="ADLaM Display" panose="02010000000000000000" pitchFamily="2" charset="0"/>
                <a:cs typeface="ADLaM Display" panose="02010000000000000000" pitchFamily="2" charset="0"/>
              </a:rPr>
              <a:t>修改备注为 </a:t>
            </a:r>
            <a:r>
              <a:rPr lang="en-US" altLang="zh-CN" sz="2800" dirty="0">
                <a:latin typeface="ADLaM Display" panose="02010000000000000000" pitchFamily="2" charset="0"/>
                <a:ea typeface="ADLaM Display" panose="02010000000000000000" pitchFamily="2" charset="0"/>
                <a:cs typeface="ADLaM Display" panose="02010000000000000000" pitchFamily="2" charset="0"/>
              </a:rPr>
              <a:t>【</a:t>
            </a:r>
            <a:r>
              <a:rPr lang="zh-CN" altLang="en-US" sz="2800" b="1" dirty="0">
                <a:latin typeface="ADLaM Display" panose="02010000000000000000" pitchFamily="2" charset="0"/>
                <a:cs typeface="ADLaM Display" panose="02010000000000000000" pitchFamily="2" charset="0"/>
              </a:rPr>
              <a:t>观众</a:t>
            </a:r>
            <a:r>
              <a:rPr lang="en-US" altLang="zh-CN" sz="2800" b="1" dirty="0">
                <a:latin typeface="ADLaM Display" panose="02010000000000000000" pitchFamily="2" charset="0"/>
                <a:cs typeface="ADLaM Display" panose="02010000000000000000" pitchFamily="2" charset="0"/>
              </a:rPr>
              <a:t>/…</a:t>
            </a:r>
            <a:r>
              <a:rPr lang="en-US" altLang="zh-CN" sz="2800" dirty="0">
                <a:latin typeface="ADLaM Display" panose="02010000000000000000" pitchFamily="2" charset="0"/>
                <a:ea typeface="ADLaM Display" panose="02010000000000000000" pitchFamily="2" charset="0"/>
                <a:cs typeface="ADLaM Display" panose="02010000000000000000" pitchFamily="2" charset="0"/>
              </a:rPr>
              <a:t>-</a:t>
            </a:r>
            <a:r>
              <a:rPr lang="en-US" altLang="zh-CN" sz="2800" dirty="0" err="1">
                <a:latin typeface="ADLaM Display" panose="02010000000000000000" pitchFamily="2" charset="0"/>
                <a:ea typeface="ADLaM Display" panose="02010000000000000000" pitchFamily="2" charset="0"/>
                <a:cs typeface="ADLaM Display" panose="02010000000000000000" pitchFamily="2" charset="0"/>
              </a:rPr>
              <a:t>your_name</a:t>
            </a:r>
            <a:r>
              <a:rPr lang="en-US" altLang="zh-CN" sz="2800" dirty="0">
                <a:latin typeface="ADLaM Display" panose="02010000000000000000" pitchFamily="2" charset="0"/>
                <a:ea typeface="ADLaM Display" panose="02010000000000000000" pitchFamily="2" charset="0"/>
                <a:cs typeface="ADLaM Display" panose="02010000000000000000" pitchFamily="2" charset="0"/>
              </a:rPr>
              <a:t>】</a:t>
            </a:r>
          </a:p>
          <a:p>
            <a:endParaRPr lang="en-US" altLang="zh-CN" sz="2800" dirty="0">
              <a:latin typeface="ADLaM Display" panose="02010000000000000000" pitchFamily="2" charset="0"/>
              <a:ea typeface="ADLaM Display" panose="02010000000000000000" pitchFamily="2" charset="0"/>
              <a:cs typeface="ADLaM Display" panose="02010000000000000000" pitchFamily="2" charset="0"/>
            </a:endParaRPr>
          </a:p>
          <a:p>
            <a:endParaRPr lang="en-US" altLang="zh-CN" sz="28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图片 5">
            <a:extLst>
              <a:ext uri="{FF2B5EF4-FFF2-40B4-BE49-F238E27FC236}">
                <a16:creationId xmlns:a16="http://schemas.microsoft.com/office/drawing/2014/main" id="{4BED634C-DE3B-E23C-8469-6BA1FE775F1D}"/>
              </a:ext>
            </a:extLst>
          </p:cNvPr>
          <p:cNvPicPr>
            <a:picLocks noChangeAspect="1"/>
          </p:cNvPicPr>
          <p:nvPr/>
        </p:nvPicPr>
        <p:blipFill>
          <a:blip r:embed="rId2" cstate="print">
            <a:extLst>
              <a:ext uri="{28A0092B-C50C-407E-A947-70E740481C1C}">
                <a14:useLocalDpi xmlns:a14="http://schemas.microsoft.com/office/drawing/2010/main" val="0"/>
              </a:ext>
            </a:extLst>
          </a:blip>
          <a:srcRect l="6801" t="14175" r="5223" b="23789"/>
          <a:stretch/>
        </p:blipFill>
        <p:spPr>
          <a:xfrm>
            <a:off x="7357311" y="1445624"/>
            <a:ext cx="3397718" cy="4254366"/>
          </a:xfrm>
          <a:prstGeom prst="rect">
            <a:avLst/>
          </a:prstGeom>
        </p:spPr>
      </p:pic>
    </p:spTree>
    <p:extLst>
      <p:ext uri="{BB962C8B-B14F-4D97-AF65-F5344CB8AC3E}">
        <p14:creationId xmlns:p14="http://schemas.microsoft.com/office/powerpoint/2010/main" val="1174596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F637D-0D06-9491-C699-F8259892A8A8}"/>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C9E4F3A7-0404-8E5C-1B52-3FE9A5F91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959" y="-12699"/>
            <a:ext cx="9160932" cy="6870699"/>
          </a:xfrm>
          <a:prstGeom prst="rect">
            <a:avLst/>
          </a:prstGeom>
        </p:spPr>
      </p:pic>
      <p:sp>
        <p:nvSpPr>
          <p:cNvPr id="2" name="标题 1">
            <a:extLst>
              <a:ext uri="{FF2B5EF4-FFF2-40B4-BE49-F238E27FC236}">
                <a16:creationId xmlns:a16="http://schemas.microsoft.com/office/drawing/2014/main" id="{72386A29-A1E7-3B6E-E41D-E75C5948B4F3}"/>
              </a:ext>
            </a:extLst>
          </p:cNvPr>
          <p:cNvSpPr>
            <a:spLocks noGrp="1"/>
          </p:cNvSpPr>
          <p:nvPr>
            <p:ph type="title"/>
          </p:nvPr>
        </p:nvSpPr>
        <p:spPr>
          <a:xfrm>
            <a:off x="9085981" y="5368390"/>
            <a:ext cx="6688667" cy="1325563"/>
          </a:xfrm>
        </p:spPr>
        <p:txBody>
          <a:bodyPr/>
          <a:lstStyle/>
          <a:p>
            <a:r>
              <a:rPr lang="zh-CN" altLang="en-US" dirty="0">
                <a:solidFill>
                  <a:schemeClr val="bg1"/>
                </a:solidFill>
              </a:rPr>
              <a:t>谢谢！</a:t>
            </a:r>
          </a:p>
        </p:txBody>
      </p:sp>
      <p:sp>
        <p:nvSpPr>
          <p:cNvPr id="6" name="文本框 5">
            <a:extLst>
              <a:ext uri="{FF2B5EF4-FFF2-40B4-BE49-F238E27FC236}">
                <a16:creationId xmlns:a16="http://schemas.microsoft.com/office/drawing/2014/main" id="{55233A2D-EE58-31A6-90CC-C1701BDF6257}"/>
              </a:ext>
            </a:extLst>
          </p:cNvPr>
          <p:cNvSpPr txBox="1"/>
          <p:nvPr/>
        </p:nvSpPr>
        <p:spPr>
          <a:xfrm>
            <a:off x="86626" y="5095728"/>
            <a:ext cx="3147461" cy="1692771"/>
          </a:xfrm>
          <a:prstGeom prst="rect">
            <a:avLst/>
          </a:prstGeom>
          <a:noFill/>
        </p:spPr>
        <p:txBody>
          <a:bodyPr wrap="square">
            <a:spAutoFit/>
          </a:bodyPr>
          <a:lstStyle/>
          <a:p>
            <a:r>
              <a:rPr lang="zh-CN" altLang="en-US" sz="3200" b="1" dirty="0">
                <a:latin typeface="ADLaM Display" panose="02010000000000000000" pitchFamily="2" charset="0"/>
                <a:cs typeface="ADLaM Display" panose="02010000000000000000" pitchFamily="2" charset="0"/>
              </a:rPr>
              <a:t>📝</a:t>
            </a:r>
            <a:endParaRPr lang="en-US" altLang="zh-CN" sz="3200" b="1" dirty="0">
              <a:latin typeface="ADLaM Display" panose="02010000000000000000" pitchFamily="2" charset="0"/>
              <a:cs typeface="ADLaM Display" panose="02010000000000000000" pitchFamily="2" charset="0"/>
            </a:endParaRPr>
          </a:p>
          <a:p>
            <a:r>
              <a:rPr lang="zh-CN" altLang="en-US" sz="2400" b="1" dirty="0">
                <a:latin typeface="ADLaM Display" panose="02010000000000000000" pitchFamily="2" charset="0"/>
                <a:cs typeface="ADLaM Display" panose="02010000000000000000" pitchFamily="2" charset="0"/>
              </a:rPr>
              <a:t>我们欢迎</a:t>
            </a:r>
            <a:endParaRPr lang="en-US" altLang="zh-CN" sz="2400" b="1" dirty="0">
              <a:latin typeface="ADLaM Display" panose="02010000000000000000" pitchFamily="2" charset="0"/>
              <a:cs typeface="ADLaM Display" panose="02010000000000000000" pitchFamily="2" charset="0"/>
            </a:endParaRPr>
          </a:p>
          <a:p>
            <a:r>
              <a:rPr lang="zh-CN" altLang="en-US" sz="2400" b="1" dirty="0">
                <a:latin typeface="ADLaM Display" panose="02010000000000000000" pitchFamily="2" charset="0"/>
                <a:cs typeface="ADLaM Display" panose="02010000000000000000" pitchFamily="2" charset="0"/>
              </a:rPr>
              <a:t>一切形式的交流合作</a:t>
            </a:r>
            <a:endParaRPr lang="en-US" altLang="zh-CN" sz="2400" b="1" dirty="0">
              <a:latin typeface="ADLaM Display" panose="02010000000000000000" pitchFamily="2" charset="0"/>
              <a:cs typeface="ADLaM Display" panose="02010000000000000000" pitchFamily="2" charset="0"/>
            </a:endParaRPr>
          </a:p>
          <a:p>
            <a:r>
              <a:rPr lang="en-US" altLang="zh-CN" sz="2400" b="1" dirty="0">
                <a:latin typeface="ADLaM Display" panose="02010000000000000000" pitchFamily="2" charset="0"/>
                <a:cs typeface="ADLaM Display" panose="02010000000000000000" pitchFamily="2" charset="0"/>
              </a:rPr>
              <a:t>Good Vibe Only</a:t>
            </a:r>
            <a:endParaRPr lang="en-US" altLang="zh-CN" sz="2400" b="1"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0474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D493D-4656-F89E-73BF-7520656A505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FEB62F8-A2F0-6AB7-7EA2-1BCCF6082CB3}"/>
              </a:ext>
            </a:extLst>
          </p:cNvPr>
          <p:cNvSpPr>
            <a:spLocks noGrp="1"/>
          </p:cNvSpPr>
          <p:nvPr>
            <p:ph type="title"/>
          </p:nvPr>
        </p:nvSpPr>
        <p:spPr/>
        <p:txBody>
          <a:bodyPr/>
          <a:lstStyle/>
          <a:p>
            <a:r>
              <a:rPr lang="zh-CN" altLang="en-US" dirty="0"/>
              <a:t>项目概述</a:t>
            </a:r>
          </a:p>
        </p:txBody>
      </p:sp>
      <p:sp>
        <p:nvSpPr>
          <p:cNvPr id="3" name="文本占位符 2">
            <a:extLst>
              <a:ext uri="{FF2B5EF4-FFF2-40B4-BE49-F238E27FC236}">
                <a16:creationId xmlns:a16="http://schemas.microsoft.com/office/drawing/2014/main" id="{86669C82-2616-FE96-2983-10911100517F}"/>
              </a:ext>
            </a:extLst>
          </p:cNvPr>
          <p:cNvSpPr>
            <a:spLocks noGrp="1"/>
          </p:cNvSpPr>
          <p:nvPr>
            <p:ph type="body" idx="1"/>
          </p:nvPr>
        </p:nvSpPr>
        <p:spPr>
          <a:xfrm>
            <a:off x="3426832" y="3001107"/>
            <a:ext cx="8694047" cy="3255313"/>
          </a:xfrm>
        </p:spPr>
        <p:txBody>
          <a:bodyPr>
            <a:normAutofit/>
          </a:bodyPr>
          <a:lstStyle/>
          <a:p>
            <a:pPr>
              <a:buNone/>
            </a:pPr>
            <a:r>
              <a:rPr lang="zh-CN" altLang="en-US" dirty="0">
                <a:solidFill>
                  <a:schemeClr val="tx2">
                    <a:lumMod val="75000"/>
                    <a:lumOff val="25000"/>
                  </a:schemeClr>
                </a:solidFill>
              </a:rPr>
              <a:t>基于</a:t>
            </a:r>
            <a:r>
              <a:rPr lang="en-US" altLang="zh-CN" b="1" dirty="0">
                <a:solidFill>
                  <a:schemeClr val="tx2">
                    <a:lumMod val="75000"/>
                    <a:lumOff val="25000"/>
                  </a:schemeClr>
                </a:solidFill>
              </a:rPr>
              <a:t>LLM</a:t>
            </a:r>
            <a:r>
              <a:rPr lang="zh-CN" altLang="en-US" dirty="0">
                <a:solidFill>
                  <a:schemeClr val="tx2">
                    <a:lumMod val="75000"/>
                    <a:lumOff val="25000"/>
                  </a:schemeClr>
                </a:solidFill>
              </a:rPr>
              <a:t>与</a:t>
            </a:r>
            <a:r>
              <a:rPr lang="en-US" altLang="zh-CN" b="1" dirty="0">
                <a:solidFill>
                  <a:schemeClr val="tx2">
                    <a:lumMod val="75000"/>
                    <a:lumOff val="25000"/>
                  </a:schemeClr>
                </a:solidFill>
              </a:rPr>
              <a:t>LSTM</a:t>
            </a:r>
            <a:r>
              <a:rPr lang="zh-CN" altLang="en-US" dirty="0">
                <a:solidFill>
                  <a:schemeClr val="tx2">
                    <a:lumMod val="75000"/>
                    <a:lumOff val="25000"/>
                  </a:schemeClr>
                </a:solidFill>
              </a:rPr>
              <a:t>（长短期记忆网络）等模型，</a:t>
            </a:r>
            <a:endParaRPr lang="en-US" altLang="zh-CN" dirty="0">
              <a:solidFill>
                <a:schemeClr val="tx2">
                  <a:lumMod val="75000"/>
                  <a:lumOff val="25000"/>
                </a:schemeClr>
              </a:solidFill>
            </a:endParaRPr>
          </a:p>
          <a:p>
            <a:pPr>
              <a:buNone/>
            </a:pPr>
            <a:r>
              <a:rPr lang="zh-CN" altLang="en-US" dirty="0">
                <a:solidFill>
                  <a:schemeClr val="tx2">
                    <a:lumMod val="75000"/>
                    <a:lumOff val="25000"/>
                  </a:schemeClr>
                </a:solidFill>
              </a:rPr>
              <a:t>通过提取程序使用数据中的上下文信息</a:t>
            </a:r>
            <a:endParaRPr lang="en-US" altLang="zh-CN" dirty="0">
              <a:solidFill>
                <a:schemeClr val="tx2">
                  <a:lumMod val="75000"/>
                  <a:lumOff val="25000"/>
                </a:schemeClr>
              </a:solidFill>
            </a:endParaRPr>
          </a:p>
          <a:p>
            <a:pPr>
              <a:buNone/>
            </a:pPr>
            <a:r>
              <a:rPr lang="zh-CN" altLang="en-US" dirty="0">
                <a:solidFill>
                  <a:schemeClr val="tx2">
                    <a:lumMod val="75000"/>
                    <a:lumOff val="25000"/>
                  </a:schemeClr>
                </a:solidFill>
              </a:rPr>
              <a:t>来预测用户软件使用行为，</a:t>
            </a:r>
            <a:endParaRPr lang="en-US" altLang="zh-CN" dirty="0">
              <a:solidFill>
                <a:schemeClr val="tx2">
                  <a:lumMod val="75000"/>
                  <a:lumOff val="25000"/>
                </a:schemeClr>
              </a:solidFill>
            </a:endParaRPr>
          </a:p>
          <a:p>
            <a:pPr>
              <a:buNone/>
            </a:pPr>
            <a:r>
              <a:rPr lang="zh-CN" altLang="en-US" dirty="0">
                <a:solidFill>
                  <a:schemeClr val="tx2">
                    <a:lumMod val="75000"/>
                    <a:lumOff val="25000"/>
                  </a:schemeClr>
                </a:solidFill>
              </a:rPr>
              <a:t>实现</a:t>
            </a:r>
            <a:r>
              <a:rPr lang="en-US" altLang="zh-CN" dirty="0">
                <a:solidFill>
                  <a:schemeClr val="tx2">
                    <a:lumMod val="75000"/>
                    <a:lumOff val="25000"/>
                  </a:schemeClr>
                </a:solidFill>
              </a:rPr>
              <a:t>PC</a:t>
            </a:r>
            <a:r>
              <a:rPr lang="zh-CN" altLang="en-US" dirty="0">
                <a:solidFill>
                  <a:schemeClr val="tx2">
                    <a:lumMod val="75000"/>
                    <a:lumOff val="25000"/>
                  </a:schemeClr>
                </a:solidFill>
              </a:rPr>
              <a:t>端优化</a:t>
            </a:r>
            <a:r>
              <a:rPr lang="en-US" altLang="zh-CN" dirty="0">
                <a:solidFill>
                  <a:schemeClr val="tx2">
                    <a:lumMod val="75000"/>
                    <a:lumOff val="25000"/>
                  </a:schemeClr>
                </a:solidFill>
              </a:rPr>
              <a:t>Linux</a:t>
            </a:r>
            <a:r>
              <a:rPr lang="zh-CN" altLang="en-US" dirty="0">
                <a:solidFill>
                  <a:schemeClr val="tx2">
                    <a:lumMod val="75000"/>
                    <a:lumOff val="25000"/>
                  </a:schemeClr>
                </a:solidFill>
              </a:rPr>
              <a:t>内存管理调度，提升用户体验。</a:t>
            </a:r>
            <a:endParaRPr lang="zh-CN" altLang="en-US" b="1" dirty="0">
              <a:solidFill>
                <a:schemeClr val="tx2">
                  <a:lumMod val="75000"/>
                  <a:lumOff val="25000"/>
                </a:schemeClr>
              </a:solidFill>
            </a:endParaRPr>
          </a:p>
        </p:txBody>
      </p:sp>
      <p:sp>
        <p:nvSpPr>
          <p:cNvPr id="9" name="文本占位符 8">
            <a:extLst>
              <a:ext uri="{FF2B5EF4-FFF2-40B4-BE49-F238E27FC236}">
                <a16:creationId xmlns:a16="http://schemas.microsoft.com/office/drawing/2014/main" id="{4FFF97FD-C8D3-4765-DFA5-2801CF7E6CB1}"/>
              </a:ext>
            </a:extLst>
          </p:cNvPr>
          <p:cNvSpPr>
            <a:spLocks noGrp="1"/>
          </p:cNvSpPr>
          <p:nvPr>
            <p:ph type="body" sz="quarter" idx="13"/>
          </p:nvPr>
        </p:nvSpPr>
        <p:spPr/>
        <p:txBody>
          <a:bodyPr/>
          <a:lstStyle/>
          <a:p>
            <a:r>
              <a:rPr lang="en-US" altLang="zh-CN" dirty="0"/>
              <a:t>01</a:t>
            </a:r>
          </a:p>
        </p:txBody>
      </p:sp>
      <p:sp>
        <p:nvSpPr>
          <p:cNvPr id="8" name="灯片编号占位符 7">
            <a:extLst>
              <a:ext uri="{FF2B5EF4-FFF2-40B4-BE49-F238E27FC236}">
                <a16:creationId xmlns:a16="http://schemas.microsoft.com/office/drawing/2014/main" id="{53982A53-4DB2-5CB1-CB57-B80439F4CEA8}"/>
              </a:ext>
            </a:extLst>
          </p:cNvPr>
          <p:cNvSpPr>
            <a:spLocks noGrp="1"/>
          </p:cNvSpPr>
          <p:nvPr>
            <p:ph type="sldNum" sz="quarter" idx="12"/>
          </p:nvPr>
        </p:nvSpPr>
        <p:spPr/>
        <p:txBody>
          <a:bodyPr/>
          <a:lstStyle/>
          <a:p>
            <a:fld id="{27C45CD9-0508-4D1E-923D-4DFDAA610D19}" type="slidenum">
              <a:rPr lang="zh-CN" altLang="en-US" smtClean="0"/>
              <a:pPr/>
              <a:t>3</a:t>
            </a:fld>
            <a:endParaRPr lang="zh-CN" altLang="en-US" dirty="0"/>
          </a:p>
        </p:txBody>
      </p:sp>
    </p:spTree>
    <p:extLst>
      <p:ext uri="{BB962C8B-B14F-4D97-AF65-F5344CB8AC3E}">
        <p14:creationId xmlns:p14="http://schemas.microsoft.com/office/powerpoint/2010/main" val="338323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a:t>
            </a:r>
          </a:p>
        </p:txBody>
      </p:sp>
      <p:sp>
        <p:nvSpPr>
          <p:cNvPr id="3" name="文本占位符 2"/>
          <p:cNvSpPr>
            <a:spLocks noGrp="1"/>
          </p:cNvSpPr>
          <p:nvPr>
            <p:ph type="body" idx="1"/>
          </p:nvPr>
        </p:nvSpPr>
        <p:spPr>
          <a:xfrm>
            <a:off x="3426832" y="2578100"/>
            <a:ext cx="8281907" cy="2647949"/>
          </a:xfrm>
        </p:spPr>
        <p:txBody>
          <a:bodyPr>
            <a:normAutofit/>
          </a:bodyPr>
          <a:lstStyle/>
          <a:p>
            <a:pPr marL="514350" indent="-514350">
              <a:lnSpc>
                <a:spcPct val="200000"/>
              </a:lnSpc>
              <a:buFont typeface="+mj-lt"/>
              <a:buAutoNum type="romanUcPeriod"/>
            </a:pPr>
            <a:r>
              <a:rPr lang="en-US" altLang="zh-CN" dirty="0">
                <a:solidFill>
                  <a:schemeClr val="tx2">
                    <a:lumMod val="75000"/>
                    <a:lumOff val="25000"/>
                  </a:schemeClr>
                </a:solidFill>
              </a:rPr>
              <a:t>WHY</a:t>
            </a:r>
          </a:p>
          <a:p>
            <a:pPr marL="514350" indent="-514350">
              <a:lnSpc>
                <a:spcPct val="200000"/>
              </a:lnSpc>
              <a:buFont typeface="+mj-lt"/>
              <a:buAutoNum type="romanUcPeriod"/>
            </a:pPr>
            <a:r>
              <a:rPr lang="zh-CN" altLang="en-US" dirty="0">
                <a:solidFill>
                  <a:schemeClr val="tx2">
                    <a:lumMod val="75000"/>
                    <a:lumOff val="25000"/>
                  </a:schemeClr>
                </a:solidFill>
              </a:rPr>
              <a:t>相关工作</a:t>
            </a:r>
            <a:endParaRPr lang="en-US" altLang="zh-CN" dirty="0">
              <a:solidFill>
                <a:schemeClr val="tx2">
                  <a:lumMod val="75000"/>
                  <a:lumOff val="25000"/>
                </a:schemeClr>
              </a:solidFill>
            </a:endParaRPr>
          </a:p>
          <a:p>
            <a:pPr marL="514350" indent="-514350">
              <a:lnSpc>
                <a:spcPct val="200000"/>
              </a:lnSpc>
              <a:buFont typeface="+mj-lt"/>
              <a:buAutoNum type="romanUcPeriod"/>
            </a:pPr>
            <a:r>
              <a:rPr lang="zh-CN" altLang="en-US" dirty="0">
                <a:solidFill>
                  <a:schemeClr val="tx2">
                    <a:lumMod val="75000"/>
                    <a:lumOff val="25000"/>
                  </a:schemeClr>
                </a:solidFill>
              </a:rPr>
              <a:t>挑战</a:t>
            </a:r>
            <a:endParaRPr lang="en-US" altLang="zh-CN" dirty="0">
              <a:solidFill>
                <a:schemeClr val="tx2">
                  <a:lumMod val="75000"/>
                  <a:lumOff val="25000"/>
                </a:schemeClr>
              </a:solidFill>
            </a:endParaRPr>
          </a:p>
          <a:p>
            <a:pPr marL="342900" indent="-342900">
              <a:buFont typeface="Arial" panose="020B0604020202020204" pitchFamily="34" charset="0"/>
              <a:buChar char="•"/>
            </a:pPr>
            <a:endParaRPr lang="zh-CN" altLang="en-US" dirty="0"/>
          </a:p>
        </p:txBody>
      </p:sp>
      <p:sp>
        <p:nvSpPr>
          <p:cNvPr id="9" name="文本占位符 8"/>
          <p:cNvSpPr>
            <a:spLocks noGrp="1"/>
          </p:cNvSpPr>
          <p:nvPr>
            <p:ph type="body" sz="quarter" idx="13"/>
          </p:nvPr>
        </p:nvSpPr>
        <p:spPr/>
        <p:txBody>
          <a:bodyPr/>
          <a:lstStyle/>
          <a:p>
            <a:r>
              <a:rPr lang="en-US" altLang="zh-CN" dirty="0"/>
              <a:t>02</a:t>
            </a:r>
          </a:p>
        </p:txBody>
      </p:sp>
      <p:sp>
        <p:nvSpPr>
          <p:cNvPr id="8" name="灯片编号占位符 7"/>
          <p:cNvSpPr>
            <a:spLocks noGrp="1"/>
          </p:cNvSpPr>
          <p:nvPr>
            <p:ph type="sldNum" sz="quarter" idx="12"/>
          </p:nvPr>
        </p:nvSpPr>
        <p:spPr/>
        <p:txBody>
          <a:bodyPr/>
          <a:lstStyle/>
          <a:p>
            <a:fld id="{27C45CD9-0508-4D1E-923D-4DFDAA610D19}" type="slidenum">
              <a:rPr lang="zh-CN" altLang="en-US" smtClean="0"/>
              <a:pPr/>
              <a:t>4</a:t>
            </a:fld>
            <a:endParaRPr lang="zh-CN" altLang="en-US" dirty="0"/>
          </a:p>
        </p:txBody>
      </p:sp>
    </p:spTree>
    <p:extLst>
      <p:ext uri="{BB962C8B-B14F-4D97-AF65-F5344CB8AC3E}">
        <p14:creationId xmlns:p14="http://schemas.microsoft.com/office/powerpoint/2010/main" val="26290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68D15-B305-ECF2-ACD5-6584CF0FD0D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A38E2C3-EB5B-248D-30CC-D2F8D67086BA}"/>
              </a:ext>
            </a:extLst>
          </p:cNvPr>
          <p:cNvSpPr>
            <a:spLocks noGrp="1"/>
          </p:cNvSpPr>
          <p:nvPr>
            <p:ph type="title"/>
          </p:nvPr>
        </p:nvSpPr>
        <p:spPr/>
        <p:txBody>
          <a:bodyPr/>
          <a:lstStyle/>
          <a:p>
            <a:r>
              <a:rPr lang="en-US" altLang="zh-CN" dirty="0"/>
              <a:t>Ⅰ WHY</a:t>
            </a:r>
            <a:endParaRPr lang="zh-CN" altLang="en-US" dirty="0"/>
          </a:p>
        </p:txBody>
      </p:sp>
      <p:sp>
        <p:nvSpPr>
          <p:cNvPr id="3" name="内容占位符 2">
            <a:extLst>
              <a:ext uri="{FF2B5EF4-FFF2-40B4-BE49-F238E27FC236}">
                <a16:creationId xmlns:a16="http://schemas.microsoft.com/office/drawing/2014/main" id="{1BB95C72-A4C0-CE5A-88A5-B9C64C76A3A0}"/>
              </a:ext>
            </a:extLst>
          </p:cNvPr>
          <p:cNvSpPr>
            <a:spLocks noGrp="1"/>
          </p:cNvSpPr>
          <p:nvPr>
            <p:ph idx="1"/>
          </p:nvPr>
        </p:nvSpPr>
        <p:spPr>
          <a:xfrm>
            <a:off x="609599" y="1227669"/>
            <a:ext cx="10741155" cy="4250916"/>
          </a:xfrm>
        </p:spPr>
        <p:txBody>
          <a:bodyPr>
            <a:normAutofit/>
          </a:bodyPr>
          <a:lstStyle/>
          <a:p>
            <a:pPr marL="0" indent="0">
              <a:buNone/>
            </a:pPr>
            <a:r>
              <a:rPr lang="en-US" altLang="zh-CN" b="1" dirty="0"/>
              <a:t>A. </a:t>
            </a:r>
            <a:r>
              <a:rPr lang="zh-CN" altLang="en-US" b="1" dirty="0"/>
              <a:t>软件预测与内存管理结合的需求</a:t>
            </a:r>
            <a:endParaRPr lang="en-US" altLang="zh-CN" b="1" dirty="0"/>
          </a:p>
          <a:p>
            <a:pPr marL="0" indent="0">
              <a:lnSpc>
                <a:spcPct val="120000"/>
              </a:lnSpc>
              <a:buNone/>
            </a:pPr>
            <a:r>
              <a:rPr lang="zh-CN" altLang="en-US" sz="2400" dirty="0">
                <a:solidFill>
                  <a:srgbClr val="8A8F95"/>
                </a:solidFill>
              </a:rPr>
              <a:t>现在生活中，个人电脑（</a:t>
            </a:r>
            <a:r>
              <a:rPr lang="en-US" altLang="zh-CN" sz="2400" dirty="0">
                <a:solidFill>
                  <a:srgbClr val="8A8F95"/>
                </a:solidFill>
              </a:rPr>
              <a:t>PC</a:t>
            </a:r>
            <a:r>
              <a:rPr lang="zh-CN" altLang="en-US" sz="2400" dirty="0">
                <a:solidFill>
                  <a:srgbClr val="8A8F95"/>
                </a:solidFill>
              </a:rPr>
              <a:t>）和移动设备已成为必不可少的工具，伴随而来的是海量应用程序。所以产生了智能化管理软件的需求。</a:t>
            </a:r>
            <a:endParaRPr lang="en-US" altLang="zh-CN" sz="2400" dirty="0">
              <a:solidFill>
                <a:srgbClr val="8A8F95"/>
              </a:solidFill>
            </a:endParaRPr>
          </a:p>
          <a:p>
            <a:pPr marL="0" indent="0">
              <a:buNone/>
            </a:pPr>
            <a:endParaRPr lang="en-US" altLang="zh-CN" dirty="0"/>
          </a:p>
          <a:p>
            <a:pPr marL="514350" indent="-514350">
              <a:buFont typeface="+mj-lt"/>
              <a:buAutoNum type="alphaUcPeriod"/>
            </a:pPr>
            <a:endParaRPr lang="zh-CN" altLang="en-US" dirty="0"/>
          </a:p>
        </p:txBody>
      </p:sp>
      <p:sp>
        <p:nvSpPr>
          <p:cNvPr id="4" name="灯片编号占位符 3">
            <a:extLst>
              <a:ext uri="{FF2B5EF4-FFF2-40B4-BE49-F238E27FC236}">
                <a16:creationId xmlns:a16="http://schemas.microsoft.com/office/drawing/2014/main" id="{1777BF1D-8D8B-AE80-0090-F7C1FDEE1A24}"/>
              </a:ext>
            </a:extLst>
          </p:cNvPr>
          <p:cNvSpPr>
            <a:spLocks noGrp="1"/>
          </p:cNvSpPr>
          <p:nvPr>
            <p:ph type="sldNum" sz="quarter" idx="12"/>
          </p:nvPr>
        </p:nvSpPr>
        <p:spPr/>
        <p:txBody>
          <a:bodyPr/>
          <a:lstStyle/>
          <a:p>
            <a:fld id="{27C45CD9-0508-4D1E-923D-4DFDAA610D19}" type="slidenum">
              <a:rPr lang="zh-CN" altLang="en-US" smtClean="0"/>
              <a:t>5</a:t>
            </a:fld>
            <a:endParaRPr lang="zh-CN" altLang="en-US"/>
          </a:p>
        </p:txBody>
      </p:sp>
      <p:sp>
        <p:nvSpPr>
          <p:cNvPr id="6" name="内容占位符 2">
            <a:extLst>
              <a:ext uri="{FF2B5EF4-FFF2-40B4-BE49-F238E27FC236}">
                <a16:creationId xmlns:a16="http://schemas.microsoft.com/office/drawing/2014/main" id="{F23B391A-8461-8561-DCCF-D783E95A0FD1}"/>
              </a:ext>
            </a:extLst>
          </p:cNvPr>
          <p:cNvSpPr txBox="1">
            <a:spLocks/>
          </p:cNvSpPr>
          <p:nvPr/>
        </p:nvSpPr>
        <p:spPr>
          <a:xfrm>
            <a:off x="609598" y="2864583"/>
            <a:ext cx="10741155" cy="2734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t>B. LLM</a:t>
            </a:r>
            <a:r>
              <a:rPr lang="zh-CN" altLang="en-US" b="1" dirty="0"/>
              <a:t>的使用</a:t>
            </a:r>
            <a:endParaRPr lang="en-US" altLang="zh-CN" b="1" dirty="0"/>
          </a:p>
          <a:p>
            <a:pPr marL="0" indent="0">
              <a:buFont typeface="Arial" panose="020B0604020202020204" pitchFamily="34" charset="0"/>
              <a:buNone/>
            </a:pPr>
            <a:r>
              <a:rPr lang="zh-CN" altLang="en-US" sz="2000" b="1" dirty="0">
                <a:solidFill>
                  <a:srgbClr val="8A8F95"/>
                </a:solidFill>
              </a:rPr>
              <a:t>大型语言模型（</a:t>
            </a:r>
            <a:r>
              <a:rPr lang="en-US" altLang="zh-CN" sz="2000" b="1" dirty="0">
                <a:solidFill>
                  <a:srgbClr val="8A8F95"/>
                </a:solidFill>
              </a:rPr>
              <a:t>large language model</a:t>
            </a:r>
            <a:r>
              <a:rPr lang="zh-CN" altLang="en-US" sz="2000" b="1" dirty="0">
                <a:solidFill>
                  <a:srgbClr val="8A8F95"/>
                </a:solidFill>
              </a:rPr>
              <a:t>，</a:t>
            </a:r>
            <a:r>
              <a:rPr lang="en-US" altLang="zh-CN" sz="2000" b="1" dirty="0">
                <a:solidFill>
                  <a:srgbClr val="8A8F95"/>
                </a:solidFill>
              </a:rPr>
              <a:t>LLM</a:t>
            </a:r>
            <a:r>
              <a:rPr lang="zh-CN" altLang="en-US" sz="2000" b="1" dirty="0">
                <a:solidFill>
                  <a:srgbClr val="8A8F95"/>
                </a:solidFill>
              </a:rPr>
              <a:t>）</a:t>
            </a:r>
            <a:r>
              <a:rPr lang="zh-CN" altLang="en-US" sz="2000" dirty="0">
                <a:solidFill>
                  <a:srgbClr val="8A8F95"/>
                </a:solidFill>
              </a:rPr>
              <a:t>，也称大语言模型，是由具有大量参数（通常数十亿个权重或更多）的人工神经网络组成的一类语言模型，使用自监督学习或半监督学习对大量未标记文本进行训练。</a:t>
            </a:r>
            <a:endParaRPr lang="en-US" altLang="zh-CN" sz="2000" dirty="0">
              <a:solidFill>
                <a:srgbClr val="8A8F95"/>
              </a:solidFill>
            </a:endParaRPr>
          </a:p>
          <a:p>
            <a:pPr marL="0" indent="0">
              <a:buFont typeface="Arial" panose="020B0604020202020204" pitchFamily="34" charset="0"/>
              <a:buNone/>
            </a:pPr>
            <a:r>
              <a:rPr lang="en-US" altLang="zh-CN" sz="2000" dirty="0">
                <a:solidFill>
                  <a:srgbClr val="8A8F95"/>
                </a:solidFill>
              </a:rPr>
              <a:t>LLM</a:t>
            </a:r>
            <a:r>
              <a:rPr lang="zh-CN" altLang="en-US" sz="2000" dirty="0">
                <a:solidFill>
                  <a:srgbClr val="8A8F95"/>
                </a:solidFill>
              </a:rPr>
              <a:t>在我们的项目中具有以下可能的</a:t>
            </a:r>
            <a:r>
              <a:rPr lang="zh-CN" altLang="en-US" sz="2000" b="1" dirty="0">
                <a:solidFill>
                  <a:srgbClr val="8A8F95"/>
                </a:solidFill>
              </a:rPr>
              <a:t>优势</a:t>
            </a:r>
            <a:r>
              <a:rPr lang="zh-CN" altLang="en-US" sz="2000" dirty="0">
                <a:solidFill>
                  <a:srgbClr val="8A8F95"/>
                </a:solidFill>
              </a:rPr>
              <a:t>：</a:t>
            </a:r>
            <a:endParaRPr lang="en-US" altLang="zh-CN" sz="2000" dirty="0">
              <a:solidFill>
                <a:srgbClr val="8A8F95"/>
              </a:solidFill>
            </a:endParaRPr>
          </a:p>
          <a:p>
            <a:pPr lvl="1"/>
            <a:r>
              <a:rPr lang="zh-CN" altLang="en-US" sz="1600" dirty="0">
                <a:solidFill>
                  <a:srgbClr val="8A8F95"/>
                </a:solidFill>
              </a:rPr>
              <a:t>深度语义理解与模式提取</a:t>
            </a:r>
            <a:endParaRPr lang="en-US" altLang="zh-CN" sz="1600" dirty="0">
              <a:solidFill>
                <a:srgbClr val="8A8F95"/>
              </a:solidFill>
            </a:endParaRPr>
          </a:p>
          <a:p>
            <a:pPr lvl="1"/>
            <a:r>
              <a:rPr lang="zh-CN" altLang="en-US" sz="1600" dirty="0">
                <a:solidFill>
                  <a:srgbClr val="8A8F95"/>
                </a:solidFill>
              </a:rPr>
              <a:t>自适应的策略生成与实时决策支持</a:t>
            </a:r>
            <a:endParaRPr lang="en-US" altLang="zh-CN" sz="1600" dirty="0">
              <a:solidFill>
                <a:srgbClr val="8A8F95"/>
              </a:solidFill>
            </a:endParaRPr>
          </a:p>
          <a:p>
            <a:pPr lvl="1"/>
            <a:r>
              <a:rPr lang="zh-CN" altLang="en-US" sz="1600" dirty="0">
                <a:solidFill>
                  <a:srgbClr val="8A8F95"/>
                </a:solidFill>
              </a:rPr>
              <a:t>高效的异常检测与风险预警</a:t>
            </a:r>
            <a:endParaRPr lang="en-US" altLang="zh-CN" sz="1600" dirty="0">
              <a:solidFill>
                <a:srgbClr val="8A8F95"/>
              </a:solidFill>
            </a:endParaRPr>
          </a:p>
          <a:p>
            <a:pPr lvl="1"/>
            <a:endParaRPr lang="en-US" altLang="zh-CN" sz="1600" dirty="0">
              <a:solidFill>
                <a:srgbClr val="8A8F95"/>
              </a:solidFill>
            </a:endParaRPr>
          </a:p>
          <a:p>
            <a:pPr lvl="1"/>
            <a:endParaRPr lang="en-US" altLang="zh-CN" sz="1600" dirty="0">
              <a:solidFill>
                <a:srgbClr val="8A8F95"/>
              </a:solidFill>
            </a:endParaRPr>
          </a:p>
          <a:p>
            <a:pPr marL="514350" indent="-514350">
              <a:buFont typeface="+mj-lt"/>
              <a:buAutoNum type="alphaUcPeriod"/>
            </a:pPr>
            <a:endParaRPr lang="en-US" altLang="zh-CN" dirty="0"/>
          </a:p>
          <a:p>
            <a:pPr marL="514350" indent="-514350">
              <a:buFont typeface="+mj-lt"/>
              <a:buAutoNum type="alphaUcPeriod"/>
            </a:pPr>
            <a:endParaRPr lang="zh-CN" altLang="en-US" dirty="0"/>
          </a:p>
        </p:txBody>
      </p:sp>
      <p:sp>
        <p:nvSpPr>
          <p:cNvPr id="7" name="文本框 6">
            <a:extLst>
              <a:ext uri="{FF2B5EF4-FFF2-40B4-BE49-F238E27FC236}">
                <a16:creationId xmlns:a16="http://schemas.microsoft.com/office/drawing/2014/main" id="{81AF1199-2296-4D5C-2C09-0EE3DCD3A618}"/>
              </a:ext>
            </a:extLst>
          </p:cNvPr>
          <p:cNvSpPr txBox="1"/>
          <p:nvPr/>
        </p:nvSpPr>
        <p:spPr>
          <a:xfrm>
            <a:off x="609598" y="5630331"/>
            <a:ext cx="5246949" cy="400110"/>
          </a:xfrm>
          <a:prstGeom prst="rect">
            <a:avLst/>
          </a:prstGeom>
          <a:noFill/>
        </p:spPr>
        <p:txBody>
          <a:bodyPr wrap="none" rtlCol="0">
            <a:spAutoFit/>
          </a:bodyPr>
          <a:lstStyle/>
          <a:p>
            <a:r>
              <a:rPr lang="zh-CN" altLang="en-US" sz="2000" b="0" i="0" dirty="0">
                <a:effectLst/>
                <a:latin typeface="5FAE8F6F96C59ED1"/>
              </a:rPr>
              <a:t>★ </a:t>
            </a:r>
            <a:r>
              <a:rPr lang="en-US" altLang="zh-CN" sz="2000" b="0" i="0" dirty="0">
                <a:effectLst/>
                <a:latin typeface="5FAE8F6F96C59ED1"/>
              </a:rPr>
              <a:t>LLM</a:t>
            </a:r>
            <a:r>
              <a:rPr lang="zh-CN" altLang="en-US" sz="2000" dirty="0">
                <a:latin typeface="5FAE8F6F96C59ED1"/>
              </a:rPr>
              <a:t>的发展为智能化管理软件提供了可能</a:t>
            </a:r>
            <a:r>
              <a:rPr lang="zh-CN" altLang="en-US" sz="2000" dirty="0">
                <a:solidFill>
                  <a:srgbClr val="8A8F95"/>
                </a:solidFill>
                <a:latin typeface="5FAE8F6F96C59ED1"/>
              </a:rPr>
              <a:t>。</a:t>
            </a:r>
            <a:endParaRPr lang="en-US" altLang="zh-CN" dirty="0">
              <a:solidFill>
                <a:srgbClr val="8A8F95"/>
              </a:solidFill>
            </a:endParaRPr>
          </a:p>
        </p:txBody>
      </p:sp>
    </p:spTree>
    <p:extLst>
      <p:ext uri="{BB962C8B-B14F-4D97-AF65-F5344CB8AC3E}">
        <p14:creationId xmlns:p14="http://schemas.microsoft.com/office/powerpoint/2010/main" val="361643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74951-AF13-BCE5-E1FA-6E5144A7969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D469CC7-154C-E1E5-0250-CA56E782F506}"/>
              </a:ext>
            </a:extLst>
          </p:cNvPr>
          <p:cNvSpPr>
            <a:spLocks noGrp="1"/>
          </p:cNvSpPr>
          <p:nvPr>
            <p:ph type="title"/>
          </p:nvPr>
        </p:nvSpPr>
        <p:spPr/>
        <p:txBody>
          <a:bodyPr/>
          <a:lstStyle/>
          <a:p>
            <a:r>
              <a:rPr lang="en-US" altLang="zh-CN" dirty="0"/>
              <a:t>Ⅰ WHY</a:t>
            </a:r>
            <a:endParaRPr lang="zh-CN" altLang="en-US" dirty="0"/>
          </a:p>
        </p:txBody>
      </p:sp>
      <p:sp>
        <p:nvSpPr>
          <p:cNvPr id="4" name="灯片编号占位符 3">
            <a:extLst>
              <a:ext uri="{FF2B5EF4-FFF2-40B4-BE49-F238E27FC236}">
                <a16:creationId xmlns:a16="http://schemas.microsoft.com/office/drawing/2014/main" id="{2E434B40-0AD1-D281-9214-1A82972C1892}"/>
              </a:ext>
            </a:extLst>
          </p:cNvPr>
          <p:cNvSpPr>
            <a:spLocks noGrp="1"/>
          </p:cNvSpPr>
          <p:nvPr>
            <p:ph type="sldNum" sz="quarter" idx="12"/>
          </p:nvPr>
        </p:nvSpPr>
        <p:spPr/>
        <p:txBody>
          <a:bodyPr/>
          <a:lstStyle/>
          <a:p>
            <a:fld id="{27C45CD9-0508-4D1E-923D-4DFDAA610D19}" type="slidenum">
              <a:rPr lang="zh-CN" altLang="en-US" smtClean="0"/>
              <a:t>6</a:t>
            </a:fld>
            <a:endParaRPr lang="zh-CN" altLang="en-US"/>
          </a:p>
        </p:txBody>
      </p:sp>
      <p:sp>
        <p:nvSpPr>
          <p:cNvPr id="7" name="文本框 6">
            <a:extLst>
              <a:ext uri="{FF2B5EF4-FFF2-40B4-BE49-F238E27FC236}">
                <a16:creationId xmlns:a16="http://schemas.microsoft.com/office/drawing/2014/main" id="{71B38DC6-6DF8-5A6F-A5B7-476E479B33FD}"/>
              </a:ext>
            </a:extLst>
          </p:cNvPr>
          <p:cNvSpPr txBox="1"/>
          <p:nvPr/>
        </p:nvSpPr>
        <p:spPr>
          <a:xfrm>
            <a:off x="609599" y="1141059"/>
            <a:ext cx="10577031" cy="1415772"/>
          </a:xfrm>
          <a:prstGeom prst="rect">
            <a:avLst/>
          </a:prstGeom>
          <a:noFill/>
        </p:spPr>
        <p:txBody>
          <a:bodyPr wrap="square" rtlCol="0">
            <a:spAutoFit/>
          </a:bodyPr>
          <a:lstStyle/>
          <a:p>
            <a:pPr marL="0" indent="0">
              <a:buNone/>
            </a:pPr>
            <a:r>
              <a:rPr lang="en-US" altLang="zh-CN" sz="2800" b="1" dirty="0"/>
              <a:t>C.</a:t>
            </a:r>
            <a:r>
              <a:rPr lang="zh-CN" altLang="en-US" sz="2800" b="1" dirty="0"/>
              <a:t> </a:t>
            </a:r>
            <a:r>
              <a:rPr lang="en-US" altLang="zh-CN" sz="2800" b="1" dirty="0"/>
              <a:t>VLLM</a:t>
            </a:r>
            <a:r>
              <a:rPr lang="zh-CN" altLang="en-US" sz="2800" b="1" dirty="0"/>
              <a:t>的使用</a:t>
            </a:r>
            <a:endParaRPr lang="en-US" altLang="zh-CN" sz="2800" b="1" dirty="0"/>
          </a:p>
          <a:p>
            <a:pPr marL="0" indent="0">
              <a:buNone/>
            </a:pPr>
            <a:r>
              <a:rPr lang="en-US" altLang="zh-CN" sz="2000" b="1" dirty="0" err="1">
                <a:solidFill>
                  <a:srgbClr val="8A8F95"/>
                </a:solidFill>
              </a:rPr>
              <a:t>Vllm</a:t>
            </a:r>
            <a:r>
              <a:rPr lang="zh-CN" altLang="en-US" sz="2000" dirty="0">
                <a:solidFill>
                  <a:srgbClr val="8A8F95"/>
                </a:solidFill>
              </a:rPr>
              <a:t>是一种</a:t>
            </a:r>
            <a:r>
              <a:rPr lang="zh-CN" altLang="en-US" sz="2000" b="1" dirty="0">
                <a:solidFill>
                  <a:srgbClr val="8A8F95"/>
                </a:solidFill>
              </a:rPr>
              <a:t>专为大规模语言模型（</a:t>
            </a:r>
            <a:r>
              <a:rPr lang="en-US" altLang="zh-CN" sz="2000" b="1" dirty="0">
                <a:solidFill>
                  <a:srgbClr val="8A8F95"/>
                </a:solidFill>
              </a:rPr>
              <a:t>LLM</a:t>
            </a:r>
            <a:r>
              <a:rPr lang="zh-CN" altLang="en-US" sz="2000" b="1" dirty="0">
                <a:solidFill>
                  <a:srgbClr val="8A8F95"/>
                </a:solidFill>
              </a:rPr>
              <a:t>）推理设计</a:t>
            </a:r>
            <a:r>
              <a:rPr lang="zh-CN" altLang="en-US" sz="2000" dirty="0">
                <a:solidFill>
                  <a:srgbClr val="8A8F95"/>
                </a:solidFill>
              </a:rPr>
              <a:t>的高性能引擎，其目标是在保证生成质量的前提下，显著提升推理效率和内存利用率。</a:t>
            </a:r>
            <a:endParaRPr lang="en-US" altLang="zh-CN" sz="2000" dirty="0">
              <a:solidFill>
                <a:srgbClr val="8A8F95"/>
              </a:solidFill>
            </a:endParaRPr>
          </a:p>
          <a:p>
            <a:endParaRPr lang="zh-CN" altLang="en-US" dirty="0"/>
          </a:p>
        </p:txBody>
      </p:sp>
      <p:sp>
        <p:nvSpPr>
          <p:cNvPr id="8" name="箭头: 右 7">
            <a:extLst>
              <a:ext uri="{FF2B5EF4-FFF2-40B4-BE49-F238E27FC236}">
                <a16:creationId xmlns:a16="http://schemas.microsoft.com/office/drawing/2014/main" id="{C4A1E6D0-2E5D-78CB-1857-9C32E1E4BD2A}"/>
              </a:ext>
            </a:extLst>
          </p:cNvPr>
          <p:cNvSpPr/>
          <p:nvPr/>
        </p:nvSpPr>
        <p:spPr>
          <a:xfrm>
            <a:off x="4951895" y="2821362"/>
            <a:ext cx="1805354" cy="2891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819512AA-F91F-A254-750F-B45DBA0A4167}"/>
              </a:ext>
            </a:extLst>
          </p:cNvPr>
          <p:cNvSpPr txBox="1"/>
          <p:nvPr/>
        </p:nvSpPr>
        <p:spPr>
          <a:xfrm>
            <a:off x="7375720" y="2333816"/>
            <a:ext cx="3655168" cy="1631216"/>
          </a:xfrm>
          <a:prstGeom prst="rect">
            <a:avLst/>
          </a:prstGeom>
          <a:noFill/>
        </p:spPr>
        <p:txBody>
          <a:bodyPr wrap="none" rtlCol="0">
            <a:spAutoFit/>
          </a:bodyPr>
          <a:lstStyle/>
          <a:p>
            <a:pPr>
              <a:buFont typeface="Arial" panose="020B0604020202020204" pitchFamily="34" charset="0"/>
            </a:pPr>
            <a:r>
              <a:rPr lang="en-US" altLang="zh-CN" sz="2000" dirty="0" err="1">
                <a:solidFill>
                  <a:srgbClr val="8A8F95"/>
                </a:solidFill>
              </a:rPr>
              <a:t>vLLM</a:t>
            </a:r>
            <a:r>
              <a:rPr lang="en-US" altLang="zh-CN" sz="2000" dirty="0">
                <a:solidFill>
                  <a:srgbClr val="8A8F95"/>
                </a:solidFill>
              </a:rPr>
              <a:t> </a:t>
            </a:r>
            <a:r>
              <a:rPr lang="zh-CN" altLang="en-US" sz="2000" dirty="0">
                <a:solidFill>
                  <a:srgbClr val="8A8F95"/>
                </a:solidFill>
              </a:rPr>
              <a:t>在我们项目中的</a:t>
            </a:r>
            <a:r>
              <a:rPr lang="zh-CN" altLang="en-US" sz="2000" b="1" dirty="0">
                <a:solidFill>
                  <a:srgbClr val="8A8F95"/>
                </a:solidFill>
              </a:rPr>
              <a:t>必要性：</a:t>
            </a:r>
            <a:endParaRPr lang="en-US" altLang="zh-CN" sz="2000" dirty="0">
              <a:solidFill>
                <a:srgbClr val="8A8F95"/>
              </a:solidFill>
            </a:endParaRPr>
          </a:p>
          <a:p>
            <a:pPr marL="742950" lvl="1" indent="-285750">
              <a:buFont typeface="Arial" panose="020B0604020202020204" pitchFamily="34" charset="0"/>
              <a:buChar char="•"/>
            </a:pPr>
            <a:r>
              <a:rPr lang="zh-CN" altLang="en-US" sz="2000" dirty="0">
                <a:solidFill>
                  <a:srgbClr val="8A8F95"/>
                </a:solidFill>
              </a:rPr>
              <a:t>内存优化优势</a:t>
            </a:r>
            <a:endParaRPr lang="en-US" altLang="zh-CN" sz="2000" dirty="0">
              <a:solidFill>
                <a:srgbClr val="8A8F95"/>
              </a:solidFill>
            </a:endParaRPr>
          </a:p>
          <a:p>
            <a:pPr marL="742950" lvl="1" indent="-285750">
              <a:buFont typeface="Arial" panose="020B0604020202020204" pitchFamily="34" charset="0"/>
              <a:buChar char="•"/>
            </a:pPr>
            <a:r>
              <a:rPr lang="zh-CN" altLang="en-US" sz="2000" dirty="0">
                <a:solidFill>
                  <a:srgbClr val="8A8F95"/>
                </a:solidFill>
              </a:rPr>
              <a:t>高效的推理能力</a:t>
            </a:r>
            <a:endParaRPr lang="en-US" altLang="zh-CN" sz="2000" dirty="0">
              <a:solidFill>
                <a:srgbClr val="8A8F95"/>
              </a:solidFill>
            </a:endParaRPr>
          </a:p>
          <a:p>
            <a:pPr marL="742950" lvl="1" indent="-285750">
              <a:buFont typeface="Arial" panose="020B0604020202020204" pitchFamily="34" charset="0"/>
              <a:buChar char="•"/>
            </a:pPr>
            <a:r>
              <a:rPr lang="zh-CN" altLang="en-US" sz="2000" dirty="0">
                <a:solidFill>
                  <a:srgbClr val="8A8F95"/>
                </a:solidFill>
              </a:rPr>
              <a:t>灵活性和扩展性</a:t>
            </a:r>
            <a:endParaRPr lang="en-US" altLang="zh-CN" sz="2000" dirty="0">
              <a:solidFill>
                <a:srgbClr val="8A8F95"/>
              </a:solidFill>
            </a:endParaRPr>
          </a:p>
          <a:p>
            <a:pPr marL="742950" lvl="1" indent="-285750">
              <a:buFont typeface="Arial" panose="020B0604020202020204" pitchFamily="34" charset="0"/>
              <a:buChar char="•"/>
            </a:pPr>
            <a:r>
              <a:rPr lang="zh-CN" altLang="en-US" sz="2000" dirty="0">
                <a:solidFill>
                  <a:srgbClr val="8A8F95"/>
                </a:solidFill>
              </a:rPr>
              <a:t>本地部署</a:t>
            </a:r>
            <a:endParaRPr lang="en-US" altLang="zh-CN" sz="2000" dirty="0">
              <a:solidFill>
                <a:srgbClr val="8A8F95"/>
              </a:solidFill>
            </a:endParaRPr>
          </a:p>
        </p:txBody>
      </p:sp>
      <p:sp>
        <p:nvSpPr>
          <p:cNvPr id="10" name="文本框 9">
            <a:extLst>
              <a:ext uri="{FF2B5EF4-FFF2-40B4-BE49-F238E27FC236}">
                <a16:creationId xmlns:a16="http://schemas.microsoft.com/office/drawing/2014/main" id="{97B8AB93-5F6A-B50A-0C1E-7D3DEDBFBB5E}"/>
              </a:ext>
            </a:extLst>
          </p:cNvPr>
          <p:cNvSpPr txBox="1"/>
          <p:nvPr/>
        </p:nvSpPr>
        <p:spPr>
          <a:xfrm>
            <a:off x="773479" y="2363362"/>
            <a:ext cx="3990195" cy="1323439"/>
          </a:xfrm>
          <a:prstGeom prst="rect">
            <a:avLst/>
          </a:prstGeom>
          <a:noFill/>
        </p:spPr>
        <p:txBody>
          <a:bodyPr wrap="none" rtlCol="0">
            <a:spAutoFit/>
          </a:bodyPr>
          <a:lstStyle/>
          <a:p>
            <a:pPr marL="0" indent="0">
              <a:buNone/>
            </a:pPr>
            <a:r>
              <a:rPr lang="zh-CN" altLang="en-US" sz="2000" dirty="0">
                <a:solidFill>
                  <a:srgbClr val="8A8F95"/>
                </a:solidFill>
              </a:rPr>
              <a:t>从原理上，</a:t>
            </a:r>
            <a:r>
              <a:rPr lang="en-US" altLang="zh-CN" sz="2000" dirty="0" err="1">
                <a:solidFill>
                  <a:srgbClr val="8A8F95"/>
                </a:solidFill>
              </a:rPr>
              <a:t>Vllm</a:t>
            </a:r>
            <a:r>
              <a:rPr lang="zh-CN" altLang="en-US" sz="2000" dirty="0">
                <a:solidFill>
                  <a:srgbClr val="8A8F95"/>
                </a:solidFill>
              </a:rPr>
              <a:t>的</a:t>
            </a:r>
            <a:r>
              <a:rPr lang="zh-CN" altLang="en-US" sz="2000" b="1" dirty="0">
                <a:solidFill>
                  <a:srgbClr val="8A8F95"/>
                </a:solidFill>
              </a:rPr>
              <a:t>核心优化</a:t>
            </a:r>
            <a:r>
              <a:rPr lang="zh-CN" altLang="en-US" sz="2000" dirty="0">
                <a:solidFill>
                  <a:srgbClr val="8A8F95"/>
                </a:solidFill>
              </a:rPr>
              <a:t>包括：</a:t>
            </a:r>
            <a:endParaRPr lang="en-US" altLang="zh-CN" sz="2000" dirty="0">
              <a:solidFill>
                <a:srgbClr val="8A8F95"/>
              </a:solidFill>
            </a:endParaRPr>
          </a:p>
          <a:p>
            <a:pPr marL="800100" lvl="1" indent="-342900">
              <a:buFont typeface="Arial" panose="020B0604020202020204" pitchFamily="34" charset="0"/>
              <a:buChar char="•"/>
            </a:pPr>
            <a:r>
              <a:rPr lang="zh-CN" altLang="en-US" sz="2000" dirty="0">
                <a:solidFill>
                  <a:srgbClr val="8A8F95"/>
                </a:solidFill>
              </a:rPr>
              <a:t>动态批处理与调用</a:t>
            </a:r>
            <a:endParaRPr lang="en-US" altLang="zh-CN" sz="2000" dirty="0">
              <a:solidFill>
                <a:srgbClr val="8A8F95"/>
              </a:solidFill>
            </a:endParaRPr>
          </a:p>
          <a:p>
            <a:pPr marL="800100" lvl="1" indent="-342900">
              <a:buFont typeface="Arial" panose="020B0604020202020204" pitchFamily="34" charset="0"/>
              <a:buChar char="•"/>
            </a:pPr>
            <a:r>
              <a:rPr lang="zh-CN" altLang="en-US" sz="2000" dirty="0">
                <a:solidFill>
                  <a:srgbClr val="8A8F95"/>
                </a:solidFill>
              </a:rPr>
              <a:t>优化 </a:t>
            </a:r>
            <a:r>
              <a:rPr lang="en-US" altLang="zh-CN" sz="2000" dirty="0">
                <a:solidFill>
                  <a:srgbClr val="8A8F95"/>
                </a:solidFill>
              </a:rPr>
              <a:t>KV cache </a:t>
            </a:r>
          </a:p>
          <a:p>
            <a:pPr marL="800100" lvl="1" indent="-342900">
              <a:buFont typeface="Arial" panose="020B0604020202020204" pitchFamily="34" charset="0"/>
              <a:buChar char="•"/>
            </a:pPr>
            <a:r>
              <a:rPr lang="zh-CN" altLang="en-US" sz="2000" dirty="0">
                <a:solidFill>
                  <a:srgbClr val="8A8F95"/>
                </a:solidFill>
              </a:rPr>
              <a:t>内存管理优化</a:t>
            </a:r>
            <a:endParaRPr lang="en-US" altLang="zh-CN" sz="2000" dirty="0">
              <a:solidFill>
                <a:srgbClr val="8A8F95"/>
              </a:solidFill>
            </a:endParaRPr>
          </a:p>
        </p:txBody>
      </p:sp>
      <p:sp>
        <p:nvSpPr>
          <p:cNvPr id="11" name="文本框 10">
            <a:extLst>
              <a:ext uri="{FF2B5EF4-FFF2-40B4-BE49-F238E27FC236}">
                <a16:creationId xmlns:a16="http://schemas.microsoft.com/office/drawing/2014/main" id="{6E5608AD-326B-8080-3ED3-C539084B791D}"/>
              </a:ext>
            </a:extLst>
          </p:cNvPr>
          <p:cNvSpPr txBox="1"/>
          <p:nvPr/>
        </p:nvSpPr>
        <p:spPr>
          <a:xfrm>
            <a:off x="693184" y="3965032"/>
            <a:ext cx="10577031" cy="1322029"/>
          </a:xfrm>
          <a:prstGeom prst="rect">
            <a:avLst/>
          </a:prstGeom>
          <a:noFill/>
        </p:spPr>
        <p:txBody>
          <a:bodyPr wrap="square" rtlCol="0">
            <a:spAutoFit/>
          </a:bodyPr>
          <a:lstStyle/>
          <a:p>
            <a:pPr marL="0" indent="0">
              <a:lnSpc>
                <a:spcPct val="120000"/>
              </a:lnSpc>
              <a:buNone/>
            </a:pPr>
            <a:r>
              <a:rPr lang="en-US" altLang="zh-CN" sz="2800" b="1" dirty="0"/>
              <a:t>D. Linux</a:t>
            </a:r>
            <a:r>
              <a:rPr lang="zh-CN" altLang="en-US" sz="2800" b="1" dirty="0"/>
              <a:t>系统及其内存管理</a:t>
            </a:r>
            <a:endParaRPr lang="en-US" altLang="zh-CN" sz="2800" b="1" dirty="0"/>
          </a:p>
          <a:p>
            <a:pPr marL="0" indent="0">
              <a:lnSpc>
                <a:spcPct val="120000"/>
              </a:lnSpc>
              <a:buNone/>
            </a:pPr>
            <a:r>
              <a:rPr lang="zh-CN" altLang="en-US" sz="2000" dirty="0">
                <a:solidFill>
                  <a:srgbClr val="8A8F95"/>
                </a:solidFill>
              </a:rPr>
              <a:t>因为</a:t>
            </a:r>
            <a:r>
              <a:rPr lang="en-US" altLang="zh-CN" sz="2000" dirty="0">
                <a:solidFill>
                  <a:srgbClr val="8A8F95"/>
                </a:solidFill>
              </a:rPr>
              <a:t>VLLM</a:t>
            </a:r>
            <a:r>
              <a:rPr lang="zh-CN" altLang="en-US" sz="2000" dirty="0">
                <a:solidFill>
                  <a:srgbClr val="8A8F95"/>
                </a:solidFill>
              </a:rPr>
              <a:t>依赖</a:t>
            </a:r>
            <a:r>
              <a:rPr lang="en-US" altLang="zh-CN" sz="2000" dirty="0">
                <a:solidFill>
                  <a:srgbClr val="8A8F95"/>
                </a:solidFill>
              </a:rPr>
              <a:t>Linux</a:t>
            </a:r>
            <a:r>
              <a:rPr lang="zh-CN" altLang="en-US" sz="2000" dirty="0">
                <a:solidFill>
                  <a:srgbClr val="8A8F95"/>
                </a:solidFill>
              </a:rPr>
              <a:t>操作系统，而且</a:t>
            </a:r>
            <a:r>
              <a:rPr lang="en-US" altLang="zh-CN" sz="2000" b="1" dirty="0">
                <a:solidFill>
                  <a:srgbClr val="8A8F95"/>
                </a:solidFill>
              </a:rPr>
              <a:t>Linux</a:t>
            </a:r>
            <a:r>
              <a:rPr lang="zh-CN" altLang="en-US" sz="2000" b="1" dirty="0">
                <a:solidFill>
                  <a:srgbClr val="8A8F95"/>
                </a:solidFill>
              </a:rPr>
              <a:t>系统</a:t>
            </a:r>
            <a:r>
              <a:rPr lang="zh-CN" altLang="en-US" sz="2000" dirty="0">
                <a:solidFill>
                  <a:srgbClr val="8A8F95"/>
                </a:solidFill>
              </a:rPr>
              <a:t>是一个开源、免费的类</a:t>
            </a:r>
            <a:r>
              <a:rPr lang="en-US" altLang="zh-CN" sz="2000" dirty="0">
                <a:solidFill>
                  <a:srgbClr val="8A8F95"/>
                </a:solidFill>
              </a:rPr>
              <a:t>Unix</a:t>
            </a:r>
            <a:r>
              <a:rPr lang="zh-CN" altLang="en-US" sz="2000" dirty="0">
                <a:solidFill>
                  <a:srgbClr val="8A8F95"/>
                </a:solidFill>
              </a:rPr>
              <a:t>操作系统，所以我们的项目在</a:t>
            </a:r>
            <a:r>
              <a:rPr lang="en-US" altLang="zh-CN" sz="2000" dirty="0" err="1">
                <a:solidFill>
                  <a:srgbClr val="8A8F95"/>
                </a:solidFill>
              </a:rPr>
              <a:t>linux</a:t>
            </a:r>
            <a:r>
              <a:rPr lang="zh-CN" altLang="en-US" sz="2000" dirty="0">
                <a:solidFill>
                  <a:srgbClr val="8A8F95"/>
                </a:solidFill>
              </a:rPr>
              <a:t>系统上更具可行性。</a:t>
            </a:r>
            <a:endParaRPr lang="en-US" altLang="zh-CN" sz="2000" dirty="0">
              <a:solidFill>
                <a:srgbClr val="8A8F95"/>
              </a:solidFill>
            </a:endParaRPr>
          </a:p>
        </p:txBody>
      </p:sp>
      <p:sp>
        <p:nvSpPr>
          <p:cNvPr id="12" name="文本框 11">
            <a:extLst>
              <a:ext uri="{FF2B5EF4-FFF2-40B4-BE49-F238E27FC236}">
                <a16:creationId xmlns:a16="http://schemas.microsoft.com/office/drawing/2014/main" id="{0036880C-E54F-F1A2-0A6E-D729B526C6DA}"/>
              </a:ext>
            </a:extLst>
          </p:cNvPr>
          <p:cNvSpPr txBox="1"/>
          <p:nvPr/>
        </p:nvSpPr>
        <p:spPr>
          <a:xfrm>
            <a:off x="773479" y="5565292"/>
            <a:ext cx="9959778" cy="400110"/>
          </a:xfrm>
          <a:prstGeom prst="rect">
            <a:avLst/>
          </a:prstGeom>
          <a:noFill/>
        </p:spPr>
        <p:txBody>
          <a:bodyPr wrap="none" rtlCol="0">
            <a:spAutoFit/>
          </a:bodyPr>
          <a:lstStyle/>
          <a:p>
            <a:r>
              <a:rPr lang="zh-CN" altLang="en-US" sz="2000" b="0" i="0" dirty="0">
                <a:solidFill>
                  <a:srgbClr val="333333"/>
                </a:solidFill>
                <a:effectLst/>
                <a:latin typeface="5FAE8F6F96C59ED1"/>
              </a:rPr>
              <a:t>★ </a:t>
            </a:r>
            <a:r>
              <a:rPr lang="en-US" altLang="zh-CN" sz="2000" dirty="0"/>
              <a:t>Linux</a:t>
            </a:r>
            <a:r>
              <a:rPr lang="zh-CN" altLang="en-US" sz="2000" dirty="0"/>
              <a:t>内存管理中频繁的内存换入换出，提供了通过模型预测和优化内存管理的机会。</a:t>
            </a:r>
            <a:endParaRPr lang="en-US" altLang="zh-CN" dirty="0"/>
          </a:p>
        </p:txBody>
      </p:sp>
    </p:spTree>
    <p:extLst>
      <p:ext uri="{BB962C8B-B14F-4D97-AF65-F5344CB8AC3E}">
        <p14:creationId xmlns:p14="http://schemas.microsoft.com/office/powerpoint/2010/main" val="1281498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A14F3-AF73-F576-8AAB-2598ED8D146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3B718C7-F445-54CE-C966-1CBF04C57057}"/>
              </a:ext>
            </a:extLst>
          </p:cNvPr>
          <p:cNvSpPr>
            <a:spLocks noGrp="1"/>
          </p:cNvSpPr>
          <p:nvPr>
            <p:ph type="title"/>
          </p:nvPr>
        </p:nvSpPr>
        <p:spPr/>
        <p:txBody>
          <a:bodyPr/>
          <a:lstStyle/>
          <a:p>
            <a:r>
              <a:rPr lang="en-US" altLang="zh-CN" dirty="0"/>
              <a:t>Ⅰ WHY</a:t>
            </a:r>
            <a:endParaRPr lang="zh-CN" altLang="en-US" dirty="0"/>
          </a:p>
        </p:txBody>
      </p:sp>
      <p:sp>
        <p:nvSpPr>
          <p:cNvPr id="3" name="内容占位符 2">
            <a:extLst>
              <a:ext uri="{FF2B5EF4-FFF2-40B4-BE49-F238E27FC236}">
                <a16:creationId xmlns:a16="http://schemas.microsoft.com/office/drawing/2014/main" id="{DD522D2C-5181-DD28-A979-DA115DAEEDD3}"/>
              </a:ext>
            </a:extLst>
          </p:cNvPr>
          <p:cNvSpPr>
            <a:spLocks noGrp="1"/>
          </p:cNvSpPr>
          <p:nvPr>
            <p:ph idx="1"/>
          </p:nvPr>
        </p:nvSpPr>
        <p:spPr>
          <a:xfrm>
            <a:off x="609599" y="1016664"/>
            <a:ext cx="10741155" cy="2844136"/>
          </a:xfrm>
        </p:spPr>
        <p:txBody>
          <a:bodyPr>
            <a:normAutofit/>
          </a:bodyPr>
          <a:lstStyle/>
          <a:p>
            <a:pPr marL="0" indent="0">
              <a:buNone/>
            </a:pPr>
            <a:r>
              <a:rPr lang="en-US" altLang="zh-CN" b="1" dirty="0"/>
              <a:t>E. RNN </a:t>
            </a:r>
            <a:r>
              <a:rPr lang="zh-CN" altLang="en-US" b="1" dirty="0"/>
              <a:t>和 </a:t>
            </a:r>
            <a:r>
              <a:rPr lang="en-US" altLang="zh-CN" b="1" dirty="0"/>
              <a:t>LSTM </a:t>
            </a:r>
            <a:r>
              <a:rPr lang="zh-CN" altLang="en-US" b="1" dirty="0"/>
              <a:t>的使用</a:t>
            </a:r>
            <a:endParaRPr lang="en-US" altLang="zh-CN" b="1" dirty="0"/>
          </a:p>
          <a:p>
            <a:pPr marL="0" indent="0">
              <a:buNone/>
            </a:pPr>
            <a:r>
              <a:rPr lang="zh-CN" altLang="en-US" sz="1800" b="1" dirty="0">
                <a:solidFill>
                  <a:srgbClr val="8A8F95"/>
                </a:solidFill>
              </a:rPr>
              <a:t>神经网络</a:t>
            </a:r>
            <a:r>
              <a:rPr lang="zh-CN" altLang="en-US" sz="1800" dirty="0">
                <a:solidFill>
                  <a:srgbClr val="8A8F95"/>
                </a:solidFill>
              </a:rPr>
              <a:t>（</a:t>
            </a:r>
            <a:r>
              <a:rPr lang="en-US" altLang="zh-CN" sz="1800" dirty="0">
                <a:solidFill>
                  <a:srgbClr val="8A8F95"/>
                </a:solidFill>
              </a:rPr>
              <a:t>neural network</a:t>
            </a:r>
            <a:r>
              <a:rPr lang="zh-CN" altLang="en-US" sz="1800" dirty="0">
                <a:solidFill>
                  <a:srgbClr val="8A8F95"/>
                </a:solidFill>
              </a:rPr>
              <a:t>，</a:t>
            </a:r>
            <a:r>
              <a:rPr lang="en-US" altLang="zh-CN" sz="1800" dirty="0">
                <a:solidFill>
                  <a:srgbClr val="8A8F95"/>
                </a:solidFill>
              </a:rPr>
              <a:t>NNs</a:t>
            </a:r>
            <a:r>
              <a:rPr lang="zh-CN" altLang="en-US" sz="1800" dirty="0">
                <a:solidFill>
                  <a:srgbClr val="8A8F95"/>
                </a:solidFill>
              </a:rPr>
              <a:t>），在机器学习领域中，是一种模仿生物神经网络的结构和功能的数学模型或计算模型，用于对函数进行估计或近似。其通常是通过一个基于数学统计学类型的学习方法得以优化。</a:t>
            </a:r>
            <a:endParaRPr lang="en-US" altLang="zh-CN" sz="1800" b="1" dirty="0">
              <a:solidFill>
                <a:srgbClr val="8A8F95"/>
              </a:solidFill>
            </a:endParaRPr>
          </a:p>
          <a:p>
            <a:pPr marL="0" indent="0">
              <a:buNone/>
            </a:pPr>
            <a:r>
              <a:rPr lang="zh-CN" altLang="en-US" sz="1800" b="1" dirty="0"/>
              <a:t>循环神经网络 </a:t>
            </a:r>
            <a:r>
              <a:rPr lang="en-US" altLang="zh-CN" sz="1800" b="1" dirty="0"/>
              <a:t>RNN</a:t>
            </a:r>
            <a:r>
              <a:rPr lang="zh-CN" altLang="en-US" sz="1800" dirty="0">
                <a:solidFill>
                  <a:srgbClr val="8A8F95"/>
                </a:solidFill>
              </a:rPr>
              <a:t>可以结合历史序列信息计算当前输出，因此适用于处理带有时间序列结构的信息输入。但当训练长时间序列的模型时，权重的多次迭代可能会导致梯度爆炸或梯度消失，导致难以通过梯度下降算法对模型参数进行优化。</a:t>
            </a:r>
            <a:endParaRPr lang="en-US" altLang="zh-CN" sz="1800" dirty="0">
              <a:solidFill>
                <a:srgbClr val="8A8F95"/>
              </a:solidFill>
            </a:endParaRPr>
          </a:p>
          <a:p>
            <a:pPr marL="0" indent="0">
              <a:buNone/>
            </a:pPr>
            <a:r>
              <a:rPr lang="zh-CN" altLang="en-US" sz="1800" b="1" dirty="0"/>
              <a:t>长短期记忆网络 </a:t>
            </a:r>
            <a:r>
              <a:rPr lang="en-US" altLang="zh-CN" sz="1800" b="1" dirty="0"/>
              <a:t>LSTM</a:t>
            </a:r>
            <a:r>
              <a:rPr lang="zh-CN" altLang="en-US" sz="1800" dirty="0">
                <a:solidFill>
                  <a:srgbClr val="8A8F95"/>
                </a:solidFill>
              </a:rPr>
              <a:t>是</a:t>
            </a:r>
            <a:r>
              <a:rPr lang="en-US" altLang="zh-CN" sz="1800" dirty="0">
                <a:solidFill>
                  <a:srgbClr val="8A8F95"/>
                </a:solidFill>
              </a:rPr>
              <a:t>RNN</a:t>
            </a:r>
            <a:r>
              <a:rPr lang="zh-CN" altLang="en-US" sz="1800" dirty="0">
                <a:solidFill>
                  <a:srgbClr val="8A8F95"/>
                </a:solidFill>
              </a:rPr>
              <a:t>的一种改进，不仅克服了标准</a:t>
            </a:r>
            <a:r>
              <a:rPr lang="en-US" altLang="zh-CN" sz="1800" dirty="0">
                <a:solidFill>
                  <a:srgbClr val="8A8F95"/>
                </a:solidFill>
              </a:rPr>
              <a:t>RNN</a:t>
            </a:r>
            <a:r>
              <a:rPr lang="zh-CN" altLang="en-US" sz="1800" dirty="0">
                <a:solidFill>
                  <a:srgbClr val="8A8F95"/>
                </a:solidFill>
              </a:rPr>
              <a:t>训练时碰到的梯度爆炸</a:t>
            </a:r>
            <a:r>
              <a:rPr lang="en-US" altLang="zh-CN" sz="1800" dirty="0">
                <a:solidFill>
                  <a:srgbClr val="8A8F95"/>
                </a:solidFill>
              </a:rPr>
              <a:t>/</a:t>
            </a:r>
            <a:r>
              <a:rPr lang="zh-CN" altLang="en-US" sz="1800" dirty="0">
                <a:solidFill>
                  <a:srgbClr val="8A8F95"/>
                </a:solidFill>
              </a:rPr>
              <a:t>消失难题，也更有能力处理具有长期依赖关系的信息。</a:t>
            </a:r>
            <a:endParaRPr lang="en-US" altLang="zh-CN" sz="1800" dirty="0">
              <a:solidFill>
                <a:srgbClr val="8A8F95"/>
              </a:solidFill>
            </a:endParaRPr>
          </a:p>
          <a:p>
            <a:pPr lvl="1"/>
            <a:endParaRPr lang="en-US" altLang="zh-CN" sz="1600" dirty="0">
              <a:solidFill>
                <a:srgbClr val="8A8F95"/>
              </a:solidFill>
            </a:endParaRPr>
          </a:p>
          <a:p>
            <a:pPr marL="514350" indent="-514350">
              <a:buFont typeface="+mj-lt"/>
              <a:buAutoNum type="alphaUcPeriod"/>
            </a:pPr>
            <a:endParaRPr lang="en-US" altLang="zh-CN" dirty="0"/>
          </a:p>
          <a:p>
            <a:pPr marL="514350" indent="-514350">
              <a:buFont typeface="+mj-lt"/>
              <a:buAutoNum type="alphaUcPeriod"/>
            </a:pPr>
            <a:endParaRPr lang="zh-CN" altLang="en-US" dirty="0"/>
          </a:p>
        </p:txBody>
      </p:sp>
      <p:sp>
        <p:nvSpPr>
          <p:cNvPr id="4" name="灯片编号占位符 3">
            <a:extLst>
              <a:ext uri="{FF2B5EF4-FFF2-40B4-BE49-F238E27FC236}">
                <a16:creationId xmlns:a16="http://schemas.microsoft.com/office/drawing/2014/main" id="{E744875A-72F7-B9F9-1291-F9E0D9173005}"/>
              </a:ext>
            </a:extLst>
          </p:cNvPr>
          <p:cNvSpPr>
            <a:spLocks noGrp="1"/>
          </p:cNvSpPr>
          <p:nvPr>
            <p:ph type="sldNum" sz="quarter" idx="12"/>
          </p:nvPr>
        </p:nvSpPr>
        <p:spPr/>
        <p:txBody>
          <a:bodyPr/>
          <a:lstStyle/>
          <a:p>
            <a:fld id="{27C45CD9-0508-4D1E-923D-4DFDAA610D19}" type="slidenum">
              <a:rPr lang="zh-CN" altLang="en-US" smtClean="0"/>
              <a:t>7</a:t>
            </a:fld>
            <a:endParaRPr lang="zh-CN" altLang="en-US"/>
          </a:p>
        </p:txBody>
      </p:sp>
      <p:pic>
        <p:nvPicPr>
          <p:cNvPr id="5" name="图片 4">
            <a:extLst>
              <a:ext uri="{FF2B5EF4-FFF2-40B4-BE49-F238E27FC236}">
                <a16:creationId xmlns:a16="http://schemas.microsoft.com/office/drawing/2014/main" id="{902B0CC8-7D16-1E6B-C981-A4BA9C86CC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3041" y="4176603"/>
            <a:ext cx="5707537" cy="2144480"/>
          </a:xfrm>
          <a:prstGeom prst="rect">
            <a:avLst/>
          </a:prstGeom>
        </p:spPr>
      </p:pic>
    </p:spTree>
    <p:extLst>
      <p:ext uri="{BB962C8B-B14F-4D97-AF65-F5344CB8AC3E}">
        <p14:creationId xmlns:p14="http://schemas.microsoft.com/office/powerpoint/2010/main" val="263345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27AAC-2B45-C0A1-4868-DEC83A38A90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B2ED1F6-D255-6FDC-712C-C262F9583559}"/>
              </a:ext>
            </a:extLst>
          </p:cNvPr>
          <p:cNvSpPr>
            <a:spLocks noGrp="1"/>
          </p:cNvSpPr>
          <p:nvPr>
            <p:ph type="title"/>
          </p:nvPr>
        </p:nvSpPr>
        <p:spPr/>
        <p:txBody>
          <a:bodyPr/>
          <a:lstStyle/>
          <a:p>
            <a:r>
              <a:rPr lang="en-US" altLang="zh-CN" dirty="0"/>
              <a:t>Ⅰ WHY</a:t>
            </a:r>
            <a:endParaRPr lang="zh-CN" altLang="en-US" dirty="0"/>
          </a:p>
        </p:txBody>
      </p:sp>
      <p:sp>
        <p:nvSpPr>
          <p:cNvPr id="4" name="灯片编号占位符 3">
            <a:extLst>
              <a:ext uri="{FF2B5EF4-FFF2-40B4-BE49-F238E27FC236}">
                <a16:creationId xmlns:a16="http://schemas.microsoft.com/office/drawing/2014/main" id="{39376396-F416-5B6E-5F95-C78A8F75E9B5}"/>
              </a:ext>
            </a:extLst>
          </p:cNvPr>
          <p:cNvSpPr>
            <a:spLocks noGrp="1"/>
          </p:cNvSpPr>
          <p:nvPr>
            <p:ph type="sldNum" sz="quarter" idx="12"/>
          </p:nvPr>
        </p:nvSpPr>
        <p:spPr/>
        <p:txBody>
          <a:bodyPr/>
          <a:lstStyle/>
          <a:p>
            <a:fld id="{27C45CD9-0508-4D1E-923D-4DFDAA610D19}" type="slidenum">
              <a:rPr lang="zh-CN" altLang="en-US" smtClean="0"/>
              <a:t>8</a:t>
            </a:fld>
            <a:endParaRPr lang="zh-CN" altLang="en-US"/>
          </a:p>
        </p:txBody>
      </p:sp>
      <p:sp>
        <p:nvSpPr>
          <p:cNvPr id="8" name="文本框 7">
            <a:extLst>
              <a:ext uri="{FF2B5EF4-FFF2-40B4-BE49-F238E27FC236}">
                <a16:creationId xmlns:a16="http://schemas.microsoft.com/office/drawing/2014/main" id="{3A55548C-C6EA-1F51-F755-4EADCD1B7519}"/>
              </a:ext>
            </a:extLst>
          </p:cNvPr>
          <p:cNvSpPr txBox="1"/>
          <p:nvPr/>
        </p:nvSpPr>
        <p:spPr>
          <a:xfrm>
            <a:off x="609600" y="930275"/>
            <a:ext cx="10855569" cy="3293209"/>
          </a:xfrm>
          <a:prstGeom prst="rect">
            <a:avLst/>
          </a:prstGeom>
          <a:noFill/>
        </p:spPr>
        <p:txBody>
          <a:bodyPr wrap="square" rtlCol="0">
            <a:spAutoFit/>
          </a:bodyPr>
          <a:lstStyle/>
          <a:p>
            <a:pPr>
              <a:lnSpc>
                <a:spcPct val="150000"/>
              </a:lnSpc>
            </a:pPr>
            <a:r>
              <a:rPr lang="en-US" altLang="zh-CN" sz="2800" b="1" dirty="0"/>
              <a:t>F. </a:t>
            </a:r>
            <a:r>
              <a:rPr lang="zh-CN" altLang="en-US" sz="2800" b="1" dirty="0"/>
              <a:t>粗粒度调度的选择</a:t>
            </a:r>
            <a:endParaRPr lang="en-US" altLang="zh-CN" sz="2800" b="0" i="0" dirty="0">
              <a:solidFill>
                <a:srgbClr val="333333"/>
              </a:solidFill>
              <a:effectLst/>
              <a:latin typeface="5FAE8F6F96C59ED1"/>
            </a:endParaRPr>
          </a:p>
          <a:p>
            <a:r>
              <a:rPr lang="zh-CN" altLang="en-US" sz="2000" dirty="0">
                <a:solidFill>
                  <a:srgbClr val="8A8F95"/>
                </a:solidFill>
              </a:rPr>
              <a:t>虽然</a:t>
            </a:r>
            <a:r>
              <a:rPr lang="en-US" altLang="zh-CN" sz="2000" dirty="0">
                <a:solidFill>
                  <a:srgbClr val="8A8F95"/>
                </a:solidFill>
              </a:rPr>
              <a:t>AI</a:t>
            </a:r>
            <a:r>
              <a:rPr lang="zh-CN" altLang="en-US" sz="2000" dirty="0">
                <a:solidFill>
                  <a:srgbClr val="8A8F95"/>
                </a:solidFill>
              </a:rPr>
              <a:t>和机器学习模型在资源调度领域具有巨大的潜力，但它们在进行</a:t>
            </a:r>
            <a:r>
              <a:rPr lang="zh-CN" altLang="en-US" sz="2000" b="1" dirty="0">
                <a:solidFill>
                  <a:srgbClr val="8A8F95"/>
                </a:solidFill>
              </a:rPr>
              <a:t>细粒度调度</a:t>
            </a:r>
            <a:r>
              <a:rPr lang="zh-CN" altLang="en-US" sz="2000" dirty="0">
                <a:solidFill>
                  <a:srgbClr val="8A8F95"/>
                </a:solidFill>
              </a:rPr>
              <a:t>时依然面临一些挑战。</a:t>
            </a:r>
            <a:endParaRPr lang="en-US" altLang="zh-CN" sz="2000" dirty="0">
              <a:solidFill>
                <a:srgbClr val="8A8F95"/>
              </a:solidFill>
            </a:endParaRPr>
          </a:p>
          <a:p>
            <a:endParaRPr lang="en-US" altLang="zh-CN" sz="2000" dirty="0">
              <a:solidFill>
                <a:srgbClr val="8A8F95"/>
              </a:solidFill>
            </a:endParaRPr>
          </a:p>
          <a:p>
            <a:r>
              <a:rPr lang="zh-CN" altLang="en-US" sz="2000" dirty="0">
                <a:solidFill>
                  <a:srgbClr val="8A8F95"/>
                </a:solidFill>
              </a:rPr>
              <a:t>因为操作系统的调度任务通常是</a:t>
            </a:r>
            <a:r>
              <a:rPr lang="zh-CN" altLang="en-US" sz="2000" b="1" dirty="0">
                <a:solidFill>
                  <a:srgbClr val="8A8F95"/>
                </a:solidFill>
              </a:rPr>
              <a:t>微秒</a:t>
            </a:r>
            <a:r>
              <a:rPr lang="zh-CN" altLang="en-US" sz="2000" dirty="0">
                <a:solidFill>
                  <a:srgbClr val="8A8F95"/>
                </a:solidFill>
              </a:rPr>
              <a:t>级别进行的，这要求操作系统能够实时地进行快速决策和执行。但是当前的 </a:t>
            </a:r>
            <a:r>
              <a:rPr lang="en-US" altLang="zh-CN" sz="2000" dirty="0">
                <a:solidFill>
                  <a:srgbClr val="8A8F95"/>
                </a:solidFill>
              </a:rPr>
              <a:t>AI </a:t>
            </a:r>
            <a:r>
              <a:rPr lang="zh-CN" altLang="en-US" sz="2000" dirty="0">
                <a:solidFill>
                  <a:srgbClr val="8A8F95"/>
                </a:solidFill>
              </a:rPr>
              <a:t>模型（尤其是基于深度学习和预测的模型）在处理调度任务时，通常需要</a:t>
            </a:r>
            <a:r>
              <a:rPr lang="zh-CN" altLang="en-US" sz="2000" b="1" dirty="0">
                <a:solidFill>
                  <a:srgbClr val="8A8F95"/>
                </a:solidFill>
              </a:rPr>
              <a:t>秒</a:t>
            </a:r>
            <a:r>
              <a:rPr lang="zh-CN" altLang="en-US" sz="2000" dirty="0">
                <a:solidFill>
                  <a:srgbClr val="8A8F95"/>
                </a:solidFill>
              </a:rPr>
              <a:t>级别的时间来进行计算和推断，这与操作系统对实时性要求存在较大差距。</a:t>
            </a:r>
            <a:endParaRPr lang="en-US" altLang="zh-CN" sz="2000" dirty="0">
              <a:solidFill>
                <a:srgbClr val="8A8F95"/>
              </a:solidFill>
            </a:endParaRPr>
          </a:p>
          <a:p>
            <a:endParaRPr lang="en-US" altLang="zh-CN" sz="2000" dirty="0">
              <a:solidFill>
                <a:srgbClr val="8A8F95"/>
              </a:solidFill>
            </a:endParaRPr>
          </a:p>
          <a:p>
            <a:r>
              <a:rPr lang="zh-CN" altLang="en-US" sz="2000" b="0" i="0" dirty="0">
                <a:solidFill>
                  <a:srgbClr val="333333"/>
                </a:solidFill>
                <a:effectLst/>
                <a:latin typeface="5FAE8F6F96C59ED1"/>
              </a:rPr>
              <a:t>★</a:t>
            </a:r>
            <a:r>
              <a:rPr lang="zh-CN" altLang="en-US" sz="2000" dirty="0"/>
              <a:t>将 </a:t>
            </a:r>
            <a:r>
              <a:rPr lang="en-US" altLang="zh-CN" sz="2000" dirty="0"/>
              <a:t>AI </a:t>
            </a:r>
            <a:r>
              <a:rPr lang="zh-CN" altLang="en-US" sz="2000" dirty="0"/>
              <a:t>模型的应用范围限制为</a:t>
            </a:r>
            <a:r>
              <a:rPr lang="zh-CN" altLang="en-US" sz="2000" b="1" dirty="0"/>
              <a:t>粗粒度的调度</a:t>
            </a:r>
            <a:r>
              <a:rPr lang="zh-CN" altLang="en-US" sz="2000" dirty="0"/>
              <a:t>任务，具体指针对用户打开软件的需求预测。</a:t>
            </a:r>
            <a:endParaRPr lang="en-US" altLang="zh-CN" sz="2000" dirty="0"/>
          </a:p>
        </p:txBody>
      </p:sp>
    </p:spTree>
    <p:extLst>
      <p:ext uri="{BB962C8B-B14F-4D97-AF65-F5344CB8AC3E}">
        <p14:creationId xmlns:p14="http://schemas.microsoft.com/office/powerpoint/2010/main" val="188295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62457-FFBC-9647-E95F-650BB75D26D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C07D11E-35D6-AC5C-0AB7-A6E4B1F42233}"/>
              </a:ext>
            </a:extLst>
          </p:cNvPr>
          <p:cNvSpPr>
            <a:spLocks noGrp="1"/>
          </p:cNvSpPr>
          <p:nvPr>
            <p:ph type="title"/>
          </p:nvPr>
        </p:nvSpPr>
        <p:spPr/>
        <p:txBody>
          <a:bodyPr/>
          <a:lstStyle/>
          <a:p>
            <a:r>
              <a:rPr lang="en-US" altLang="zh-CN" dirty="0"/>
              <a:t>Ⅱ </a:t>
            </a:r>
            <a:r>
              <a:rPr lang="zh-CN" altLang="en-US" dirty="0"/>
              <a:t>相关工作</a:t>
            </a:r>
          </a:p>
        </p:txBody>
      </p:sp>
      <p:sp>
        <p:nvSpPr>
          <p:cNvPr id="3" name="内容占位符 2">
            <a:extLst>
              <a:ext uri="{FF2B5EF4-FFF2-40B4-BE49-F238E27FC236}">
                <a16:creationId xmlns:a16="http://schemas.microsoft.com/office/drawing/2014/main" id="{4668CCE4-4598-7BCA-D98A-8127B0EF71C7}"/>
              </a:ext>
            </a:extLst>
          </p:cNvPr>
          <p:cNvSpPr>
            <a:spLocks noGrp="1"/>
          </p:cNvSpPr>
          <p:nvPr>
            <p:ph idx="1"/>
          </p:nvPr>
        </p:nvSpPr>
        <p:spPr>
          <a:xfrm>
            <a:off x="609599" y="1227668"/>
            <a:ext cx="10741155" cy="4047718"/>
          </a:xfrm>
        </p:spPr>
        <p:txBody>
          <a:bodyPr>
            <a:normAutofit/>
          </a:bodyPr>
          <a:lstStyle/>
          <a:p>
            <a:pPr marL="0" indent="0">
              <a:buNone/>
            </a:pPr>
            <a:r>
              <a:rPr lang="en-US" altLang="zh-CN" b="1" dirty="0"/>
              <a:t>A. </a:t>
            </a:r>
            <a:r>
              <a:rPr lang="zh-CN" altLang="en-US" b="1" dirty="0"/>
              <a:t>软件预测与程序调度</a:t>
            </a:r>
          </a:p>
          <a:p>
            <a:pPr>
              <a:buFont typeface="Arial" panose="020B0604020202020204" pitchFamily="34" charset="0"/>
              <a:buChar char="•"/>
            </a:pPr>
            <a:r>
              <a:rPr lang="en-US" altLang="zh-CN" sz="2400" dirty="0">
                <a:solidFill>
                  <a:srgbClr val="8A8F95"/>
                </a:solidFill>
              </a:rPr>
              <a:t>2009</a:t>
            </a:r>
            <a:r>
              <a:rPr lang="zh-CN" altLang="en-US" sz="2400" dirty="0">
                <a:solidFill>
                  <a:srgbClr val="8A8F95"/>
                </a:solidFill>
              </a:rPr>
              <a:t>年，</a:t>
            </a:r>
            <a:r>
              <a:rPr lang="en-US" altLang="zh-CN" sz="2400" dirty="0" err="1">
                <a:solidFill>
                  <a:srgbClr val="8A8F95"/>
                </a:solidFill>
              </a:rPr>
              <a:t>Verkasalo</a:t>
            </a:r>
            <a:r>
              <a:rPr lang="zh-CN" altLang="en-US" sz="2400" dirty="0">
                <a:solidFill>
                  <a:srgbClr val="8A8F95"/>
                </a:solidFill>
              </a:rPr>
              <a:t>等采用</a:t>
            </a:r>
            <a:r>
              <a:rPr lang="zh-CN" altLang="en-US" sz="2400" b="1" dirty="0">
                <a:solidFill>
                  <a:srgbClr val="8A8F95"/>
                </a:solidFill>
              </a:rPr>
              <a:t>上下文（时间、地点）分析实现用户软件预测</a:t>
            </a:r>
            <a:endParaRPr lang="en-US" altLang="zh-CN" sz="2400" b="1" dirty="0">
              <a:solidFill>
                <a:srgbClr val="8A8F95"/>
              </a:solidFill>
            </a:endParaRPr>
          </a:p>
          <a:p>
            <a:pPr>
              <a:buFont typeface="Arial" panose="020B0604020202020204" pitchFamily="34" charset="0"/>
              <a:buChar char="•"/>
            </a:pPr>
            <a:r>
              <a:rPr lang="en-US" altLang="zh-CN" sz="2400" dirty="0">
                <a:solidFill>
                  <a:srgbClr val="8A8F95"/>
                </a:solidFill>
              </a:rPr>
              <a:t>2013</a:t>
            </a:r>
            <a:r>
              <a:rPr lang="zh-CN" altLang="en-US" sz="2400" dirty="0">
                <a:solidFill>
                  <a:srgbClr val="8A8F95"/>
                </a:solidFill>
              </a:rPr>
              <a:t>年，</a:t>
            </a:r>
            <a:r>
              <a:rPr lang="en-US" altLang="zh-CN" sz="2400" b="1" dirty="0">
                <a:solidFill>
                  <a:srgbClr val="8A8F95"/>
                </a:solidFill>
              </a:rPr>
              <a:t>APPM</a:t>
            </a:r>
            <a:r>
              <a:rPr lang="zh-CN" altLang="en-US" sz="2400" b="1" dirty="0">
                <a:solidFill>
                  <a:srgbClr val="8A8F95"/>
                </a:solidFill>
              </a:rPr>
              <a:t>算法</a:t>
            </a:r>
            <a:r>
              <a:rPr lang="zh-CN" altLang="en-US" sz="2400" dirty="0">
                <a:solidFill>
                  <a:srgbClr val="8A8F95"/>
                </a:solidFill>
              </a:rPr>
              <a:t>借鉴字符串压缩思想、将程序序列看作字符串进行预测。</a:t>
            </a:r>
            <a:endParaRPr lang="en-US" altLang="zh-CN" sz="2400" dirty="0">
              <a:solidFill>
                <a:srgbClr val="8A8F95"/>
              </a:solidFill>
            </a:endParaRPr>
          </a:p>
          <a:p>
            <a:pPr>
              <a:buFont typeface="Arial" panose="020B0604020202020204" pitchFamily="34" charset="0"/>
              <a:buChar char="•"/>
            </a:pPr>
            <a:r>
              <a:rPr lang="en-US" altLang="zh-CN" sz="2400" dirty="0">
                <a:solidFill>
                  <a:srgbClr val="8A8F95"/>
                </a:solidFill>
              </a:rPr>
              <a:t>2015</a:t>
            </a:r>
            <a:r>
              <a:rPr lang="zh-CN" altLang="en-US" sz="2400" dirty="0">
                <a:solidFill>
                  <a:srgbClr val="8A8F95"/>
                </a:solidFill>
              </a:rPr>
              <a:t>年，</a:t>
            </a:r>
            <a:r>
              <a:rPr lang="en-US" altLang="zh-CN" sz="2400" dirty="0">
                <a:solidFill>
                  <a:srgbClr val="8A8F95"/>
                </a:solidFill>
              </a:rPr>
              <a:t>Baeza-Yates</a:t>
            </a:r>
            <a:r>
              <a:rPr lang="zh-CN" altLang="en-US" sz="2400" dirty="0">
                <a:solidFill>
                  <a:srgbClr val="8A8F95"/>
                </a:solidFill>
              </a:rPr>
              <a:t>等提出通过</a:t>
            </a:r>
            <a:r>
              <a:rPr lang="zh-CN" altLang="en-US" sz="2400" b="1" dirty="0">
                <a:solidFill>
                  <a:srgbClr val="8A8F95"/>
                </a:solidFill>
              </a:rPr>
              <a:t>朴素贝叶斯分类器</a:t>
            </a:r>
            <a:r>
              <a:rPr lang="zh-CN" altLang="en-US" sz="2400" dirty="0">
                <a:solidFill>
                  <a:srgbClr val="8A8F95"/>
                </a:solidFill>
              </a:rPr>
              <a:t>的机器学习模型对移动设备上的软件进行预测，从而省去了大量用户寻找软件花费的时间</a:t>
            </a:r>
            <a:endParaRPr lang="en-US" altLang="zh-CN" sz="2400" dirty="0">
              <a:solidFill>
                <a:srgbClr val="8A8F95"/>
              </a:solidFill>
            </a:endParaRPr>
          </a:p>
          <a:p>
            <a:pPr>
              <a:buFont typeface="Arial" panose="020B0604020202020204" pitchFamily="34" charset="0"/>
              <a:buChar char="•"/>
            </a:pPr>
            <a:r>
              <a:rPr lang="en-US" altLang="zh-CN" sz="2400" dirty="0">
                <a:solidFill>
                  <a:srgbClr val="8A8F95"/>
                </a:solidFill>
              </a:rPr>
              <a:t>2017</a:t>
            </a:r>
            <a:r>
              <a:rPr lang="zh-CN" altLang="en-US" sz="2400" dirty="0">
                <a:solidFill>
                  <a:srgbClr val="8A8F95"/>
                </a:solidFill>
              </a:rPr>
              <a:t>年，</a:t>
            </a:r>
            <a:r>
              <a:rPr lang="en-US" altLang="zh-CN" sz="2400" dirty="0">
                <a:solidFill>
                  <a:srgbClr val="8A8F95"/>
                </a:solidFill>
              </a:rPr>
              <a:t>Yang</a:t>
            </a:r>
            <a:r>
              <a:rPr lang="zh-CN" altLang="en-US" sz="2400" dirty="0">
                <a:solidFill>
                  <a:srgbClr val="8A8F95"/>
                </a:solidFill>
              </a:rPr>
              <a:t>等提出</a:t>
            </a:r>
            <a:r>
              <a:rPr lang="zh-CN" altLang="en-US" sz="2400" b="1" dirty="0">
                <a:solidFill>
                  <a:srgbClr val="8A8F95"/>
                </a:solidFill>
              </a:rPr>
              <a:t>基于</a:t>
            </a:r>
            <a:r>
              <a:rPr lang="en-US" altLang="zh-CN" sz="2400" b="1" dirty="0">
                <a:solidFill>
                  <a:srgbClr val="8A8F95"/>
                </a:solidFill>
              </a:rPr>
              <a:t>sequence-to-sequence LSTM</a:t>
            </a:r>
            <a:r>
              <a:rPr lang="zh-CN" altLang="en-US" sz="2400" b="1" dirty="0">
                <a:solidFill>
                  <a:srgbClr val="8A8F95"/>
                </a:solidFill>
              </a:rPr>
              <a:t>模型</a:t>
            </a:r>
            <a:r>
              <a:rPr lang="zh-CN" altLang="en-US" sz="2400" dirty="0">
                <a:solidFill>
                  <a:srgbClr val="8A8F95"/>
                </a:solidFill>
              </a:rPr>
              <a:t>的</a:t>
            </a:r>
            <a:r>
              <a:rPr lang="en-US" altLang="zh-CN" sz="2400" dirty="0">
                <a:solidFill>
                  <a:srgbClr val="8A8F95"/>
                </a:solidFill>
              </a:rPr>
              <a:t>PC</a:t>
            </a:r>
            <a:r>
              <a:rPr lang="zh-CN" altLang="en-US" sz="2400" dirty="0">
                <a:solidFill>
                  <a:srgbClr val="8A8F95"/>
                </a:solidFill>
              </a:rPr>
              <a:t>软件预测</a:t>
            </a:r>
            <a:endParaRPr lang="en-US" altLang="zh-CN" sz="2400" dirty="0">
              <a:solidFill>
                <a:srgbClr val="8A8F95"/>
              </a:solidFill>
            </a:endParaRPr>
          </a:p>
          <a:p>
            <a:pPr>
              <a:buFont typeface="Arial" panose="020B0604020202020204" pitchFamily="34" charset="0"/>
              <a:buChar char="•"/>
            </a:pPr>
            <a:r>
              <a:rPr lang="en-US" altLang="zh-CN" sz="2400" dirty="0">
                <a:solidFill>
                  <a:srgbClr val="8A8F95"/>
                </a:solidFill>
              </a:rPr>
              <a:t>2018</a:t>
            </a:r>
            <a:r>
              <a:rPr lang="zh-CN" altLang="en-US" sz="2400" dirty="0">
                <a:solidFill>
                  <a:srgbClr val="8A8F95"/>
                </a:solidFill>
              </a:rPr>
              <a:t>年，</a:t>
            </a:r>
            <a:r>
              <a:rPr lang="en-US" altLang="zh-CN" sz="2400" dirty="0">
                <a:solidFill>
                  <a:srgbClr val="8A8F95"/>
                </a:solidFill>
              </a:rPr>
              <a:t>Xu</a:t>
            </a:r>
            <a:r>
              <a:rPr lang="zh-CN" altLang="en-US" sz="2400" dirty="0">
                <a:solidFill>
                  <a:srgbClr val="8A8F95"/>
                </a:solidFill>
              </a:rPr>
              <a:t>等利用</a:t>
            </a:r>
            <a:r>
              <a:rPr lang="en-US" altLang="zh-CN" sz="2400" b="1" dirty="0">
                <a:solidFill>
                  <a:srgbClr val="8A8F95"/>
                </a:solidFill>
              </a:rPr>
              <a:t>LSTM</a:t>
            </a:r>
            <a:r>
              <a:rPr lang="zh-CN" altLang="en-US" sz="2400" dirty="0">
                <a:solidFill>
                  <a:srgbClr val="8A8F95"/>
                </a:solidFill>
              </a:rPr>
              <a:t>提升移动端预测精度。</a:t>
            </a:r>
            <a:r>
              <a:rPr lang="en-US" altLang="zh-CN" sz="2400" dirty="0">
                <a:solidFill>
                  <a:srgbClr val="8A8F95"/>
                </a:solidFill>
              </a:rPr>
              <a:t>RNN/LSTM</a:t>
            </a:r>
            <a:r>
              <a:rPr lang="zh-CN" altLang="en-US" sz="2400" dirty="0">
                <a:solidFill>
                  <a:srgbClr val="8A8F95"/>
                </a:solidFill>
              </a:rPr>
              <a:t>能够有效挖掘时间序列依赖，成为主流方法。</a:t>
            </a:r>
          </a:p>
          <a:p>
            <a:pPr>
              <a:buFont typeface="Arial" panose="020B0604020202020204" pitchFamily="34" charset="0"/>
              <a:buChar char="•"/>
            </a:pPr>
            <a:r>
              <a:rPr lang="en-US" altLang="zh-CN" sz="2400" dirty="0">
                <a:solidFill>
                  <a:srgbClr val="8A8F95"/>
                </a:solidFill>
              </a:rPr>
              <a:t>2023</a:t>
            </a:r>
            <a:r>
              <a:rPr lang="zh-CN" altLang="en-US" sz="2400" dirty="0">
                <a:solidFill>
                  <a:srgbClr val="8A8F95"/>
                </a:solidFill>
              </a:rPr>
              <a:t>年，</a:t>
            </a:r>
            <a:r>
              <a:rPr lang="en-US" altLang="zh-CN" sz="2400" dirty="0">
                <a:solidFill>
                  <a:srgbClr val="8A8F95"/>
                </a:solidFill>
              </a:rPr>
              <a:t>Liang</a:t>
            </a:r>
            <a:r>
              <a:rPr lang="zh-CN" altLang="en-US" sz="2400" dirty="0">
                <a:solidFill>
                  <a:srgbClr val="8A8F95"/>
                </a:solidFill>
              </a:rPr>
              <a:t>等区分短期与长期用户兴趣，推动</a:t>
            </a:r>
            <a:r>
              <a:rPr lang="zh-CN" altLang="en-US" sz="2400" b="1" dirty="0">
                <a:solidFill>
                  <a:srgbClr val="8A8F95"/>
                </a:solidFill>
              </a:rPr>
              <a:t>个性化模型</a:t>
            </a:r>
            <a:r>
              <a:rPr lang="zh-CN" altLang="en-US" sz="2400" dirty="0">
                <a:solidFill>
                  <a:srgbClr val="8A8F95"/>
                </a:solidFill>
              </a:rPr>
              <a:t>发展。</a:t>
            </a:r>
            <a:endParaRPr lang="en-US" altLang="zh-CN" sz="2400" b="1" dirty="0"/>
          </a:p>
        </p:txBody>
      </p:sp>
      <p:sp>
        <p:nvSpPr>
          <p:cNvPr id="4" name="灯片编号占位符 3">
            <a:extLst>
              <a:ext uri="{FF2B5EF4-FFF2-40B4-BE49-F238E27FC236}">
                <a16:creationId xmlns:a16="http://schemas.microsoft.com/office/drawing/2014/main" id="{43DCD959-2337-C0E5-763D-0809C95DEDE7}"/>
              </a:ext>
            </a:extLst>
          </p:cNvPr>
          <p:cNvSpPr>
            <a:spLocks noGrp="1"/>
          </p:cNvSpPr>
          <p:nvPr>
            <p:ph type="sldNum" sz="quarter" idx="12"/>
          </p:nvPr>
        </p:nvSpPr>
        <p:spPr/>
        <p:txBody>
          <a:bodyPr/>
          <a:lstStyle/>
          <a:p>
            <a:fld id="{27C45CD9-0508-4D1E-923D-4DFDAA610D19}" type="slidenum">
              <a:rPr lang="zh-CN" altLang="en-US" smtClean="0"/>
              <a:t>9</a:t>
            </a:fld>
            <a:endParaRPr lang="zh-CN" altLang="en-US"/>
          </a:p>
        </p:txBody>
      </p:sp>
      <p:sp>
        <p:nvSpPr>
          <p:cNvPr id="8" name="文本框 7">
            <a:extLst>
              <a:ext uri="{FF2B5EF4-FFF2-40B4-BE49-F238E27FC236}">
                <a16:creationId xmlns:a16="http://schemas.microsoft.com/office/drawing/2014/main" id="{FB5FD98B-7F45-8A10-0F43-763F52C64A1A}"/>
              </a:ext>
            </a:extLst>
          </p:cNvPr>
          <p:cNvSpPr txBox="1"/>
          <p:nvPr/>
        </p:nvSpPr>
        <p:spPr>
          <a:xfrm>
            <a:off x="875325" y="5361351"/>
            <a:ext cx="9222396" cy="400110"/>
          </a:xfrm>
          <a:prstGeom prst="rect">
            <a:avLst/>
          </a:prstGeom>
          <a:noFill/>
        </p:spPr>
        <p:txBody>
          <a:bodyPr wrap="none" rtlCol="0">
            <a:spAutoFit/>
          </a:bodyPr>
          <a:lstStyle/>
          <a:p>
            <a:r>
              <a:rPr lang="zh-CN" altLang="en-US" sz="2000" b="0" i="0" dirty="0">
                <a:solidFill>
                  <a:srgbClr val="333333"/>
                </a:solidFill>
                <a:effectLst/>
                <a:latin typeface="5FAE8F6F96C59ED1"/>
              </a:rPr>
              <a:t>★ </a:t>
            </a:r>
            <a:r>
              <a:rPr lang="zh-CN" altLang="en-US" sz="2000" dirty="0"/>
              <a:t>未来趋势为</a:t>
            </a:r>
            <a:r>
              <a:rPr lang="en-US" altLang="zh-CN" sz="2000" dirty="0"/>
              <a:t>LSTM</a:t>
            </a:r>
            <a:r>
              <a:rPr lang="zh-CN" altLang="en-US" sz="2000" dirty="0"/>
              <a:t>与</a:t>
            </a:r>
            <a:r>
              <a:rPr lang="en-US" altLang="zh-CN" sz="2000" dirty="0"/>
              <a:t>LLM</a:t>
            </a:r>
            <a:r>
              <a:rPr lang="zh-CN" altLang="en-US" sz="2000" dirty="0"/>
              <a:t>等大模型结合，融合时序与语义特征提升预测准确性</a:t>
            </a:r>
            <a:r>
              <a:rPr lang="zh-CN" altLang="en-US" sz="2000" dirty="0">
                <a:solidFill>
                  <a:srgbClr val="8A8F95"/>
                </a:solidFill>
              </a:rPr>
              <a:t>。</a:t>
            </a:r>
            <a:endParaRPr lang="zh-CN" altLang="en-US" sz="2000" dirty="0"/>
          </a:p>
        </p:txBody>
      </p:sp>
    </p:spTree>
    <p:extLst>
      <p:ext uri="{BB962C8B-B14F-4D97-AF65-F5344CB8AC3E}">
        <p14:creationId xmlns:p14="http://schemas.microsoft.com/office/powerpoint/2010/main" val="648060270"/>
      </p:ext>
    </p:extLst>
  </p:cSld>
  <p:clrMapOvr>
    <a:masterClrMapping/>
  </p:clrMapOvr>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1349</TotalTime>
  <Words>4467</Words>
  <Application>Microsoft Office PowerPoint</Application>
  <PresentationFormat>宽屏</PresentationFormat>
  <Paragraphs>487</Paragraphs>
  <Slides>28</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5FAE8F6F96C59ED1</vt:lpstr>
      <vt:lpstr>-apple-system</vt:lpstr>
      <vt:lpstr>var(--monospace)</vt:lpstr>
      <vt:lpstr>等线</vt:lpstr>
      <vt:lpstr>ADLaM Display</vt:lpstr>
      <vt:lpstr>Arial</vt:lpstr>
      <vt:lpstr>Candara</vt:lpstr>
      <vt:lpstr>Open Sans</vt:lpstr>
      <vt:lpstr>Wingdings</vt:lpstr>
      <vt:lpstr>Office 主题​​</vt:lpstr>
      <vt:lpstr>📝MEMO  基于LLM和LSTM预测  优化内存管理</vt:lpstr>
      <vt:lpstr>主要议程</vt:lpstr>
      <vt:lpstr>项目概述</vt:lpstr>
      <vt:lpstr>研究背景</vt:lpstr>
      <vt:lpstr>Ⅰ WHY</vt:lpstr>
      <vt:lpstr>Ⅰ WHY</vt:lpstr>
      <vt:lpstr>Ⅰ WHY</vt:lpstr>
      <vt:lpstr>Ⅰ WHY</vt:lpstr>
      <vt:lpstr>Ⅱ 相关工作</vt:lpstr>
      <vt:lpstr>Ⅱ相关工作</vt:lpstr>
      <vt:lpstr>Ⅱ相关工作</vt:lpstr>
      <vt:lpstr>Ⅱ相关工作</vt:lpstr>
      <vt:lpstr>可行性研究</vt:lpstr>
      <vt:lpstr>可行性研究</vt:lpstr>
      <vt:lpstr>PowerPoint 演示文稿</vt:lpstr>
      <vt:lpstr>Ⅰ 构建数据集 – What &amp; Why</vt:lpstr>
      <vt:lpstr>Ⅰ 构建数据集 - How</vt:lpstr>
      <vt:lpstr>Ⅰ 构建数据集 – 文件语义信息</vt:lpstr>
      <vt:lpstr>可行性研究</vt:lpstr>
      <vt:lpstr>The Architecture of LSFS</vt:lpstr>
      <vt:lpstr>The Architecture of LSFS</vt:lpstr>
      <vt:lpstr>The Architecture of LSFS</vt:lpstr>
      <vt:lpstr>The Architecture of LSFS</vt:lpstr>
      <vt:lpstr>The Expansion of LSFS</vt:lpstr>
      <vt:lpstr>The Expansion of LSFS</vt:lpstr>
      <vt:lpstr>Ⅲ 进展 &amp; 挑战 &amp; 下一步</vt:lpstr>
      <vt:lpstr>Q&amp;A </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1992715551@qq.com</cp:lastModifiedBy>
  <cp:revision>99</cp:revision>
  <dcterms:created xsi:type="dcterms:W3CDTF">2019-08-12T09:30:56Z</dcterms:created>
  <dcterms:modified xsi:type="dcterms:W3CDTF">2025-04-22T17:32:27Z</dcterms:modified>
</cp:coreProperties>
</file>