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0"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a:t>2025/4/20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pic>
        <p:nvPicPr>
          <p:cNvPr id="2" name="bg_right"/>
          <p:cNvPicPr>
            <a:picLocks noChangeAspect="1"/>
          </p:cNvPicPr>
          <p:nvPr userDrawn="1"/>
        </p:nvPicPr>
        <p:blipFill rotWithShape="1">
          <a:blip r:embed="rId2"/>
          <a:srcRect r="11111"/>
          <a:stretch>
            <a:fillRect/>
          </a:stretch>
        </p:blipFill>
        <p:spPr>
          <a:xfrm>
            <a:off x="8128000" y="-2621"/>
            <a:ext cx="4064000" cy="6858000"/>
          </a:xfrm>
          <a:prstGeom prst="rect">
            <a:avLst/>
          </a:prstGeom>
        </p:spPr>
      </p:pic>
      <p:pic>
        <p:nvPicPr>
          <p:cNvPr id="3" name="bg_left"/>
          <p:cNvPicPr>
            <a:picLocks noChangeAspect="1"/>
          </p:cNvPicPr>
          <p:nvPr userDrawn="1"/>
        </p:nvPicPr>
        <p:blipFill>
          <a:blip r:embed="rId2"/>
          <a:stretch>
            <a:fillRect/>
          </a:stretch>
        </p:blipFill>
        <p:spPr>
          <a:xfrm>
            <a:off x="0" y="0"/>
            <a:ext cx="4572000" cy="6858000"/>
          </a:xfrm>
          <a:prstGeom prst="rect">
            <a:avLst/>
          </a:prstGeom>
        </p:spPr>
      </p:pic>
      <p:sp>
        <p:nvSpPr>
          <p:cNvPr id="4"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7"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p>
        </p:txBody>
      </p:sp>
      <p:sp>
        <p:nvSpPr>
          <p:cNvPr id="10"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1"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jwc_logo"/>
          <p:cNvGrpSpPr/>
          <p:nvPr userDrawn="1"/>
        </p:nvGrpSpPr>
        <p:grpSpPr>
          <a:xfrm>
            <a:off x="1146090" y="6242962"/>
            <a:ext cx="1809740" cy="305514"/>
            <a:chOff x="8729725" y="4570716"/>
            <a:chExt cx="2830513" cy="477838"/>
          </a:xfrm>
          <a:solidFill>
            <a:schemeClr val="bg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
    <p:spTree>
      <p:nvGrpSpPr>
        <p:cNvPr id="1" name=""/>
        <p:cNvGrpSpPr/>
        <p:nvPr/>
      </p:nvGrpSpPr>
      <p:grpSpPr>
        <a:xfrm>
          <a:off x="0" y="0"/>
          <a:ext cx="0" cy="0"/>
          <a:chOff x="0" y="0"/>
          <a:chExt cx="0" cy="0"/>
        </a:xfrm>
      </p:grpSpPr>
      <p:pic>
        <p:nvPicPr>
          <p:cNvPr id="33" name="bg_right"/>
          <p:cNvPicPr>
            <a:picLocks noChangeAspect="1"/>
          </p:cNvPicPr>
          <p:nvPr userDrawn="1"/>
        </p:nvPicPr>
        <p:blipFill rotWithShape="1">
          <a:blip r:embed="rId2"/>
          <a:srcRect l="-11805" r="22916"/>
          <a:stretch>
            <a:fillRect/>
          </a:stretch>
        </p:blipFill>
        <p:spPr>
          <a:xfrm>
            <a:off x="8128000" y="-2621"/>
            <a:ext cx="4064000" cy="6858000"/>
          </a:xfrm>
          <a:prstGeom prst="rect">
            <a:avLst/>
          </a:prstGeom>
        </p:spPr>
      </p:pic>
      <p:pic>
        <p:nvPicPr>
          <p:cNvPr id="34" name="bg_left"/>
          <p:cNvPicPr>
            <a:picLocks noChangeAspect="1"/>
          </p:cNvPicPr>
          <p:nvPr userDrawn="1"/>
        </p:nvPicPr>
        <p:blipFill>
          <a:blip r:embed="rId2"/>
          <a:stretch>
            <a:fillRect/>
          </a:stretch>
        </p:blipFill>
        <p:spPr>
          <a:xfrm>
            <a:off x="0" y="0"/>
            <a:ext cx="4572000" cy="6858000"/>
          </a:xfrm>
          <a:prstGeom prst="rect">
            <a:avLst/>
          </a:prstGeom>
        </p:spPr>
      </p:pic>
      <p:sp>
        <p:nvSpPr>
          <p:cNvPr id="35"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38"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90204" pitchFamily="34" charset="0"/>
              <a:buChar char="•"/>
              <a:defRPr/>
            </a:lvl1pPr>
          </a:lstStyle>
          <a:p>
            <a:pPr lvl="0"/>
            <a:endParaRPr lang="zh-CN" altLang="en-US" dirty="0"/>
          </a:p>
        </p:txBody>
      </p:sp>
      <p:sp>
        <p:nvSpPr>
          <p:cNvPr id="41"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p>
        </p:txBody>
      </p:sp>
      <p:grpSp>
        <p:nvGrpSpPr>
          <p:cNvPr id="43" name="jwc_logo"/>
          <p:cNvGrpSpPr/>
          <p:nvPr userDrawn="1"/>
        </p:nvGrpSpPr>
        <p:grpSpPr>
          <a:xfrm>
            <a:off x="1146090" y="6242962"/>
            <a:ext cx="1809740" cy="305514"/>
            <a:chOff x="8729725" y="4570716"/>
            <a:chExt cx="2830513" cy="477838"/>
          </a:xfrm>
          <a:solidFill>
            <a:schemeClr val="bg1">
              <a:alpha val="50000"/>
            </a:schemeClr>
          </a:solidFill>
        </p:grpSpPr>
        <p:sp>
          <p:nvSpPr>
            <p:cNvPr id="4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pic>
        <p:nvPicPr>
          <p:cNvPr id="64" name="bg_right"/>
          <p:cNvPicPr>
            <a:picLocks noChangeAspect="1"/>
          </p:cNvPicPr>
          <p:nvPr userDrawn="1"/>
        </p:nvPicPr>
        <p:blipFill rotWithShape="1">
          <a:blip r:embed="rId2"/>
          <a:srcRect l="-11805" r="22916"/>
          <a:stretch>
            <a:fillRect/>
          </a:stretch>
        </p:blipFill>
        <p:spPr>
          <a:xfrm>
            <a:off x="8128000" y="-2621"/>
            <a:ext cx="4064000" cy="6858000"/>
          </a:xfrm>
          <a:prstGeom prst="rect">
            <a:avLst/>
          </a:prstGeom>
        </p:spPr>
      </p:pic>
      <p:pic>
        <p:nvPicPr>
          <p:cNvPr id="65" name="bg_left"/>
          <p:cNvPicPr>
            <a:picLocks noChangeAspect="1"/>
          </p:cNvPicPr>
          <p:nvPr userDrawn="1"/>
        </p:nvPicPr>
        <p:blipFill>
          <a:blip r:embed="rId2"/>
          <a:stretch>
            <a:fillRect/>
          </a:stretch>
        </p:blipFill>
        <p:spPr>
          <a:xfrm>
            <a:off x="0" y="0"/>
            <a:ext cx="4572000" cy="6858000"/>
          </a:xfrm>
          <a:prstGeom prst="rect">
            <a:avLst/>
          </a:prstGeom>
        </p:spPr>
      </p:pic>
      <p:sp>
        <p:nvSpPr>
          <p:cNvPr id="66"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69"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p>
        </p:txBody>
      </p:sp>
      <p:sp>
        <p:nvSpPr>
          <p:cNvPr id="72"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73"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74" name="jwc_logo"/>
          <p:cNvGrpSpPr/>
          <p:nvPr userDrawn="1"/>
        </p:nvGrpSpPr>
        <p:grpSpPr>
          <a:xfrm>
            <a:off x="1146090" y="6242962"/>
            <a:ext cx="1809740" cy="305514"/>
            <a:chOff x="8729725" y="4570716"/>
            <a:chExt cx="2830513" cy="477838"/>
          </a:xfrm>
          <a:solidFill>
            <a:schemeClr val="bg1">
              <a:alpha val="50000"/>
            </a:schemeClr>
          </a:solidFill>
        </p:grpSpPr>
        <p:sp>
          <p:nvSpPr>
            <p:cNvPr id="7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7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7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8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8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8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9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9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9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95" name="bg_left"/>
          <p:cNvPicPr>
            <a:picLocks noChangeAspect="1"/>
          </p:cNvPicPr>
          <p:nvPr userDrawn="1"/>
        </p:nvPicPr>
        <p:blipFill>
          <a:blip r:embed="rId2"/>
          <a:stretch>
            <a:fillRect/>
          </a:stretch>
        </p:blipFill>
        <p:spPr>
          <a:xfrm>
            <a:off x="0" y="0"/>
            <a:ext cx="4572000" cy="6858000"/>
          </a:xfrm>
          <a:prstGeom prst="rect">
            <a:avLst/>
          </a:prstGeom>
        </p:spPr>
      </p:pic>
      <p:sp>
        <p:nvSpPr>
          <p:cNvPr id="96"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99"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t>‹#›</a:t>
            </a:fld>
            <a:endParaRPr lang="zh-CN" altLang="en-US"/>
          </a:p>
        </p:txBody>
      </p:sp>
      <p:sp>
        <p:nvSpPr>
          <p:cNvPr id="10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p>
        </p:txBody>
      </p:sp>
      <p:sp>
        <p:nvSpPr>
          <p:cNvPr id="103" name="内容占位符 2"/>
          <p:cNvSpPr>
            <a:spLocks noGrp="1"/>
          </p:cNvSpPr>
          <p:nvPr>
            <p:ph idx="1" hasCustomPrompt="1"/>
          </p:nvPr>
        </p:nvSpPr>
        <p:spPr>
          <a:xfrm>
            <a:off x="970168" y="1283641"/>
            <a:ext cx="10546192" cy="4651081"/>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 name="jwc_logo"/>
          <p:cNvGrpSpPr/>
          <p:nvPr userDrawn="1"/>
        </p:nvGrpSpPr>
        <p:grpSpPr>
          <a:xfrm>
            <a:off x="810813" y="6370363"/>
            <a:ext cx="1809740" cy="305514"/>
            <a:chOff x="8729725" y="4570716"/>
            <a:chExt cx="2830513" cy="477838"/>
          </a:xfrm>
          <a:solidFill>
            <a:schemeClr val="bg1">
              <a:alpha val="50000"/>
            </a:schemeClr>
          </a:solidFill>
        </p:grpSpPr>
        <p:sp>
          <p:nvSpPr>
            <p:cNvPr id="10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0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0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0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1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1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1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1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1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1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1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1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2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2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2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2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2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内容">
    <p:spTree>
      <p:nvGrpSpPr>
        <p:cNvPr id="1" name=""/>
        <p:cNvGrpSpPr/>
        <p:nvPr/>
      </p:nvGrpSpPr>
      <p:grpSpPr>
        <a:xfrm>
          <a:off x="0" y="0"/>
          <a:ext cx="0" cy="0"/>
          <a:chOff x="0" y="0"/>
          <a:chExt cx="0" cy="0"/>
        </a:xfrm>
      </p:grpSpPr>
      <p:pic>
        <p:nvPicPr>
          <p:cNvPr id="126" name="bg_left"/>
          <p:cNvPicPr>
            <a:picLocks noChangeAspect="1"/>
          </p:cNvPicPr>
          <p:nvPr userDrawn="1"/>
        </p:nvPicPr>
        <p:blipFill>
          <a:blip r:embed="rId2"/>
          <a:stretch>
            <a:fillRect/>
          </a:stretch>
        </p:blipFill>
        <p:spPr>
          <a:xfrm>
            <a:off x="0" y="0"/>
            <a:ext cx="4572000" cy="6858000"/>
          </a:xfrm>
          <a:prstGeom prst="rect">
            <a:avLst/>
          </a:prstGeom>
        </p:spPr>
      </p:pic>
      <p:sp>
        <p:nvSpPr>
          <p:cNvPr id="127"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30"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t>‹#›</a:t>
            </a:fld>
            <a:endParaRPr lang="zh-CN" altLang="en-US"/>
          </a:p>
        </p:txBody>
      </p:sp>
      <p:sp>
        <p:nvSpPr>
          <p:cNvPr id="133" name="内容占位符 2"/>
          <p:cNvSpPr>
            <a:spLocks noGrp="1"/>
          </p:cNvSpPr>
          <p:nvPr>
            <p:ph idx="1" hasCustomPrompt="1"/>
          </p:nvPr>
        </p:nvSpPr>
        <p:spPr>
          <a:xfrm>
            <a:off x="970168" y="711201"/>
            <a:ext cx="10546192" cy="522352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34" name="jwc_logo"/>
          <p:cNvGrpSpPr/>
          <p:nvPr userDrawn="1"/>
        </p:nvGrpSpPr>
        <p:grpSpPr>
          <a:xfrm>
            <a:off x="810813" y="6370363"/>
            <a:ext cx="1809740" cy="305514"/>
            <a:chOff x="8729725" y="4570716"/>
            <a:chExt cx="2830513" cy="477838"/>
          </a:xfrm>
          <a:solidFill>
            <a:schemeClr val="bg1">
              <a:alpha val="50000"/>
            </a:schemeClr>
          </a:solidFill>
        </p:grpSpPr>
        <p:sp>
          <p:nvSpPr>
            <p:cNvPr id="13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3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3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3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4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4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42"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43"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44"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4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4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4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4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4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5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5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5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5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pic>
        <p:nvPicPr>
          <p:cNvPr id="155" name="bg_left"/>
          <p:cNvPicPr>
            <a:picLocks noChangeAspect="1"/>
          </p:cNvPicPr>
          <p:nvPr userDrawn="1"/>
        </p:nvPicPr>
        <p:blipFill>
          <a:blip r:embed="rId2"/>
          <a:stretch>
            <a:fillRect/>
          </a:stretch>
        </p:blipFill>
        <p:spPr>
          <a:xfrm>
            <a:off x="0" y="0"/>
            <a:ext cx="4572000" cy="6858000"/>
          </a:xfrm>
          <a:prstGeom prst="rect">
            <a:avLst/>
          </a:prstGeom>
        </p:spPr>
      </p:pic>
      <p:sp>
        <p:nvSpPr>
          <p:cNvPr id="156"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t>‹#›</a:t>
            </a:fld>
            <a:endParaRPr lang="zh-CN" altLang="en-US"/>
          </a:p>
        </p:txBody>
      </p:sp>
      <p:grpSp>
        <p:nvGrpSpPr>
          <p:cNvPr id="159" name="jwc_logo"/>
          <p:cNvGrpSpPr/>
          <p:nvPr userDrawn="1"/>
        </p:nvGrpSpPr>
        <p:grpSpPr>
          <a:xfrm>
            <a:off x="810813" y="6370363"/>
            <a:ext cx="1809740" cy="305514"/>
            <a:chOff x="8729725" y="4570716"/>
            <a:chExt cx="2830513" cy="477838"/>
          </a:xfrm>
          <a:solidFill>
            <a:schemeClr val="bg1">
              <a:alpha val="50000"/>
            </a:schemeClr>
          </a:solidFill>
        </p:grpSpPr>
        <p:sp>
          <p:nvSpPr>
            <p:cNvPr id="160"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61"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62"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63"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64"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65"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66"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67"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68"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69"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70"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71"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72"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73"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74"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75"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76"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77"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78"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致谢">
    <p:spTree>
      <p:nvGrpSpPr>
        <p:cNvPr id="1" name=""/>
        <p:cNvGrpSpPr/>
        <p:nvPr/>
      </p:nvGrpSpPr>
      <p:grpSpPr>
        <a:xfrm>
          <a:off x="0" y="0"/>
          <a:ext cx="0" cy="0"/>
          <a:chOff x="0" y="0"/>
          <a:chExt cx="0" cy="0"/>
        </a:xfrm>
      </p:grpSpPr>
      <p:pic>
        <p:nvPicPr>
          <p:cNvPr id="180" name="bg_right"/>
          <p:cNvPicPr>
            <a:picLocks noChangeAspect="1"/>
          </p:cNvPicPr>
          <p:nvPr userDrawn="1"/>
        </p:nvPicPr>
        <p:blipFill rotWithShape="1">
          <a:blip r:embed="rId2"/>
          <a:srcRect l="973" r="277"/>
          <a:stretch>
            <a:fillRect/>
          </a:stretch>
        </p:blipFill>
        <p:spPr>
          <a:xfrm>
            <a:off x="7677150" y="-2621"/>
            <a:ext cx="4514850" cy="6858000"/>
          </a:xfrm>
          <a:prstGeom prst="rect">
            <a:avLst/>
          </a:prstGeom>
        </p:spPr>
      </p:pic>
      <p:pic>
        <p:nvPicPr>
          <p:cNvPr id="181" name="bg_left"/>
          <p:cNvPicPr>
            <a:picLocks noChangeAspect="1"/>
          </p:cNvPicPr>
          <p:nvPr userDrawn="1"/>
        </p:nvPicPr>
        <p:blipFill>
          <a:blip r:embed="rId2"/>
          <a:stretch>
            <a:fillRect/>
          </a:stretch>
        </p:blipFill>
        <p:spPr>
          <a:xfrm>
            <a:off x="0" y="0"/>
            <a:ext cx="4572000" cy="6858000"/>
          </a:xfrm>
          <a:prstGeom prst="rect">
            <a:avLst/>
          </a:prstGeom>
        </p:spPr>
      </p:pic>
      <p:sp>
        <p:nvSpPr>
          <p:cNvPr id="182"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4"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85"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p>
        </p:txBody>
      </p:sp>
      <p:sp>
        <p:nvSpPr>
          <p:cNvPr id="188"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89"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0" name="jwc_logo"/>
          <p:cNvGrpSpPr/>
          <p:nvPr userDrawn="1"/>
        </p:nvGrpSpPr>
        <p:grpSpPr>
          <a:xfrm>
            <a:off x="1529041" y="6238395"/>
            <a:ext cx="1809740" cy="305514"/>
            <a:chOff x="8729725" y="4570716"/>
            <a:chExt cx="2830513" cy="477838"/>
          </a:xfrm>
          <a:solidFill>
            <a:schemeClr val="bg1">
              <a:alpha val="50000"/>
            </a:schemeClr>
          </a:solidFill>
        </p:grpSpPr>
        <p:sp>
          <p:nvSpPr>
            <p:cNvPr id="19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9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20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20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20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20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a:t>2025/4/20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1"/>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Microrust </a:t>
            </a:r>
            <a:r>
              <a:rPr lang="zh-CN" altLang="en-US"/>
              <a:t>中期汇报</a:t>
            </a:r>
          </a:p>
        </p:txBody>
      </p:sp>
      <p:sp>
        <p:nvSpPr>
          <p:cNvPr id="3" name="副标题 2"/>
          <p:cNvSpPr>
            <a:spLocks noGrp="1"/>
          </p:cNvSpPr>
          <p:nvPr>
            <p:ph type="subTitle" idx="1"/>
          </p:nvPr>
        </p:nvSpPr>
        <p:spPr/>
        <p:txBody>
          <a:bodyPr/>
          <a:lstStyle/>
          <a:p>
            <a:r>
              <a:rPr lang="zh-CN" altLang="en-US">
                <a:sym typeface="+mn-ea"/>
              </a:rPr>
              <a:t>基于</a:t>
            </a:r>
            <a:r>
              <a:rPr lang="en-US" altLang="zh-CN">
                <a:sym typeface="+mn-ea"/>
              </a:rPr>
              <a:t> IPFS </a:t>
            </a:r>
            <a:r>
              <a:rPr lang="zh-CN" altLang="en-US">
                <a:sym typeface="+mn-ea"/>
              </a:rPr>
              <a:t>协议的分布式图文件系统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B74D221-F78E-4CE2-B90E-39C483F4591B}" type="slidenum">
              <a:rPr/>
              <a:t>10</a:t>
            </a:fld>
            <a:endParaRPr lang="zh-CN" altLang="en-US" dirty="0"/>
          </a:p>
        </p:txBody>
      </p:sp>
      <p:sp>
        <p:nvSpPr>
          <p:cNvPr id="6" name="标题 5"/>
          <p:cNvSpPr>
            <a:spLocks noGrp="1"/>
          </p:cNvSpPr>
          <p:nvPr>
            <p:ph type="title"/>
          </p:nvPr>
        </p:nvSpPr>
        <p:spPr/>
        <p:txBody>
          <a:bodyPr/>
          <a:lstStyle/>
          <a:p>
            <a:r>
              <a:rPr lang="en-US" altLang="zh-CN" dirty="0">
                <a:sym typeface="+mn-ea"/>
              </a:rPr>
              <a:t>AI </a:t>
            </a:r>
            <a:r>
              <a:rPr lang="zh-CN" altLang="en-US" dirty="0">
                <a:sym typeface="+mn-ea"/>
              </a:rPr>
              <a:t>标签化服务</a:t>
            </a:r>
          </a:p>
        </p:txBody>
      </p:sp>
      <p:sp>
        <p:nvSpPr>
          <p:cNvPr id="7" name="内容占位符 6"/>
          <p:cNvSpPr>
            <a:spLocks noGrp="1"/>
          </p:cNvSpPr>
          <p:nvPr>
            <p:ph idx="1"/>
          </p:nvPr>
        </p:nvSpPr>
        <p:spPr>
          <a:xfrm>
            <a:off x="970168" y="1483666"/>
            <a:ext cx="10546192" cy="4651081"/>
          </a:xfrm>
        </p:spPr>
        <p:txBody>
          <a:bodyPr/>
          <a:lstStyle/>
          <a:p>
            <a:pPr marL="0" indent="0">
              <a:buNone/>
            </a:pPr>
            <a:r>
              <a:rPr lang="zh-CN" altLang="en-US" dirty="0"/>
              <a:t>使用大模型的原因：</a:t>
            </a:r>
          </a:p>
          <a:p>
            <a:r>
              <a:rPr lang="zh-CN" altLang="en-US" dirty="0">
                <a:sym typeface="+mn-ea"/>
              </a:rPr>
              <a:t>我们借鉴了之前</a:t>
            </a:r>
            <a:r>
              <a:rPr lang="en-US" altLang="zh-CN" dirty="0">
                <a:sym typeface="+mn-ea"/>
              </a:rPr>
              <a:t>ARKFS</a:t>
            </a:r>
            <a:r>
              <a:rPr lang="zh-CN" altLang="en-US" dirty="0">
                <a:sym typeface="+mn-ea"/>
              </a:rPr>
              <a:t>组的设计理念，将自然语言转化为字典，再根据不同的字典进行操作的设计，从而方便计算机处理；另一方面，我们的图文件系统本身需要</a:t>
            </a:r>
            <a:r>
              <a:rPr lang="en-US" altLang="zh-CN" dirty="0">
                <a:sym typeface="+mn-ea"/>
              </a:rPr>
              <a:t>tag</a:t>
            </a:r>
            <a:r>
              <a:rPr lang="zh-CN" altLang="en-US" dirty="0">
                <a:sym typeface="+mn-ea"/>
              </a:rPr>
              <a:t>才能够实现建立，所以我们这里需要借助大模型进行文件打标</a:t>
            </a:r>
          </a:p>
          <a:p>
            <a:endParaRPr lang="zh-CN" altLang="en-US" dirty="0">
              <a:sym typeface="+mn-ea"/>
            </a:endParaRPr>
          </a:p>
          <a:p>
            <a:r>
              <a:rPr lang="zh-CN" altLang="en-US" dirty="0">
                <a:sym typeface="+mn-ea"/>
              </a:rPr>
              <a:t>我们这么做，将长文本文件化成了较为具有代表性和短的标签，从而在搜索时效率大大提升，同时减少了用户对于</a:t>
            </a:r>
            <a:r>
              <a:rPr lang="en-US" altLang="zh-CN" dirty="0">
                <a:sym typeface="+mn-ea"/>
              </a:rPr>
              <a:t>IPFS</a:t>
            </a:r>
            <a:r>
              <a:rPr lang="zh-CN" altLang="en-US" dirty="0">
                <a:sym typeface="+mn-ea"/>
              </a:rPr>
              <a:t>分布式系统本身需要的了解与交互，提升了我们的系统的可用性</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接点 7">
            <a:extLst>
              <a:ext uri="{FF2B5EF4-FFF2-40B4-BE49-F238E27FC236}">
                <a16:creationId xmlns:a16="http://schemas.microsoft.com/office/drawing/2014/main" id="{BD15D65A-F564-5C02-560A-69AF0AAE0F69}"/>
              </a:ext>
            </a:extLst>
          </p:cNvPr>
          <p:cNvSpPr/>
          <p:nvPr/>
        </p:nvSpPr>
        <p:spPr>
          <a:xfrm>
            <a:off x="1343891" y="2902527"/>
            <a:ext cx="2992582" cy="17941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5241A49-3E6D-3009-180A-054F313966D1}"/>
              </a:ext>
            </a:extLst>
          </p:cNvPr>
          <p:cNvSpPr>
            <a:spLocks noGrp="1"/>
          </p:cNvSpPr>
          <p:nvPr>
            <p:ph type="title"/>
          </p:nvPr>
        </p:nvSpPr>
        <p:spPr/>
        <p:txBody>
          <a:bodyPr/>
          <a:lstStyle/>
          <a:p>
            <a:r>
              <a:rPr lang="zh-CN" altLang="en-US" dirty="0"/>
              <a:t>我们关于</a:t>
            </a:r>
            <a:r>
              <a:rPr lang="en-US" altLang="zh-CN" dirty="0" err="1"/>
              <a:t>api</a:t>
            </a:r>
            <a:r>
              <a:rPr lang="zh-CN" altLang="en-US" dirty="0"/>
              <a:t>的具体选择</a:t>
            </a:r>
          </a:p>
        </p:txBody>
      </p:sp>
      <p:sp>
        <p:nvSpPr>
          <p:cNvPr id="3" name="内容占位符 2">
            <a:extLst>
              <a:ext uri="{FF2B5EF4-FFF2-40B4-BE49-F238E27FC236}">
                <a16:creationId xmlns:a16="http://schemas.microsoft.com/office/drawing/2014/main" id="{D5A66090-C6D2-33A3-5CB8-393732D11157}"/>
              </a:ext>
            </a:extLst>
          </p:cNvPr>
          <p:cNvSpPr>
            <a:spLocks noGrp="1"/>
          </p:cNvSpPr>
          <p:nvPr>
            <p:ph idx="1"/>
          </p:nvPr>
        </p:nvSpPr>
        <p:spPr>
          <a:xfrm>
            <a:off x="970168" y="1108363"/>
            <a:ext cx="10546192" cy="5143372"/>
          </a:xfrm>
        </p:spPr>
        <p:txBody>
          <a:bodyPr>
            <a:normAutofit/>
          </a:bodyPr>
          <a:lstStyle/>
          <a:p>
            <a:r>
              <a:rPr lang="en-US" altLang="zh-CN" dirty="0"/>
              <a:t>AI</a:t>
            </a:r>
            <a:r>
              <a:rPr lang="zh-CN" altLang="en-US" dirty="0"/>
              <a:t>关于文件的分类处理如下图所示，对于不同的文件我们需要采用不同的</a:t>
            </a:r>
            <a:r>
              <a:rPr lang="en-US" altLang="zh-CN" dirty="0" err="1"/>
              <a:t>api</a:t>
            </a:r>
            <a:r>
              <a:rPr lang="zh-CN" altLang="en-US" dirty="0"/>
              <a:t>进行处理。</a:t>
            </a:r>
            <a:endParaRPr lang="en-US" altLang="zh-CN" dirty="0"/>
          </a:p>
          <a:p>
            <a:r>
              <a:rPr lang="zh-CN" altLang="en-US" dirty="0"/>
              <a:t>我们处理图片时需要先把图片转为为某种格式，如</a:t>
            </a:r>
            <a:r>
              <a:rPr lang="en-US" altLang="zh-CN" dirty="0"/>
              <a:t>base64</a:t>
            </a:r>
            <a:r>
              <a:rPr lang="zh-CN" altLang="en-US" dirty="0"/>
              <a:t>，文本                                                                  文件则可以直接传输</a:t>
            </a:r>
            <a:endParaRPr lang="en-US" altLang="zh-CN" dirty="0"/>
          </a:p>
          <a:p>
            <a:r>
              <a:rPr lang="zh-CN" altLang="en-US" dirty="0"/>
              <a:t>                                             处理文本可以直接交给文本处理大模型</a:t>
            </a:r>
            <a:endParaRPr lang="en-US" altLang="zh-CN" dirty="0"/>
          </a:p>
          <a:p>
            <a:pPr algn="ctr"/>
            <a:r>
              <a:rPr lang="zh-CN" altLang="en-US" sz="2800" dirty="0"/>
              <a:t>                 </a:t>
            </a:r>
            <a:r>
              <a:rPr lang="zh-CN" altLang="en-US" sz="2800" b="1" dirty="0">
                <a:solidFill>
                  <a:srgbClr val="FF0000"/>
                </a:solidFill>
              </a:rPr>
              <a:t>大模型                 </a:t>
            </a:r>
            <a:r>
              <a:rPr lang="zh-CN" altLang="en-US" sz="2800" dirty="0"/>
              <a:t>目前比较合适的自然语言大模型有：                </a:t>
            </a:r>
            <a:r>
              <a:rPr lang="en-US" altLang="zh-CN" sz="2800" dirty="0" err="1"/>
              <a:t>chatgpt</a:t>
            </a:r>
            <a:r>
              <a:rPr lang="zh-CN" altLang="en-US" sz="2800" dirty="0"/>
              <a:t>，</a:t>
            </a:r>
            <a:r>
              <a:rPr lang="en-US" altLang="zh-CN" sz="2800" dirty="0" err="1"/>
              <a:t>deepseek</a:t>
            </a:r>
            <a:endParaRPr lang="en-US" altLang="zh-CN" sz="2800" dirty="0"/>
          </a:p>
          <a:p>
            <a:pPr algn="ctr"/>
            <a:r>
              <a:rPr lang="zh-CN" altLang="en-US" sz="2800" dirty="0"/>
              <a:t>                                         比较合适的计算机视觉的大模型有：亚马逊，                                            谷歌；国内有有阿里云，腾讯云，但性能有局限；我们可能需要老师提供一个稳定的网络节点，方便对于更高效的</a:t>
            </a:r>
            <a:r>
              <a:rPr lang="en-US" altLang="zh-CN" sz="2800" dirty="0"/>
              <a:t>API</a:t>
            </a:r>
            <a:r>
              <a:rPr lang="zh-CN" altLang="en-US" sz="2800" dirty="0"/>
              <a:t>的应用，如果大模型效率不足，我们可能会只对于文本文件进行处理</a:t>
            </a:r>
          </a:p>
          <a:p>
            <a:endParaRPr lang="zh-CN" altLang="en-US" dirty="0"/>
          </a:p>
        </p:txBody>
      </p:sp>
      <p:sp>
        <p:nvSpPr>
          <p:cNvPr id="6" name="流程图: 接点 5">
            <a:extLst>
              <a:ext uri="{FF2B5EF4-FFF2-40B4-BE49-F238E27FC236}">
                <a16:creationId xmlns:a16="http://schemas.microsoft.com/office/drawing/2014/main" id="{BF3BFF0E-0E2B-458B-68DE-08E5DE563AD5}"/>
              </a:ext>
            </a:extLst>
          </p:cNvPr>
          <p:cNvSpPr/>
          <p:nvPr/>
        </p:nvSpPr>
        <p:spPr>
          <a:xfrm>
            <a:off x="1923925" y="3020291"/>
            <a:ext cx="990600" cy="706582"/>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计算机视觉</a:t>
            </a:r>
          </a:p>
        </p:txBody>
      </p:sp>
      <p:sp>
        <p:nvSpPr>
          <p:cNvPr id="7" name="流程图: 接点 6">
            <a:extLst>
              <a:ext uri="{FF2B5EF4-FFF2-40B4-BE49-F238E27FC236}">
                <a16:creationId xmlns:a16="http://schemas.microsoft.com/office/drawing/2014/main" id="{2FFBE473-EDC6-9481-D137-5E872A09A275}"/>
              </a:ext>
            </a:extLst>
          </p:cNvPr>
          <p:cNvSpPr/>
          <p:nvPr/>
        </p:nvSpPr>
        <p:spPr>
          <a:xfrm>
            <a:off x="1731567" y="3726873"/>
            <a:ext cx="1489365" cy="831273"/>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dirty="0"/>
              <a:t>文本处理大模型</a:t>
            </a:r>
          </a:p>
        </p:txBody>
      </p:sp>
    </p:spTree>
    <p:extLst>
      <p:ext uri="{BB962C8B-B14F-4D97-AF65-F5344CB8AC3E}">
        <p14:creationId xmlns:p14="http://schemas.microsoft.com/office/powerpoint/2010/main" val="30682577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B74D221-F78E-4CE2-B90E-39C483F4591B}" type="slidenum">
              <a:rPr/>
              <a:t>12</a:t>
            </a:fld>
            <a:endParaRPr lang="zh-CN" altLang="en-US" dirty="0"/>
          </a:p>
        </p:txBody>
      </p:sp>
      <p:sp>
        <p:nvSpPr>
          <p:cNvPr id="10" name="标题 5"/>
          <p:cNvSpPr>
            <a:spLocks noGrp="1"/>
          </p:cNvSpPr>
          <p:nvPr>
            <p:ph type="title"/>
          </p:nvPr>
        </p:nvSpPr>
        <p:spPr/>
        <p:txBody>
          <a:bodyPr/>
          <a:lstStyle/>
          <a:p>
            <a:r>
              <a:rPr lang="en-US" altLang="zh-CN" dirty="0">
                <a:sym typeface="+mn-ea"/>
              </a:rPr>
              <a:t>AI </a:t>
            </a:r>
            <a:r>
              <a:rPr lang="zh-CN" altLang="en-US" dirty="0">
                <a:sym typeface="+mn-ea"/>
              </a:rPr>
              <a:t>标签化服务</a:t>
            </a:r>
          </a:p>
        </p:txBody>
      </p:sp>
      <p:sp>
        <p:nvSpPr>
          <p:cNvPr id="11" name="内容占位符 6"/>
          <p:cNvSpPr>
            <a:spLocks noGrp="1"/>
          </p:cNvSpPr>
          <p:nvPr/>
        </p:nvSpPr>
        <p:spPr>
          <a:xfrm>
            <a:off x="1053465" y="1483995"/>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dirty="0">
                <a:sym typeface="+mn-ea"/>
              </a:rPr>
              <a:t>可能的扩展方向：</a:t>
            </a:r>
          </a:p>
          <a:p>
            <a:pPr marL="0" indent="0">
              <a:buNone/>
            </a:pPr>
            <a:endParaRPr lang="zh-CN" altLang="en-US" dirty="0">
              <a:sym typeface="+mn-ea"/>
            </a:endParaRPr>
          </a:p>
          <a:p>
            <a:r>
              <a:rPr lang="en-US" altLang="zh-CN" dirty="0">
                <a:sym typeface="+mn-ea"/>
              </a:rPr>
              <a:t>1. </a:t>
            </a:r>
            <a:r>
              <a:rPr lang="zh-CN" altLang="en-US" dirty="0">
                <a:sym typeface="+mn-ea"/>
              </a:rPr>
              <a:t>增强对于自然语言处理的能力，这是我们相对于</a:t>
            </a:r>
            <a:r>
              <a:rPr lang="en-US" altLang="zh-CN" dirty="0" err="1">
                <a:sym typeface="+mn-ea"/>
              </a:rPr>
              <a:t>ArkFS</a:t>
            </a:r>
            <a:r>
              <a:rPr lang="zh-CN" altLang="en-US" dirty="0">
                <a:sym typeface="+mn-ea"/>
              </a:rPr>
              <a:t>组的创</a:t>
            </a:r>
          </a:p>
          <a:p>
            <a:pPr marL="0" indent="0">
              <a:buNone/>
            </a:pPr>
            <a:r>
              <a:rPr lang="zh-CN" altLang="en-US" dirty="0">
                <a:sym typeface="+mn-ea"/>
              </a:rPr>
              <a:t>新，我们将利用人工智能处理多层语言输入，如将：找出昨天所</a:t>
            </a:r>
          </a:p>
          <a:p>
            <a:pPr marL="0" indent="0">
              <a:buNone/>
            </a:pPr>
            <a:r>
              <a:rPr lang="zh-CN" altLang="en-US" dirty="0">
                <a:sym typeface="+mn-ea"/>
              </a:rPr>
              <a:t>有关于草的图片，并把他们删掉的多重语言环境处理。</a:t>
            </a:r>
          </a:p>
          <a:p>
            <a:endParaRPr lang="en-US" altLang="zh-CN" dirty="0"/>
          </a:p>
          <a:p>
            <a:r>
              <a:rPr lang="en-US" altLang="zh-CN" dirty="0">
                <a:sym typeface="+mn-ea"/>
              </a:rPr>
              <a:t>2. </a:t>
            </a:r>
            <a:r>
              <a:rPr lang="zh-CN" altLang="en-US" dirty="0">
                <a:sym typeface="+mn-ea"/>
              </a:rPr>
              <a:t>增多对于文件的处理，如：把昨天的两个文档合并，增加合类。</a:t>
            </a:r>
          </a:p>
          <a:p>
            <a:endParaRPr lang="zh-CN" altLang="en-US" dirty="0">
              <a:sym typeface="+mn-ea"/>
            </a:endParaRPr>
          </a:p>
          <a:p>
            <a:r>
              <a:rPr lang="en-US" altLang="zh-CN" dirty="0">
                <a:sym typeface="+mn-ea"/>
              </a:rPr>
              <a:t>3. </a:t>
            </a:r>
            <a:r>
              <a:rPr lang="zh-CN" altLang="en-US" dirty="0">
                <a:sym typeface="+mn-ea"/>
              </a:rPr>
              <a:t>建立虚拟文件夹，并将其扩展到图文件系统</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5B74D221-F78E-4CE2-B90E-39C483F4591B}" type="slidenum">
              <a:rPr/>
              <a:t>13</a:t>
            </a:fld>
            <a:endParaRPr lang="zh-CN" altLang="en-US" dirty="0"/>
          </a:p>
        </p:txBody>
      </p:sp>
      <p:sp>
        <p:nvSpPr>
          <p:cNvPr id="14" name="标题 5"/>
          <p:cNvSpPr>
            <a:spLocks noGrp="1"/>
          </p:cNvSpPr>
          <p:nvPr>
            <p:ph type="title"/>
          </p:nvPr>
        </p:nvSpPr>
        <p:spPr/>
        <p:txBody>
          <a:bodyPr/>
          <a:lstStyle/>
          <a:p>
            <a:r>
              <a:rPr lang="en-US" altLang="zh-CN" dirty="0">
                <a:sym typeface="+mn-ea"/>
              </a:rPr>
              <a:t>IPFS </a:t>
            </a:r>
            <a:r>
              <a:rPr lang="zh-CN" altLang="en-US">
                <a:sym typeface="+mn-ea"/>
              </a:rPr>
              <a:t>简要介绍</a:t>
            </a:r>
            <a:endParaRPr lang="zh-CN" altLang="en-US" dirty="0">
              <a:sym typeface="+mn-ea"/>
            </a:endParaRPr>
          </a:p>
        </p:txBody>
      </p:sp>
      <p:sp>
        <p:nvSpPr>
          <p:cNvPr id="15" name="内容占位符 6"/>
          <p:cNvSpPr>
            <a:spLocks noGrp="1"/>
          </p:cNvSpPr>
          <p:nvPr/>
        </p:nvSpPr>
        <p:spPr>
          <a:xfrm>
            <a:off x="1053465" y="161163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en-US" altLang="zh-CN">
                <a:sym typeface="+mn-ea"/>
              </a:rPr>
              <a:t>ipfs </a:t>
            </a:r>
            <a:r>
              <a:rPr lang="zh-CN" altLang="en-US">
                <a:sym typeface="+mn-ea"/>
              </a:rPr>
              <a:t>在本项目中的功能：作为文件最终的存放位置</a:t>
            </a:r>
            <a:endParaRPr lang="zh-CN" altLang="en-US"/>
          </a:p>
          <a:p>
            <a:endParaRPr lang="en-US" altLang="zh-CN">
              <a:sym typeface="+mn-ea"/>
            </a:endParaRPr>
          </a:p>
          <a:p>
            <a:r>
              <a:rPr lang="en-US" altLang="zh-CN">
                <a:sym typeface="+mn-ea"/>
              </a:rPr>
              <a:t>ipfs </a:t>
            </a:r>
            <a:r>
              <a:rPr lang="zh-CN" altLang="en-US">
                <a:sym typeface="+mn-ea"/>
              </a:rPr>
              <a:t>是一个是一种分布式文件存储和共享网络协议，可以理解为</a:t>
            </a:r>
          </a:p>
          <a:p>
            <a:pPr marL="0" indent="0">
              <a:buNone/>
            </a:pPr>
            <a:r>
              <a:rPr lang="zh-CN" altLang="en-US">
                <a:sym typeface="+mn-ea"/>
              </a:rPr>
              <a:t>一个图书馆的图书分布说明（内容寻址）及其配套借书还书的管理</a:t>
            </a:r>
          </a:p>
          <a:p>
            <a:pPr marL="0" indent="0">
              <a:buNone/>
            </a:pPr>
            <a:r>
              <a:rPr lang="zh-CN" altLang="en-US">
                <a:sym typeface="+mn-ea"/>
              </a:rPr>
              <a:t>员（节点网络）。</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5B74D221-F78E-4CE2-B90E-39C483F4591B}" type="slidenum">
              <a:rPr/>
              <a:t>14</a:t>
            </a:fld>
            <a:endParaRPr lang="zh-CN" altLang="en-US" dirty="0"/>
          </a:p>
        </p:txBody>
      </p:sp>
      <p:sp>
        <p:nvSpPr>
          <p:cNvPr id="18" name="标题 5"/>
          <p:cNvSpPr>
            <a:spLocks noGrp="1"/>
          </p:cNvSpPr>
          <p:nvPr>
            <p:ph type="title"/>
          </p:nvPr>
        </p:nvSpPr>
        <p:spPr/>
        <p:txBody>
          <a:bodyPr/>
          <a:lstStyle/>
          <a:p>
            <a:r>
              <a:rPr lang="en-US" altLang="zh-CN" dirty="0">
                <a:sym typeface="+mn-ea"/>
              </a:rPr>
              <a:t>IPFS </a:t>
            </a:r>
            <a:r>
              <a:rPr lang="zh-CN" altLang="en-US" dirty="0">
                <a:sym typeface="+mn-ea"/>
              </a:rPr>
              <a:t>的特点</a:t>
            </a:r>
          </a:p>
        </p:txBody>
      </p:sp>
      <p:sp>
        <p:nvSpPr>
          <p:cNvPr id="19"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zh-CN" altLang="en-US">
                <a:sym typeface="+mn-ea"/>
              </a:rPr>
              <a:t>内容寻址：根据待存文件的内容将文件分为多个章节，每个章节</a:t>
            </a:r>
          </a:p>
          <a:p>
            <a:pPr marL="0" indent="0">
              <a:buNone/>
            </a:pPr>
            <a:r>
              <a:rPr lang="zh-CN" altLang="en-US">
                <a:sym typeface="+mn-ea"/>
              </a:rPr>
              <a:t>有独自的标识。同时文件整体有一个完整的书名（</a:t>
            </a:r>
            <a:r>
              <a:rPr lang="en-US" altLang="zh-CN">
                <a:sym typeface="+mn-ea"/>
              </a:rPr>
              <a:t>CID)</a:t>
            </a:r>
            <a:r>
              <a:rPr lang="zh-CN" altLang="en-US">
                <a:sym typeface="+mn-ea"/>
              </a:rPr>
              <a:t>，将不同章</a:t>
            </a:r>
          </a:p>
          <a:p>
            <a:pPr marL="0" indent="0">
              <a:buNone/>
            </a:pPr>
            <a:r>
              <a:rPr lang="zh-CN" altLang="en-US">
                <a:sym typeface="+mn-ea"/>
              </a:rPr>
              <a:t>节放在不同书架（电脑或服务器）上，让加入网络的每个节点（电</a:t>
            </a:r>
          </a:p>
          <a:p>
            <a:pPr marL="0" indent="0">
              <a:buNone/>
            </a:pPr>
            <a:r>
              <a:rPr lang="zh-CN" altLang="en-US">
                <a:sym typeface="+mn-ea"/>
              </a:rPr>
              <a:t>脑或服务器）分摊存储压力。</a:t>
            </a:r>
          </a:p>
          <a:p>
            <a:pPr marL="0" indent="0">
              <a:buNone/>
            </a:pPr>
            <a:endParaRPr lang="zh-CN" altLang="en-US">
              <a:sym typeface="+mn-ea"/>
            </a:endParaRPr>
          </a:p>
          <a:p>
            <a:r>
              <a:rPr lang="zh-CN" altLang="en-US">
                <a:sym typeface="+mn-ea"/>
              </a:rPr>
              <a:t>查找方式：根据用户给出的</a:t>
            </a:r>
            <a:r>
              <a:rPr lang="en-US" altLang="zh-CN">
                <a:sym typeface="+mn-ea"/>
              </a:rPr>
              <a:t>CID</a:t>
            </a:r>
            <a:r>
              <a:rPr lang="zh-CN" altLang="en-US">
                <a:sym typeface="+mn-ea"/>
              </a:rPr>
              <a:t>，图书管理员进行识别并通知整</a:t>
            </a:r>
          </a:p>
          <a:p>
            <a:pPr marL="0" indent="0">
              <a:buNone/>
            </a:pPr>
            <a:r>
              <a:rPr lang="zh-CN" altLang="en-US">
                <a:sym typeface="+mn-ea"/>
              </a:rPr>
              <a:t>个网络各个节点，从就近的节点检索文件碎片最终合并成整个文件</a:t>
            </a:r>
          </a:p>
          <a:p>
            <a:pPr marL="0" indent="0">
              <a:buNone/>
            </a:pPr>
            <a:r>
              <a:rPr lang="zh-CN" altLang="en-US">
                <a:sym typeface="+mn-ea"/>
              </a:rPr>
              <a:t>返还给用户</a:t>
            </a:r>
            <a:endParaRPr lang="zh-CN" altLang="en-US"/>
          </a:p>
          <a:p>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5B74D221-F78E-4CE2-B90E-39C483F4591B}" type="slidenum">
              <a:rPr/>
              <a:t>15</a:t>
            </a:fld>
            <a:endParaRPr lang="zh-CN" altLang="en-US" dirty="0"/>
          </a:p>
        </p:txBody>
      </p:sp>
      <p:sp>
        <p:nvSpPr>
          <p:cNvPr id="22" name="标题 5"/>
          <p:cNvSpPr>
            <a:spLocks noGrp="1"/>
          </p:cNvSpPr>
          <p:nvPr>
            <p:ph type="title"/>
          </p:nvPr>
        </p:nvSpPr>
        <p:spPr/>
        <p:txBody>
          <a:bodyPr/>
          <a:lstStyle/>
          <a:p>
            <a:r>
              <a:rPr lang="en-US" altLang="zh-CN" dirty="0">
                <a:sym typeface="+mn-ea"/>
              </a:rPr>
              <a:t>IPFS </a:t>
            </a:r>
            <a:r>
              <a:rPr lang="zh-CN" altLang="en-US" dirty="0">
                <a:sym typeface="+mn-ea"/>
              </a:rPr>
              <a:t>的优势</a:t>
            </a:r>
          </a:p>
        </p:txBody>
      </p:sp>
      <p:sp>
        <p:nvSpPr>
          <p:cNvPr id="23"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zh-CN" altLang="en-US">
                <a:sym typeface="+mn-ea"/>
              </a:rPr>
              <a:t>安全性：保证文件内容的安全性，因为文件内容发生变化，其哈</a:t>
            </a:r>
          </a:p>
          <a:p>
            <a:pPr marL="0" indent="0">
              <a:buNone/>
            </a:pPr>
            <a:r>
              <a:rPr lang="zh-CN" altLang="en-US">
                <a:sym typeface="+mn-ea"/>
              </a:rPr>
              <a:t>希值也会改变，系统容易检测到数据异常。即使部分节点损坏或者</a:t>
            </a:r>
          </a:p>
          <a:p>
            <a:pPr marL="0" indent="0">
              <a:buNone/>
            </a:pPr>
            <a:r>
              <a:rPr lang="zh-CN" altLang="en-US">
                <a:sym typeface="+mn-ea"/>
              </a:rPr>
              <a:t>数据丢失，也能从其他存有相同内容的节点上找到文件碎片合并最</a:t>
            </a:r>
          </a:p>
          <a:p>
            <a:pPr marL="0" indent="0">
              <a:buNone/>
            </a:pPr>
            <a:r>
              <a:rPr lang="zh-CN" altLang="en-US">
                <a:sym typeface="+mn-ea"/>
              </a:rPr>
              <a:t>终还给用户，提高了稳定性。</a:t>
            </a:r>
          </a:p>
          <a:p>
            <a:pPr marL="0" indent="0">
              <a:buNone/>
            </a:pPr>
            <a:endParaRPr lang="zh-CN" altLang="en-US"/>
          </a:p>
          <a:p>
            <a:r>
              <a:rPr lang="zh-CN" altLang="en-US">
                <a:sym typeface="+mn-ea"/>
              </a:rPr>
              <a:t>去中心化：由于采用去中心化的存储方式，降低了存储压力，同</a:t>
            </a:r>
          </a:p>
          <a:p>
            <a:pPr marL="0" indent="0">
              <a:buNone/>
            </a:pPr>
            <a:r>
              <a:rPr lang="zh-CN" altLang="en-US">
                <a:sym typeface="+mn-ea"/>
              </a:rPr>
              <a:t>时避免了单一服务器故障导致的整个系统瘫痪。</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a:spLocks noGrp="1"/>
          </p:cNvSpPr>
          <p:nvPr>
            <p:ph type="ctrTitle"/>
          </p:nvPr>
        </p:nvSpPr>
        <p:spPr/>
        <p:txBody>
          <a:bodyPr/>
          <a:lstStyle/>
          <a:p>
            <a:r>
              <a:rPr lang="zh-CN" altLang="en-US">
                <a:sym typeface="+mn-ea"/>
              </a:rPr>
              <a:t>实现路线</a:t>
            </a:r>
            <a:endParaRPr lang="zh-CN" altLang="en-US"/>
          </a:p>
        </p:txBody>
      </p:sp>
      <p:sp>
        <p:nvSpPr>
          <p:cNvPr id="26" name="文本占位符 3"/>
          <p:cNvSpPr>
            <a:spLocks noGrp="1"/>
          </p:cNvSpPr>
          <p:nvPr>
            <p:ph type="body" sz="quarter" idx="10"/>
          </p:nvPr>
        </p:nvSpPr>
        <p:spPr/>
        <p:txBody>
          <a:bodyPr>
            <a:normAutofit fontScale="97500"/>
          </a:bodyPr>
          <a:lstStyle/>
          <a:p>
            <a:r>
              <a:rPr lang="en-US" altLang="zh-CN"/>
              <a:t>03</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5B74D221-F78E-4CE2-B90E-39C483F4591B}" type="slidenum">
              <a:rPr/>
              <a:t>17</a:t>
            </a:fld>
            <a:endParaRPr lang="zh-CN" altLang="en-US" dirty="0"/>
          </a:p>
        </p:txBody>
      </p:sp>
      <p:sp>
        <p:nvSpPr>
          <p:cNvPr id="29" name="标题 5"/>
          <p:cNvSpPr>
            <a:spLocks noGrp="1"/>
          </p:cNvSpPr>
          <p:nvPr>
            <p:ph type="title"/>
          </p:nvPr>
        </p:nvSpPr>
        <p:spPr/>
        <p:txBody>
          <a:bodyPr/>
          <a:lstStyle/>
          <a:p>
            <a:r>
              <a:rPr lang="zh-CN" altLang="en-US" dirty="0">
                <a:sym typeface="+mn-ea"/>
              </a:rPr>
              <a:t>实现路线</a:t>
            </a:r>
          </a:p>
        </p:txBody>
      </p:sp>
      <p:sp>
        <p:nvSpPr>
          <p:cNvPr id="30"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en-US" altLang="zh-CN" dirty="0"/>
              <a:t>1. </a:t>
            </a:r>
            <a:r>
              <a:rPr lang="zh-CN" altLang="en-US" dirty="0"/>
              <a:t>尝试下载和运行</a:t>
            </a:r>
            <a:r>
              <a:rPr lang="zh-CN" altLang="en-US" dirty="0">
                <a:sym typeface="+mn-ea"/>
              </a:rPr>
              <a:t>三个核心技术系统，尝试复现往年小组项目</a:t>
            </a:r>
          </a:p>
          <a:p>
            <a:endParaRPr lang="zh-CN" altLang="en-US" dirty="0">
              <a:sym typeface="+mn-ea"/>
            </a:endParaRPr>
          </a:p>
          <a:p>
            <a:r>
              <a:rPr lang="en-US" altLang="zh-CN" dirty="0">
                <a:sym typeface="+mn-ea"/>
              </a:rPr>
              <a:t>2. </a:t>
            </a:r>
            <a:r>
              <a:rPr lang="zh-CN" altLang="en-US" dirty="0">
                <a:sym typeface="+mn-ea"/>
              </a:rPr>
              <a:t>实现完整架构，使用代码通过接口调用相关系统</a:t>
            </a:r>
          </a:p>
          <a:p>
            <a:endParaRPr lang="zh-CN" altLang="en-US" dirty="0">
              <a:sym typeface="+mn-ea"/>
            </a:endParaRPr>
          </a:p>
          <a:p>
            <a:r>
              <a:rPr lang="en-US" altLang="zh-CN" dirty="0">
                <a:sym typeface="+mn-ea"/>
              </a:rPr>
              <a:t>3. </a:t>
            </a:r>
            <a:r>
              <a:rPr lang="zh-CN" altLang="en-US" dirty="0">
                <a:sym typeface="+mn-ea"/>
              </a:rPr>
              <a:t>尝试实现一些可扩展功能（例如强化</a:t>
            </a:r>
            <a:r>
              <a:rPr lang="en-US" altLang="zh-CN" dirty="0">
                <a:sym typeface="+mn-ea"/>
              </a:rPr>
              <a:t> AI </a:t>
            </a:r>
            <a:r>
              <a:rPr lang="zh-CN" altLang="en-US" dirty="0">
                <a:sym typeface="+mn-ea"/>
              </a:rPr>
              <a:t>命令解析，设计应用</a:t>
            </a:r>
          </a:p>
          <a:p>
            <a:pPr marL="0" indent="0">
              <a:buNone/>
            </a:pPr>
            <a:r>
              <a:rPr lang="zh-CN" altLang="en-US" dirty="0">
                <a:sym typeface="+mn-ea"/>
              </a:rPr>
              <a:t>图形界面，设计网页客户端，设置正向，反向代理等）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5"/>
          <p:cNvSpPr>
            <a:spLocks noGrp="1"/>
          </p:cNvSpPr>
          <p:nvPr>
            <p:ph type="ctrTitle"/>
          </p:nvPr>
        </p:nvSpPr>
        <p:spPr/>
        <p:txBody>
          <a:bodyPr/>
          <a:lstStyle/>
          <a:p>
            <a:r>
              <a:rPr lang="zh-CN" altLang="en-US"/>
              <a:t>谢谢大家！</a:t>
            </a:r>
            <a:endParaRPr lang="zh-CN" altLang="en-US" dirty="0"/>
          </a:p>
        </p:txBody>
      </p:sp>
      <p:sp>
        <p:nvSpPr>
          <p:cNvPr id="33" name="副标题 6"/>
          <p:cNvSpPr>
            <a:spLocks noGrp="1"/>
          </p:cNvSpPr>
          <p:nvPr>
            <p:ph type="subTitle" idx="1"/>
          </p:nvPr>
        </p:nvSpPr>
        <p:spPr/>
        <p:txBody>
          <a:bodyPr/>
          <a:lstStyle/>
          <a:p>
            <a:r>
              <a:rPr lang="en-US" altLang="zh-CN" b="1" dirty="0">
                <a:sym typeface="+mn-ea"/>
              </a:rPr>
              <a:t>Q &amp;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p:txBody>
          <a:bodyPr/>
          <a:lstStyle/>
          <a:p>
            <a:r>
              <a:rPr lang="zh-CN" altLang="en-US">
                <a:sym typeface="+mn-ea"/>
              </a:rPr>
              <a:t>项目概述</a:t>
            </a:r>
            <a:endParaRPr lang="en-US" altLang="zh-CN"/>
          </a:p>
          <a:p>
            <a:r>
              <a:rPr lang="zh-CN" altLang="en-US"/>
              <a:t>核心技术</a:t>
            </a:r>
          </a:p>
          <a:p>
            <a:r>
              <a:rPr lang="zh-CN" altLang="en-US"/>
              <a:t>实现路线</a:t>
            </a:r>
          </a:p>
        </p:txBody>
      </p:sp>
      <p:sp>
        <p:nvSpPr>
          <p:cNvPr id="36" name="标题 2"/>
          <p:cNvSpPr>
            <a:spLocks noGrp="1"/>
          </p:cNvSpPr>
          <p:nvPr>
            <p:ph type="title"/>
          </p:nvPr>
        </p:nvSpPr>
        <p:spPr/>
        <p:txBody>
          <a:bodyPr/>
          <a:lstStyle/>
          <a:p>
            <a:r>
              <a:rPr lang="zh-CN" altLang="en-US"/>
              <a:t>目录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ctrTitle"/>
          </p:nvPr>
        </p:nvSpPr>
        <p:spPr/>
        <p:txBody>
          <a:bodyPr/>
          <a:lstStyle/>
          <a:p>
            <a:r>
              <a:rPr lang="zh-CN" altLang="en-US">
                <a:sym typeface="+mn-ea"/>
              </a:rPr>
              <a:t>项目概述</a:t>
            </a:r>
            <a:endParaRPr lang="en-US" altLang="zh-CN"/>
          </a:p>
        </p:txBody>
      </p:sp>
      <p:sp>
        <p:nvSpPr>
          <p:cNvPr id="39" name="文本占位符 3"/>
          <p:cNvSpPr>
            <a:spLocks noGrp="1"/>
          </p:cNvSpPr>
          <p:nvPr>
            <p:ph type="body" sz="quarter" idx="10"/>
          </p:nvPr>
        </p:nvSpPr>
        <p:spPr/>
        <p:txBody>
          <a:bodyPr/>
          <a:lstStyle/>
          <a:p>
            <a:r>
              <a:rPr lang="en-US" altLang="zh-CN"/>
              <a:t>01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5B74D221-F78E-4CE2-B90E-39C483F4591B}" type="slidenum">
              <a:rPr/>
              <a:t>4</a:t>
            </a:fld>
            <a:endParaRPr lang="zh-CN" altLang="en-US" dirty="0"/>
          </a:p>
        </p:txBody>
      </p:sp>
      <p:sp>
        <p:nvSpPr>
          <p:cNvPr id="42" name="标题 5"/>
          <p:cNvSpPr>
            <a:spLocks noGrp="1"/>
          </p:cNvSpPr>
          <p:nvPr>
            <p:ph type="title"/>
          </p:nvPr>
        </p:nvSpPr>
        <p:spPr/>
        <p:txBody>
          <a:bodyPr/>
          <a:lstStyle/>
          <a:p>
            <a:r>
              <a:rPr lang="zh-CN" altLang="en-US">
                <a:sym typeface="+mn-ea"/>
              </a:rPr>
              <a:t>项目概述</a:t>
            </a:r>
          </a:p>
        </p:txBody>
      </p:sp>
      <p:sp>
        <p:nvSpPr>
          <p:cNvPr id="43" name="内容占位符 6"/>
          <p:cNvSpPr>
            <a:spLocks noGrp="1"/>
          </p:cNvSpPr>
          <p:nvPr>
            <p:ph idx="1"/>
          </p:nvPr>
        </p:nvSpPr>
        <p:spPr>
          <a:xfrm>
            <a:off x="960643" y="1705281"/>
            <a:ext cx="10546192" cy="4651081"/>
          </a:xfrm>
        </p:spPr>
        <p:txBody>
          <a:bodyPr/>
          <a:lstStyle/>
          <a:p>
            <a:r>
              <a:rPr lang="zh-CN" altLang="en-US" dirty="0">
                <a:solidFill>
                  <a:srgbClr val="404040"/>
                </a:solidFill>
                <a:latin typeface="DeepSeek-CJK-patch"/>
                <a:sym typeface="+mn-ea"/>
              </a:rPr>
              <a:t>本项目基于</a:t>
            </a:r>
            <a:r>
              <a:rPr lang="en-US" altLang="zh-CN" dirty="0">
                <a:solidFill>
                  <a:srgbClr val="404040"/>
                </a:solidFill>
                <a:latin typeface="DeepSeek-CJK-patch"/>
                <a:sym typeface="+mn-ea"/>
              </a:rPr>
              <a:t> ArkFS </a:t>
            </a:r>
            <a:r>
              <a:rPr lang="zh-CN" altLang="en-US" dirty="0">
                <a:solidFill>
                  <a:srgbClr val="404040"/>
                </a:solidFill>
                <a:latin typeface="DeepSeek-CJK-patch"/>
                <a:sym typeface="+mn-ea"/>
              </a:rPr>
              <a:t>和</a:t>
            </a:r>
            <a:r>
              <a:rPr lang="en-US" altLang="zh-CN" dirty="0">
                <a:solidFill>
                  <a:srgbClr val="404040"/>
                </a:solidFill>
                <a:latin typeface="DeepSeek-CJK-patch"/>
                <a:sym typeface="+mn-ea"/>
              </a:rPr>
              <a:t> vivo50 </a:t>
            </a:r>
            <a:r>
              <a:rPr lang="zh-CN" altLang="en-US" dirty="0">
                <a:solidFill>
                  <a:srgbClr val="404040"/>
                </a:solidFill>
                <a:latin typeface="DeepSeek-CJK-patch"/>
                <a:sym typeface="+mn-ea"/>
              </a:rPr>
              <a:t>小组项目进行创新，使用</a:t>
            </a:r>
            <a:r>
              <a:rPr lang="en-US" altLang="zh-CN" dirty="0">
                <a:solidFill>
                  <a:srgbClr val="404040"/>
                </a:solidFill>
                <a:latin typeface="DeepSeek-CJK-patch"/>
                <a:sym typeface="+mn-ea"/>
              </a:rPr>
              <a:t> IPFS </a:t>
            </a:r>
            <a:r>
              <a:rPr lang="zh-CN" altLang="en-US" dirty="0">
                <a:solidFill>
                  <a:srgbClr val="404040"/>
                </a:solidFill>
                <a:latin typeface="DeepSeek-CJK-patch"/>
                <a:sym typeface="+mn-ea"/>
              </a:rPr>
              <a:t>协议实现去中心化的存储网络，将其运用在图文件系统上。我们将实现一个用户端的应用，支持用户在存储网络上上传，查询和删除文件。</a:t>
            </a:r>
          </a:p>
          <a:p>
            <a:endParaRPr lang="zh-CN" altLang="en-US" dirty="0">
              <a:solidFill>
                <a:srgbClr val="404040"/>
              </a:solidFill>
              <a:latin typeface="DeepSeek-CJK-patch"/>
              <a:sym typeface="+mn-ea"/>
            </a:endParaRPr>
          </a:p>
          <a:p>
            <a:r>
              <a:rPr lang="zh-CN" altLang="en-US" dirty="0">
                <a:solidFill>
                  <a:srgbClr val="404040"/>
                </a:solidFill>
                <a:latin typeface="DeepSeek-CJK-patch"/>
                <a:sym typeface="+mn-ea"/>
              </a:rPr>
              <a:t>除此之外，我们将运用人工智能在命令和文件内容标签化解析的能力，增强整个系统对自然语言和图像的处理能力。</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p:txBody>
          <a:bodyPr/>
          <a:lstStyle/>
          <a:p>
            <a:fld id="{5B74D221-F78E-4CE2-B90E-39C483F4591B}" type="slidenum">
              <a:rPr/>
              <a:t>5</a:t>
            </a:fld>
            <a:endParaRPr lang="zh-CN" altLang="en-US" dirty="0"/>
          </a:p>
        </p:txBody>
      </p:sp>
      <p:sp>
        <p:nvSpPr>
          <p:cNvPr id="46" name="标题 5"/>
          <p:cNvSpPr>
            <a:spLocks noGrp="1"/>
          </p:cNvSpPr>
          <p:nvPr>
            <p:ph type="title"/>
          </p:nvPr>
        </p:nvSpPr>
        <p:spPr/>
        <p:txBody>
          <a:bodyPr/>
          <a:lstStyle/>
          <a:p>
            <a:r>
              <a:rPr lang="zh-CN" altLang="en-US">
                <a:sym typeface="+mn-ea"/>
              </a:rPr>
              <a:t>项目架构</a:t>
            </a:r>
          </a:p>
        </p:txBody>
      </p:sp>
      <p:sp>
        <p:nvSpPr>
          <p:cNvPr id="2" name="流程图: 接点 1">
            <a:extLst>
              <a:ext uri="{FF2B5EF4-FFF2-40B4-BE49-F238E27FC236}">
                <a16:creationId xmlns:a16="http://schemas.microsoft.com/office/drawing/2014/main" id="{EEF5A538-F624-85BB-6787-EEAF875A6F5A}"/>
              </a:ext>
            </a:extLst>
          </p:cNvPr>
          <p:cNvSpPr/>
          <p:nvPr/>
        </p:nvSpPr>
        <p:spPr>
          <a:xfrm>
            <a:off x="4003963" y="3006436"/>
            <a:ext cx="2445327" cy="128154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project</a:t>
            </a:r>
            <a:endParaRPr lang="zh-CN" altLang="en-US" dirty="0"/>
          </a:p>
        </p:txBody>
      </p:sp>
      <p:sp>
        <p:nvSpPr>
          <p:cNvPr id="3" name="流程图: 接点 2">
            <a:extLst>
              <a:ext uri="{FF2B5EF4-FFF2-40B4-BE49-F238E27FC236}">
                <a16:creationId xmlns:a16="http://schemas.microsoft.com/office/drawing/2014/main" id="{D5D63202-3175-9BAC-3406-9258A2831360}"/>
              </a:ext>
            </a:extLst>
          </p:cNvPr>
          <p:cNvSpPr/>
          <p:nvPr/>
        </p:nvSpPr>
        <p:spPr>
          <a:xfrm>
            <a:off x="1600200" y="3217718"/>
            <a:ext cx="1136072" cy="8589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endParaRPr lang="zh-CN" altLang="en-US" dirty="0"/>
          </a:p>
        </p:txBody>
      </p:sp>
      <p:sp>
        <p:nvSpPr>
          <p:cNvPr id="4" name="流程图: 接点 3">
            <a:extLst>
              <a:ext uri="{FF2B5EF4-FFF2-40B4-BE49-F238E27FC236}">
                <a16:creationId xmlns:a16="http://schemas.microsoft.com/office/drawing/2014/main" id="{06B3310D-3FD2-E88C-3812-0B5FDF314814}"/>
              </a:ext>
            </a:extLst>
          </p:cNvPr>
          <p:cNvSpPr/>
          <p:nvPr/>
        </p:nvSpPr>
        <p:spPr>
          <a:xfrm>
            <a:off x="6151418" y="1046018"/>
            <a:ext cx="1323109" cy="9559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AI service</a:t>
            </a:r>
            <a:endParaRPr lang="zh-CN" altLang="en-US" dirty="0"/>
          </a:p>
        </p:txBody>
      </p:sp>
      <p:cxnSp>
        <p:nvCxnSpPr>
          <p:cNvPr id="6" name="直接箭头连接符 5">
            <a:extLst>
              <a:ext uri="{FF2B5EF4-FFF2-40B4-BE49-F238E27FC236}">
                <a16:creationId xmlns:a16="http://schemas.microsoft.com/office/drawing/2014/main" id="{9B971CC4-9EFE-D32B-C40E-F2F34D4B472D}"/>
              </a:ext>
            </a:extLst>
          </p:cNvPr>
          <p:cNvCxnSpPr>
            <a:stCxn id="4" idx="3"/>
            <a:endCxn id="2" idx="0"/>
          </p:cNvCxnSpPr>
          <p:nvPr/>
        </p:nvCxnSpPr>
        <p:spPr>
          <a:xfrm flipH="1">
            <a:off x="5226627" y="1861984"/>
            <a:ext cx="1118556" cy="114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FAD23A3-CFC1-272A-44CB-7CDE79E59270}"/>
              </a:ext>
            </a:extLst>
          </p:cNvPr>
          <p:cNvCxnSpPr>
            <a:stCxn id="2" idx="7"/>
            <a:endCxn id="4" idx="5"/>
          </p:cNvCxnSpPr>
          <p:nvPr/>
        </p:nvCxnSpPr>
        <p:spPr>
          <a:xfrm flipV="1">
            <a:off x="6091180" y="1861984"/>
            <a:ext cx="1189582" cy="133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A5A516C-AE33-C279-59EA-45E22607EA4A}"/>
              </a:ext>
            </a:extLst>
          </p:cNvPr>
          <p:cNvSpPr txBox="1"/>
          <p:nvPr/>
        </p:nvSpPr>
        <p:spPr>
          <a:xfrm>
            <a:off x="5659582" y="2182091"/>
            <a:ext cx="1621180" cy="369332"/>
          </a:xfrm>
          <a:prstGeom prst="rect">
            <a:avLst/>
          </a:prstGeom>
          <a:noFill/>
        </p:spPr>
        <p:txBody>
          <a:bodyPr wrap="square" rtlCol="0">
            <a:spAutoFit/>
          </a:bodyPr>
          <a:lstStyle/>
          <a:p>
            <a:r>
              <a:rPr lang="en-US" altLang="zh-CN" dirty="0"/>
              <a:t>By </a:t>
            </a:r>
            <a:r>
              <a:rPr lang="en-US" altLang="zh-CN" dirty="0" err="1"/>
              <a:t>api</a:t>
            </a:r>
            <a:endParaRPr lang="zh-CN" altLang="en-US" dirty="0"/>
          </a:p>
        </p:txBody>
      </p:sp>
      <p:cxnSp>
        <p:nvCxnSpPr>
          <p:cNvPr id="11" name="直接箭头连接符 10">
            <a:extLst>
              <a:ext uri="{FF2B5EF4-FFF2-40B4-BE49-F238E27FC236}">
                <a16:creationId xmlns:a16="http://schemas.microsoft.com/office/drawing/2014/main" id="{E8E3620E-50B5-EBDE-F484-AC4A9C39B35E}"/>
              </a:ext>
            </a:extLst>
          </p:cNvPr>
          <p:cNvCxnSpPr>
            <a:stCxn id="3" idx="7"/>
            <a:endCxn id="2" idx="1"/>
          </p:cNvCxnSpPr>
          <p:nvPr/>
        </p:nvCxnSpPr>
        <p:spPr>
          <a:xfrm flipV="1">
            <a:off x="2569898" y="3194114"/>
            <a:ext cx="1792175" cy="14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E6DB1AC-AC4D-6878-B079-40BBAB3DEF0D}"/>
              </a:ext>
            </a:extLst>
          </p:cNvPr>
          <p:cNvCxnSpPr>
            <a:stCxn id="2" idx="3"/>
            <a:endCxn id="3" idx="5"/>
          </p:cNvCxnSpPr>
          <p:nvPr/>
        </p:nvCxnSpPr>
        <p:spPr>
          <a:xfrm flipH="1" flipV="1">
            <a:off x="2569898" y="3950905"/>
            <a:ext cx="1792175" cy="14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E6EC30A-E8DE-B327-649E-0B156C7EE144}"/>
              </a:ext>
            </a:extLst>
          </p:cNvPr>
          <p:cNvSpPr txBox="1"/>
          <p:nvPr/>
        </p:nvSpPr>
        <p:spPr>
          <a:xfrm>
            <a:off x="2812471" y="2888673"/>
            <a:ext cx="1288473" cy="646331"/>
          </a:xfrm>
          <a:prstGeom prst="rect">
            <a:avLst/>
          </a:prstGeom>
          <a:noFill/>
        </p:spPr>
        <p:txBody>
          <a:bodyPr wrap="square" rtlCol="0">
            <a:spAutoFit/>
          </a:bodyPr>
          <a:lstStyle/>
          <a:p>
            <a:r>
              <a:rPr lang="en-US" altLang="zh-CN" dirty="0"/>
              <a:t>Command</a:t>
            </a:r>
          </a:p>
          <a:p>
            <a:r>
              <a:rPr lang="en-US" altLang="zh-CN" dirty="0"/>
              <a:t>files</a:t>
            </a:r>
            <a:endParaRPr lang="zh-CN" altLang="en-US" dirty="0"/>
          </a:p>
        </p:txBody>
      </p:sp>
      <p:sp>
        <p:nvSpPr>
          <p:cNvPr id="15" name="文本框 14">
            <a:extLst>
              <a:ext uri="{FF2B5EF4-FFF2-40B4-BE49-F238E27FC236}">
                <a16:creationId xmlns:a16="http://schemas.microsoft.com/office/drawing/2014/main" id="{9715D4F2-9155-5C32-56C2-4F70A89E06E4}"/>
              </a:ext>
            </a:extLst>
          </p:cNvPr>
          <p:cNvSpPr txBox="1"/>
          <p:nvPr/>
        </p:nvSpPr>
        <p:spPr>
          <a:xfrm>
            <a:off x="3041073" y="3740727"/>
            <a:ext cx="734291" cy="369332"/>
          </a:xfrm>
          <a:prstGeom prst="rect">
            <a:avLst/>
          </a:prstGeom>
          <a:noFill/>
        </p:spPr>
        <p:txBody>
          <a:bodyPr wrap="square" rtlCol="0">
            <a:spAutoFit/>
          </a:bodyPr>
          <a:lstStyle/>
          <a:p>
            <a:r>
              <a:rPr lang="en-US" altLang="zh-CN" dirty="0"/>
              <a:t>files</a:t>
            </a:r>
            <a:endParaRPr lang="zh-CN" altLang="en-US" dirty="0"/>
          </a:p>
        </p:txBody>
      </p:sp>
      <p:sp>
        <p:nvSpPr>
          <p:cNvPr id="16" name="流程图: 接点 15">
            <a:extLst>
              <a:ext uri="{FF2B5EF4-FFF2-40B4-BE49-F238E27FC236}">
                <a16:creationId xmlns:a16="http://schemas.microsoft.com/office/drawing/2014/main" id="{4C875DA6-D361-0BDC-7675-D2B25058FFF6}"/>
              </a:ext>
            </a:extLst>
          </p:cNvPr>
          <p:cNvSpPr/>
          <p:nvPr/>
        </p:nvSpPr>
        <p:spPr>
          <a:xfrm>
            <a:off x="5659582" y="4786745"/>
            <a:ext cx="1551709" cy="124534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Neo4j</a:t>
            </a:r>
            <a:endParaRPr lang="zh-CN" altLang="en-US" dirty="0"/>
          </a:p>
        </p:txBody>
      </p:sp>
      <p:cxnSp>
        <p:nvCxnSpPr>
          <p:cNvPr id="18" name="直接箭头连接符 17">
            <a:extLst>
              <a:ext uri="{FF2B5EF4-FFF2-40B4-BE49-F238E27FC236}">
                <a16:creationId xmlns:a16="http://schemas.microsoft.com/office/drawing/2014/main" id="{B6BFF5C7-2B8F-4AD8-C1F3-DD3407040DD1}"/>
              </a:ext>
            </a:extLst>
          </p:cNvPr>
          <p:cNvCxnSpPr>
            <a:stCxn id="2" idx="5"/>
            <a:endCxn id="16" idx="0"/>
          </p:cNvCxnSpPr>
          <p:nvPr/>
        </p:nvCxnSpPr>
        <p:spPr>
          <a:xfrm>
            <a:off x="6091180" y="4100304"/>
            <a:ext cx="344257" cy="68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AFFE829-5CBC-181B-3ACE-E4F3E13BDFC3}"/>
              </a:ext>
            </a:extLst>
          </p:cNvPr>
          <p:cNvCxnSpPr>
            <a:stCxn id="16" idx="1"/>
            <a:endCxn id="2" idx="4"/>
          </p:cNvCxnSpPr>
          <p:nvPr/>
        </p:nvCxnSpPr>
        <p:spPr>
          <a:xfrm flipH="1" flipV="1">
            <a:off x="5226627" y="4287982"/>
            <a:ext cx="660198" cy="68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DBBB386-6EAF-E98B-B237-2D0D61E75FA7}"/>
              </a:ext>
            </a:extLst>
          </p:cNvPr>
          <p:cNvSpPr txBox="1"/>
          <p:nvPr/>
        </p:nvSpPr>
        <p:spPr>
          <a:xfrm>
            <a:off x="5999018" y="4239491"/>
            <a:ext cx="1641764" cy="369332"/>
          </a:xfrm>
          <a:prstGeom prst="rect">
            <a:avLst/>
          </a:prstGeom>
          <a:noFill/>
        </p:spPr>
        <p:txBody>
          <a:bodyPr wrap="square" rtlCol="0">
            <a:spAutoFit/>
          </a:bodyPr>
          <a:lstStyle/>
          <a:p>
            <a:r>
              <a:rPr lang="en-US" altLang="zh-CN" dirty="0" err="1"/>
              <a:t>Tags,name,CID</a:t>
            </a:r>
            <a:endParaRPr lang="zh-CN" altLang="en-US" dirty="0"/>
          </a:p>
        </p:txBody>
      </p:sp>
      <p:sp>
        <p:nvSpPr>
          <p:cNvPr id="22" name="文本框 21">
            <a:extLst>
              <a:ext uri="{FF2B5EF4-FFF2-40B4-BE49-F238E27FC236}">
                <a16:creationId xmlns:a16="http://schemas.microsoft.com/office/drawing/2014/main" id="{57B5BA70-D615-4F8A-F2E8-EBCD6D4DA83D}"/>
              </a:ext>
            </a:extLst>
          </p:cNvPr>
          <p:cNvSpPr txBox="1"/>
          <p:nvPr/>
        </p:nvSpPr>
        <p:spPr>
          <a:xfrm>
            <a:off x="4862945" y="4608823"/>
            <a:ext cx="1214382" cy="369332"/>
          </a:xfrm>
          <a:prstGeom prst="rect">
            <a:avLst/>
          </a:prstGeom>
          <a:noFill/>
        </p:spPr>
        <p:txBody>
          <a:bodyPr wrap="square" rtlCol="0">
            <a:spAutoFit/>
          </a:bodyPr>
          <a:lstStyle/>
          <a:p>
            <a:r>
              <a:rPr lang="en-US" altLang="zh-CN" dirty="0" err="1"/>
              <a:t>CID,names</a:t>
            </a:r>
            <a:endParaRPr lang="zh-CN" altLang="en-US" dirty="0"/>
          </a:p>
        </p:txBody>
      </p:sp>
      <p:sp>
        <p:nvSpPr>
          <p:cNvPr id="23" name="矩形 22">
            <a:extLst>
              <a:ext uri="{FF2B5EF4-FFF2-40B4-BE49-F238E27FC236}">
                <a16:creationId xmlns:a16="http://schemas.microsoft.com/office/drawing/2014/main" id="{603E8D47-18CF-26E4-76C7-CDBB2BA2F71A}"/>
              </a:ext>
            </a:extLst>
          </p:cNvPr>
          <p:cNvSpPr/>
          <p:nvPr/>
        </p:nvSpPr>
        <p:spPr>
          <a:xfrm>
            <a:off x="8769927" y="1766455"/>
            <a:ext cx="2660073" cy="3796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B9C229B-3943-F754-5290-95F0DA8E9287}"/>
              </a:ext>
            </a:extLst>
          </p:cNvPr>
          <p:cNvSpPr/>
          <p:nvPr/>
        </p:nvSpPr>
        <p:spPr>
          <a:xfrm>
            <a:off x="9490364" y="2182091"/>
            <a:ext cx="1309253" cy="49183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5" name="流程图: 接点 24">
            <a:extLst>
              <a:ext uri="{FF2B5EF4-FFF2-40B4-BE49-F238E27FC236}">
                <a16:creationId xmlns:a16="http://schemas.microsoft.com/office/drawing/2014/main" id="{C153BC55-64DF-BDC2-853F-069C63E3F940}"/>
              </a:ext>
            </a:extLst>
          </p:cNvPr>
          <p:cNvSpPr/>
          <p:nvPr/>
        </p:nvSpPr>
        <p:spPr>
          <a:xfrm>
            <a:off x="9490364" y="3217718"/>
            <a:ext cx="1309253" cy="613064"/>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6" name="流程图: 接点 25">
            <a:extLst>
              <a:ext uri="{FF2B5EF4-FFF2-40B4-BE49-F238E27FC236}">
                <a16:creationId xmlns:a16="http://schemas.microsoft.com/office/drawing/2014/main" id="{43F790CF-6954-E89B-A238-3FDCB836761A}"/>
              </a:ext>
            </a:extLst>
          </p:cNvPr>
          <p:cNvSpPr/>
          <p:nvPr/>
        </p:nvSpPr>
        <p:spPr>
          <a:xfrm>
            <a:off x="9490364" y="4334911"/>
            <a:ext cx="1420091" cy="643244"/>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7" name="文本框 26">
            <a:extLst>
              <a:ext uri="{FF2B5EF4-FFF2-40B4-BE49-F238E27FC236}">
                <a16:creationId xmlns:a16="http://schemas.microsoft.com/office/drawing/2014/main" id="{92EC5C27-25CE-DA3D-105F-0D43E4081353}"/>
              </a:ext>
            </a:extLst>
          </p:cNvPr>
          <p:cNvSpPr txBox="1"/>
          <p:nvPr/>
        </p:nvSpPr>
        <p:spPr>
          <a:xfrm>
            <a:off x="7521109" y="1190609"/>
            <a:ext cx="4324276" cy="400110"/>
          </a:xfrm>
          <a:prstGeom prst="rect">
            <a:avLst/>
          </a:prstGeom>
          <a:noFill/>
        </p:spPr>
        <p:txBody>
          <a:bodyPr wrap="square" rtlCol="0">
            <a:spAutoFit/>
          </a:bodyPr>
          <a:lstStyle/>
          <a:p>
            <a:r>
              <a:rPr lang="en-US" altLang="zh-CN" sz="2000" b="0" i="0" dirty="0">
                <a:solidFill>
                  <a:srgbClr val="404040"/>
                </a:solidFill>
                <a:effectLst/>
                <a:latin typeface="DeepSeek-CJK-patch"/>
              </a:rPr>
              <a:t>Adopting a distributed system with IPFS</a:t>
            </a:r>
            <a:endParaRPr lang="zh-CN" altLang="en-US" sz="2000" dirty="0"/>
          </a:p>
        </p:txBody>
      </p:sp>
      <p:cxnSp>
        <p:nvCxnSpPr>
          <p:cNvPr id="29" name="直接箭头连接符 28">
            <a:extLst>
              <a:ext uri="{FF2B5EF4-FFF2-40B4-BE49-F238E27FC236}">
                <a16:creationId xmlns:a16="http://schemas.microsoft.com/office/drawing/2014/main" id="{8FAD53B9-D27F-7057-E95E-31F1D0A47E31}"/>
              </a:ext>
            </a:extLst>
          </p:cNvPr>
          <p:cNvCxnSpPr>
            <a:stCxn id="2" idx="6"/>
            <a:endCxn id="23" idx="1"/>
          </p:cNvCxnSpPr>
          <p:nvPr/>
        </p:nvCxnSpPr>
        <p:spPr>
          <a:xfrm>
            <a:off x="6449290" y="3647209"/>
            <a:ext cx="2320637" cy="1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F3DDDD9-F39F-422B-E33C-D2E7AA096797}"/>
              </a:ext>
            </a:extLst>
          </p:cNvPr>
          <p:cNvCxnSpPr>
            <a:stCxn id="2" idx="5"/>
            <a:endCxn id="2" idx="5"/>
          </p:cNvCxnSpPr>
          <p:nvPr/>
        </p:nvCxnSpPr>
        <p:spPr>
          <a:xfrm>
            <a:off x="6091180" y="41003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AC6C2019-419D-2337-D6FE-CBFF999FBD2E}"/>
              </a:ext>
            </a:extLst>
          </p:cNvPr>
          <p:cNvCxnSpPr/>
          <p:nvPr/>
        </p:nvCxnSpPr>
        <p:spPr>
          <a:xfrm flipH="1" flipV="1">
            <a:off x="6151418" y="4110059"/>
            <a:ext cx="2618509" cy="60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3FD1495-4D83-B1C6-C49E-729BCFD7C05C}"/>
              </a:ext>
            </a:extLst>
          </p:cNvPr>
          <p:cNvSpPr txBox="1"/>
          <p:nvPr/>
        </p:nvSpPr>
        <p:spPr>
          <a:xfrm>
            <a:off x="7640782" y="4287982"/>
            <a:ext cx="962891" cy="369332"/>
          </a:xfrm>
          <a:prstGeom prst="rect">
            <a:avLst/>
          </a:prstGeom>
          <a:noFill/>
        </p:spPr>
        <p:txBody>
          <a:bodyPr wrap="square" rtlCol="0">
            <a:spAutoFit/>
          </a:bodyPr>
          <a:lstStyle/>
          <a:p>
            <a:r>
              <a:rPr lang="en-US" altLang="zh-CN" dirty="0"/>
              <a:t>files</a:t>
            </a:r>
            <a:endParaRPr lang="zh-CN" altLang="en-US" dirty="0"/>
          </a:p>
        </p:txBody>
      </p:sp>
      <p:sp>
        <p:nvSpPr>
          <p:cNvPr id="36" name="文本框 35">
            <a:extLst>
              <a:ext uri="{FF2B5EF4-FFF2-40B4-BE49-F238E27FC236}">
                <a16:creationId xmlns:a16="http://schemas.microsoft.com/office/drawing/2014/main" id="{E491D663-FA0A-D084-6694-CCB46F56163B}"/>
              </a:ext>
            </a:extLst>
          </p:cNvPr>
          <p:cNvSpPr txBox="1"/>
          <p:nvPr/>
        </p:nvSpPr>
        <p:spPr>
          <a:xfrm>
            <a:off x="6546271" y="3096491"/>
            <a:ext cx="2223656" cy="369332"/>
          </a:xfrm>
          <a:prstGeom prst="rect">
            <a:avLst/>
          </a:prstGeom>
          <a:noFill/>
        </p:spPr>
        <p:txBody>
          <a:bodyPr wrap="square" rtlCol="0">
            <a:spAutoFit/>
          </a:bodyPr>
          <a:lstStyle/>
          <a:p>
            <a:r>
              <a:rPr lang="en-US" altLang="zh-CN" dirty="0" err="1"/>
              <a:t>Files,commands,CID</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ctrTitle"/>
          </p:nvPr>
        </p:nvSpPr>
        <p:spPr/>
        <p:txBody>
          <a:bodyPr/>
          <a:lstStyle/>
          <a:p>
            <a:r>
              <a:rPr lang="zh-CN" altLang="en-US"/>
              <a:t>核心技术</a:t>
            </a:r>
          </a:p>
        </p:txBody>
      </p:sp>
      <p:sp>
        <p:nvSpPr>
          <p:cNvPr id="50" name="副标题 2"/>
          <p:cNvSpPr>
            <a:spLocks noGrp="1"/>
          </p:cNvSpPr>
          <p:nvPr>
            <p:ph type="subTitle" idx="1"/>
          </p:nvPr>
        </p:nvSpPr>
        <p:spPr/>
        <p:txBody>
          <a:bodyPr/>
          <a:lstStyle/>
          <a:p>
            <a:r>
              <a:rPr lang="en-US" altLang="zh-CN" dirty="0"/>
              <a:t>Neo4j </a:t>
            </a:r>
            <a:r>
              <a:rPr lang="zh-CN" altLang="en-US" dirty="0"/>
              <a:t>图文件系统，</a:t>
            </a:r>
            <a:r>
              <a:rPr lang="en-US" altLang="zh-CN" dirty="0"/>
              <a:t>AI </a:t>
            </a:r>
            <a:r>
              <a:rPr lang="zh-CN" altLang="en-US" dirty="0"/>
              <a:t>标签化服务，</a:t>
            </a:r>
            <a:r>
              <a:rPr lang="en-US" altLang="zh-CN" dirty="0"/>
              <a:t>IPFS </a:t>
            </a:r>
            <a:r>
              <a:rPr lang="zh-CN" altLang="en-US" dirty="0"/>
              <a:t>协议</a:t>
            </a:r>
          </a:p>
        </p:txBody>
      </p:sp>
      <p:sp>
        <p:nvSpPr>
          <p:cNvPr id="51" name="文本占位符 3"/>
          <p:cNvSpPr>
            <a:spLocks noGrp="1"/>
          </p:cNvSpPr>
          <p:nvPr>
            <p:ph type="body" sz="quarter" idx="10"/>
          </p:nvPr>
        </p:nvSpPr>
        <p:spPr/>
        <p:txBody>
          <a:bodyPr>
            <a:normAutofit fontScale="97500"/>
          </a:bodyPr>
          <a:lstStyle/>
          <a:p>
            <a:r>
              <a:rPr lang="en-US" altLang="zh-CN"/>
              <a:t>02</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fld id="{5B74D221-F78E-4CE2-B90E-39C483F4591B}" type="slidenum">
              <a:rPr/>
              <a:t>7</a:t>
            </a:fld>
            <a:endParaRPr lang="zh-CN" altLang="en-US" dirty="0"/>
          </a:p>
        </p:txBody>
      </p:sp>
      <p:sp>
        <p:nvSpPr>
          <p:cNvPr id="54" name="标题 5"/>
          <p:cNvSpPr>
            <a:spLocks noGrp="1"/>
          </p:cNvSpPr>
          <p:nvPr>
            <p:ph type="title"/>
          </p:nvPr>
        </p:nvSpPr>
        <p:spPr/>
        <p:txBody>
          <a:bodyPr/>
          <a:lstStyle/>
          <a:p>
            <a:r>
              <a:rPr lang="en-US" altLang="zh-CN" dirty="0">
                <a:sym typeface="+mn-ea"/>
              </a:rPr>
              <a:t>Neo4j </a:t>
            </a:r>
            <a:r>
              <a:rPr lang="zh-CN" altLang="en-US" dirty="0">
                <a:sym typeface="+mn-ea"/>
              </a:rPr>
              <a:t>图文件系统</a:t>
            </a:r>
            <a:endParaRPr lang="zh-CN" altLang="en-US">
              <a:sym typeface="+mn-ea"/>
            </a:endParaRPr>
          </a:p>
        </p:txBody>
      </p:sp>
      <p:sp>
        <p:nvSpPr>
          <p:cNvPr id="55" name="内容占位符 6"/>
          <p:cNvSpPr>
            <a:spLocks noGrp="1"/>
          </p:cNvSpPr>
          <p:nvPr>
            <p:ph idx="1"/>
          </p:nvPr>
        </p:nvSpPr>
        <p:spPr>
          <a:xfrm>
            <a:off x="970168" y="1483666"/>
            <a:ext cx="10546192" cy="4651081"/>
          </a:xfrm>
        </p:spPr>
        <p:txBody>
          <a:bodyPr/>
          <a:lstStyle/>
          <a:p>
            <a:r>
              <a:rPr lang="en-US" altLang="zh-CN" dirty="0"/>
              <a:t>图数据库是一种通过图结构进行数据存储和查询的数据库，数据库中包含节点、边和属性等信息。该类系统的核心是图，它将存储中的数据元素与数据节点及节点之间表示关系的边集合直接关联。</a:t>
            </a:r>
          </a:p>
          <a:p>
            <a:endParaRPr lang="en-US" altLang="zh-CN" dirty="0"/>
          </a:p>
          <a:p>
            <a:r>
              <a:rPr lang="en-US" altLang="zh-CN" dirty="0"/>
              <a:t>这些关系可以将存储中的数据直接连接起来，并且在许多场景中，能够通过一次操作便完成检索。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p>
            <a:fld id="{5B74D221-F78E-4CE2-B90E-39C483F4591B}" type="slidenum">
              <a:rPr/>
              <a:t>8</a:t>
            </a:fld>
            <a:endParaRPr lang="zh-CN" altLang="en-US" dirty="0"/>
          </a:p>
        </p:txBody>
      </p:sp>
      <p:sp>
        <p:nvSpPr>
          <p:cNvPr id="58" name="标题 5"/>
          <p:cNvSpPr>
            <a:spLocks noGrp="1"/>
          </p:cNvSpPr>
          <p:nvPr>
            <p:ph type="title"/>
          </p:nvPr>
        </p:nvSpPr>
        <p:spPr/>
        <p:txBody>
          <a:bodyPr/>
          <a:lstStyle/>
          <a:p>
            <a:r>
              <a:rPr lang="en-US" altLang="zh-CN" dirty="0">
                <a:sym typeface="+mn-ea"/>
              </a:rPr>
              <a:t>Neo4j </a:t>
            </a:r>
            <a:r>
              <a:rPr lang="zh-CN" altLang="en-US" dirty="0">
                <a:sym typeface="+mn-ea"/>
              </a:rPr>
              <a:t>图文件系统</a:t>
            </a:r>
            <a:endParaRPr lang="zh-CN" altLang="en-US">
              <a:sym typeface="+mn-ea"/>
            </a:endParaRPr>
          </a:p>
        </p:txBody>
      </p:sp>
      <p:sp>
        <p:nvSpPr>
          <p:cNvPr id="59" name="内容占位符 6"/>
          <p:cNvSpPr>
            <a:spLocks noGrp="1"/>
          </p:cNvSpPr>
          <p:nvPr>
            <p:ph idx="1"/>
          </p:nvPr>
        </p:nvSpPr>
        <p:spPr>
          <a:xfrm>
            <a:off x="970168" y="1483666"/>
            <a:ext cx="10546192" cy="4651081"/>
          </a:xfrm>
        </p:spPr>
        <p:txBody>
          <a:bodyPr/>
          <a:lstStyle/>
          <a:p>
            <a:r>
              <a:rPr lang="en-US" altLang="zh-CN" dirty="0"/>
              <a:t>Neo4j </a:t>
            </a:r>
            <a:r>
              <a:rPr lang="zh-CN" altLang="en-US" dirty="0"/>
              <a:t>图文件系统支持</a:t>
            </a:r>
            <a:r>
              <a:rPr lang="en-US" altLang="zh-CN" dirty="0"/>
              <a:t> Cypher </a:t>
            </a:r>
            <a:r>
              <a:rPr lang="zh-CN" altLang="en-US" dirty="0"/>
              <a:t>语言进行修改和查询，可以在代码中使用类似于调用数据库的方式进行处理</a:t>
            </a:r>
          </a:p>
        </p:txBody>
      </p:sp>
      <p:pic>
        <p:nvPicPr>
          <p:cNvPr id="60" name="图片 2"/>
          <p:cNvPicPr>
            <a:picLocks noChangeAspect="1"/>
          </p:cNvPicPr>
          <p:nvPr/>
        </p:nvPicPr>
        <p:blipFill>
          <a:blip r:embed="rId2"/>
          <a:stretch>
            <a:fillRect/>
          </a:stretch>
        </p:blipFill>
        <p:spPr>
          <a:xfrm>
            <a:off x="1282700" y="2459355"/>
            <a:ext cx="3397250" cy="3558540"/>
          </a:xfrm>
          <a:prstGeom prst="rect">
            <a:avLst/>
          </a:prstGeom>
        </p:spPr>
      </p:pic>
      <p:pic>
        <p:nvPicPr>
          <p:cNvPr id="61" name="图片 4"/>
          <p:cNvPicPr>
            <a:picLocks noChangeAspect="1"/>
          </p:cNvPicPr>
          <p:nvPr/>
        </p:nvPicPr>
        <p:blipFill>
          <a:blip r:embed="rId3"/>
          <a:stretch>
            <a:fillRect/>
          </a:stretch>
        </p:blipFill>
        <p:spPr>
          <a:xfrm>
            <a:off x="5117465" y="2868295"/>
            <a:ext cx="6236335" cy="2740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2"/>
          </p:nvPr>
        </p:nvSpPr>
        <p:spPr/>
        <p:txBody>
          <a:bodyPr/>
          <a:lstStyle/>
          <a:p>
            <a:fld id="{5B74D221-F78E-4CE2-B90E-39C483F4591B}" type="slidenum">
              <a:rPr/>
              <a:t>9</a:t>
            </a:fld>
            <a:endParaRPr lang="zh-CN" altLang="en-US" dirty="0"/>
          </a:p>
        </p:txBody>
      </p:sp>
      <p:sp>
        <p:nvSpPr>
          <p:cNvPr id="64" name="标题 5"/>
          <p:cNvSpPr>
            <a:spLocks noGrp="1"/>
          </p:cNvSpPr>
          <p:nvPr>
            <p:ph type="title"/>
          </p:nvPr>
        </p:nvSpPr>
        <p:spPr/>
        <p:txBody>
          <a:bodyPr/>
          <a:lstStyle/>
          <a:p>
            <a:r>
              <a:rPr lang="en-US" altLang="zh-CN" dirty="0">
                <a:sym typeface="+mn-ea"/>
              </a:rPr>
              <a:t>AI </a:t>
            </a:r>
            <a:r>
              <a:rPr lang="zh-CN" altLang="en-US" dirty="0">
                <a:sym typeface="+mn-ea"/>
              </a:rPr>
              <a:t>标签化服务</a:t>
            </a:r>
          </a:p>
        </p:txBody>
      </p:sp>
      <p:sp>
        <p:nvSpPr>
          <p:cNvPr id="65" name="内容占位符 6"/>
          <p:cNvSpPr>
            <a:spLocks noGrp="1"/>
          </p:cNvSpPr>
          <p:nvPr>
            <p:ph idx="1"/>
          </p:nvPr>
        </p:nvSpPr>
        <p:spPr>
          <a:xfrm>
            <a:off x="970168" y="1483666"/>
            <a:ext cx="10546192" cy="4651081"/>
          </a:xfrm>
        </p:spPr>
        <p:txBody>
          <a:bodyPr/>
          <a:lstStyle/>
          <a:p>
            <a:r>
              <a:rPr lang="zh-CN" altLang="en-US" dirty="0">
                <a:sym typeface="+mn-ea"/>
              </a:rPr>
              <a:t>处理用户的自然语言输入，并将其转化为标签集</a:t>
            </a:r>
          </a:p>
          <a:p>
            <a:r>
              <a:rPr lang="zh-CN" altLang="en-US" dirty="0">
                <a:sym typeface="+mn-ea"/>
              </a:rPr>
              <a:t>处理用户的文件输入，并能够对文件进行打标处理</a:t>
            </a:r>
          </a:p>
          <a:p>
            <a:pPr marL="0" indent="0">
              <a:buNone/>
            </a:pPr>
            <a:r>
              <a:rPr lang="zh-CN" altLang="en-US" dirty="0">
                <a:sym typeface="+mn-ea"/>
              </a:rPr>
              <a:t>例子：</a:t>
            </a:r>
          </a:p>
          <a:p>
            <a:r>
              <a:rPr lang="en-US" altLang="zh-CN" dirty="0">
                <a:sym typeface="+mn-ea"/>
              </a:rPr>
              <a:t>1. </a:t>
            </a:r>
            <a:r>
              <a:rPr lang="zh-CN" altLang="en-US" dirty="0">
                <a:sym typeface="+mn-ea"/>
              </a:rPr>
              <a:t>“帮我找一张昨天晚上拍的月亮的图片”</a:t>
            </a:r>
            <a:endParaRPr lang="en-US" altLang="zh-CN" dirty="0"/>
          </a:p>
          <a:p>
            <a:r>
              <a:rPr lang="en-US" altLang="zh-CN" dirty="0">
                <a:sym typeface="+mn-ea"/>
              </a:rPr>
              <a:t>2. </a:t>
            </a:r>
            <a:r>
              <a:rPr lang="zh-CN" altLang="en-US" dirty="0">
                <a:sym typeface="+mn-ea"/>
              </a:rPr>
              <a:t>“一段短文本：</a:t>
            </a:r>
            <a:r>
              <a:rPr lang="en-US" altLang="zh-CN" dirty="0">
                <a:sym typeface="+mn-ea"/>
              </a:rPr>
              <a:t>I’m a </a:t>
            </a:r>
            <a:r>
              <a:rPr lang="en-US" altLang="zh-CN" dirty="0" err="1">
                <a:sym typeface="+mn-ea"/>
              </a:rPr>
              <a:t>people,but</a:t>
            </a:r>
            <a:r>
              <a:rPr lang="en-US" altLang="zh-CN" dirty="0">
                <a:sym typeface="+mn-ea"/>
              </a:rPr>
              <a:t> I don’t like people.</a:t>
            </a:r>
            <a:r>
              <a:rPr lang="zh-CN" altLang="en-US" dirty="0">
                <a:sym typeface="+mn-ea"/>
              </a:rPr>
              <a:t>”</a:t>
            </a:r>
            <a:endParaRPr lang="zh-CN" altLang="en-US" dirty="0"/>
          </a:p>
          <a:p>
            <a:endParaRPr lang="en-US" altLang="zh-CN" dirty="0"/>
          </a:p>
        </p:txBody>
      </p:sp>
      <p:pic>
        <p:nvPicPr>
          <p:cNvPr id="66" name="图片 1"/>
          <p:cNvPicPr>
            <a:picLocks noChangeAspect="1"/>
          </p:cNvPicPr>
          <p:nvPr/>
        </p:nvPicPr>
        <p:blipFill>
          <a:blip r:embed="rId2"/>
          <a:stretch>
            <a:fillRect/>
          </a:stretch>
        </p:blipFill>
        <p:spPr>
          <a:xfrm>
            <a:off x="831215" y="4405630"/>
            <a:ext cx="4799330" cy="1518285"/>
          </a:xfrm>
          <a:prstGeom prst="rect">
            <a:avLst/>
          </a:prstGeom>
        </p:spPr>
      </p:pic>
      <p:pic>
        <p:nvPicPr>
          <p:cNvPr id="67" name="图片 8"/>
          <p:cNvPicPr>
            <a:picLocks noChangeAspect="1"/>
          </p:cNvPicPr>
          <p:nvPr/>
        </p:nvPicPr>
        <p:blipFill>
          <a:blip r:embed="rId3"/>
          <a:stretch>
            <a:fillRect/>
          </a:stretch>
        </p:blipFill>
        <p:spPr>
          <a:xfrm>
            <a:off x="5746750" y="4519930"/>
            <a:ext cx="5923280" cy="1290320"/>
          </a:xfrm>
          <a:prstGeom prst="rect">
            <a:avLst/>
          </a:prstGeom>
        </p:spPr>
      </p:pic>
    </p:spTree>
  </p:cSld>
  <p:clrMapOvr>
    <a:masterClrMapping/>
  </p:clrMapOvr>
</p:sld>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953</Words>
  <Application>Microsoft Office PowerPoint</Application>
  <PresentationFormat>宽屏</PresentationFormat>
  <Paragraphs>116</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DeepSeek-CJK-patch</vt:lpstr>
      <vt:lpstr>等线</vt:lpstr>
      <vt:lpstr>Arial</vt:lpstr>
      <vt:lpstr>Candara</vt:lpstr>
      <vt:lpstr>Office 主题​​</vt:lpstr>
      <vt:lpstr>Microrust 中期汇报</vt:lpstr>
      <vt:lpstr>目录</vt:lpstr>
      <vt:lpstr>项目概述</vt:lpstr>
      <vt:lpstr>项目概述</vt:lpstr>
      <vt:lpstr>项目架构</vt:lpstr>
      <vt:lpstr>核心技术</vt:lpstr>
      <vt:lpstr>Neo4j 图文件系统</vt:lpstr>
      <vt:lpstr>Neo4j 图文件系统</vt:lpstr>
      <vt:lpstr>AI 标签化服务</vt:lpstr>
      <vt:lpstr>AI 标签化服务</vt:lpstr>
      <vt:lpstr>我们关于api的具体选择</vt:lpstr>
      <vt:lpstr>AI 标签化服务</vt:lpstr>
      <vt:lpstr>IPFS 简要介绍</vt:lpstr>
      <vt:lpstr>IPFS 的特点</vt:lpstr>
      <vt:lpstr>IPFS 的优势</vt:lpstr>
      <vt:lpstr>实现路线</vt:lpstr>
      <vt:lpstr>实现路线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袁宇轩 黄</cp:lastModifiedBy>
  <cp:revision>9</cp:revision>
  <dcterms:created xsi:type="dcterms:W3CDTF">2025-04-20T23:39:37Z</dcterms:created>
  <dcterms:modified xsi:type="dcterms:W3CDTF">2025-04-20T16:01:28Z</dcterms:modified>
</cp:coreProperties>
</file>