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7" r:id="rId4"/>
    <p:sldId id="264" r:id="rId5"/>
    <p:sldId id="267" r:id="rId6"/>
    <p:sldId id="266" r:id="rId7"/>
    <p:sldId id="265" r:id="rId8"/>
    <p:sldId id="261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8" autoAdjust="0"/>
    <p:restoredTop sz="94680" autoAdjust="0"/>
  </p:normalViewPr>
  <p:slideViewPr>
    <p:cSldViewPr snapToGrid="0">
      <p:cViewPr varScale="1">
        <p:scale>
          <a:sx n="61" d="100"/>
          <a:sy n="61" d="100"/>
        </p:scale>
        <p:origin x="64" y="5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44433-9894-4477-9B1E-61BBF47033A1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5BC43-7485-4F6C-86B9-BF93B86F3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15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_right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8128000" y="-2621"/>
            <a:ext cx="4064000" cy="6858000"/>
          </a:xfrm>
          <a:prstGeom prst="rect">
            <a:avLst/>
          </a:prstGeom>
        </p:spPr>
      </p:pic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bg_main_theme"/>
          <p:cNvSpPr/>
          <p:nvPr userDrawn="1"/>
        </p:nvSpPr>
        <p:spPr>
          <a:xfrm>
            <a:off x="312912" y="0"/>
            <a:ext cx="85974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ttern"/>
          <p:cNvSpPr/>
          <p:nvPr userDrawn="1"/>
        </p:nvSpPr>
        <p:spPr>
          <a:xfrm>
            <a:off x="312912" y="2951480"/>
            <a:ext cx="8597407" cy="3903899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16369" t="-11784" r="-7157" b="-9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main_board"/>
          <p:cNvGrpSpPr/>
          <p:nvPr userDrawn="1"/>
        </p:nvGrpSpPr>
        <p:grpSpPr>
          <a:xfrm>
            <a:off x="726440" y="1400452"/>
            <a:ext cx="8600440" cy="2709268"/>
            <a:chOff x="685800" y="1400452"/>
            <a:chExt cx="8600440" cy="2709268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4" name="矩形 13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513840"/>
              <a:ext cx="8600440" cy="2595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6089" y="2004459"/>
            <a:ext cx="7934411" cy="833633"/>
          </a:xfrm>
        </p:spPr>
        <p:txBody>
          <a:bodyPr anchor="ctr">
            <a:noAutofit/>
          </a:bodyPr>
          <a:lstStyle>
            <a:lvl1pPr algn="l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6089" y="2838092"/>
            <a:ext cx="7934411" cy="49061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722384" y="2004459"/>
            <a:ext cx="233680" cy="7438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jwc_logo"/>
          <p:cNvGrpSpPr/>
          <p:nvPr userDrawn="1"/>
        </p:nvGrpSpPr>
        <p:grpSpPr>
          <a:xfrm>
            <a:off x="1146090" y="6242962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18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835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bg_right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05" r="22916"/>
          <a:stretch/>
        </p:blipFill>
        <p:spPr>
          <a:xfrm>
            <a:off x="8128000" y="-2621"/>
            <a:ext cx="4064000" cy="6858000"/>
          </a:xfrm>
          <a:prstGeom prst="rect">
            <a:avLst/>
          </a:prstGeom>
        </p:spPr>
      </p:pic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954335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ttern"/>
          <p:cNvSpPr/>
          <p:nvPr userDrawn="1"/>
        </p:nvSpPr>
        <p:spPr>
          <a:xfrm>
            <a:off x="312912" y="2951480"/>
            <a:ext cx="9540000" cy="3903899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10944" t="-11784" r="-378" b="-9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main_board"/>
          <p:cNvGrpSpPr/>
          <p:nvPr userDrawn="1"/>
        </p:nvGrpSpPr>
        <p:grpSpPr>
          <a:xfrm>
            <a:off x="726439" y="825500"/>
            <a:ext cx="9539301" cy="4781549"/>
            <a:chOff x="685800" y="1400452"/>
            <a:chExt cx="8600440" cy="2709268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4" name="矩形 13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458019"/>
              <a:ext cx="8600440" cy="26517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066007" y="2432050"/>
            <a:ext cx="8909844" cy="2471738"/>
          </a:xfrm>
        </p:spPr>
        <p:txBody>
          <a:bodyPr/>
          <a:lstStyle>
            <a:lvl1pPr marL="266700" indent="-266700">
              <a:buFont typeface="Arial" panose="020B0604020202020204" pitchFamily="34" charset="0"/>
              <a:buChar char="•"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40" name="矩形 39"/>
          <p:cNvSpPr/>
          <p:nvPr userDrawn="1"/>
        </p:nvSpPr>
        <p:spPr>
          <a:xfrm>
            <a:off x="722384" y="1332206"/>
            <a:ext cx="233680" cy="7438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1066006" y="1216332"/>
            <a:ext cx="8909844" cy="1021080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grpSp>
        <p:nvGrpSpPr>
          <p:cNvPr id="42" name="jwc_logo"/>
          <p:cNvGrpSpPr/>
          <p:nvPr userDrawn="1"/>
        </p:nvGrpSpPr>
        <p:grpSpPr>
          <a:xfrm>
            <a:off x="1146090" y="6242962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43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739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bg_right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05" r="22916"/>
          <a:stretch/>
        </p:blipFill>
        <p:spPr>
          <a:xfrm>
            <a:off x="8128000" y="-2621"/>
            <a:ext cx="4064000" cy="6858000"/>
          </a:xfrm>
          <a:prstGeom prst="rect">
            <a:avLst/>
          </a:prstGeom>
        </p:spPr>
      </p:pic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954335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ttern"/>
          <p:cNvSpPr/>
          <p:nvPr userDrawn="1"/>
        </p:nvSpPr>
        <p:spPr>
          <a:xfrm>
            <a:off x="312912" y="2951480"/>
            <a:ext cx="9540000" cy="3903899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10944" t="-11784" r="-378" b="-9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main_board"/>
          <p:cNvGrpSpPr/>
          <p:nvPr userDrawn="1"/>
        </p:nvGrpSpPr>
        <p:grpSpPr>
          <a:xfrm>
            <a:off x="726439" y="2305227"/>
            <a:ext cx="9539301" cy="1928259"/>
            <a:chOff x="685800" y="1400452"/>
            <a:chExt cx="8600440" cy="2709268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4" name="矩形 13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542955"/>
              <a:ext cx="8600440" cy="2566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808158" y="2774484"/>
            <a:ext cx="7726680" cy="833633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单击编辑小节标题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08158" y="3617738"/>
            <a:ext cx="7726680" cy="40991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727075" y="2800739"/>
            <a:ext cx="898525" cy="883066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41" name="jwc_logo"/>
          <p:cNvGrpSpPr/>
          <p:nvPr userDrawn="1"/>
        </p:nvGrpSpPr>
        <p:grpSpPr>
          <a:xfrm>
            <a:off x="1146090" y="6242962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42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088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118790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ttern"/>
          <p:cNvSpPr/>
          <p:nvPr userDrawn="1"/>
        </p:nvSpPr>
        <p:spPr>
          <a:xfrm>
            <a:off x="312912" y="1476000"/>
            <a:ext cx="11880000" cy="5382000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3788" t="-3537" r="-3788" b="-38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main_board"/>
          <p:cNvGrpSpPr/>
          <p:nvPr userDrawn="1"/>
        </p:nvGrpSpPr>
        <p:grpSpPr>
          <a:xfrm>
            <a:off x="726439" y="365125"/>
            <a:ext cx="11016382" cy="5812879"/>
            <a:chOff x="685800" y="1400452"/>
            <a:chExt cx="8600440" cy="2709269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2" name="矩形 11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443366"/>
              <a:ext cx="8600440" cy="26663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solidFill>
            <a:srgbClr val="000000">
              <a:alpha val="20000"/>
            </a:srgbClr>
          </a:solidFill>
        </p:spPr>
        <p:txBody>
          <a:bodyPr/>
          <a:lstStyle/>
          <a:p>
            <a:fld id="{5B74D221-F78E-4CE2-B90E-39C483F459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1034" y="606265"/>
            <a:ext cx="10555326" cy="656061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0168" y="1283641"/>
            <a:ext cx="10546192" cy="4651081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8" name="矩形 37"/>
          <p:cNvSpPr/>
          <p:nvPr userDrawn="1"/>
        </p:nvSpPr>
        <p:spPr>
          <a:xfrm>
            <a:off x="722384" y="704310"/>
            <a:ext cx="144255" cy="4439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jwc_logo"/>
          <p:cNvGrpSpPr/>
          <p:nvPr userDrawn="1"/>
        </p:nvGrpSpPr>
        <p:grpSpPr>
          <a:xfrm>
            <a:off x="810813" y="6370363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769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118790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ttern"/>
          <p:cNvSpPr/>
          <p:nvPr userDrawn="1"/>
        </p:nvSpPr>
        <p:spPr>
          <a:xfrm>
            <a:off x="312912" y="1476000"/>
            <a:ext cx="11880000" cy="5382000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3788" t="-3537" r="-3788" b="-38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main_board"/>
          <p:cNvGrpSpPr/>
          <p:nvPr userDrawn="1"/>
        </p:nvGrpSpPr>
        <p:grpSpPr>
          <a:xfrm>
            <a:off x="726439" y="365125"/>
            <a:ext cx="11016382" cy="5812881"/>
            <a:chOff x="685800" y="1400452"/>
            <a:chExt cx="8600440" cy="2709270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2" name="矩形 11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443367"/>
              <a:ext cx="8600440" cy="26663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solidFill>
            <a:srgbClr val="000000">
              <a:alpha val="20000"/>
            </a:srgbClr>
          </a:solidFill>
        </p:spPr>
        <p:txBody>
          <a:bodyPr/>
          <a:lstStyle/>
          <a:p>
            <a:fld id="{5B74D221-F78E-4CE2-B90E-39C483F459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0168" y="711201"/>
            <a:ext cx="10546192" cy="522352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37" name="jwc_logo"/>
          <p:cNvGrpSpPr/>
          <p:nvPr userDrawn="1"/>
        </p:nvGrpSpPr>
        <p:grpSpPr>
          <a:xfrm>
            <a:off x="810813" y="6370363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386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118790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ttern"/>
          <p:cNvSpPr/>
          <p:nvPr userDrawn="1"/>
        </p:nvSpPr>
        <p:spPr>
          <a:xfrm>
            <a:off x="312912" y="1476000"/>
            <a:ext cx="11880000" cy="5382000"/>
          </a:xfrm>
          <a:prstGeom prst="rect">
            <a:avLst/>
          </a:prstGeom>
          <a:blipFill dpi="0" rotWithShape="1">
            <a:blip r:embed="rId3">
              <a:alphaModFix amt="10000"/>
            </a:blip>
            <a:srcRect/>
            <a:stretch>
              <a:fillRect l="-3788" t="-3537" r="-3788" b="-38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solidFill>
            <a:srgbClr val="000000">
              <a:alpha val="20000"/>
            </a:srgbClr>
          </a:solidFill>
        </p:spPr>
        <p:txBody>
          <a:bodyPr/>
          <a:lstStyle/>
          <a:p>
            <a:fld id="{5B74D221-F78E-4CE2-B90E-39C483F4591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37" name="jwc_logo"/>
          <p:cNvGrpSpPr/>
          <p:nvPr userDrawn="1"/>
        </p:nvGrpSpPr>
        <p:grpSpPr>
          <a:xfrm>
            <a:off x="810813" y="6370363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00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_right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" r="277"/>
          <a:stretch/>
        </p:blipFill>
        <p:spPr>
          <a:xfrm>
            <a:off x="7677150" y="-2621"/>
            <a:ext cx="4514850" cy="6858000"/>
          </a:xfrm>
          <a:prstGeom prst="rect">
            <a:avLst/>
          </a:prstGeom>
        </p:spPr>
      </p:pic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bg_main_theme"/>
          <p:cNvSpPr/>
          <p:nvPr userDrawn="1"/>
        </p:nvSpPr>
        <p:spPr>
          <a:xfrm>
            <a:off x="956064" y="0"/>
            <a:ext cx="677823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ttern"/>
          <p:cNvSpPr/>
          <p:nvPr userDrawn="1"/>
        </p:nvSpPr>
        <p:spPr>
          <a:xfrm>
            <a:off x="504000" y="2951480"/>
            <a:ext cx="8597407" cy="3903899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12182" t="-11784" r="-11344" b="-9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main_board"/>
          <p:cNvGrpSpPr/>
          <p:nvPr userDrawn="1"/>
        </p:nvGrpSpPr>
        <p:grpSpPr>
          <a:xfrm>
            <a:off x="1443990" y="1400452"/>
            <a:ext cx="6774180" cy="2709268"/>
            <a:chOff x="685800" y="1400452"/>
            <a:chExt cx="8600440" cy="2709268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4" name="矩形 13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513840"/>
              <a:ext cx="8600440" cy="2595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863639" y="2004459"/>
            <a:ext cx="5972261" cy="833633"/>
          </a:xfrm>
        </p:spPr>
        <p:txBody>
          <a:bodyPr anchor="ctr">
            <a:noAutofit/>
          </a:bodyPr>
          <a:lstStyle>
            <a:lvl1pPr algn="l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63639" y="2838092"/>
            <a:ext cx="5972261" cy="49061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1439934" y="2004459"/>
            <a:ext cx="233680" cy="7438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" name="jwc_logo"/>
          <p:cNvGrpSpPr/>
          <p:nvPr userDrawn="1"/>
        </p:nvGrpSpPr>
        <p:grpSpPr>
          <a:xfrm>
            <a:off x="1529041" y="6238395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61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049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7FAE3-B6A6-4F8C-A3EE-9B3A5A9AB4F0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353800" y="6356349"/>
            <a:ext cx="412750" cy="36512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5B74D221-F78E-4CE2-B90E-39C483F459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42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0" r:id="rId3"/>
    <p:sldLayoutId id="2147483650" r:id="rId4"/>
    <p:sldLayoutId id="2147483663" r:id="rId5"/>
    <p:sldLayoutId id="2147483664" r:id="rId6"/>
    <p:sldLayoutId id="214748366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幻灯片标题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幻灯片副标题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039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工作进展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困难与展望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4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29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工作进展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第一小节副标题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095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了解了</a:t>
            </a:r>
            <a:r>
              <a:rPr lang="en-US" altLang="zh-CN" dirty="0">
                <a:solidFill>
                  <a:srgbClr val="000000"/>
                </a:solidFill>
              </a:rPr>
              <a:t>3FS</a:t>
            </a:r>
            <a:r>
              <a:rPr lang="zh-CN" altLang="en-US" dirty="0">
                <a:solidFill>
                  <a:srgbClr val="000000"/>
                </a:solidFill>
              </a:rPr>
              <a:t>文件系统的总体架构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了解了</a:t>
            </a:r>
            <a:r>
              <a:rPr lang="en-US" altLang="zh-CN" dirty="0">
                <a:solidFill>
                  <a:srgbClr val="000000"/>
                </a:solidFill>
              </a:rPr>
              <a:t>Fuse</a:t>
            </a:r>
            <a:r>
              <a:rPr lang="zh-CN" altLang="en-US" dirty="0">
                <a:solidFill>
                  <a:srgbClr val="000000"/>
                </a:solidFill>
              </a:rPr>
              <a:t>文件系统的运行原理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阅读了</a:t>
            </a:r>
            <a:r>
              <a:rPr lang="en-US" altLang="zh-CN" dirty="0">
                <a:solidFill>
                  <a:srgbClr val="000000"/>
                </a:solidFill>
              </a:rPr>
              <a:t>3FS</a:t>
            </a:r>
            <a:r>
              <a:rPr lang="zh-CN" altLang="en-US" dirty="0">
                <a:solidFill>
                  <a:srgbClr val="000000"/>
                </a:solidFill>
              </a:rPr>
              <a:t>项目的部分源码（如</a:t>
            </a:r>
            <a:r>
              <a:rPr lang="en-US" altLang="zh-CN" dirty="0" err="1">
                <a:solidFill>
                  <a:srgbClr val="000000"/>
                </a:solidFill>
              </a:rPr>
              <a:t>Userconfig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尝试在本地部署</a:t>
            </a:r>
            <a:r>
              <a:rPr lang="en-US" altLang="zh-CN" dirty="0">
                <a:solidFill>
                  <a:srgbClr val="000000"/>
                </a:solidFill>
              </a:rPr>
              <a:t>3FS</a:t>
            </a:r>
            <a:r>
              <a:rPr lang="zh-CN" altLang="en-US" dirty="0">
                <a:solidFill>
                  <a:srgbClr val="000000"/>
                </a:solidFill>
              </a:rPr>
              <a:t>文件系统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学习了</a:t>
            </a:r>
            <a:r>
              <a:rPr lang="en-US" altLang="zh-CN" dirty="0">
                <a:solidFill>
                  <a:srgbClr val="000000"/>
                </a:solidFill>
              </a:rPr>
              <a:t>rust</a:t>
            </a:r>
            <a:r>
              <a:rPr lang="zh-CN" altLang="en-US" dirty="0">
                <a:solidFill>
                  <a:srgbClr val="000000"/>
                </a:solidFill>
              </a:rPr>
              <a:t>语法规则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8A418B-C460-3D46-3C2C-D9AF11AC38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697" y="2843802"/>
            <a:ext cx="5512916" cy="333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84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EB216-8528-3874-7B67-CFE6CA700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D48BB-A66E-07E7-1D31-B8E5DBD90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困难与展望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707BB0-38EB-D07B-018E-53145497D1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第一小节副标题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9F5432-F27C-5AFE-834F-E7FD36337A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140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77F39-3644-2499-C707-408EE2E7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风险评估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D87405-8C4B-7D63-D2A6-ED44C7034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Rust</a:t>
            </a:r>
            <a:r>
              <a:rPr lang="zh-CN" altLang="en-US" dirty="0">
                <a:solidFill>
                  <a:srgbClr val="000000"/>
                </a:solidFill>
              </a:rPr>
              <a:t>语法规则复杂，源文件的各模块关联性高，要保证改写的正确性有较大难度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改写后的文件系统的正确性和效率不易测试（</a:t>
            </a:r>
            <a:r>
              <a:rPr lang="en-US" altLang="zh-CN" dirty="0">
                <a:solidFill>
                  <a:srgbClr val="000000"/>
                </a:solidFill>
              </a:rPr>
              <a:t>3FS</a:t>
            </a:r>
            <a:r>
              <a:rPr lang="zh-CN" altLang="en-US" dirty="0">
                <a:solidFill>
                  <a:srgbClr val="000000"/>
                </a:solidFill>
              </a:rPr>
              <a:t>文件系统在个人电脑上很难直接测试性能）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目前网上</a:t>
            </a:r>
            <a:r>
              <a:rPr lang="en-US" altLang="zh-CN" dirty="0">
                <a:solidFill>
                  <a:srgbClr val="000000"/>
                </a:solidFill>
              </a:rPr>
              <a:t>3FS</a:t>
            </a:r>
            <a:r>
              <a:rPr lang="zh-CN" altLang="en-US" dirty="0">
                <a:solidFill>
                  <a:srgbClr val="000000"/>
                </a:solidFill>
              </a:rPr>
              <a:t>的相关资料不多，很多技术细节需要自己探索</a:t>
            </a:r>
          </a:p>
        </p:txBody>
      </p:sp>
    </p:spTree>
    <p:extLst>
      <p:ext uri="{BB962C8B-B14F-4D97-AF65-F5344CB8AC3E}">
        <p14:creationId xmlns:p14="http://schemas.microsoft.com/office/powerpoint/2010/main" val="3440782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F6A49-982C-48C8-F25E-B93C9BF53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下一步安排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95ECF-9B6B-A959-79C6-BA64DC915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具体学习</a:t>
            </a:r>
            <a:r>
              <a:rPr lang="en-US" altLang="zh-CN" dirty="0">
                <a:solidFill>
                  <a:srgbClr val="000000"/>
                </a:solidFill>
              </a:rPr>
              <a:t>3FS</a:t>
            </a:r>
            <a:r>
              <a:rPr lang="zh-CN" altLang="en-US" dirty="0">
                <a:solidFill>
                  <a:srgbClr val="000000"/>
                </a:solidFill>
              </a:rPr>
              <a:t>源码中的</a:t>
            </a:r>
            <a:r>
              <a:rPr lang="en-US" altLang="zh-CN" dirty="0">
                <a:solidFill>
                  <a:srgbClr val="000000"/>
                </a:solidFill>
              </a:rPr>
              <a:t>FUSE</a:t>
            </a:r>
            <a:r>
              <a:rPr lang="zh-CN" altLang="en-US" dirty="0">
                <a:solidFill>
                  <a:srgbClr val="000000"/>
                </a:solidFill>
              </a:rPr>
              <a:t>模块，尽快完成相关内容的学习与改写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考虑如何在原来的文件系统中接入</a:t>
            </a:r>
            <a:r>
              <a:rPr lang="en-US" altLang="zh-CN" dirty="0">
                <a:solidFill>
                  <a:srgbClr val="000000"/>
                </a:solidFill>
              </a:rPr>
              <a:t>XFUSE</a:t>
            </a:r>
            <a:r>
              <a:rPr lang="zh-CN" altLang="en-US" dirty="0">
                <a:solidFill>
                  <a:srgbClr val="000000"/>
                </a:solidFill>
              </a:rPr>
              <a:t>，进一步提升系统性能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学习</a:t>
            </a:r>
            <a:r>
              <a:rPr lang="en-US" altLang="zh-CN" dirty="0">
                <a:solidFill>
                  <a:srgbClr val="000000"/>
                </a:solidFill>
              </a:rPr>
              <a:t>rust</a:t>
            </a:r>
            <a:r>
              <a:rPr lang="zh-CN" altLang="en-US" dirty="0">
                <a:solidFill>
                  <a:srgbClr val="000000"/>
                </a:solidFill>
              </a:rPr>
              <a:t>混合编译相关内容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搜索文件系统评测工具，并进行部署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586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546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谢谢！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请提宝贵意见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26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teach05">
      <a:dk1>
        <a:srgbClr val="323F4F"/>
      </a:dk1>
      <a:lt1>
        <a:sysClr val="window" lastClr="FFFFFF"/>
      </a:lt1>
      <a:dk2>
        <a:srgbClr val="44546A"/>
      </a:dk2>
      <a:lt2>
        <a:srgbClr val="E7E6E6"/>
      </a:lt2>
      <a:accent1>
        <a:srgbClr val="123B64"/>
      </a:accent1>
      <a:accent2>
        <a:srgbClr val="3798EC"/>
      </a:accent2>
      <a:accent3>
        <a:srgbClr val="FFCB0E"/>
      </a:accent3>
      <a:accent4>
        <a:srgbClr val="D7244E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ach">
      <a:majorFont>
        <a:latin typeface="Candara"/>
        <a:ea typeface="微软雅黑"/>
        <a:cs typeface=""/>
      </a:majorFont>
      <a:minorFont>
        <a:latin typeface="Candar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169</Words>
  <Application>Microsoft Office PowerPoint</Application>
  <PresentationFormat>宽屏</PresentationFormat>
  <Paragraphs>34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Arial</vt:lpstr>
      <vt:lpstr>Candara</vt:lpstr>
      <vt:lpstr>Office 主题​​</vt:lpstr>
      <vt:lpstr>幻灯片标题</vt:lpstr>
      <vt:lpstr>4</vt:lpstr>
      <vt:lpstr>工作进展</vt:lpstr>
      <vt:lpstr>PowerPoint 演示文稿</vt:lpstr>
      <vt:lpstr>困难与展望</vt:lpstr>
      <vt:lpstr>风险评估</vt:lpstr>
      <vt:lpstr>下一步安排</vt:lpstr>
      <vt:lpstr>PowerPoint 演示文稿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教务处PPT模板005</dc:title>
  <dc:creator>现代教育技术中心</dc:creator>
  <cp:lastModifiedBy>淇辉 王</cp:lastModifiedBy>
  <cp:revision>53</cp:revision>
  <dcterms:created xsi:type="dcterms:W3CDTF">2019-09-10T12:31:38Z</dcterms:created>
  <dcterms:modified xsi:type="dcterms:W3CDTF">2025-04-18T13:47:44Z</dcterms:modified>
</cp:coreProperties>
</file>