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4" r:id="rId3"/>
    <p:sldId id="268" r:id="rId4"/>
    <p:sldId id="265" r:id="rId5"/>
    <p:sldId id="269" r:id="rId6"/>
    <p:sldId id="267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8" autoAdjust="0"/>
    <p:restoredTop sz="83866" autoAdjust="0"/>
  </p:normalViewPr>
  <p:slideViewPr>
    <p:cSldViewPr snapToGrid="0">
      <p:cViewPr varScale="1">
        <p:scale>
          <a:sx n="92" d="100"/>
          <a:sy n="92" d="100"/>
        </p:scale>
        <p:origin x="480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879325288@qq.com" userId="a054fad40655a729" providerId="LiveId" clId="{E9F86EAB-87B1-40C0-BC0D-CF17CAB1F607}"/>
    <pc:docChg chg="modSld">
      <pc:chgData name="2879325288@qq.com" userId="a054fad40655a729" providerId="LiveId" clId="{E9F86EAB-87B1-40C0-BC0D-CF17CAB1F607}" dt="2025-04-18T14:00:07.461" v="18" actId="404"/>
      <pc:docMkLst>
        <pc:docMk/>
      </pc:docMkLst>
      <pc:sldChg chg="modSp mod">
        <pc:chgData name="2879325288@qq.com" userId="a054fad40655a729" providerId="LiveId" clId="{E9F86EAB-87B1-40C0-BC0D-CF17CAB1F607}" dt="2025-04-18T13:59:01.205" v="0" actId="1076"/>
        <pc:sldMkLst>
          <pc:docMk/>
          <pc:sldMk cId="1402125393" sldId="265"/>
        </pc:sldMkLst>
        <pc:picChg chg="mod">
          <ac:chgData name="2879325288@qq.com" userId="a054fad40655a729" providerId="LiveId" clId="{E9F86EAB-87B1-40C0-BC0D-CF17CAB1F607}" dt="2025-04-18T13:59:01.205" v="0" actId="1076"/>
          <ac:picMkLst>
            <pc:docMk/>
            <pc:sldMk cId="1402125393" sldId="265"/>
            <ac:picMk id="3" creationId="{151BB923-CC7F-95D7-C7A4-D16AAD642C7B}"/>
          </ac:picMkLst>
        </pc:picChg>
      </pc:sldChg>
      <pc:sldChg chg="modSp mod">
        <pc:chgData name="2879325288@qq.com" userId="a054fad40655a729" providerId="LiveId" clId="{E9F86EAB-87B1-40C0-BC0D-CF17CAB1F607}" dt="2025-04-18T14:00:07.461" v="18" actId="404"/>
        <pc:sldMkLst>
          <pc:docMk/>
          <pc:sldMk cId="2811638008" sldId="267"/>
        </pc:sldMkLst>
        <pc:spChg chg="mod">
          <ac:chgData name="2879325288@qq.com" userId="a054fad40655a729" providerId="LiveId" clId="{E9F86EAB-87B1-40C0-BC0D-CF17CAB1F607}" dt="2025-04-18T14:00:07.461" v="18" actId="404"/>
          <ac:spMkLst>
            <pc:docMk/>
            <pc:sldMk cId="2811638008" sldId="267"/>
            <ac:spMk id="3" creationId="{8269260F-1FDD-BCCB-6B65-8C6C91C40DCE}"/>
          </ac:spMkLst>
        </pc:spChg>
      </pc:sldChg>
      <pc:sldChg chg="modSp mod">
        <pc:chgData name="2879325288@qq.com" userId="a054fad40655a729" providerId="LiveId" clId="{E9F86EAB-87B1-40C0-BC0D-CF17CAB1F607}" dt="2025-04-18T13:59:32.542" v="10" actId="20577"/>
        <pc:sldMkLst>
          <pc:docMk/>
          <pc:sldMk cId="3917464512" sldId="269"/>
        </pc:sldMkLst>
        <pc:spChg chg="mod">
          <ac:chgData name="2879325288@qq.com" userId="a054fad40655a729" providerId="LiveId" clId="{E9F86EAB-87B1-40C0-BC0D-CF17CAB1F607}" dt="2025-04-18T13:59:32.542" v="10" actId="20577"/>
          <ac:spMkLst>
            <pc:docMk/>
            <pc:sldMk cId="3917464512" sldId="269"/>
            <ac:spMk id="3" creationId="{E3290541-C8CE-A4E9-DE96-C87B1BD6D23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44433-9894-4477-9B1E-61BBF47033A1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5BC43-7485-4F6C-86B9-BF93B86F3C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15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rustc</a:t>
            </a:r>
            <a:r>
              <a:rPr lang="zh-CN" altLang="en-US" dirty="0"/>
              <a:t>，编译器，将</a:t>
            </a:r>
            <a:r>
              <a:rPr lang="en-US" altLang="zh-CN" dirty="0"/>
              <a:t>.</a:t>
            </a:r>
            <a:r>
              <a:rPr lang="en-US" altLang="zh-CN" dirty="0" err="1"/>
              <a:t>rs</a:t>
            </a:r>
            <a:r>
              <a:rPr lang="zh-CN" altLang="en-US" dirty="0"/>
              <a:t>文件转化为可执行文件，</a:t>
            </a:r>
            <a:r>
              <a:rPr lang="zh-CN" altLang="en-US" b="1" dirty="0">
                <a:solidFill>
                  <a:schemeClr val="accent1"/>
                </a:solidFill>
              </a:rPr>
              <a:t>相当于</a:t>
            </a:r>
            <a:r>
              <a:rPr lang="en-US" altLang="zh-CN" b="1" dirty="0" err="1">
                <a:solidFill>
                  <a:schemeClr val="accent1"/>
                </a:solidFill>
              </a:rPr>
              <a:t>gcc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cargo</a:t>
            </a:r>
            <a:r>
              <a:rPr lang="zh-CN" altLang="en-US" dirty="0"/>
              <a:t>，包管理器，仅使用其构建代码的功能时，</a:t>
            </a:r>
            <a:r>
              <a:rPr lang="zh-CN" altLang="en-US" b="1" dirty="0">
                <a:solidFill>
                  <a:schemeClr val="accent1"/>
                </a:solidFill>
              </a:rPr>
              <a:t>相当于</a:t>
            </a:r>
            <a:r>
              <a:rPr lang="en-US" altLang="zh-CN" b="1" dirty="0" err="1">
                <a:solidFill>
                  <a:schemeClr val="accent1"/>
                </a:solidFill>
              </a:rPr>
              <a:t>cmake</a:t>
            </a:r>
            <a:endParaRPr lang="en-US" altLang="zh-CN" b="1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build.rs</a:t>
            </a:r>
            <a:r>
              <a:rPr lang="zh-CN" altLang="en-US" dirty="0"/>
              <a:t>，</a:t>
            </a:r>
            <a:r>
              <a:rPr lang="en-US" altLang="zh-CN" dirty="0"/>
              <a:t>Rust </a:t>
            </a:r>
            <a:r>
              <a:rPr lang="zh-CN" altLang="en-US" dirty="0"/>
              <a:t>项目中用于构建过程的脚本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Cargo.toml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/>
              <a:t>Cargo </a:t>
            </a:r>
            <a:r>
              <a:rPr lang="zh-CN" altLang="en-US" dirty="0"/>
              <a:t>的配置文件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build.rs </a:t>
            </a:r>
            <a:r>
              <a:rPr lang="zh-CN" altLang="en-US" dirty="0"/>
              <a:t>是一个特殊的 </a:t>
            </a:r>
            <a:r>
              <a:rPr lang="en-US" altLang="zh-CN" dirty="0"/>
              <a:t>Rust </a:t>
            </a:r>
            <a:r>
              <a:rPr lang="zh-CN" altLang="en-US" dirty="0"/>
              <a:t>脚本，它在构建过程中运行。这个脚本通常用于执行一些在编译时需要完成的复杂任务，比如生成代码、下载资源或配置构建环境等。</a:t>
            </a:r>
            <a:r>
              <a:rPr lang="en-US" altLang="zh-CN" dirty="0"/>
              <a:t>build.rs </a:t>
            </a:r>
            <a:r>
              <a:rPr lang="zh-CN" altLang="en-US" dirty="0"/>
              <a:t>脚本在每次构建项目时都会运行，它的输出可以通过 </a:t>
            </a:r>
            <a:r>
              <a:rPr lang="en-US" altLang="zh-CN" dirty="0"/>
              <a:t>cargo: </a:t>
            </a:r>
            <a:r>
              <a:rPr lang="zh-CN" altLang="en-US" dirty="0"/>
              <a:t>前缀指令发送给 </a:t>
            </a:r>
            <a:r>
              <a:rPr lang="en-US" altLang="zh-CN" dirty="0"/>
              <a:t>Cargo</a:t>
            </a:r>
            <a:r>
              <a:rPr lang="zh-CN" altLang="en-US" dirty="0"/>
              <a:t>，以影响构建过程。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Cargo </a:t>
            </a:r>
            <a:r>
              <a:rPr lang="zh-CN" altLang="en-US" dirty="0"/>
              <a:t>使用 </a:t>
            </a:r>
            <a:r>
              <a:rPr lang="en-US" altLang="zh-CN" dirty="0" err="1"/>
              <a:t>Cargo.toml</a:t>
            </a:r>
            <a:r>
              <a:rPr lang="en-US" altLang="zh-CN" dirty="0"/>
              <a:t> </a:t>
            </a:r>
            <a:r>
              <a:rPr lang="zh-CN" altLang="en-US" dirty="0"/>
              <a:t>文件中的信息来构建和管理项目。当执行如 </a:t>
            </a:r>
            <a:r>
              <a:rPr lang="en-US" altLang="zh-CN" dirty="0"/>
              <a:t>cargo build </a:t>
            </a:r>
            <a:r>
              <a:rPr lang="zh-CN" altLang="en-US" dirty="0"/>
              <a:t>或 </a:t>
            </a:r>
            <a:r>
              <a:rPr lang="en-US" altLang="zh-CN" dirty="0"/>
              <a:t>cargo run </a:t>
            </a:r>
            <a:r>
              <a:rPr lang="zh-CN" altLang="en-US" dirty="0"/>
              <a:t>等命令时，</a:t>
            </a:r>
            <a:r>
              <a:rPr lang="en-US" altLang="zh-CN" dirty="0"/>
              <a:t>Cargo </a:t>
            </a:r>
            <a:r>
              <a:rPr lang="zh-CN" altLang="en-US" dirty="0"/>
              <a:t>会首先读取 </a:t>
            </a:r>
            <a:r>
              <a:rPr lang="en-US" altLang="zh-CN" dirty="0" err="1"/>
              <a:t>Cargo.toml</a:t>
            </a:r>
            <a:r>
              <a:rPr lang="en-US" altLang="zh-CN" dirty="0"/>
              <a:t> </a:t>
            </a:r>
            <a:r>
              <a:rPr lang="zh-CN" altLang="en-US" dirty="0"/>
              <a:t>文件来确定如何构建项目，然后根据其中的定义执行相应的构建步骤。在这个过程中，如果项目目录中存在 </a:t>
            </a:r>
            <a:r>
              <a:rPr lang="en-US" altLang="zh-CN" dirty="0"/>
              <a:t>build.rs </a:t>
            </a:r>
            <a:r>
              <a:rPr lang="zh-CN" altLang="en-US" dirty="0"/>
              <a:t>文件，</a:t>
            </a:r>
            <a:r>
              <a:rPr lang="en-US" altLang="zh-CN" dirty="0"/>
              <a:t>Cargo </a:t>
            </a:r>
            <a:r>
              <a:rPr lang="zh-CN" altLang="en-US" dirty="0"/>
              <a:t>会在构建过程中执行该脚本。</a:t>
            </a:r>
            <a:r>
              <a:rPr lang="en-US" altLang="zh-CN" dirty="0"/>
              <a:t>build.rs </a:t>
            </a:r>
            <a:r>
              <a:rPr lang="zh-CN" altLang="en-US" dirty="0"/>
              <a:t>中的代码可以生成文件、下载依赖项、设置环境变量等，这些操作通常对最终的构建结果有影响。</a:t>
            </a:r>
            <a:endParaRPr lang="en-US" altLang="zh-CN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build.rs + </a:t>
            </a:r>
            <a:r>
              <a:rPr lang="en-US" altLang="zh-CN" dirty="0" err="1"/>
              <a:t>Cargo.toml</a:t>
            </a:r>
            <a:r>
              <a:rPr lang="en-US" altLang="zh-CN" dirty="0"/>
              <a:t> </a:t>
            </a:r>
            <a:r>
              <a:rPr lang="zh-CN" altLang="en-US" b="1" dirty="0">
                <a:solidFill>
                  <a:schemeClr val="accent1"/>
                </a:solidFill>
              </a:rPr>
              <a:t>相当于升级版</a:t>
            </a:r>
            <a:r>
              <a:rPr lang="en-US" altLang="zh-CN" b="1" dirty="0">
                <a:solidFill>
                  <a:schemeClr val="accent1"/>
                </a:solidFill>
              </a:rPr>
              <a:t>makefile.txt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5BC43-7485-4F6C-86B9-BF93B86F3CB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58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>
          <a:xfrm>
            <a:off x="8128000" y="-2621"/>
            <a:ext cx="4064000" cy="6858000"/>
          </a:xfrm>
          <a:prstGeom prst="rect">
            <a:avLst/>
          </a:prstGeom>
        </p:spPr>
      </p:pic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bg_main_theme"/>
          <p:cNvSpPr/>
          <p:nvPr userDrawn="1"/>
        </p:nvSpPr>
        <p:spPr>
          <a:xfrm>
            <a:off x="312912" y="0"/>
            <a:ext cx="85974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ttern"/>
          <p:cNvSpPr/>
          <p:nvPr userDrawn="1"/>
        </p:nvSpPr>
        <p:spPr>
          <a:xfrm>
            <a:off x="312912" y="2951480"/>
            <a:ext cx="8597407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16369" t="-11784" r="-7157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726440" y="1400452"/>
            <a:ext cx="8600440" cy="2709268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513840"/>
              <a:ext cx="8600440" cy="2595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6089" y="2004459"/>
            <a:ext cx="7934411" cy="833633"/>
          </a:xfrm>
        </p:spPr>
        <p:txBody>
          <a:bodyPr anchor="ctr">
            <a:noAutofit/>
          </a:bodyPr>
          <a:lstStyle>
            <a:lvl1pPr algn="l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6089" y="2838092"/>
            <a:ext cx="7934411" cy="49061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722384" y="2004459"/>
            <a:ext cx="233680" cy="7438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jwc_logo"/>
          <p:cNvGrpSpPr/>
          <p:nvPr userDrawn="1"/>
        </p:nvGrpSpPr>
        <p:grpSpPr>
          <a:xfrm>
            <a:off x="1146090" y="6242962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18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835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05" r="22916"/>
          <a:stretch/>
        </p:blipFill>
        <p:spPr>
          <a:xfrm>
            <a:off x="8128000" y="-2621"/>
            <a:ext cx="4064000" cy="6858000"/>
          </a:xfrm>
          <a:prstGeom prst="rect">
            <a:avLst/>
          </a:prstGeom>
        </p:spPr>
      </p:pic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954335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ttern"/>
          <p:cNvSpPr/>
          <p:nvPr userDrawn="1"/>
        </p:nvSpPr>
        <p:spPr>
          <a:xfrm>
            <a:off x="312912" y="2951480"/>
            <a:ext cx="9540000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10944" t="-11784" r="-378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726439" y="825500"/>
            <a:ext cx="9539301" cy="4781549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458019"/>
              <a:ext cx="8600440" cy="26517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066007" y="2432050"/>
            <a:ext cx="8909844" cy="2471738"/>
          </a:xfrm>
        </p:spPr>
        <p:txBody>
          <a:bodyPr/>
          <a:lstStyle>
            <a:lvl1pPr marL="266700" indent="-266700">
              <a:buFont typeface="Arial" panose="020B0604020202020204" pitchFamily="34" charset="0"/>
              <a:buChar char="•"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40" name="矩形 39"/>
          <p:cNvSpPr/>
          <p:nvPr userDrawn="1"/>
        </p:nvSpPr>
        <p:spPr>
          <a:xfrm>
            <a:off x="722384" y="1332206"/>
            <a:ext cx="233680" cy="7438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1066006" y="1216332"/>
            <a:ext cx="8909844" cy="1021080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目录</a:t>
            </a:r>
          </a:p>
        </p:txBody>
      </p:sp>
      <p:grpSp>
        <p:nvGrpSpPr>
          <p:cNvPr id="42" name="jwc_logo"/>
          <p:cNvGrpSpPr/>
          <p:nvPr userDrawn="1"/>
        </p:nvGrpSpPr>
        <p:grpSpPr>
          <a:xfrm>
            <a:off x="1146090" y="6242962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43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7392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05" r="22916"/>
          <a:stretch/>
        </p:blipFill>
        <p:spPr>
          <a:xfrm>
            <a:off x="8128000" y="-2621"/>
            <a:ext cx="4064000" cy="6858000"/>
          </a:xfrm>
          <a:prstGeom prst="rect">
            <a:avLst/>
          </a:prstGeom>
        </p:spPr>
      </p:pic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954335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ttern"/>
          <p:cNvSpPr/>
          <p:nvPr userDrawn="1"/>
        </p:nvSpPr>
        <p:spPr>
          <a:xfrm>
            <a:off x="312912" y="2951480"/>
            <a:ext cx="9540000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10944" t="-11784" r="-378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726439" y="2305227"/>
            <a:ext cx="9539301" cy="1928259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542955"/>
              <a:ext cx="8600440" cy="2566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808158" y="2774484"/>
            <a:ext cx="7726680" cy="833633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单击编辑小节标题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08158" y="3617738"/>
            <a:ext cx="7726680" cy="40991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27075" y="2800739"/>
            <a:ext cx="898525" cy="883066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41" name="jwc_logo"/>
          <p:cNvGrpSpPr/>
          <p:nvPr userDrawn="1"/>
        </p:nvGrpSpPr>
        <p:grpSpPr>
          <a:xfrm>
            <a:off x="1146090" y="6242962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42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0885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118790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ttern"/>
          <p:cNvSpPr/>
          <p:nvPr userDrawn="1"/>
        </p:nvSpPr>
        <p:spPr>
          <a:xfrm>
            <a:off x="312912" y="1476000"/>
            <a:ext cx="11880000" cy="5382000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3788" t="-3537" r="-3788" b="-38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main_board"/>
          <p:cNvGrpSpPr/>
          <p:nvPr userDrawn="1"/>
        </p:nvGrpSpPr>
        <p:grpSpPr>
          <a:xfrm>
            <a:off x="726439" y="365125"/>
            <a:ext cx="11016382" cy="5812879"/>
            <a:chOff x="685800" y="1400452"/>
            <a:chExt cx="8600440" cy="2709269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2" name="矩形 11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443366"/>
              <a:ext cx="8600440" cy="26663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solidFill>
            <a:srgbClr val="000000">
              <a:alpha val="20000"/>
            </a:srgbClr>
          </a:solidFill>
        </p:spPr>
        <p:txBody>
          <a:bodyPr/>
          <a:lstStyle/>
          <a:p>
            <a:fld id="{5B74D221-F78E-4CE2-B90E-39C483F459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1034" y="606265"/>
            <a:ext cx="10555326" cy="656061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0168" y="1283641"/>
            <a:ext cx="10546192" cy="4651081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8" name="矩形 37"/>
          <p:cNvSpPr/>
          <p:nvPr userDrawn="1"/>
        </p:nvSpPr>
        <p:spPr>
          <a:xfrm>
            <a:off x="722384" y="704310"/>
            <a:ext cx="144255" cy="4439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jwc_logo"/>
          <p:cNvGrpSpPr/>
          <p:nvPr userDrawn="1"/>
        </p:nvGrpSpPr>
        <p:grpSpPr>
          <a:xfrm>
            <a:off x="810813" y="6370363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769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118790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ttern"/>
          <p:cNvSpPr/>
          <p:nvPr userDrawn="1"/>
        </p:nvSpPr>
        <p:spPr>
          <a:xfrm>
            <a:off x="312912" y="1476000"/>
            <a:ext cx="11880000" cy="5382000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3788" t="-3537" r="-3788" b="-38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main_board"/>
          <p:cNvGrpSpPr/>
          <p:nvPr userDrawn="1"/>
        </p:nvGrpSpPr>
        <p:grpSpPr>
          <a:xfrm>
            <a:off x="726439" y="365125"/>
            <a:ext cx="11016382" cy="5812881"/>
            <a:chOff x="685800" y="1400452"/>
            <a:chExt cx="8600440" cy="2709270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2" name="矩形 11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443367"/>
              <a:ext cx="8600440" cy="26663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solidFill>
            <a:srgbClr val="000000">
              <a:alpha val="20000"/>
            </a:srgbClr>
          </a:solidFill>
        </p:spPr>
        <p:txBody>
          <a:bodyPr/>
          <a:lstStyle/>
          <a:p>
            <a:fld id="{5B74D221-F78E-4CE2-B90E-39C483F4591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0168" y="711201"/>
            <a:ext cx="10546192" cy="522352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37" name="jwc_logo"/>
          <p:cNvGrpSpPr/>
          <p:nvPr userDrawn="1"/>
        </p:nvGrpSpPr>
        <p:grpSpPr>
          <a:xfrm>
            <a:off x="810813" y="6370363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386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118790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ttern"/>
          <p:cNvSpPr/>
          <p:nvPr userDrawn="1"/>
        </p:nvSpPr>
        <p:spPr>
          <a:xfrm>
            <a:off x="312912" y="1476000"/>
            <a:ext cx="11880000" cy="5382000"/>
          </a:xfrm>
          <a:prstGeom prst="rect">
            <a:avLst/>
          </a:prstGeom>
          <a:blipFill dpi="0" rotWithShape="1">
            <a:blip r:embed="rId3">
              <a:alphaModFix amt="10000"/>
            </a:blip>
            <a:srcRect/>
            <a:stretch>
              <a:fillRect l="-3788" t="-3537" r="-3788" b="-38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solidFill>
            <a:srgbClr val="000000">
              <a:alpha val="20000"/>
            </a:srgbClr>
          </a:solidFill>
        </p:spPr>
        <p:txBody>
          <a:bodyPr/>
          <a:lstStyle/>
          <a:p>
            <a:fld id="{5B74D221-F78E-4CE2-B90E-39C483F4591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37" name="jwc_logo"/>
          <p:cNvGrpSpPr/>
          <p:nvPr userDrawn="1"/>
        </p:nvGrpSpPr>
        <p:grpSpPr>
          <a:xfrm>
            <a:off x="810813" y="6370363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00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" r="277"/>
          <a:stretch/>
        </p:blipFill>
        <p:spPr>
          <a:xfrm>
            <a:off x="7677150" y="-2621"/>
            <a:ext cx="4514850" cy="6858000"/>
          </a:xfrm>
          <a:prstGeom prst="rect">
            <a:avLst/>
          </a:prstGeom>
        </p:spPr>
      </p:pic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bg_main_theme"/>
          <p:cNvSpPr/>
          <p:nvPr userDrawn="1"/>
        </p:nvSpPr>
        <p:spPr>
          <a:xfrm>
            <a:off x="956064" y="0"/>
            <a:ext cx="677823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ttern"/>
          <p:cNvSpPr/>
          <p:nvPr userDrawn="1"/>
        </p:nvSpPr>
        <p:spPr>
          <a:xfrm>
            <a:off x="504000" y="2951480"/>
            <a:ext cx="8597407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12182" t="-11784" r="-11344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1443990" y="1400452"/>
            <a:ext cx="6774180" cy="2709268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513840"/>
              <a:ext cx="8600440" cy="2595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863639" y="2004459"/>
            <a:ext cx="5972261" cy="833633"/>
          </a:xfrm>
        </p:spPr>
        <p:txBody>
          <a:bodyPr anchor="ctr">
            <a:noAutofit/>
          </a:bodyPr>
          <a:lstStyle>
            <a:lvl1pPr algn="l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谢谢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63639" y="2838092"/>
            <a:ext cx="5972261" cy="49061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1439934" y="2004459"/>
            <a:ext cx="233680" cy="7438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jwc_logo"/>
          <p:cNvGrpSpPr/>
          <p:nvPr userDrawn="1"/>
        </p:nvGrpSpPr>
        <p:grpSpPr>
          <a:xfrm>
            <a:off x="1529041" y="6238395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61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41"/>
            <p:cNvSpPr>
              <a:spLocks/>
            </p:cNvSpPr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42"/>
            <p:cNvSpPr>
              <a:spLocks/>
            </p:cNvSpPr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43"/>
            <p:cNvSpPr>
              <a:spLocks/>
            </p:cNvSpPr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049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7FAE3-B6A6-4F8C-A3EE-9B3A5A9AB4F0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353800" y="6356349"/>
            <a:ext cx="412750" cy="36512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5B74D221-F78E-4CE2-B90E-39C483F459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42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0" r:id="rId3"/>
    <p:sldLayoutId id="2147483650" r:id="rId4"/>
    <p:sldLayoutId id="2147483663" r:id="rId5"/>
    <p:sldLayoutId id="2147483664" r:id="rId6"/>
    <p:sldLayoutId id="214748366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zhuanlan.zhihu.com/p/27571661405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How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我们觉得这么做可行的依据</a:t>
            </a:r>
            <a:r>
              <a:rPr lang="en-US" altLang="zh-CN" dirty="0"/>
              <a:t>&amp;</a:t>
            </a:r>
            <a:r>
              <a:rPr lang="zh-CN" altLang="en-US" dirty="0"/>
              <a:t>我们的工作将如何开展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009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Part1: Rust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的兼容性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的相互调用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FFI(Foreign Function Interface)</a:t>
            </a: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用一种编程语言写的程序调用另一种编程语言写的函数：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）在当前使用的语言中调用其他语言的库。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）使用当前语言写库，供其他语言调用。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后者较难实现，这里我们也只需要用到前者，用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Rust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改写的程序调用原有的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C/C++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库。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调用接口约定（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）：绝大多数遵循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规范。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Rust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之间的相互调用也遵循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规范。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FE0A582-D58C-0C4F-8F2D-673A1105D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194" y="981012"/>
            <a:ext cx="4944698" cy="297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8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C6B5B-E792-05AB-836D-03A57E751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DFC197-1A61-71DA-0650-E7A68310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25664C19-BE24-05B4-AF23-A630A26F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Part1 : Rust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的兼容性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9C61BB4-DB4A-8CDF-3C30-F3534C70B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600" dirty="0"/>
              <a:t>Rust</a:t>
            </a:r>
            <a:r>
              <a:rPr lang="zh-CN" altLang="en-US" sz="2600" dirty="0"/>
              <a:t>与</a:t>
            </a:r>
            <a:r>
              <a:rPr lang="en-US" altLang="zh-CN" sz="2600" dirty="0"/>
              <a:t>C</a:t>
            </a:r>
            <a:r>
              <a:rPr lang="zh-CN" altLang="en-US" sz="2600" dirty="0"/>
              <a:t>的混合编译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重要文件：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Rustc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：编译器（相当于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Cargo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：包管理器（相当于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cmake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Build.rs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：构建过程脚本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Cargo.toml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Cargo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的配置文件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build.rs +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Cargo.toml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相当于升级版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makefile.txt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07295F7-76B7-7343-5100-8DF553B39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619" y="1728019"/>
            <a:ext cx="6095999" cy="310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0373C-BD7B-EAAC-F09B-864B32997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4F1BB8-EA67-22CD-0FC1-E024FA44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2905797D-4A0E-5CF3-08B1-CE4AF558B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Part2</a:t>
            </a:r>
            <a:r>
              <a:rPr lang="zh-CN" altLang="en-US" dirty="0"/>
              <a:t>：我们的流程</a:t>
            </a:r>
            <a:r>
              <a:rPr lang="en-US" altLang="zh-CN" dirty="0"/>
              <a:t>——</a:t>
            </a:r>
            <a:r>
              <a:rPr lang="zh-CN" altLang="en-US" dirty="0"/>
              <a:t>小步快跑，两个逐步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10DE034-91C0-3F10-6CB2-2790A526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</a:rPr>
              <a:t>逐文件编写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逐个改写</a:t>
            </a:r>
            <a:r>
              <a:rPr lang="en-US" altLang="zh-CN" sz="2400" dirty="0">
                <a:latin typeface="+mn-ea"/>
              </a:rPr>
              <a:t>Fuse</a:t>
            </a:r>
            <a:r>
              <a:rPr lang="zh-CN" altLang="en-US" sz="2400" dirty="0">
                <a:latin typeface="+mn-ea"/>
              </a:rPr>
              <a:t>文件夹下的</a:t>
            </a:r>
            <a:r>
              <a:rPr lang="en-US" altLang="zh-CN" sz="2400" dirty="0">
                <a:latin typeface="+mn-ea"/>
              </a:rPr>
              <a:t>.cc</a:t>
            </a:r>
            <a:r>
              <a:rPr lang="zh-CN" altLang="en-US" sz="2400" dirty="0">
                <a:latin typeface="+mn-ea"/>
              </a:rPr>
              <a:t>文件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逐步测试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在个人电脑上部署原生</a:t>
            </a:r>
            <a:r>
              <a:rPr lang="en-US" altLang="zh-CN" sz="2400" dirty="0">
                <a:latin typeface="+mn-ea"/>
              </a:rPr>
              <a:t>3FS</a:t>
            </a:r>
            <a:r>
              <a:rPr lang="zh-CN" altLang="en-US" sz="2400" dirty="0">
                <a:latin typeface="+mn-ea"/>
              </a:rPr>
              <a:t>和修改后</a:t>
            </a:r>
            <a:r>
              <a:rPr lang="en-US" altLang="zh-CN" sz="2400" dirty="0">
                <a:latin typeface="+mn-ea"/>
              </a:rPr>
              <a:t>3FS</a:t>
            </a:r>
            <a:r>
              <a:rPr lang="zh-CN" altLang="en-US" sz="2400" dirty="0">
                <a:latin typeface="+mn-ea"/>
              </a:rPr>
              <a:t>，每次改写后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在电脑上进行单元测试。（</a:t>
            </a:r>
            <a:r>
              <a:rPr lang="en-US" altLang="zh-CN" sz="1600" dirty="0">
                <a:hlinkClick r:id="rId2"/>
              </a:rPr>
              <a:t> Deepseek-3fs </a:t>
            </a:r>
            <a:r>
              <a:rPr lang="zh-CN" altLang="en-US" sz="1600" dirty="0">
                <a:hlinkClick r:id="rId2"/>
              </a:rPr>
              <a:t>容器化部署 </a:t>
            </a:r>
            <a:r>
              <a:rPr lang="en-US" altLang="zh-CN" sz="1600" dirty="0">
                <a:hlinkClick r:id="rId2"/>
              </a:rPr>
              <a:t>- </a:t>
            </a:r>
            <a:r>
              <a:rPr lang="zh-CN" altLang="en-US" sz="1600" dirty="0">
                <a:hlinkClick r:id="rId2"/>
              </a:rPr>
              <a:t>知乎</a:t>
            </a:r>
            <a:r>
              <a:rPr lang="zh-CN" altLang="en-US" sz="2400" dirty="0">
                <a:latin typeface="+mn-ea"/>
              </a:rPr>
              <a:t>）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最后进行总测试。</a:t>
            </a:r>
            <a:endParaRPr lang="en-US" altLang="zh-CN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1BB923-CC7F-95D7-C7A4-D16AAD642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7446" y="1262326"/>
            <a:ext cx="1640866" cy="451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25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E2C9A6-A29C-1E15-A5E5-D4413F3C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Part3: </a:t>
            </a:r>
            <a:r>
              <a:rPr lang="zh-CN" altLang="en-US" dirty="0"/>
              <a:t>接入</a:t>
            </a:r>
            <a:r>
              <a:rPr lang="en-US" altLang="zh-CN" dirty="0"/>
              <a:t>XFUSE</a:t>
            </a:r>
            <a:r>
              <a:rPr lang="zh-CN" altLang="en-US" dirty="0"/>
              <a:t>（进阶选项）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290541-C8CE-A4E9-DE96-C87B1BD6D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XFUSE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是基于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FUSE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（用户空间文件系统）的一个扩展版本，不仅继承了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FUSE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的核心特性，还在此基础上进行了多项改进和扩展，以满足更复杂和高性能的文件系统需求。</a:t>
            </a:r>
            <a:endParaRPr lang="en-US" altLang="zh-CN" sz="2000" b="0" i="0" dirty="0">
              <a:solidFill>
                <a:srgbClr val="333333"/>
              </a:solidFill>
              <a:effectLst/>
              <a:latin typeface="+mj-ea"/>
              <a:ea typeface="+mj-ea"/>
            </a:endParaRPr>
          </a:p>
          <a:p>
            <a:r>
              <a:rPr lang="zh-CN" altLang="en-US" sz="2000" b="0" i="0" dirty="0">
                <a:solidFill>
                  <a:srgbClr val="191B1F"/>
                </a:solidFill>
                <a:effectLst/>
                <a:latin typeface="-apple-system"/>
              </a:rPr>
              <a:t>个人</a:t>
            </a:r>
            <a:r>
              <a:rPr lang="en-US" altLang="zh-CN" sz="2000" b="0" i="0" dirty="0">
                <a:solidFill>
                  <a:srgbClr val="191B1F"/>
                </a:solidFill>
                <a:effectLst/>
                <a:latin typeface="-apple-system"/>
              </a:rPr>
              <a:t>PC</a:t>
            </a:r>
            <a:r>
              <a:rPr lang="zh-CN" altLang="en-US" sz="2000" b="0" i="0" dirty="0">
                <a:solidFill>
                  <a:srgbClr val="191B1F"/>
                </a:solidFill>
                <a:effectLst/>
                <a:latin typeface="-apple-system"/>
              </a:rPr>
              <a:t>支持</a:t>
            </a:r>
            <a:r>
              <a:rPr lang="en-US" altLang="zh-CN" sz="2000" b="0" i="0" dirty="0">
                <a:solidFill>
                  <a:srgbClr val="191B1F"/>
                </a:solidFill>
                <a:effectLst/>
                <a:latin typeface="-apple-system"/>
              </a:rPr>
              <a:t>XFUSE</a:t>
            </a:r>
            <a:r>
              <a:rPr lang="zh-CN" altLang="en-US" sz="2000" b="0" i="0" dirty="0">
                <a:solidFill>
                  <a:srgbClr val="191B1F"/>
                </a:solidFill>
                <a:effectLst/>
                <a:latin typeface="-apple-system"/>
              </a:rPr>
              <a:t>本地部署。</a:t>
            </a:r>
            <a:endParaRPr lang="en-US" altLang="zh-CN" sz="2000" b="0" i="0" dirty="0">
              <a:solidFill>
                <a:srgbClr val="191B1F"/>
              </a:solidFill>
              <a:effectLst/>
              <a:latin typeface="-apple-system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D28D2B8-83EA-B99D-9162-A37D05EDE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553" y="2855927"/>
            <a:ext cx="8160169" cy="265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64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EA412-8E35-D557-9535-1EA2E6F51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Part4</a:t>
            </a:r>
            <a:r>
              <a:rPr lang="zh-CN" altLang="en-US" dirty="0"/>
              <a:t>：关于改写后性能提升的验证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69260F-1FDD-BCCB-6B65-8C6C91C40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+mn-ea"/>
              </a:rPr>
              <a:t>由于</a:t>
            </a:r>
            <a:r>
              <a:rPr lang="en-US" altLang="zh-CN" sz="2400" dirty="0">
                <a:latin typeface="+mn-ea"/>
              </a:rPr>
              <a:t>Rust</a:t>
            </a:r>
            <a:r>
              <a:rPr lang="zh-CN" altLang="en-US" sz="2400" dirty="0">
                <a:latin typeface="+mn-ea"/>
              </a:rPr>
              <a:t>本身的语言特性，</a:t>
            </a:r>
            <a:r>
              <a:rPr lang="en-US" altLang="zh-CN" sz="2400" dirty="0">
                <a:latin typeface="+mn-ea"/>
              </a:rPr>
              <a:t>Rust</a:t>
            </a:r>
            <a:r>
              <a:rPr lang="zh-CN" altLang="en-US" sz="2400" dirty="0">
                <a:latin typeface="+mn-ea"/>
              </a:rPr>
              <a:t>改写后，安全性必然提高。</a:t>
            </a: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latin typeface="+mn-ea"/>
              </a:rPr>
              <a:t>由于缺乏硬件支持，如大容量内存和存储设备，个人</a:t>
            </a:r>
            <a:r>
              <a:rPr lang="en-US" altLang="zh-CN" sz="2400" dirty="0">
                <a:latin typeface="+mn-ea"/>
              </a:rPr>
              <a:t>PC</a:t>
            </a:r>
            <a:r>
              <a:rPr lang="zh-CN" altLang="en-US" sz="2400" dirty="0">
                <a:latin typeface="+mn-ea"/>
              </a:rPr>
              <a:t>部署</a:t>
            </a:r>
            <a:r>
              <a:rPr lang="en-US" altLang="zh-CN" sz="2400" dirty="0">
                <a:latin typeface="+mn-ea"/>
              </a:rPr>
              <a:t>3FS</a:t>
            </a:r>
            <a:r>
              <a:rPr lang="zh-CN" altLang="en-US" sz="2400" dirty="0">
                <a:latin typeface="+mn-ea"/>
              </a:rPr>
              <a:t>并不能验证和发挥</a:t>
            </a:r>
            <a:r>
              <a:rPr lang="en-US" altLang="zh-CN" sz="2400" dirty="0">
                <a:latin typeface="+mn-ea"/>
              </a:rPr>
              <a:t>3FS</a:t>
            </a:r>
            <a:r>
              <a:rPr lang="zh-CN" altLang="en-US" sz="2400" dirty="0">
                <a:latin typeface="+mn-ea"/>
              </a:rPr>
              <a:t>的全部性能，但是可以验证改写的成功性。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60FBAF-D672-4FC6-CED9-700122301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099" y="2873299"/>
            <a:ext cx="8115717" cy="294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38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谢谢！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请提宝贵意见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267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teach05">
      <a:dk1>
        <a:srgbClr val="323F4F"/>
      </a:dk1>
      <a:lt1>
        <a:sysClr val="window" lastClr="FFFFFF"/>
      </a:lt1>
      <a:dk2>
        <a:srgbClr val="44546A"/>
      </a:dk2>
      <a:lt2>
        <a:srgbClr val="E7E6E6"/>
      </a:lt2>
      <a:accent1>
        <a:srgbClr val="123B64"/>
      </a:accent1>
      <a:accent2>
        <a:srgbClr val="3798EC"/>
      </a:accent2>
      <a:accent3>
        <a:srgbClr val="FFCB0E"/>
      </a:accent3>
      <a:accent4>
        <a:srgbClr val="D7244E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627</Words>
  <Application>Microsoft Office PowerPoint</Application>
  <PresentationFormat>宽屏</PresentationFormat>
  <Paragraphs>61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-apple-system</vt:lpstr>
      <vt:lpstr>等线</vt:lpstr>
      <vt:lpstr>Arial</vt:lpstr>
      <vt:lpstr>Candara</vt:lpstr>
      <vt:lpstr>Times New Roman</vt:lpstr>
      <vt:lpstr>Office 主题​​</vt:lpstr>
      <vt:lpstr>How</vt:lpstr>
      <vt:lpstr>Part1: Rust与C的兼容性</vt:lpstr>
      <vt:lpstr>Part1 : Rust与C的兼容性</vt:lpstr>
      <vt:lpstr>Part2：我们的流程——小步快跑，两个逐步</vt:lpstr>
      <vt:lpstr>Part3: 接入XFUSE（进阶选项）</vt:lpstr>
      <vt:lpstr>Part4：关于改写后性能提升的验证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教务处PPT模板005</dc:title>
  <dc:creator>现代教育技术中心</dc:creator>
  <cp:lastModifiedBy>2879325288@qq.com</cp:lastModifiedBy>
  <cp:revision>57</cp:revision>
  <dcterms:created xsi:type="dcterms:W3CDTF">2019-09-10T12:31:38Z</dcterms:created>
  <dcterms:modified xsi:type="dcterms:W3CDTF">2025-04-18T14:00:19Z</dcterms:modified>
</cp:coreProperties>
</file>