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03" r:id="rId4"/>
    <p:sldId id="269" r:id="rId5"/>
    <p:sldId id="270" r:id="rId6"/>
    <p:sldId id="265" r:id="rId7"/>
    <p:sldId id="297" r:id="rId9"/>
    <p:sldId id="298" r:id="rId10"/>
    <p:sldId id="299" r:id="rId11"/>
    <p:sldId id="300" r:id="rId12"/>
    <p:sldId id="301" r:id="rId13"/>
    <p:sldId id="302" r:id="rId14"/>
    <p:sldId id="276" r:id="rId15"/>
    <p:sldId id="306" r:id="rId16"/>
    <p:sldId id="316" r:id="rId17"/>
    <p:sldId id="260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617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3" autoAdjust="0"/>
    <p:restoredTop sz="94680" autoAdjust="0"/>
  </p:normalViewPr>
  <p:slideViewPr>
    <p:cSldViewPr snapToGrid="0">
      <p:cViewPr varScale="1">
        <p:scale>
          <a:sx n="74" d="100"/>
          <a:sy n="74" d="100"/>
        </p:scale>
        <p:origin x="45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6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4433-9894-4477-9B1E-61BBF47033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5BC43-7485-4F6C-86B9-BF93B86F3CB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应用场景不同</a:t>
            </a:r>
            <a:r>
              <a:rPr lang="en-US" altLang="zh-CN" dirty="0"/>
              <a:t>3FS</a:t>
            </a:r>
            <a:r>
              <a:rPr lang="zh-CN" altLang="en-US" dirty="0"/>
              <a:t>专为人工智能训练和推理优化，特别适用于高并发、大规模数据吞吐的场景。</a:t>
            </a:r>
            <a:r>
              <a:rPr lang="en-US" altLang="zh-CN" dirty="0"/>
              <a:t>HDFS</a:t>
            </a:r>
            <a:r>
              <a:rPr lang="zh-CN" altLang="en-US" dirty="0"/>
              <a:t>主要用于大数据存储与分析，适合批处理任务，如</a:t>
            </a:r>
            <a:r>
              <a:rPr lang="en-US" altLang="zh-CN" dirty="0"/>
              <a:t>Hadoop</a:t>
            </a:r>
            <a:r>
              <a:rPr lang="zh-CN" altLang="en-US" dirty="0"/>
              <a:t>生态系统。</a:t>
            </a:r>
            <a:r>
              <a:rPr lang="en-US" altLang="zh-CN" dirty="0" err="1"/>
              <a:t>Ceph</a:t>
            </a:r>
            <a:r>
              <a:rPr lang="zh-CN" altLang="en-US" dirty="0"/>
              <a:t>侧重于对象存储和云计算，在存储块设备和对象数据管理方面表现突出。</a:t>
            </a:r>
            <a:r>
              <a:rPr lang="en-US" altLang="zh-CN" dirty="0" err="1"/>
              <a:t>FastDFS</a:t>
            </a:r>
            <a:r>
              <a:rPr lang="zh-CN" altLang="en-US" dirty="0"/>
              <a:t>更适合静态资源存储，如图片、视频等，适用于内容分发网络（</a:t>
            </a:r>
            <a:r>
              <a:rPr lang="en-US" altLang="zh-CN" dirty="0"/>
              <a:t>CDN</a:t>
            </a:r>
            <a:r>
              <a:rPr lang="zh-CN" altLang="en-US" dirty="0"/>
              <a:t>）场景。一致性与数据管理</a:t>
            </a:r>
            <a:r>
              <a:rPr lang="en-US" altLang="zh-CN" dirty="0"/>
              <a:t>3FS</a:t>
            </a:r>
            <a:r>
              <a:rPr lang="zh-CN" altLang="en-US" dirty="0"/>
              <a:t>采用强一致性（</a:t>
            </a:r>
            <a:r>
              <a:rPr lang="en-US" altLang="zh-CN" dirty="0"/>
              <a:t>CRAQ</a:t>
            </a:r>
            <a:r>
              <a:rPr lang="zh-CN" altLang="en-US" dirty="0"/>
              <a:t>协议），保证数据在多个副本间实时同步，提高数据可靠性。</a:t>
            </a:r>
            <a:r>
              <a:rPr lang="en-US" altLang="zh-CN" dirty="0"/>
              <a:t>HDFS</a:t>
            </a:r>
            <a:r>
              <a:rPr lang="zh-CN" altLang="en-US" dirty="0"/>
              <a:t>提供的是最终一致性，允许一定的延迟，但能够在大规模数据处理时提供较高的吞吐量。</a:t>
            </a:r>
            <a:r>
              <a:rPr lang="en-US" altLang="zh-CN" dirty="0" err="1"/>
              <a:t>Ceph</a:t>
            </a:r>
            <a:r>
              <a:rPr lang="zh-CN" altLang="en-US" dirty="0"/>
              <a:t>采用一致性可调节机制，可以在强一致性和最终一致性之间进行权衡。</a:t>
            </a:r>
            <a:r>
              <a:rPr lang="en-US" altLang="zh-CN" dirty="0" err="1"/>
              <a:t>FastDFS</a:t>
            </a:r>
            <a:r>
              <a:rPr lang="zh-CN" altLang="en-US" dirty="0"/>
              <a:t>默认采用最终一致性，优先保证系统的高可用性和扩展性。性能与优化方向</a:t>
            </a:r>
            <a:r>
              <a:rPr lang="en-US" altLang="zh-CN" dirty="0"/>
              <a:t>3FS</a:t>
            </a:r>
            <a:r>
              <a:rPr lang="zh-CN" altLang="en-US" dirty="0"/>
              <a:t>优化了低延迟与高吞吐量，适用于</a:t>
            </a:r>
            <a:r>
              <a:rPr lang="en-US" altLang="zh-CN" dirty="0"/>
              <a:t>AI</a:t>
            </a:r>
            <a:r>
              <a:rPr lang="zh-CN" altLang="en-US" dirty="0"/>
              <a:t>训练数据加载和推理阶段的</a:t>
            </a:r>
            <a:r>
              <a:rPr lang="en-US" altLang="zh-CN" dirty="0" err="1"/>
              <a:t>KVCache</a:t>
            </a:r>
            <a:r>
              <a:rPr lang="zh-CN" altLang="en-US" dirty="0"/>
              <a:t>查找。</a:t>
            </a:r>
            <a:r>
              <a:rPr lang="en-US" altLang="zh-CN" dirty="0"/>
              <a:t>HDFS</a:t>
            </a:r>
            <a:r>
              <a:rPr lang="zh-CN" altLang="en-US" dirty="0"/>
              <a:t>主要优化顺序读写性能，适用于批量数据存储。</a:t>
            </a:r>
            <a:r>
              <a:rPr lang="en-US" altLang="zh-CN" dirty="0" err="1"/>
              <a:t>Ceph</a:t>
            </a:r>
            <a:r>
              <a:rPr lang="zh-CN" altLang="en-US" dirty="0"/>
              <a:t>强调动态扩展性，支持大规模云计算环境。</a:t>
            </a:r>
            <a:r>
              <a:rPr lang="en-US" altLang="zh-CN" dirty="0" err="1"/>
              <a:t>FastDFS</a:t>
            </a:r>
            <a:r>
              <a:rPr lang="zh-CN" altLang="en-US" dirty="0"/>
              <a:t>设计简洁，适合小文件存储，但不适用于高并发大数据存储场景。架构设计</a:t>
            </a:r>
            <a:r>
              <a:rPr lang="en-US" altLang="zh-CN" dirty="0"/>
              <a:t>3FS</a:t>
            </a:r>
            <a:r>
              <a:rPr lang="zh-CN" altLang="en-US" dirty="0"/>
              <a:t>采用计算存储分离架构，使计算节点和存储节点相互独立，提高系统灵活性。</a:t>
            </a:r>
            <a:r>
              <a:rPr lang="en-US" altLang="zh-CN" dirty="0"/>
              <a:t>HDFS</a:t>
            </a:r>
            <a:r>
              <a:rPr lang="zh-CN" altLang="en-US" dirty="0"/>
              <a:t>采用主从架构，由</a:t>
            </a:r>
            <a:r>
              <a:rPr lang="en-US" altLang="zh-CN" dirty="0" err="1"/>
              <a:t>NameNode</a:t>
            </a:r>
            <a:r>
              <a:rPr lang="zh-CN" altLang="en-US" dirty="0"/>
              <a:t>管理元数据，</a:t>
            </a:r>
            <a:r>
              <a:rPr lang="en-US" altLang="zh-CN" dirty="0" err="1"/>
              <a:t>DataNode</a:t>
            </a:r>
            <a:r>
              <a:rPr lang="zh-CN" altLang="en-US" dirty="0"/>
              <a:t>负责数据存储。</a:t>
            </a:r>
            <a:r>
              <a:rPr lang="en-US" altLang="zh-CN" dirty="0" err="1"/>
              <a:t>Ceph</a:t>
            </a:r>
            <a:r>
              <a:rPr lang="zh-CN" altLang="en-US" dirty="0"/>
              <a:t>是无中心化架构，每个存储节点都可以处理数据请求，提高容错能力。</a:t>
            </a:r>
            <a:r>
              <a:rPr lang="en-US" altLang="zh-CN" dirty="0" err="1"/>
              <a:t>FastDFS</a:t>
            </a:r>
            <a:r>
              <a:rPr lang="zh-CN" altLang="en-US" dirty="0"/>
              <a:t>采用轻量级主从架构，适合小型分布式存储应用。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[1]https://blog.csdn.net/weixin_45525272/article/details/121298434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[1]https://blog.csdn.net/weixin_45525272/article/details/121298434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[1]https://blog.csdn.net/weixin_45525272/article/details/121298434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5BC43-7485-4F6C-86B9-BF93B86F3CB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>
            <a:fillRect/>
          </a:stretch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312912" y="0"/>
            <a:ext cx="85974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6369" t="-11784" r="-7157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40" y="1400452"/>
            <a:ext cx="860044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6089" y="2004459"/>
            <a:ext cx="793441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6089" y="2838092"/>
            <a:ext cx="793441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72238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1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>
            <a:fillRect/>
          </a:stretch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825500"/>
            <a:ext cx="9539301" cy="478154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58019"/>
              <a:ext cx="8600440" cy="26517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1066007" y="2432050"/>
            <a:ext cx="8909844" cy="2471738"/>
          </a:xfrm>
        </p:spPr>
        <p:txBody>
          <a:bodyPr/>
          <a:lstStyle>
            <a:lvl1pPr marL="266700" indent="-266700">
              <a:buFont typeface="Arial" panose="020B0604020202020204" pitchFamily="34" charset="0"/>
              <a:buChar char="•"/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40" name="矩形 39"/>
          <p:cNvSpPr/>
          <p:nvPr userDrawn="1"/>
        </p:nvSpPr>
        <p:spPr>
          <a:xfrm>
            <a:off x="722384" y="1332206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1066006" y="1216332"/>
            <a:ext cx="8909844" cy="1021080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zh-CN" altLang="en-US" dirty="0"/>
          </a:p>
        </p:txBody>
      </p:sp>
      <p:grpSp>
        <p:nvGrpSpPr>
          <p:cNvPr id="42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05" r="22916"/>
          <a:stretch>
            <a:fillRect/>
          </a:stretch>
        </p:blipFill>
        <p:spPr>
          <a:xfrm>
            <a:off x="8128000" y="-2621"/>
            <a:ext cx="406400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95433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312912" y="2951480"/>
            <a:ext cx="9540000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0944" t="-11784" r="-378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726439" y="2305227"/>
            <a:ext cx="9539301" cy="1928259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42955"/>
              <a:ext cx="8600440" cy="2566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08158" y="2774484"/>
            <a:ext cx="7726680" cy="833633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单击编辑小节标题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08158" y="3617738"/>
            <a:ext cx="7726680" cy="40991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727075" y="2800739"/>
            <a:ext cx="898525" cy="883066"/>
          </a:xfr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grpSp>
        <p:nvGrpSpPr>
          <p:cNvPr id="41" name="jwc_logo"/>
          <p:cNvGrpSpPr/>
          <p:nvPr userDrawn="1"/>
        </p:nvGrpSpPr>
        <p:grpSpPr>
          <a:xfrm>
            <a:off x="1146090" y="6242962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4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79"/>
            <a:chOff x="685800" y="1400452"/>
            <a:chExt cx="8600440" cy="2709269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6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1034" y="606265"/>
            <a:ext cx="10555326" cy="656061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70168" y="1283641"/>
            <a:ext cx="10546192" cy="4651081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8" name="矩形 37"/>
          <p:cNvSpPr/>
          <p:nvPr userDrawn="1"/>
        </p:nvSpPr>
        <p:spPr>
          <a:xfrm>
            <a:off x="722384" y="704310"/>
            <a:ext cx="144255" cy="4439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9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main_board"/>
          <p:cNvGrpSpPr/>
          <p:nvPr userDrawn="1"/>
        </p:nvGrpSpPr>
        <p:grpSpPr>
          <a:xfrm>
            <a:off x="726439" y="365125"/>
            <a:ext cx="11016382" cy="5812881"/>
            <a:chOff x="685800" y="1400452"/>
            <a:chExt cx="8600440" cy="2709270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2" name="矩形 11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443367"/>
              <a:ext cx="8600440" cy="26663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70168" y="711201"/>
            <a:ext cx="10546192" cy="522352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abg_main_theme"/>
          <p:cNvSpPr/>
          <p:nvPr userDrawn="1"/>
        </p:nvSpPr>
        <p:spPr>
          <a:xfrm>
            <a:off x="312912" y="0"/>
            <a:ext cx="1187908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ttern"/>
          <p:cNvSpPr/>
          <p:nvPr userDrawn="1"/>
        </p:nvSpPr>
        <p:spPr>
          <a:xfrm>
            <a:off x="312912" y="1476000"/>
            <a:ext cx="11880000" cy="5382000"/>
          </a:xfrm>
          <a:prstGeom prst="rect">
            <a:avLst/>
          </a:prstGeom>
          <a:blipFill dpi="0" rotWithShape="1">
            <a:blip r:embed="rId3">
              <a:alphaModFix amt="10000"/>
            </a:blip>
            <a:srcRect/>
            <a:stretch>
              <a:fillRect l="-3788" t="-3537" r="-3788" b="-38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solidFill>
            <a:srgbClr val="000000">
              <a:alpha val="20000"/>
            </a:srgbClr>
          </a:solidFill>
        </p:spPr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/>
          </a:p>
        </p:txBody>
      </p:sp>
      <p:grpSp>
        <p:nvGrpSpPr>
          <p:cNvPr id="37" name="jwc_logo"/>
          <p:cNvGrpSpPr/>
          <p:nvPr userDrawn="1"/>
        </p:nvGrpSpPr>
        <p:grpSpPr>
          <a:xfrm>
            <a:off x="810813" y="6370363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38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g_right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" r="277"/>
          <a:stretch>
            <a:fillRect/>
          </a:stretch>
        </p:blipFill>
        <p:spPr>
          <a:xfrm>
            <a:off x="7677150" y="-2621"/>
            <a:ext cx="4514850" cy="6858000"/>
          </a:xfrm>
          <a:prstGeom prst="rect">
            <a:avLst/>
          </a:prstGeom>
        </p:spPr>
      </p:pic>
      <p:pic>
        <p:nvPicPr>
          <p:cNvPr id="8" name="bg_left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9" name="bg_main_theme"/>
          <p:cNvSpPr/>
          <p:nvPr userDrawn="1"/>
        </p:nvSpPr>
        <p:spPr>
          <a:xfrm>
            <a:off x="956064" y="0"/>
            <a:ext cx="677823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ttern"/>
          <p:cNvSpPr/>
          <p:nvPr userDrawn="1"/>
        </p:nvSpPr>
        <p:spPr>
          <a:xfrm>
            <a:off x="504000" y="2951480"/>
            <a:ext cx="8597407" cy="3903899"/>
          </a:xfrm>
          <a:prstGeom prst="rect">
            <a:avLst/>
          </a:prstGeom>
          <a:blipFill dpi="0" rotWithShape="1">
            <a:blip r:embed="rId3">
              <a:alphaModFix amt="20000"/>
            </a:blip>
            <a:srcRect/>
            <a:stretch>
              <a:fillRect l="-12182" t="-11784" r="-11344" b="-99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main_board"/>
          <p:cNvGrpSpPr/>
          <p:nvPr userDrawn="1"/>
        </p:nvGrpSpPr>
        <p:grpSpPr>
          <a:xfrm>
            <a:off x="1443990" y="1400452"/>
            <a:ext cx="6774180" cy="2709268"/>
            <a:chOff x="685800" y="1400452"/>
            <a:chExt cx="8600440" cy="2709268"/>
          </a:xfrm>
          <a:effectLst>
            <a:outerShdw blurRad="203200" dist="38100" dir="2700000" algn="tl" rotWithShape="0">
              <a:prstClr val="black">
                <a:alpha val="19000"/>
              </a:prstClr>
            </a:outerShdw>
          </a:effectLst>
        </p:grpSpPr>
        <p:sp>
          <p:nvSpPr>
            <p:cNvPr id="14" name="矩形 13"/>
            <p:cNvSpPr/>
            <p:nvPr userDrawn="1"/>
          </p:nvSpPr>
          <p:spPr>
            <a:xfrm>
              <a:off x="685800" y="1400452"/>
              <a:ext cx="8600440" cy="259588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685800" y="1513840"/>
              <a:ext cx="8600440" cy="2595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863639" y="2004459"/>
            <a:ext cx="5972261" cy="833633"/>
          </a:xfrm>
        </p:spPr>
        <p:txBody>
          <a:bodyPr anchor="ctr">
            <a:noAutofit/>
          </a:bodyPr>
          <a:lstStyle>
            <a:lvl1pPr algn="l">
              <a:defRPr sz="6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谢谢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63639" y="2838092"/>
            <a:ext cx="5972261" cy="490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单击以编辑副标题</a:t>
            </a:r>
            <a:endParaRPr lang="zh-CN" altLang="en-US" dirty="0"/>
          </a:p>
        </p:txBody>
      </p:sp>
      <p:sp>
        <p:nvSpPr>
          <p:cNvPr id="16" name="矩形 15"/>
          <p:cNvSpPr/>
          <p:nvPr userDrawn="1"/>
        </p:nvSpPr>
        <p:spPr>
          <a:xfrm>
            <a:off x="1439934" y="2004459"/>
            <a:ext cx="233680" cy="7438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jwc_logo"/>
          <p:cNvGrpSpPr/>
          <p:nvPr userDrawn="1"/>
        </p:nvGrpSpPr>
        <p:grpSpPr>
          <a:xfrm>
            <a:off x="1529041" y="6238395"/>
            <a:ext cx="1809740" cy="305514"/>
            <a:chOff x="8729725" y="4570716"/>
            <a:chExt cx="2830513" cy="477838"/>
          </a:xfrm>
          <a:solidFill>
            <a:schemeClr val="bg1">
              <a:alpha val="50000"/>
            </a:schemeClr>
          </a:solidFill>
        </p:grpSpPr>
        <p:sp>
          <p:nvSpPr>
            <p:cNvPr id="61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7FAE3-B6A6-4F8C-A3EE-9B3A5A9AB4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353800" y="6356349"/>
            <a:ext cx="412750" cy="365125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fld id="{5B74D221-F78E-4CE2-B90E-39C483F459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3.png"/><Relationship Id="rId3" Type="http://schemas.openxmlformats.org/officeDocument/2006/relationships/tags" Target="../tags/tag5.xml"/><Relationship Id="rId2" Type="http://schemas.openxmlformats.org/officeDocument/2006/relationships/image" Target="../media/image14.png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Valor-go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调研报告</a:t>
            </a:r>
            <a:endParaRPr lang="zh-CN" altLang="en-US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Storage Service -- CR and CRAQ</a:t>
            </a:r>
            <a:endParaRPr lang="en-US" altLang="zh-CN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CR: Chain Replication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写请求传递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:HEAD-&gt;HEAD+ -&gt; TAIL-&gt; HEAD+ -&gt;HEAD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读请求直接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: TAIL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3657600" lvl="8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             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3657600" lvl="8" indent="0">
              <a:buNone/>
            </a:pP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 marL="3657600" lvl="8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+mn-ea"/>
              </a:rPr>
              <a:t>	CRAQ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支持多节点读（不只是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TAIL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），从而大大提高了并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	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行性，加快了速度从而得以匹配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设计上限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743" y="2989941"/>
            <a:ext cx="4030785" cy="23418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客户端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FUSE: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通过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FUSE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提供的接口以及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FUSE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守护进程，可以较为简单直接地实现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3FS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的搭建，开发者可以较为简单地将原训练程序接口连接到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3FS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，缺点是会有效率损失</a:t>
            </a:r>
            <a:endParaRPr lang="en-US" altLang="zh-CN" sz="24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USRBIO: 3FS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提供的原生客户端，相比于</a:t>
            </a:r>
            <a:r>
              <a:rPr lang="en-US" altLang="zh-CN" sz="2400" dirty="0">
                <a:solidFill>
                  <a:srgbClr val="000000"/>
                </a:solidFill>
                <a:latin typeface="+mn-ea"/>
              </a:rPr>
              <a:t>FUSE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实现，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sym typeface="+mn-ea"/>
              </a:rPr>
              <a:t>利用共享的概念，</a:t>
            </a:r>
            <a:r>
              <a:rPr lang="zh-CN" altLang="en-US" sz="2400" dirty="0">
                <a:solidFill>
                  <a:srgbClr val="000000"/>
                </a:solidFill>
                <a:latin typeface="+mn-ea"/>
              </a:rPr>
              <a:t>减少了多次内核与用户态的转换，从而大大提升性能，缺点是需要做专门的接口以及程序适配</a:t>
            </a:r>
            <a:endParaRPr lang="zh-CN" altLang="en-US" sz="2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4128770" y="3157855"/>
            <a:ext cx="6444615" cy="2903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关于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FUSE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用户空间文件系统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通过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+mn-ea"/>
              </a:rPr>
              <a:t>fuse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内核模块的支持，开发者只需要根据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+mn-ea"/>
              </a:rPr>
              <a:t>fuse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提供的接口实现具体的</a:t>
            </a:r>
            <a:r>
              <a:rPr lang="zh-CN" altLang="en-US" sz="2600" b="0" i="0" u="none" strike="noStrike" dirty="0">
                <a:solidFill>
                  <a:srgbClr val="000000"/>
                </a:solidFill>
                <a:effectLst/>
                <a:latin typeface="+mn-ea"/>
              </a:rPr>
              <a:t>文件操作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就可以实现一个文件系统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解决需求：内核下定制开发文件系统</a:t>
            </a:r>
            <a:r>
              <a:rPr lang="en-US" altLang="zh-CN" sz="260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</a:t>
            </a:r>
            <a:r>
              <a:rPr lang="zh-CN" altLang="en-US" sz="260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用户空间下定制实现文件系统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内核下定制开发文件系统难度较高</a:t>
            </a:r>
            <a:endParaRPr lang="en-US" altLang="zh-CN" sz="26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600" b="0" i="0" dirty="0">
                <a:solidFill>
                  <a:srgbClr val="000000"/>
                </a:solidFill>
                <a:effectLst/>
                <a:latin typeface="+mn-ea"/>
              </a:rPr>
              <a:t>用户空间下调试工具丰富，出问题不会导致系统崩溃，开发难度相对较低，开发周期较短。</a:t>
            </a:r>
            <a:endParaRPr lang="en-US" altLang="zh-CN" sz="2600" b="0" i="0" dirty="0">
              <a:solidFill>
                <a:srgbClr val="000000"/>
              </a:solidFill>
              <a:effectLst/>
              <a:latin typeface="+mn-ea"/>
            </a:endParaRPr>
          </a:p>
          <a:p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工作原理：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层结构协作完成，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）用户态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customize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文件系统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）用户态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fuse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库（</a:t>
            </a:r>
            <a:r>
              <a:rPr lang="en-US" altLang="zh-CN" sz="2600" dirty="0" err="1">
                <a:solidFill>
                  <a:srgbClr val="000000"/>
                </a:solidFill>
                <a:latin typeface="+mn-ea"/>
              </a:rPr>
              <a:t>libfuse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c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）内核支持（</a:t>
            </a:r>
            <a:r>
              <a:rPr lang="en-US" altLang="zh-CN" sz="2600" dirty="0">
                <a:solidFill>
                  <a:srgbClr val="000000"/>
                </a:solidFill>
                <a:latin typeface="+mn-ea"/>
              </a:rPr>
              <a:t>fs/fuse/*</a:t>
            </a: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）。</a:t>
            </a:r>
            <a:endParaRPr lang="zh-CN" altLang="en-US" sz="26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789295" y="3444875"/>
            <a:ext cx="4937760" cy="21647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9476105" y="5302250"/>
            <a:ext cx="1144905" cy="200025"/>
          </a:xfrm>
          <a:prstGeom prst="rect">
            <a:avLst/>
          </a:prstGeom>
          <a:solidFill>
            <a:srgbClr val="316177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关于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FUSE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</a:t>
            </a: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用户空间文件系统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280" y="1283335"/>
            <a:ext cx="9925050" cy="4651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FUSE 的简化工作流程：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1. Application 发起对 FUSE 文件系统的文件操作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2. 内核态 VFS 将操作请求路由到 FUSEdriver驱动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3. 创建 FUSE request，并挂载到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Queue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中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4. /dev/fuse 分发 request 给用户态的 FUSE deamon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5. FUSE deamon 根据收到的 request 执行对应的处理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6. 处理结束后，FUSE deamon 通过 /dev/fuse 发送 reply 告知内核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7. FUSE driver 将请求项从队列删除，将操作结果返回给用户程序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93854" y="3285819"/>
            <a:ext cx="508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FUSE</a:t>
            </a:r>
            <a:r>
              <a:rPr lang="zh-CN" altLang="en-US" dirty="0"/>
              <a:t>文件系统工作原理图</a:t>
            </a:r>
            <a:r>
              <a:rPr lang="en-US" altLang="zh-CN" baseline="30000" dirty="0">
                <a:latin typeface="Times New Roman" panose="02020603050405020304" charset="0"/>
                <a:cs typeface="Times New Roman" panose="02020603050405020304" charset="0"/>
              </a:rPr>
              <a:t>[1]</a:t>
            </a:r>
            <a:endParaRPr lang="zh-CN" altLang="en-US" baseline="30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1"/>
          <a:stretch>
            <a:fillRect/>
          </a:stretch>
        </p:blipFill>
        <p:spPr>
          <a:xfrm>
            <a:off x="7101205" y="1184275"/>
            <a:ext cx="4620260" cy="1756410"/>
          </a:xfrm>
          <a:prstGeom prst="rect">
            <a:avLst/>
          </a:prstGeom>
        </p:spPr>
      </p:pic>
      <p:cxnSp>
        <p:nvCxnSpPr>
          <p:cNvPr id="7" name="曲线连接符 6"/>
          <p:cNvCxnSpPr/>
          <p:nvPr/>
        </p:nvCxnSpPr>
        <p:spPr>
          <a:xfrm>
            <a:off x="6711950" y="2338705"/>
            <a:ext cx="2480310" cy="601980"/>
          </a:xfrm>
          <a:prstGeom prst="curvedConnector3">
            <a:avLst>
              <a:gd name="adj1" fmla="val 417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曲线连接符 7"/>
          <p:cNvCxnSpPr/>
          <p:nvPr/>
        </p:nvCxnSpPr>
        <p:spPr>
          <a:xfrm flipV="1">
            <a:off x="6828790" y="2062480"/>
            <a:ext cx="2453640" cy="945515"/>
          </a:xfrm>
          <a:prstGeom prst="curvedConnector3">
            <a:avLst>
              <a:gd name="adj1" fmla="val 28726"/>
            </a:avLst>
          </a:prstGeom>
          <a:ln>
            <a:solidFill>
              <a:srgbClr val="FF0000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8019415" y="1771650"/>
            <a:ext cx="6350" cy="4032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019415" y="2168525"/>
            <a:ext cx="14478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0734040" y="1784985"/>
            <a:ext cx="6350" cy="4032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9471025" y="1765300"/>
            <a:ext cx="6350" cy="4032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9481185" y="1784985"/>
            <a:ext cx="1262380" cy="63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FUSE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之于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3FS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：安全性挑战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0280" y="1283335"/>
            <a:ext cx="9925050" cy="465137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内存泄漏等安全问题：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FUSE通过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FUSEdaemon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实现数据在用户和内核态之间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的传递，那么不可避免的会涉及到数据的多次拷贝，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此时若用户态调用不当可能会发生内存溢出或者直接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破坏内核态数据结构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3FS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中的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FUSE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会放大此安全问题：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* 3FS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的高速性天然就要求安全运行的保障，否则便是极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大的训练损失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* 3FS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的零拷贝技术要求</a:t>
            </a:r>
            <a:r>
              <a:rPr lang="zh-CN" altLang="en-US" sz="2000" dirty="0">
                <a:solidFill>
                  <a:srgbClr val="000000"/>
                </a:solidFill>
                <a:latin typeface="+mn-ea"/>
                <a:sym typeface="+mn-ea"/>
              </a:rPr>
              <a:t>避免共享内存区泄漏与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I/O Ring</a:t>
            </a:r>
            <a:endParaRPr lang="en-US" altLang="zh-CN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区的配合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* 3FS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有大量</a:t>
            </a:r>
            <a:r>
              <a:rPr lang="en-US" altLang="zh-CN" sz="2000" dirty="0">
                <a:solidFill>
                  <a:srgbClr val="000000"/>
                </a:solidFill>
                <a:latin typeface="+mn-ea"/>
              </a:rPr>
              <a:t>C</a:t>
            </a: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语言作为结构基础，语言特性上便可能人为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rgbClr val="000000"/>
                </a:solidFill>
                <a:latin typeface="+mn-ea"/>
              </a:rPr>
              <a:t>或不可预知的出现内存安全问题</a:t>
            </a:r>
            <a:endParaRPr lang="zh-CN" altLang="en-US" sz="2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93854" y="3285819"/>
            <a:ext cx="508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FUSE</a:t>
            </a:r>
            <a:r>
              <a:rPr lang="zh-CN" altLang="en-US" dirty="0"/>
              <a:t>文件系统工作原理图</a:t>
            </a:r>
            <a:r>
              <a:rPr lang="en-US" altLang="zh-CN" baseline="30000" dirty="0">
                <a:latin typeface="Times New Roman" panose="02020603050405020304" charset="0"/>
                <a:cs typeface="Times New Roman" panose="02020603050405020304" charset="0"/>
              </a:rPr>
              <a:t>[1]</a:t>
            </a:r>
            <a:endParaRPr lang="zh-CN" altLang="en-US" baseline="300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21"/>
          <a:stretch>
            <a:fillRect/>
          </a:stretch>
        </p:blipFill>
        <p:spPr>
          <a:xfrm>
            <a:off x="7101205" y="1184275"/>
            <a:ext cx="4620260" cy="175641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H="1">
            <a:off x="8019415" y="1771650"/>
            <a:ext cx="6350" cy="40322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019415" y="2168525"/>
            <a:ext cx="144780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10734040" y="1784985"/>
            <a:ext cx="6350" cy="4032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9471025" y="1765300"/>
            <a:ext cx="6350" cy="40322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 flipV="1">
            <a:off x="9481185" y="1784985"/>
            <a:ext cx="1262380" cy="63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下箭头 3"/>
          <p:cNvSpPr/>
          <p:nvPr/>
        </p:nvSpPr>
        <p:spPr>
          <a:xfrm>
            <a:off x="3488690" y="2736850"/>
            <a:ext cx="621665" cy="68770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755765" y="4575810"/>
            <a:ext cx="793750" cy="370205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106410" y="4039235"/>
            <a:ext cx="3282315" cy="15659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谢谢！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请提宝贵意见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Rust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16065" y="1721485"/>
            <a:ext cx="393130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>
                <a:solidFill>
                  <a:srgbClr val="000000"/>
                </a:solidFill>
                <a:latin typeface="+mn-ea"/>
              </a:rPr>
              <a:t>优点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1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：</a:t>
            </a:r>
            <a:r>
              <a:rPr>
                <a:solidFill>
                  <a:srgbClr val="000000"/>
                </a:solidFill>
                <a:latin typeface="+mn-ea"/>
              </a:rPr>
              <a:t>内存安全：Rust 的所有权系统在编译时防止空悬指针、数据竞争等内存错误，无需垃圾收集器。</a:t>
            </a:r>
            <a:endParaRPr>
              <a:solidFill>
                <a:srgbClr val="000000"/>
              </a:solidFill>
              <a:latin typeface="+mn-ea"/>
            </a:endParaRPr>
          </a:p>
          <a:p>
            <a:endParaRPr>
              <a:solidFill>
                <a:srgbClr val="000000"/>
              </a:solidFill>
              <a:latin typeface="+mn-ea"/>
            </a:endParaRPr>
          </a:p>
          <a:p>
            <a:r>
              <a:rPr lang="zh-CN">
                <a:solidFill>
                  <a:srgbClr val="000000"/>
                </a:solidFill>
                <a:latin typeface="+mn-ea"/>
              </a:rPr>
              <a:t>优点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2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：</a:t>
            </a:r>
            <a:r>
              <a:rPr>
                <a:solidFill>
                  <a:srgbClr val="000000"/>
                </a:solidFill>
                <a:latin typeface="+mn-ea"/>
              </a:rPr>
              <a:t>并发编程：Rust 提供了现代的语言特性来支持并发编程，如线程和消息传递，使得编写并发程序更加安全和容易。</a:t>
            </a:r>
            <a:endParaRPr>
              <a:solidFill>
                <a:srgbClr val="000000"/>
              </a:solidFill>
              <a:latin typeface="+mn-ea"/>
            </a:endParaRPr>
          </a:p>
          <a:p>
            <a:endParaRPr>
              <a:solidFill>
                <a:srgbClr val="000000"/>
              </a:solidFill>
              <a:latin typeface="+mn-ea"/>
            </a:endParaRPr>
          </a:p>
          <a:p>
            <a:r>
              <a:rPr lang="zh-CN">
                <a:solidFill>
                  <a:srgbClr val="000000"/>
                </a:solidFill>
                <a:latin typeface="+mn-ea"/>
              </a:rPr>
              <a:t>优点</a:t>
            </a:r>
            <a:r>
              <a:rPr lang="en-US" altLang="zh-CN">
                <a:solidFill>
                  <a:srgbClr val="000000"/>
                </a:solidFill>
                <a:latin typeface="+mn-ea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+mn-ea"/>
              </a:rPr>
              <a:t>：</a:t>
            </a:r>
            <a:r>
              <a:rPr>
                <a:solidFill>
                  <a:srgbClr val="000000"/>
                </a:solidFill>
                <a:latin typeface="+mn-ea"/>
              </a:rPr>
              <a:t>性能：Rust 编译为机器码，没有运行时或垃圾收集器，能够提供接近 C 和 C++ 的性能。</a:t>
            </a:r>
            <a:endParaRPr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1250" y="1209675"/>
            <a:ext cx="45370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Rust 是一种现代、高性能、安全的系统编程语言，由 Mozilla 团队开发，并于 2015 年正式发布。它结合了低级别控制和高级抽象，同时通过独特的所有权机制和借用检查器确保内存安全，避免了空指针、数据竞争等常见问题。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1700" y="2995295"/>
            <a:ext cx="5540375" cy="2642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3FS——Fire-flyer File System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0" name="图片 99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03365" y="822325"/>
            <a:ext cx="4070350" cy="37553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457325" y="1922145"/>
            <a:ext cx="393130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近日大火的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cs typeface="Times New Roman" panose="02020603050405020304" charset="0"/>
              </a:rPr>
              <a:t>DeepSeek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在其开源周的收官之日开源了其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AI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大模型训练依赖的文件系统，即</a:t>
            </a:r>
            <a:r>
              <a:rPr lang="en-US" altLang="zh-CN" dirty="0">
                <a:solidFill>
                  <a:srgbClr val="000000"/>
                </a:solidFill>
                <a:latin typeface="+mn-ea"/>
                <a:cs typeface="Times New Roman" panose="02020603050405020304" charset="0"/>
              </a:rPr>
              <a:t>3FS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，也称作萤火超算文件系统。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03365" y="4847590"/>
            <a:ext cx="44437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6.6TiB/s  3.66TiB/s 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快速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Training&amp;KVCache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: </a:t>
            </a:r>
            <a:r>
              <a:rPr lang="zh-CN" altLang="en-US" dirty="0">
                <a:solidFill>
                  <a:srgbClr val="000000"/>
                </a:solidFill>
              </a:rPr>
              <a:t>与</a:t>
            </a:r>
            <a:r>
              <a:rPr lang="en-US" altLang="zh-CN" dirty="0">
                <a:solidFill>
                  <a:srgbClr val="000000"/>
                </a:solidFill>
              </a:rPr>
              <a:t>AI</a:t>
            </a:r>
            <a:r>
              <a:rPr lang="zh-CN" altLang="en-US" dirty="0">
                <a:solidFill>
                  <a:srgbClr val="000000"/>
                </a:solidFill>
              </a:rPr>
              <a:t>训练场景强相关，且强适配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18248" y="3853132"/>
            <a:ext cx="3870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它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是一种高性能分布式文件系统，旨在应对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训练和推理工作负载的挑战。它利用现代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SSD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+mn-ea"/>
              </a:rPr>
              <a:t>RDMA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+mn-ea"/>
              </a:rPr>
              <a:t>网络提供共享存储层，从而简化分布式应用程序的开发。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Why 3FS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64590" y="1308100"/>
            <a:ext cx="44767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</a:rPr>
              <a:t>当大模型训练所需的计算能力大幅提高，那么关于文件的数据</a:t>
            </a:r>
            <a:r>
              <a:rPr lang="en-US" altLang="zh-CN" dirty="0">
                <a:solidFill>
                  <a:srgbClr val="000000"/>
                </a:solidFill>
              </a:rPr>
              <a:t>I/O</a:t>
            </a:r>
            <a:r>
              <a:rPr lang="zh-CN" altLang="en-US" dirty="0">
                <a:solidFill>
                  <a:srgbClr val="000000"/>
                </a:solidFill>
              </a:rPr>
              <a:t>速度就成为了训练速度的一大障碍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28507" y="3517085"/>
            <a:ext cx="243649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Training Requirements</a:t>
            </a:r>
            <a:endParaRPr lang="en-US" altLang="zh-CN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1.</a:t>
            </a:r>
            <a:r>
              <a:rPr lang="zh-CN" altLang="en-US" dirty="0">
                <a:solidFill>
                  <a:srgbClr val="000000"/>
                </a:solidFill>
              </a:rPr>
              <a:t>极高的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I/O</a:t>
            </a:r>
            <a:r>
              <a:rPr lang="zh-CN" altLang="en-US" dirty="0">
                <a:solidFill>
                  <a:srgbClr val="000000"/>
                </a:solidFill>
              </a:rPr>
              <a:t>速度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随机读取文件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3.</a:t>
            </a:r>
            <a:r>
              <a:rPr lang="zh-CN" altLang="en-US" dirty="0">
                <a:solidFill>
                  <a:srgbClr val="000000"/>
                </a:solidFill>
              </a:rPr>
              <a:t>读写的正确一致性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4.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AI</a:t>
            </a:r>
            <a:r>
              <a:rPr lang="zh-CN" altLang="en-US" dirty="0">
                <a:solidFill>
                  <a:srgbClr val="000000"/>
                </a:solidFill>
              </a:rPr>
              <a:t>负载工作优化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5.</a:t>
            </a:r>
            <a:r>
              <a:rPr lang="zh-CN" altLang="en-US" dirty="0">
                <a:solidFill>
                  <a:srgbClr val="000000"/>
                </a:solidFill>
              </a:rPr>
              <a:t>接口使用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75985" y="1262380"/>
            <a:ext cx="4544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sym typeface="+mn-ea"/>
              </a:rPr>
              <a:t>换言之当下的文件系统难以满足大模型训练场景的极高速度需求，那么能否在这种场景下设计一个更加强大的文件系统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sp>
        <p:nvSpPr>
          <p:cNvPr id="8" name="下箭头 7"/>
          <p:cNvSpPr/>
          <p:nvPr/>
        </p:nvSpPr>
        <p:spPr>
          <a:xfrm>
            <a:off x="5148580" y="2212975"/>
            <a:ext cx="732155" cy="9734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48655" y="3640455"/>
            <a:ext cx="53136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3FS Features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1.</a:t>
            </a:r>
            <a:r>
              <a:rPr lang="zh-CN" altLang="en-US" dirty="0">
                <a:solidFill>
                  <a:srgbClr val="000000"/>
                </a:solidFill>
              </a:rPr>
              <a:t>并行分布式架构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2.</a:t>
            </a:r>
            <a:r>
              <a:rPr lang="zh-CN" altLang="en-US" dirty="0">
                <a:solidFill>
                  <a:srgbClr val="000000"/>
                </a:solidFill>
              </a:rPr>
              <a:t>实现无缓存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Direct I/O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3.</a:t>
            </a:r>
            <a:r>
              <a:rPr lang="zh-CN" altLang="en-US" dirty="0">
                <a:solidFill>
                  <a:srgbClr val="000000"/>
                </a:solidFill>
              </a:rPr>
              <a:t>使用链式复制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CRAQ</a:t>
            </a:r>
            <a:r>
              <a:rPr lang="zh-CN" altLang="en-US" dirty="0">
                <a:solidFill>
                  <a:srgbClr val="000000"/>
                </a:solidFill>
              </a:rPr>
              <a:t>，强一致性保证分布式结构下训练数据高准确性的要求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4.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KVCache</a:t>
            </a:r>
            <a:r>
              <a:rPr lang="en-US" altLang="zh-CN" dirty="0">
                <a:solidFill>
                  <a:srgbClr val="000000"/>
                </a:solidFill>
              </a:rPr>
              <a:t>——</a:t>
            </a:r>
            <a:r>
              <a:rPr lang="zh-CN" altLang="en-US" dirty="0">
                <a:solidFill>
                  <a:srgbClr val="000000"/>
                </a:solidFill>
              </a:rPr>
              <a:t>大模型推理，并发随机</a:t>
            </a:r>
            <a:r>
              <a:rPr lang="en-US" altLang="zh-CN" dirty="0">
                <a:solidFill>
                  <a:srgbClr val="000000"/>
                </a:solidFill>
              </a:rPr>
              <a:t>I/O——</a:t>
            </a:r>
            <a:r>
              <a:rPr lang="zh-CN" altLang="en-US" dirty="0">
                <a:solidFill>
                  <a:srgbClr val="000000"/>
                </a:solidFill>
              </a:rPr>
              <a:t>数据加载</a:t>
            </a:r>
            <a:endParaRPr lang="zh-CN" altLang="en-US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5.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FUSE &amp; USRBIO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共同使用，双端保证易用与高效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0" name="左右箭头 9"/>
          <p:cNvSpPr/>
          <p:nvPr/>
        </p:nvSpPr>
        <p:spPr>
          <a:xfrm>
            <a:off x="4592955" y="4584065"/>
            <a:ext cx="899795" cy="300355"/>
          </a:xfrm>
          <a:prstGeom prst="left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与其他分布式文件系统的异同（</a:t>
            </a:r>
            <a:r>
              <a:rPr lang="en-US" altLang="zh-CN" dirty="0"/>
              <a:t>HDFS</a:t>
            </a:r>
            <a:r>
              <a:rPr lang="zh-CN" altLang="en-US" dirty="0"/>
              <a:t>等）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3FS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适用于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AI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训练和推理，强调低延迟和高吞吐量，采用计算存储分离架构。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HDFS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更适合大数据处理，吞吐量高，但数据一致性较弱。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Ceph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强调云存储和分布式对象存储，提供最终一致性。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图片分别为</a:t>
            </a:r>
            <a:r>
              <a:rPr lang="en-US" altLang="zh-CN" dirty="0">
                <a:solidFill>
                  <a:srgbClr val="000000"/>
                </a:solidFill>
                <a:latin typeface="+mn-ea"/>
              </a:rPr>
              <a:t>HDFS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和</a:t>
            </a:r>
            <a:r>
              <a:rPr lang="en-US" altLang="zh-CN" dirty="0" err="1">
                <a:solidFill>
                  <a:srgbClr val="000000"/>
                </a:solidFill>
                <a:latin typeface="+mn-ea"/>
              </a:rPr>
              <a:t>Ceph</a:t>
            </a:r>
            <a:r>
              <a:rPr lang="zh-CN" altLang="en-US" dirty="0">
                <a:solidFill>
                  <a:srgbClr val="000000"/>
                </a:solidFill>
                <a:latin typeface="+mn-ea"/>
              </a:rPr>
              <a:t>的示意图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970" y="3702893"/>
            <a:ext cx="3525328" cy="2354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663" y="3629889"/>
            <a:ext cx="4863733" cy="2427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结构概览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804660" y="2038350"/>
            <a:ext cx="3785870" cy="21717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左图为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3FS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结构总览图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3FS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结构前提：即图中的连线是基于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SSD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网络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，并通过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RDMA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技术高速互联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TIPS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：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RDMA是一种新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型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内存访问技术，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使得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计算机可以直接存取其他计算机的内存，而不需要经过处理器的处理。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即内存</a:t>
            </a:r>
            <a:r>
              <a:rPr lang="zh-CN" altLang="en-US" sz="1400" b="1" dirty="0">
                <a:solidFill>
                  <a:srgbClr val="000000"/>
                </a:solidFill>
                <a:latin typeface="+mn-ea"/>
              </a:rPr>
              <a:t>直接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访问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" name="图片 7" descr="Pasted image 2025040513444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940" y="1328420"/>
            <a:ext cx="5396865" cy="399796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2055495" y="3191510"/>
            <a:ext cx="718820" cy="3251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472180" y="1899285"/>
            <a:ext cx="718820" cy="3251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730115" y="3425825"/>
            <a:ext cx="718820" cy="3251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518535" y="4934585"/>
            <a:ext cx="718820" cy="32512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集群管理器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70280" y="1283335"/>
            <a:ext cx="6318885" cy="4651375"/>
          </a:xfrm>
        </p:spPr>
        <p:txBody>
          <a:bodyPr>
            <a:normAutofit lnSpcReduction="20000"/>
          </a:bodyPr>
          <a:lstStyle/>
          <a:p>
            <a:pPr fontAlgn="auto">
              <a:lnSpc>
                <a:spcPct val="17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负责整个集群的节点管理和配置分发。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 fontAlgn="auto">
              <a:lnSpc>
                <a:spcPct val="17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由于3FS采用分布式架构，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多个存储节点带来的就是更高的管理需求，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包括节点状态信息的更新，查询，转发与广播。“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例如访问的数据节点是否已经失效（故障是不可避免的）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”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  <a:p>
            <a:pPr fontAlgn="auto">
              <a:lnSpc>
                <a:spcPct val="17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切换机制：为了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保证管理器的高可用性，因此引入多个管理器（mgmtd）节点，其中一个是主mgmtd，其余作为备mgmtd节点，在管理器节点故障时实现切换操作从而保证管理不中断。</a:t>
            </a:r>
            <a:endParaRPr lang="en-US" altLang="zh-CN" sz="14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0740" y="1484630"/>
            <a:ext cx="4272915" cy="17557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640320" y="3240405"/>
            <a:ext cx="31813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election</a:t>
            </a:r>
            <a:r>
              <a:rPr lang="zh-CN" altLang="en-US"/>
              <a:t>：对应切换机制</a:t>
            </a:r>
            <a:endParaRPr lang="zh-CN" altLang="en-US"/>
          </a:p>
          <a:p>
            <a:r>
              <a:rPr lang="en-US" altLang="zh-CN"/>
              <a:t>heartbeat</a:t>
            </a:r>
            <a:r>
              <a:rPr lang="zh-CN" altLang="en-US"/>
              <a:t>：心跳机制用于确认每段时间内节点是否仍然有效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元数据服务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元数据：描述数据的数据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5" name="图片 4" descr="Pasted image 202504051600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6770" y="1859280"/>
            <a:ext cx="5741670" cy="33813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78625" y="2188845"/>
            <a:ext cx="39350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利用FoundationDB的键值操作特性，极为简单地实现了元数据服务（如并发的解决通过事务冲突检测来实现）。其中Metadata Service 节点只是充当文件存储元数据的Proxy（代理），负责语义的解析</a:t>
            </a:r>
            <a:r>
              <a:rPr lang="zh-CN" altLang="en-US"/>
              <a:t>，然后将具体的实现告知</a:t>
            </a:r>
            <a:r>
              <a:rPr lang="en-US" altLang="zh-CN"/>
              <a:t>FoundationDB</a:t>
            </a:r>
            <a:r>
              <a:rPr lang="zh-CN" altLang="en-US"/>
              <a:t>实现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4D221-F78E-4CE2-B90E-39C483F4591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70280" y="1263015"/>
            <a:ext cx="5544820" cy="4246880"/>
          </a:xfrm>
        </p:spPr>
        <p:txBody>
          <a:bodyPr>
            <a:normAutofit lnSpcReduction="20000"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+mn-ea"/>
              </a:rPr>
              <a:t>distributed FS features:</a:t>
            </a:r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+mn-ea"/>
              </a:rPr>
              <a:t>多个数据存储节点（所谓分布式）</a:t>
            </a:r>
            <a:endParaRPr lang="zh-CN" altLang="en-US" dirty="0">
              <a:solidFill>
                <a:srgbClr val="000000"/>
              </a:solidFill>
              <a:latin typeface="+mn-ea"/>
            </a:endParaRPr>
          </a:p>
          <a:p>
            <a:endParaRPr lang="en-US" altLang="zh-CN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如果只存储在单一节点，若此节点崩溃，那么访问将会失败</a:t>
            </a:r>
            <a:endParaRPr lang="zh-CN" altLang="en-US" sz="1800" dirty="0">
              <a:solidFill>
                <a:srgbClr val="000000"/>
              </a:solidFill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>
                <a:solidFill>
                  <a:schemeClr val="accent4"/>
                </a:solidFill>
                <a:latin typeface="+mn-ea"/>
              </a:rPr>
              <a:t>将数据拷贝多份，平均到多个节点存储</a:t>
            </a:r>
            <a:endParaRPr lang="zh-CN" altLang="en-US" sz="1800" dirty="0">
              <a:solidFill>
                <a:schemeClr val="accent4"/>
              </a:solidFill>
              <a:latin typeface="+mn-ea"/>
            </a:endParaRPr>
          </a:p>
          <a:p>
            <a:pPr lvl="0">
              <a:lnSpc>
                <a:spcPct val="110000"/>
              </a:lnSpc>
            </a:pPr>
            <a:r>
              <a:rPr lang="zh-CN" altLang="en-US" sz="1800" dirty="0">
                <a:solidFill>
                  <a:srgbClr val="000000"/>
                </a:solidFill>
                <a:latin typeface="+mn-ea"/>
              </a:rPr>
              <a:t>如果多个副本之间存在差异，那么无法保证读取单一节点得到的数据正确性</a:t>
            </a:r>
            <a:endParaRPr lang="zh-CN" altLang="en-US" sz="1800" dirty="0">
              <a:solidFill>
                <a:schemeClr val="accent4"/>
              </a:solidFill>
              <a:latin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 sz="1800" dirty="0">
                <a:solidFill>
                  <a:schemeClr val="accent4"/>
                </a:solidFill>
                <a:latin typeface="+mn-ea"/>
              </a:rPr>
              <a:t>使用</a:t>
            </a:r>
            <a:r>
              <a:rPr lang="en-US" altLang="zh-CN" sz="1800" dirty="0">
                <a:solidFill>
                  <a:schemeClr val="accent4"/>
                </a:solidFill>
                <a:latin typeface="+mn-ea"/>
              </a:rPr>
              <a:t>CRAQ</a:t>
            </a:r>
            <a:r>
              <a:rPr lang="zh-CN" altLang="en-US" sz="1800" dirty="0">
                <a:solidFill>
                  <a:schemeClr val="accent4"/>
                </a:solidFill>
                <a:latin typeface="+mn-ea"/>
              </a:rPr>
              <a:t>链式技术</a:t>
            </a:r>
            <a:endParaRPr lang="zh-CN" altLang="en-US" sz="1800" dirty="0">
              <a:solidFill>
                <a:schemeClr val="accent4"/>
              </a:solidFill>
              <a:latin typeface="+mn-ea"/>
            </a:endParaRPr>
          </a:p>
          <a:p>
            <a:pPr marL="228600" lvl="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zh-CN" altLang="en-US" sz="1800" dirty="0">
              <a:solidFill>
                <a:schemeClr val="accent4"/>
              </a:solidFill>
              <a:latin typeface="+mn-ea"/>
            </a:endParaRPr>
          </a:p>
        </p:txBody>
      </p:sp>
      <p:pic>
        <p:nvPicPr>
          <p:cNvPr id="5" name="图片 4" descr="Pasted image 20250405162349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60110" y="3449955"/>
            <a:ext cx="5470525" cy="2584450"/>
          </a:xfrm>
          <a:prstGeom prst="rect">
            <a:avLst/>
          </a:prstGeom>
        </p:spPr>
      </p:pic>
      <p:cxnSp>
        <p:nvCxnSpPr>
          <p:cNvPr id="2" name="肘形连接符 1"/>
          <p:cNvCxnSpPr/>
          <p:nvPr/>
        </p:nvCxnSpPr>
        <p:spPr>
          <a:xfrm>
            <a:off x="4020820" y="4119245"/>
            <a:ext cx="2228850" cy="866140"/>
          </a:xfrm>
          <a:prstGeom prst="bentConnector3">
            <a:avLst>
              <a:gd name="adj1" fmla="val 500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/>
        </p:nvCxnSpPr>
        <p:spPr>
          <a:xfrm>
            <a:off x="5885815" y="3286760"/>
            <a:ext cx="2618740" cy="284480"/>
          </a:xfrm>
          <a:prstGeom prst="bentConnector3">
            <a:avLst>
              <a:gd name="adj1" fmla="val 997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355,&quot;width&quot;:17520}"/>
</p:tagLst>
</file>

<file path=ppt/tags/tag2.xml><?xml version="1.0" encoding="utf-8"?>
<p:tagLst xmlns:p="http://schemas.openxmlformats.org/presentationml/2006/main">
  <p:tag name="KSO_WM_UNIT_PLACING_PICTURE_USER_VIEWPORT" val="{&quot;height&quot;:5211,&quot;width&quot;:6042}"/>
</p:tagLst>
</file>

<file path=ppt/tags/tag3.xml><?xml version="1.0" encoding="utf-8"?>
<p:tagLst xmlns:p="http://schemas.openxmlformats.org/presentationml/2006/main">
  <p:tag name="KSO_WM_UNIT_PLACING_PICTURE_USER_VIEWPORT" val="{&quot;height&quot;:10800,&quot;width&quot;:14580}"/>
</p:tagLst>
</file>

<file path=ppt/tags/tag4.xml><?xml version="1.0" encoding="utf-8"?>
<p:tagLst xmlns:p="http://schemas.openxmlformats.org/presentationml/2006/main">
  <p:tag name="KSO_WM_UNIT_PLACING_PICTURE_USER_VIEWPORT" val="{&quot;height&quot;:2766,&quot;width&quot;:7276}"/>
</p:tagLst>
</file>

<file path=ppt/tags/tag5.xml><?xml version="1.0" encoding="utf-8"?>
<p:tagLst xmlns:p="http://schemas.openxmlformats.org/presentationml/2006/main">
  <p:tag name="KSO_WM_UNIT_PLACING_PICTURE_USER_VIEWPORT" val="{&quot;height&quot;:4162,&quot;width&quot;:8725}"/>
</p:tagLst>
</file>

<file path=ppt/tags/tag6.xml><?xml version="1.0" encoding="utf-8"?>
<p:tagLst xmlns:p="http://schemas.openxmlformats.org/presentationml/2006/main">
  <p:tag name="KSO_WPP_MARK_KEY" val="387585d8-84b1-45e6-8d64-baaa224f1733"/>
  <p:tag name="COMMONDATA" val="eyJoZGlkIjoiMGQ4ZDIwOGI5ZTU4NWM2OTMwNjBlMzM1MzNhOTU0NWIifQ=="/>
</p:tagLst>
</file>

<file path=ppt/theme/theme1.xml><?xml version="1.0" encoding="utf-8"?>
<a:theme xmlns:a="http://schemas.openxmlformats.org/drawingml/2006/main" name="Office 主题​​">
  <a:themeElements>
    <a:clrScheme name="teach05">
      <a:dk1>
        <a:srgbClr val="323F4F"/>
      </a:dk1>
      <a:lt1>
        <a:sysClr val="window" lastClr="FFFFFF"/>
      </a:lt1>
      <a:dk2>
        <a:srgbClr val="44546A"/>
      </a:dk2>
      <a:lt2>
        <a:srgbClr val="E7E6E6"/>
      </a:lt2>
      <a:accent1>
        <a:srgbClr val="123B64"/>
      </a:accent1>
      <a:accent2>
        <a:srgbClr val="3798EC"/>
      </a:accent2>
      <a:accent3>
        <a:srgbClr val="FFCB0E"/>
      </a:accent3>
      <a:accent4>
        <a:srgbClr val="D7244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2678</Words>
  <Application>WPS 演示</Application>
  <PresentationFormat>宽屏</PresentationFormat>
  <Paragraphs>172</Paragraphs>
  <Slides>15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-apple-system</vt:lpstr>
      <vt:lpstr>Segoe Print</vt:lpstr>
      <vt:lpstr>Candara</vt:lpstr>
      <vt:lpstr>微软雅黑</vt:lpstr>
      <vt:lpstr>Arial Unicode MS</vt:lpstr>
      <vt:lpstr>等线</vt:lpstr>
      <vt:lpstr>Calibri</vt:lpstr>
      <vt:lpstr>Office 主题​​</vt:lpstr>
      <vt:lpstr>Valor-go</vt:lpstr>
      <vt:lpstr>Rust</vt:lpstr>
      <vt:lpstr>3FS——Fire-flyer File System</vt:lpstr>
      <vt:lpstr>Why 3FS</vt:lpstr>
      <vt:lpstr>与其他分布式文件系统的异同（HDFS等）</vt:lpstr>
      <vt:lpstr>结构概览</vt:lpstr>
      <vt:lpstr>集群管理器</vt:lpstr>
      <vt:lpstr>元数据服务</vt:lpstr>
      <vt:lpstr>存储</vt:lpstr>
      <vt:lpstr>Storage Service -- CR and CRAQ</vt:lpstr>
      <vt:lpstr>客户端</vt:lpstr>
      <vt:lpstr>关于FUSE：用户空间文件系统</vt:lpstr>
      <vt:lpstr>关于FUSE：用户空间文件系统</vt:lpstr>
      <vt:lpstr>关于FUSE：用户空间文件系统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教务处PPT模板005</dc:title>
  <dc:creator>现代教育技术中心</dc:creator>
  <cp:lastModifiedBy>WPS_1730638232</cp:lastModifiedBy>
  <cp:revision>63</cp:revision>
  <dcterms:created xsi:type="dcterms:W3CDTF">2019-09-10T12:31:00Z</dcterms:created>
  <dcterms:modified xsi:type="dcterms:W3CDTF">2025-04-20T08:54:18Z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71F3CA86F2574926BFA57DB1AB0CE08C</vt:lpwstr>
  </property>
  <property fmtid="{D5CDD505-2E9C-101B-9397-08002B2CF9AE}" pid="3" name="KSOProductBuildVer">
    <vt:lpwstr>2052-11.1.0.12165</vt:lpwstr>
  </property>
</Properties>
</file>