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8" r:id="rId4"/>
    <p:sldId id="269" r:id="rId5"/>
    <p:sldId id="270" r:id="rId6"/>
    <p:sldId id="271" r:id="rId7"/>
    <p:sldId id="272" r:id="rId8"/>
    <p:sldId id="279" r:id="rId9"/>
    <p:sldId id="280" r:id="rId10"/>
    <p:sldId id="281" r:id="rId11"/>
    <p:sldId id="282" r:id="rId12"/>
    <p:sldId id="283" r:id="rId13"/>
    <p:sldId id="284" r:id="rId14"/>
    <p:sldId id="274" r:id="rId15"/>
    <p:sldId id="275" r:id="rId16"/>
    <p:sldId id="276" r:id="rId17"/>
    <p:sldId id="277" r:id="rId18"/>
    <p:sldId id="278" r:id="rId19"/>
    <p:sldId id="257" r:id="rId20"/>
    <p:sldId id="264" r:id="rId21"/>
    <p:sldId id="265" r:id="rId22"/>
    <p:sldId id="266" r:id="rId23"/>
    <p:sldId id="267" r:id="rId24"/>
    <p:sldId id="26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3791BDC-6CF9-EC55-413C-324A358C683F}" name="淇辉 王" initials="淇王" userId="deaa4f3b23087a9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3" autoAdjust="0"/>
    <p:restoredTop sz="94680" autoAdjust="0"/>
  </p:normalViewPr>
  <p:slideViewPr>
    <p:cSldViewPr snapToGrid="0">
      <p:cViewPr varScale="1">
        <p:scale>
          <a:sx n="74" d="100"/>
          <a:sy n="74" d="100"/>
        </p:scale>
        <p:origin x="45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44433-9894-4477-9B1E-61BBF47033A1}" type="datetimeFigureOut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BC43-7485-4F6C-86B9-BF93B86F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5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lnSpc>
                <a:spcPts val="1800"/>
              </a:lnSpc>
              <a:buNone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边缘计算</a:t>
            </a: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低延迟数据处理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：边缘计算场景中，数据通常需要在靠近数据源的位置进行快速处理，以减少延迟。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inherit"/>
              </a:rPr>
              <a:t>3FS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通过硬件卸载技术（如智能网卡处理数据校验和协议解析）将存储读响应时间缩短了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inherit"/>
              </a:rPr>
              <a:t>40%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，这种低延迟特性使其能够满足边缘计算对实时性要求较高的场景。</a:t>
            </a: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分布式计算能力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inherit"/>
              </a:rPr>
              <a:t>3FS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的分布式架构能够支持边缘计算中的分布式任务调度和负载均衡。例如，</a:t>
            </a:r>
            <a:r>
              <a:rPr lang="en-US" altLang="zh-CN" b="0" i="0" dirty="0" err="1">
                <a:solidFill>
                  <a:srgbClr val="060607"/>
                </a:solidFill>
                <a:effectLst/>
                <a:latin typeface="inherit"/>
              </a:rPr>
              <a:t>Smallpond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数据处理框架通过引入先进的分布式算法，实现了任务的智能调度和负载均衡，确保在边缘侧的数据处理能够高效进行。</a:t>
            </a:r>
          </a:p>
          <a:p>
            <a:pPr algn="l" fontAlgn="base">
              <a:lnSpc>
                <a:spcPts val="1800"/>
              </a:lnSpc>
              <a:buNone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物联网</a:t>
            </a: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高效数据存储与管理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：物联网设备产生大量小文件和碎片化数据，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inherit"/>
              </a:rPr>
              <a:t>3FS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通过优化小文件存储（如</a:t>
            </a:r>
            <a:r>
              <a:rPr lang="en-US" altLang="zh-CN" b="0" i="0" dirty="0" err="1">
                <a:solidFill>
                  <a:srgbClr val="060607"/>
                </a:solidFill>
                <a:effectLst/>
                <a:latin typeface="inherit"/>
              </a:rPr>
              <a:t>FFRecord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格式）解决了传统文件系统在处理小文件时的性能瓶颈。</a:t>
            </a:r>
            <a:r>
              <a:rPr lang="en-US" altLang="zh-CN" b="0" i="0" dirty="0" err="1">
                <a:solidFill>
                  <a:srgbClr val="060607"/>
                </a:solidFill>
                <a:effectLst/>
                <a:latin typeface="inherit"/>
              </a:rPr>
              <a:t>FFRecord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支持随机访问和高效的批量读取，适合物联网场景中对数据的快速访问需求。</a:t>
            </a: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inherit"/>
              </a:rPr>
              <a:t>强一致性和可靠性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：物联网环境中数据的准确性和可靠性至关重要。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inherit"/>
              </a:rPr>
              <a:t>3FS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通过链式复制与分配查询（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inherit"/>
              </a:rPr>
              <a:t>CRAQ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）技术确保数据的强一致性，同时支持自适应纠删码策略，对热数据采用多副本保障，对温冷数据采用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inherit"/>
              </a:rPr>
              <a:t>EC 8+3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inherit"/>
              </a:rPr>
              <a:t>编码，提升了空间利用率，确保物联网数据在传输和存储过程中的完整性和可靠性。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5BC43-7485-4F6C-86B9-BF93B86F3C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703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A7B5C-E806-10BF-CA95-3FCA08F7D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0879C2C-FD8F-D4F8-318D-672F61086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8C945F7-28FD-3520-2BA3-07151A236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313D95-5A99-BC57-7C23-6A2708D8D0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5BC43-7485-4F6C-86B9-BF93B86F3C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464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[1]https://blog.csdn.net/weixin_45525272/article/details/121298434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5BC43-7485-4F6C-86B9-BF93B86F3CB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6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[1]https://developer.volcengine.com/articles/7480397583173877797#heading9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5BC43-7485-4F6C-86B9-BF93B86F3CB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65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3FS</a:t>
            </a:r>
            <a:r>
              <a:rPr lang="zh-CN" altLang="en-US" dirty="0"/>
              <a:t>（</a:t>
            </a:r>
            <a:r>
              <a:rPr lang="en-US" altLang="zh-CN" dirty="0"/>
              <a:t>Fire-Flyer File System</a:t>
            </a:r>
            <a:r>
              <a:rPr lang="zh-CN" altLang="en-US" dirty="0"/>
              <a:t>）是</a:t>
            </a:r>
            <a:r>
              <a:rPr lang="en-US" altLang="zh-CN" dirty="0" err="1"/>
              <a:t>DeepSeek</a:t>
            </a:r>
            <a:r>
              <a:rPr lang="zh-CN" altLang="en-US" dirty="0"/>
              <a:t>于</a:t>
            </a:r>
            <a:r>
              <a:rPr lang="en-US" altLang="zh-CN" dirty="0"/>
              <a:t>2025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月开源的高性能分布式文件系统，旨在解决人工智能训练和推理工作负载中的数据存储与访问挑战。该系统充分利用现代</a:t>
            </a:r>
            <a:r>
              <a:rPr lang="en-US" altLang="zh-CN" dirty="0"/>
              <a:t>SSD</a:t>
            </a:r>
            <a:r>
              <a:rPr lang="zh-CN" altLang="en-US" dirty="0"/>
              <a:t>和</a:t>
            </a:r>
            <a:r>
              <a:rPr lang="en-US" altLang="zh-CN" dirty="0"/>
              <a:t>RDMA</a:t>
            </a:r>
            <a:r>
              <a:rPr lang="zh-CN" altLang="en-US" dirty="0"/>
              <a:t>网络技术，提供了一个共享的存储层，简化了分布式应用程序的数据管理。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5BC43-7485-4F6C-86B9-BF93B86F3CB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88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应用场景不同</a:t>
            </a:r>
            <a:r>
              <a:rPr lang="en-US" altLang="zh-CN" dirty="0"/>
              <a:t>3FS</a:t>
            </a:r>
            <a:r>
              <a:rPr lang="zh-CN" altLang="en-US" dirty="0"/>
              <a:t>专为人工智能训练和推理优化，特别适用于高并发、大规模数据吞吐的场景。</a:t>
            </a:r>
            <a:r>
              <a:rPr lang="en-US" altLang="zh-CN" dirty="0"/>
              <a:t>HDFS</a:t>
            </a:r>
            <a:r>
              <a:rPr lang="zh-CN" altLang="en-US" dirty="0"/>
              <a:t>主要用于大数据存储与分析，适合批处理任务，如</a:t>
            </a:r>
            <a:r>
              <a:rPr lang="en-US" altLang="zh-CN" dirty="0"/>
              <a:t>Hadoop</a:t>
            </a:r>
            <a:r>
              <a:rPr lang="zh-CN" altLang="en-US" dirty="0"/>
              <a:t>生态系统。</a:t>
            </a:r>
            <a:r>
              <a:rPr lang="en-US" altLang="zh-CN" dirty="0" err="1"/>
              <a:t>Ceph</a:t>
            </a:r>
            <a:r>
              <a:rPr lang="zh-CN" altLang="en-US" dirty="0"/>
              <a:t>侧重于对象存储和云计算，在存储块设备和对象数据管理方面表现突出。</a:t>
            </a:r>
            <a:r>
              <a:rPr lang="en-US" altLang="zh-CN" dirty="0" err="1"/>
              <a:t>FastDFS</a:t>
            </a:r>
            <a:r>
              <a:rPr lang="zh-CN" altLang="en-US" dirty="0"/>
              <a:t>更适合静态资源存储，如图片、视频等，适用于内容分发网络（</a:t>
            </a:r>
            <a:r>
              <a:rPr lang="en-US" altLang="zh-CN" dirty="0"/>
              <a:t>CDN</a:t>
            </a:r>
            <a:r>
              <a:rPr lang="zh-CN" altLang="en-US" dirty="0"/>
              <a:t>）场景。一致性与数据管理</a:t>
            </a:r>
            <a:r>
              <a:rPr lang="en-US" altLang="zh-CN" dirty="0"/>
              <a:t>3FS</a:t>
            </a:r>
            <a:r>
              <a:rPr lang="zh-CN" altLang="en-US" dirty="0"/>
              <a:t>采用强一致性（</a:t>
            </a:r>
            <a:r>
              <a:rPr lang="en-US" altLang="zh-CN" dirty="0"/>
              <a:t>CRAQ</a:t>
            </a:r>
            <a:r>
              <a:rPr lang="zh-CN" altLang="en-US" dirty="0"/>
              <a:t>协议），保证数据在多个副本间实时同步，提高数据可靠性。</a:t>
            </a:r>
            <a:r>
              <a:rPr lang="en-US" altLang="zh-CN" dirty="0"/>
              <a:t>HDFS</a:t>
            </a:r>
            <a:r>
              <a:rPr lang="zh-CN" altLang="en-US" dirty="0"/>
              <a:t>提供的是最终一致性，允许一定的延迟，但能够在大规模数据处理时提供较高的吞吐量。</a:t>
            </a:r>
            <a:r>
              <a:rPr lang="en-US" altLang="zh-CN" dirty="0" err="1"/>
              <a:t>Ceph</a:t>
            </a:r>
            <a:r>
              <a:rPr lang="zh-CN" altLang="en-US" dirty="0"/>
              <a:t>采用一致性可调节机制，可以在强一致性和最终一致性之间进行权衡。</a:t>
            </a:r>
            <a:r>
              <a:rPr lang="en-US" altLang="zh-CN" dirty="0" err="1"/>
              <a:t>FastDFS</a:t>
            </a:r>
            <a:r>
              <a:rPr lang="zh-CN" altLang="en-US" dirty="0"/>
              <a:t>默认采用最终一致性，优先保证系统的高可用性和扩展性。性能与优化方向</a:t>
            </a:r>
            <a:r>
              <a:rPr lang="en-US" altLang="zh-CN" dirty="0"/>
              <a:t>3FS</a:t>
            </a:r>
            <a:r>
              <a:rPr lang="zh-CN" altLang="en-US" dirty="0"/>
              <a:t>优化了低延迟与高吞吐量，适用于</a:t>
            </a:r>
            <a:r>
              <a:rPr lang="en-US" altLang="zh-CN" dirty="0"/>
              <a:t>AI</a:t>
            </a:r>
            <a:r>
              <a:rPr lang="zh-CN" altLang="en-US" dirty="0"/>
              <a:t>训练数据加载和推理阶段的</a:t>
            </a:r>
            <a:r>
              <a:rPr lang="en-US" altLang="zh-CN" dirty="0" err="1"/>
              <a:t>KVCache</a:t>
            </a:r>
            <a:r>
              <a:rPr lang="zh-CN" altLang="en-US" dirty="0"/>
              <a:t>查找。</a:t>
            </a:r>
            <a:r>
              <a:rPr lang="en-US" altLang="zh-CN" dirty="0"/>
              <a:t>HDFS</a:t>
            </a:r>
            <a:r>
              <a:rPr lang="zh-CN" altLang="en-US" dirty="0"/>
              <a:t>主要优化顺序读写性能，适用于批量数据存储。</a:t>
            </a:r>
            <a:r>
              <a:rPr lang="en-US" altLang="zh-CN" dirty="0" err="1"/>
              <a:t>Ceph</a:t>
            </a:r>
            <a:r>
              <a:rPr lang="zh-CN" altLang="en-US" dirty="0"/>
              <a:t>强调动态扩展性，支持大规模云计算环境。</a:t>
            </a:r>
            <a:r>
              <a:rPr lang="en-US" altLang="zh-CN" dirty="0" err="1"/>
              <a:t>FastDFS</a:t>
            </a:r>
            <a:r>
              <a:rPr lang="zh-CN" altLang="en-US" dirty="0"/>
              <a:t>设计简洁，适合小文件存储，但不适用于高并发大数据存储场景。架构设计</a:t>
            </a:r>
            <a:r>
              <a:rPr lang="en-US" altLang="zh-CN" dirty="0"/>
              <a:t>3FS</a:t>
            </a:r>
            <a:r>
              <a:rPr lang="zh-CN" altLang="en-US" dirty="0"/>
              <a:t>采用计算存储分离架构，使计算节点和存储节点相互独立，提高系统灵活性。</a:t>
            </a:r>
            <a:r>
              <a:rPr lang="en-US" altLang="zh-CN" dirty="0"/>
              <a:t>HDFS</a:t>
            </a:r>
            <a:r>
              <a:rPr lang="zh-CN" altLang="en-US" dirty="0"/>
              <a:t>采用主从架构，由</a:t>
            </a:r>
            <a:r>
              <a:rPr lang="en-US" altLang="zh-CN" dirty="0" err="1"/>
              <a:t>NameNode</a:t>
            </a:r>
            <a:r>
              <a:rPr lang="zh-CN" altLang="en-US" dirty="0"/>
              <a:t>管理元数据，</a:t>
            </a:r>
            <a:r>
              <a:rPr lang="en-US" altLang="zh-CN" dirty="0" err="1"/>
              <a:t>DataNode</a:t>
            </a:r>
            <a:r>
              <a:rPr lang="zh-CN" altLang="en-US" dirty="0"/>
              <a:t>负责数据存储。</a:t>
            </a:r>
            <a:r>
              <a:rPr lang="en-US" altLang="zh-CN" dirty="0" err="1"/>
              <a:t>Ceph</a:t>
            </a:r>
            <a:r>
              <a:rPr lang="zh-CN" altLang="en-US" dirty="0"/>
              <a:t>是无中心化架构，每个存储节点都可以处理数据请求，提高容错能力。</a:t>
            </a:r>
            <a:r>
              <a:rPr lang="en-US" altLang="zh-CN" dirty="0" err="1"/>
              <a:t>FastDFS</a:t>
            </a:r>
            <a:r>
              <a:rPr lang="zh-CN" altLang="en-US" dirty="0"/>
              <a:t>采用轻量级主从架构，适合小型分布式存储应用。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5BC43-7485-4F6C-86B9-BF93B86F3CB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045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网络配置优化：为了充分发挥</a:t>
            </a:r>
            <a:r>
              <a:rPr lang="en-US" altLang="zh-CN" dirty="0"/>
              <a:t>3FS</a:t>
            </a:r>
            <a:r>
              <a:rPr lang="zh-CN" altLang="en-US" dirty="0"/>
              <a:t>的性能，企业通常采用支持</a:t>
            </a:r>
            <a:r>
              <a:rPr lang="en-US" altLang="zh-CN" dirty="0"/>
              <a:t>RDMA</a:t>
            </a:r>
            <a:r>
              <a:rPr lang="zh-CN" altLang="en-US" dirty="0"/>
              <a:t>（远程直接内存访问）的高速网络，如</a:t>
            </a:r>
            <a:r>
              <a:rPr lang="en-US" altLang="zh-CN" dirty="0"/>
              <a:t>InfiniBand</a:t>
            </a:r>
            <a:r>
              <a:rPr lang="zh-CN" altLang="en-US" dirty="0"/>
              <a:t>或</a:t>
            </a:r>
            <a:r>
              <a:rPr lang="en-US" altLang="zh-CN" dirty="0"/>
              <a:t>RoCE</a:t>
            </a:r>
            <a:r>
              <a:rPr lang="zh-CN" altLang="en-US" dirty="0"/>
              <a:t>。这有助于实现低延迟、高吞吐量的数据传输，满足</a:t>
            </a:r>
            <a:r>
              <a:rPr lang="en-US" altLang="zh-CN" dirty="0"/>
              <a:t>AI</a:t>
            </a:r>
            <a:r>
              <a:rPr lang="zh-CN" altLang="en-US" dirty="0"/>
              <a:t>训练对数据访问速度的苛刻要求。例如，某企业在部署</a:t>
            </a:r>
            <a:r>
              <a:rPr lang="en-US" altLang="zh-CN" dirty="0"/>
              <a:t>3FS</a:t>
            </a:r>
            <a:r>
              <a:rPr lang="zh-CN" altLang="en-US" dirty="0"/>
              <a:t>时，配置了业务网以支持</a:t>
            </a:r>
            <a:r>
              <a:rPr lang="en-US" altLang="zh-CN" dirty="0"/>
              <a:t>RDMA</a:t>
            </a:r>
            <a:r>
              <a:rPr lang="zh-CN" altLang="en-US" dirty="0"/>
              <a:t>，并通过工具验证了节点间的</a:t>
            </a:r>
            <a:r>
              <a:rPr lang="en-US" altLang="zh-CN" dirty="0"/>
              <a:t>RDMA</a:t>
            </a:r>
            <a:r>
              <a:rPr lang="zh-CN" altLang="en-US" dirty="0"/>
              <a:t>连接性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服务端优化：在服务端，采用</a:t>
            </a:r>
            <a:r>
              <a:rPr lang="en-US" altLang="zh-CN" dirty="0"/>
              <a:t>Direct IO</a:t>
            </a:r>
            <a:r>
              <a:rPr lang="zh-CN" altLang="en-US" dirty="0"/>
              <a:t>和异步对齐的读取方式，可以使数据加载更符合模型训练的使用场景，从而获得更好的读取性能。这种方法减少了内核缓存的干预，直接将数据从存储设备传输到应用程序，提高了数据访问效率。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客户端内存使用优化：在客户端，利用</a:t>
            </a:r>
            <a:r>
              <a:rPr lang="en-US" altLang="zh-CN" dirty="0"/>
              <a:t>Direct IO</a:t>
            </a:r>
            <a:r>
              <a:rPr lang="zh-CN" altLang="en-US" dirty="0"/>
              <a:t>和</a:t>
            </a:r>
            <a:r>
              <a:rPr lang="en-US" altLang="zh-CN" dirty="0"/>
              <a:t>RDMA Read</a:t>
            </a:r>
            <a:r>
              <a:rPr lang="zh-CN" altLang="en-US" dirty="0"/>
              <a:t>技术，可以将数据直接从网卡加载到用户态内存中，减少内存带宽的占用。这使得模型训练在数据读取部分仅消耗极少的</a:t>
            </a:r>
            <a:r>
              <a:rPr lang="en-US" altLang="zh-CN" dirty="0"/>
              <a:t>CPU</a:t>
            </a:r>
            <a:r>
              <a:rPr lang="zh-CN" altLang="en-US" dirty="0"/>
              <a:t>和内存资源，即可获得超高的读取带宽，从而避免在训练过程中等待数据加载，充分利用</a:t>
            </a:r>
            <a:r>
              <a:rPr lang="en-US" altLang="zh-CN" dirty="0"/>
              <a:t>GPU</a:t>
            </a:r>
            <a:r>
              <a:rPr lang="zh-CN" altLang="en-US" dirty="0"/>
              <a:t>的计算性能。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端口和服务管理： 在部署过程中，需要注意服务端口的冲突问题。例如，管理服务（</a:t>
            </a:r>
            <a:r>
              <a:rPr lang="en-US" altLang="zh-CN" dirty="0" err="1"/>
              <a:t>mgmtd</a:t>
            </a:r>
            <a:r>
              <a:rPr lang="zh-CN" altLang="en-US" dirty="0"/>
              <a:t>）和</a:t>
            </a:r>
            <a:r>
              <a:rPr lang="en-US" altLang="zh-CN" dirty="0" err="1"/>
              <a:t>ClickHouse</a:t>
            </a:r>
            <a:r>
              <a:rPr lang="en-US" altLang="zh-CN" dirty="0"/>
              <a:t> Server</a:t>
            </a:r>
            <a:r>
              <a:rPr lang="zh-CN" altLang="en-US" dirty="0"/>
              <a:t>可能默认使用相同的端口，导致启动失败。解决方法是调整其中一个服务的端口配置，确保各服务正常运行。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元数据服务优化： </a:t>
            </a:r>
            <a:r>
              <a:rPr lang="en-US" altLang="zh-CN" dirty="0"/>
              <a:t>3FS</a:t>
            </a:r>
            <a:r>
              <a:rPr lang="zh-CN" altLang="en-US" dirty="0"/>
              <a:t>采用</a:t>
            </a:r>
            <a:r>
              <a:rPr lang="en-US" altLang="zh-CN" dirty="0" err="1"/>
              <a:t>FoundationDB</a:t>
            </a:r>
            <a:r>
              <a:rPr lang="zh-CN" altLang="en-US" dirty="0"/>
              <a:t>作为元数据存储，提供高可用性和数据冗余。然而，</a:t>
            </a:r>
            <a:r>
              <a:rPr lang="en-US" altLang="zh-CN" dirty="0" err="1"/>
              <a:t>FoundationDB</a:t>
            </a:r>
            <a:r>
              <a:rPr lang="zh-CN" altLang="en-US" dirty="0"/>
              <a:t>的性能可能成为瓶颈，特别是在高并发场景下。因此，企业在部署时，需要根据业务需求，评估并优化元数据服务的性能，以确保整体系统的高效运行。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5BC43-7485-4F6C-86B9-BF93B86F3CB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57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312912" y="0"/>
            <a:ext cx="85974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8597407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6369" t="-11784" r="-7157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40" y="1400452"/>
            <a:ext cx="8600440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6089" y="2004459"/>
            <a:ext cx="7934411" cy="833633"/>
          </a:xfrm>
        </p:spPr>
        <p:txBody>
          <a:bodyPr anchor="ctr">
            <a:noAutofit/>
          </a:bodyPr>
          <a:lstStyle>
            <a:lvl1pPr algn="l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6089" y="2838092"/>
            <a:ext cx="7934411" cy="490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722384" y="2004459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1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35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5" r="22916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95433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9540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0944" t="-11784" r="-378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39" y="825500"/>
            <a:ext cx="9539301" cy="478154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58019"/>
              <a:ext cx="8600440" cy="2651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066007" y="2432050"/>
            <a:ext cx="8909844" cy="2471738"/>
          </a:xfrm>
        </p:spPr>
        <p:txBody>
          <a:bodyPr/>
          <a:lstStyle>
            <a:lvl1pPr marL="266700" indent="-266700">
              <a:buFont typeface="Arial" panose="020B0604020202020204" pitchFamily="34" charset="0"/>
              <a:buChar char="•"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40" name="矩形 39"/>
          <p:cNvSpPr/>
          <p:nvPr userDrawn="1"/>
        </p:nvSpPr>
        <p:spPr>
          <a:xfrm>
            <a:off x="722384" y="1332206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1066006" y="1216332"/>
            <a:ext cx="8909844" cy="1021080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grpSp>
        <p:nvGrpSpPr>
          <p:cNvPr id="42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43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39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5" r="22916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95433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9540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0944" t="-11784" r="-378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39" y="2305227"/>
            <a:ext cx="9539301" cy="192825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42955"/>
              <a:ext cx="8600440" cy="2566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08158" y="2774484"/>
            <a:ext cx="7726680" cy="833633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单击编辑小节标题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08158" y="3617738"/>
            <a:ext cx="7726680" cy="40991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27075" y="2800739"/>
            <a:ext cx="898525" cy="883066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41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4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88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726439" y="365125"/>
            <a:ext cx="11016382" cy="5812879"/>
            <a:chOff x="685800" y="1400452"/>
            <a:chExt cx="8600440" cy="2709269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6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1034" y="606265"/>
            <a:ext cx="10555326" cy="656061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1283641"/>
            <a:ext cx="10546192" cy="4651081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8" name="矩形 37"/>
          <p:cNvSpPr/>
          <p:nvPr userDrawn="1"/>
        </p:nvSpPr>
        <p:spPr>
          <a:xfrm>
            <a:off x="722384" y="704310"/>
            <a:ext cx="144255" cy="4439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69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726439" y="365125"/>
            <a:ext cx="11016382" cy="5812881"/>
            <a:chOff x="685800" y="1400452"/>
            <a:chExt cx="8600440" cy="2709270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7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711201"/>
            <a:ext cx="10546192" cy="522352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386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00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" r="277"/>
          <a:stretch/>
        </p:blipFill>
        <p:spPr>
          <a:xfrm>
            <a:off x="7677150" y="-2621"/>
            <a:ext cx="451485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956064" y="0"/>
            <a:ext cx="677823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504000" y="2951480"/>
            <a:ext cx="8597407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2182" t="-11784" r="-11344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1443990" y="1400452"/>
            <a:ext cx="6774180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63639" y="2004459"/>
            <a:ext cx="5972261" cy="833633"/>
          </a:xfrm>
        </p:spPr>
        <p:txBody>
          <a:bodyPr anchor="ctr">
            <a:noAutofit/>
          </a:bodyPr>
          <a:lstStyle>
            <a:lvl1pPr algn="l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63639" y="2838092"/>
            <a:ext cx="5972261" cy="490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439934" y="2004459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jwc_logo"/>
          <p:cNvGrpSpPr/>
          <p:nvPr userDrawn="1"/>
        </p:nvGrpSpPr>
        <p:grpSpPr>
          <a:xfrm>
            <a:off x="1529041" y="6238395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6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49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7FAE3-B6A6-4F8C-A3EE-9B3A5A9AB4F0}" type="datetimeFigureOut">
              <a:rPr lang="zh-CN" altLang="en-US" smtClean="0"/>
              <a:t>2025/3/30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800" y="6356349"/>
            <a:ext cx="412750" cy="36512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5B74D221-F78E-4CE2-B90E-39C483F459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50" r:id="rId4"/>
    <p:sldLayoutId id="2147483663" r:id="rId5"/>
    <p:sldLayoutId id="2147483664" r:id="rId6"/>
    <p:sldLayoutId id="214748366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Valor-go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调研报告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69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0373C-BD7B-EAAC-F09B-864B32997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4F1BB8-EA67-22CD-0FC1-E024FA44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905797D-4A0E-5CF3-08B1-CE4AF558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立项依据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10DE034-91C0-3F10-6CB2-2790A526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</a:t>
            </a:r>
            <a:r>
              <a:rPr lang="zh-CN" altLang="en-US" dirty="0">
                <a:latin typeface="+mn-ea"/>
              </a:rPr>
              <a:t>接口局限</a:t>
            </a:r>
            <a:endParaRPr lang="en-US" altLang="zh-CN" b="0" i="0" dirty="0">
              <a:solidFill>
                <a:srgbClr val="060607"/>
              </a:solidFill>
              <a:effectLst/>
              <a:latin typeface="+mn-ea"/>
            </a:endParaRPr>
          </a:p>
          <a:p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3FS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+mn-ea"/>
              </a:rPr>
              <a:t>使用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FUSE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+mn-ea"/>
              </a:rPr>
              <a:t>接口时，存在内存复制开销和原始多线程支持不足的问题。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如果能增加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3FS</a:t>
            </a:r>
            <a:r>
              <a:rPr lang="zh-CN" altLang="en-US" dirty="0">
                <a:latin typeface="+mn-ea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XFUSE</a:t>
            </a:r>
            <a:r>
              <a:rPr lang="zh-CN" altLang="en-US" dirty="0">
                <a:latin typeface="+mn-ea"/>
              </a:rPr>
              <a:t>的兼容性，可以提升性能。</a:t>
            </a:r>
            <a:endParaRPr lang="en-US" altLang="zh-CN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5BFD4A-7665-0724-BE32-EF9B0D22A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85833"/>
            <a:ext cx="5630449" cy="30581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E6BE7D-26F4-DBC4-62EF-F1FD38300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5" y="3429000"/>
            <a:ext cx="5200389" cy="239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0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BBEEC-7642-15B6-0A0F-49B9DBE40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B354A5-C357-8B42-4586-9C5242BB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ACBE56D1-C35F-8D31-5EB1-D503984C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应用前景广阔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C1D505D-2EF1-2135-CA26-0C0251E47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升级后的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3FS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系统将能够更好地满足市场对高性能、高可用性文件系统的需求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具有广阔的市场应用前景。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边缘计算需要低延迟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高分布式计算能力，这是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3FS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的强项。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物联网需要对数据的快速访问与完整传输，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3FS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的读取能力和强一致性正适配这些要求。</a:t>
            </a:r>
            <a:endParaRPr lang="en-US" altLang="zh-CN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8558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47605-7A57-8B70-6A3F-D444CF59F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281BF0-D7E1-0A73-A627-0834E1C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B952260-6112-1F41-80D9-73732DDD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技术可行性与团队提升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FD6AE25-871F-03EE-72B8-4AE49AB8F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060607"/>
              </a:solidFill>
              <a:effectLst/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团队成员初步了解了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3FS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文件系统结构，初步学习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Rust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语言，调查了二者之间的可结合性，初步判断在升级核心模块后（如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XFUSE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接口，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Rust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改写）会得到一定的性能提升。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团队希望借助通过对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3FS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这一较新的系统的学习与改进，提升对操作系统课程的理解和掌握。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751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7818C-D926-74A2-0DFF-A033208AD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DB80A-DA68-E450-B99A-BD29DFD04F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3FS</a:t>
            </a:r>
            <a:r>
              <a:rPr lang="zh-CN" altLang="en-US" sz="4000" dirty="0">
                <a:latin typeface="+mn-ea"/>
                <a:ea typeface="+mn-ea"/>
              </a:rPr>
              <a:t>文件系统</a:t>
            </a:r>
            <a:r>
              <a:rPr lang="en-US" altLang="zh-CN" sz="4000" dirty="0">
                <a:latin typeface="+mn-ea"/>
                <a:ea typeface="+mn-ea"/>
              </a:rPr>
              <a:t>fuse</a:t>
            </a:r>
            <a:r>
              <a:rPr lang="zh-CN" altLang="en-US" sz="4000" dirty="0">
                <a:latin typeface="+mn-ea"/>
                <a:ea typeface="+mn-ea"/>
              </a:rPr>
              <a:t>模块升级</a:t>
            </a:r>
            <a:br>
              <a:rPr lang="en-US" altLang="zh-CN" sz="4000" dirty="0">
                <a:latin typeface="+mn-ea"/>
                <a:ea typeface="+mn-ea"/>
              </a:rPr>
            </a:br>
            <a:r>
              <a:rPr lang="en-US" altLang="zh-CN" sz="4000" dirty="0">
                <a:latin typeface="+mn-ea"/>
                <a:ea typeface="+mn-ea"/>
              </a:rPr>
              <a:t>	——</a:t>
            </a:r>
            <a:r>
              <a:rPr lang="zh-CN" altLang="en-US" sz="4000" dirty="0">
                <a:latin typeface="+mn-ea"/>
                <a:ea typeface="+mn-ea"/>
              </a:rPr>
              <a:t>前瞻性</a:t>
            </a:r>
            <a:r>
              <a:rPr lang="en-US" altLang="zh-CN" sz="4000" dirty="0">
                <a:latin typeface="+mn-ea"/>
                <a:ea typeface="+mn-ea"/>
              </a:rPr>
              <a:t>/</a:t>
            </a:r>
            <a:r>
              <a:rPr lang="zh-CN" altLang="en-US" sz="4000" dirty="0">
                <a:latin typeface="+mn-ea"/>
                <a:ea typeface="+mn-ea"/>
              </a:rPr>
              <a:t>重要性分析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947983-E196-E3DA-5187-7EC36D68A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8FB620-AB9C-0F35-3FC5-FDF46FE797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570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A92C9-B130-F453-1195-4E0E7933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一个好的文件系统对大模型的重要性：性能</a:t>
            </a:r>
            <a:r>
              <a:rPr lang="en-US" altLang="zh-CN" dirty="0"/>
              <a:t>+</a:t>
            </a:r>
            <a:r>
              <a:rPr lang="zh-CN" altLang="en-US" dirty="0"/>
              <a:t>成本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EB61-5137-604C-E264-DC9FE2A9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高效的大数据存储与访问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i="0" dirty="0">
                <a:solidFill>
                  <a:srgbClr val="000000"/>
                </a:solidFill>
                <a:effectLst/>
                <a:latin typeface="+mn-ea"/>
              </a:rPr>
              <a:t>支持并行计算和分布式训练</a:t>
            </a:r>
            <a:endParaRPr lang="en-US" altLang="zh-CN" i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zh-CN" altLang="en-US" i="0" dirty="0">
                <a:solidFill>
                  <a:srgbClr val="000000"/>
                </a:solidFill>
                <a:effectLst/>
                <a:latin typeface="+mn-ea"/>
              </a:rPr>
              <a:t>优化存储与内存管理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i="0" dirty="0">
                <a:solidFill>
                  <a:srgbClr val="000000"/>
                </a:solidFill>
                <a:effectLst/>
                <a:latin typeface="+mn-ea"/>
              </a:rPr>
              <a:t>高效的持久化和恢复机制</a:t>
            </a:r>
            <a:endParaRPr lang="en-US" altLang="zh-CN" i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文件系统的扩展性和多设备上的兼容性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DeepSeek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模型的显著优势：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+mn-ea"/>
              </a:rPr>
              <a:t>纯强化学习驱动的推理能力 、 混合专家模型（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+mn-ea"/>
              </a:rPr>
              <a:t>MoE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+mn-ea"/>
              </a:rPr>
              <a:t>）架构和超低成本训练</a:t>
            </a:r>
            <a:endParaRPr lang="en-US" altLang="zh-CN" b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其背后的文件系统？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853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3FS</a:t>
            </a:r>
            <a:r>
              <a:rPr lang="zh-CN" altLang="en-US" dirty="0"/>
              <a:t>文件系统</a:t>
            </a:r>
            <a:r>
              <a:rPr lang="zh-CN" altLang="en-US" i="0" dirty="0">
                <a:solidFill>
                  <a:srgbClr val="191B1F"/>
                </a:solidFill>
                <a:effectLst/>
                <a:latin typeface="+mj-ea"/>
              </a:rPr>
              <a:t>（</a:t>
            </a:r>
            <a:r>
              <a:rPr lang="en-US" altLang="zh-CN" i="0" dirty="0">
                <a:solidFill>
                  <a:srgbClr val="191B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Fire-Flyer</a:t>
            </a:r>
            <a:r>
              <a:rPr lang="en-US" altLang="zh-CN" i="0" dirty="0">
                <a:solidFill>
                  <a:srgbClr val="191B1F"/>
                </a:solidFill>
                <a:effectLst/>
                <a:latin typeface="+mj-ea"/>
              </a:rPr>
              <a:t> </a:t>
            </a:r>
            <a:r>
              <a:rPr lang="zh-CN" altLang="en-US" i="0" dirty="0">
                <a:solidFill>
                  <a:srgbClr val="191B1F"/>
                </a:solidFill>
                <a:effectLst/>
                <a:latin typeface="+mj-ea"/>
              </a:rPr>
              <a:t>文件系统）</a:t>
            </a:r>
            <a:endParaRPr lang="zh-CN" altLang="en-US" dirty="0">
              <a:latin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>
              <a:solidFill>
                <a:srgbClr val="11111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3FS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：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DeepSeekAI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所使用的</a:t>
            </a:r>
            <a:r>
              <a:rPr lang="zh-CN" altLang="zh-CN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高性能分布式并行文件系统</a:t>
            </a:r>
            <a:endParaRPr lang="en-US" altLang="zh-CN" b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zh-CN" altLang="en-US" b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3FS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文件系统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提供高效的数据存储和访问支持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优化数据的存储布局和读写路径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DeepSeek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实现大规模数据处理和高效推理能力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3FS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运用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FUSE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作为底层的实现模块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166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8BD9D-EDB6-9D46-FFFF-5FC33FEB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用户空间文件系统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D69ED-7E99-0E6A-4D27-E9716F29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600" b="0" i="0" dirty="0">
                <a:solidFill>
                  <a:srgbClr val="000000"/>
                </a:solidFill>
                <a:effectLst/>
                <a:latin typeface="+mn-ea"/>
              </a:rPr>
              <a:t>通过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+mn-ea"/>
              </a:rPr>
              <a:t>fuse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+mn-ea"/>
              </a:rPr>
              <a:t>内核模块的支持，开发者只需要根据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+mn-ea"/>
              </a:rPr>
              <a:t>fuse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+mn-ea"/>
              </a:rPr>
              <a:t>提供的接口实现具体的</a:t>
            </a:r>
            <a:r>
              <a:rPr lang="zh-CN" altLang="en-US" sz="2600" b="0" i="0" u="none" strike="noStrike" dirty="0">
                <a:solidFill>
                  <a:srgbClr val="000000"/>
                </a:solidFill>
                <a:effectLst/>
                <a:latin typeface="+mn-ea"/>
              </a:rPr>
              <a:t>文件操作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+mn-ea"/>
              </a:rPr>
              <a:t>就可以实现一个文件系统</a:t>
            </a:r>
            <a:endParaRPr lang="en-US" altLang="zh-CN" sz="26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解决需求：内核下定制开发文件系统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sz="260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用户空间下定制实现文件系统</a:t>
            </a:r>
            <a:endParaRPr lang="en-US" altLang="zh-CN" sz="26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2600" b="0" i="0" dirty="0">
                <a:solidFill>
                  <a:srgbClr val="000000"/>
                </a:solidFill>
                <a:effectLst/>
                <a:latin typeface="+mn-ea"/>
              </a:rPr>
              <a:t>内核下定制开发文件系统难度较高</a:t>
            </a:r>
            <a:endParaRPr lang="en-US" altLang="zh-CN" sz="2600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600" b="0" i="0" dirty="0">
                <a:solidFill>
                  <a:srgbClr val="000000"/>
                </a:solidFill>
                <a:effectLst/>
                <a:latin typeface="+mn-ea"/>
              </a:rPr>
              <a:t>用户空间下调试工具丰富，出问题不会导致系统崩溃，开发难度相对较低，开发周期较短。</a:t>
            </a:r>
            <a:endParaRPr lang="en-US" altLang="zh-CN" sz="2600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工作原理：</a:t>
            </a:r>
            <a:endParaRPr lang="en-US" altLang="zh-CN" sz="2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层结构协作完成，</a:t>
            </a:r>
            <a:endParaRPr lang="en-US" altLang="zh-CN" sz="2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）用户态</a:t>
            </a: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customize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文件系统</a:t>
            </a:r>
            <a:endParaRPr lang="en-US" altLang="zh-CN" sz="2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b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）用户态</a:t>
            </a: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fuse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库（</a:t>
            </a:r>
            <a:r>
              <a:rPr lang="en-US" altLang="zh-CN" sz="2600" dirty="0" err="1">
                <a:solidFill>
                  <a:srgbClr val="000000"/>
                </a:solidFill>
                <a:latin typeface="+mn-ea"/>
              </a:rPr>
              <a:t>libfuse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）</a:t>
            </a:r>
            <a:endParaRPr lang="en-US" altLang="zh-CN" sz="2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）内核支持（</a:t>
            </a: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fs/fuse/*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）。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2A278C-FF4F-BEB7-5DB4-41700123C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21"/>
          <a:stretch/>
        </p:blipFill>
        <p:spPr>
          <a:xfrm>
            <a:off x="6238697" y="3429000"/>
            <a:ext cx="5227703" cy="19876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CBA4BE-04BE-B1C9-3C9F-3D493D446E5F}"/>
              </a:ext>
            </a:extLst>
          </p:cNvPr>
          <p:cNvSpPr txBox="1"/>
          <p:nvPr/>
        </p:nvSpPr>
        <p:spPr>
          <a:xfrm>
            <a:off x="5893654" y="5574359"/>
            <a:ext cx="508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FUSE</a:t>
            </a:r>
            <a:r>
              <a:rPr lang="zh-CN" altLang="en-US" dirty="0"/>
              <a:t>文件系统工作原理图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zh-CN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165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D5E3F-564D-2CFB-F985-34F97F65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</a:t>
            </a:r>
            <a:r>
              <a:rPr lang="zh-CN" altLang="en-US" dirty="0"/>
              <a:t>之于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3FS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9670C-CFC0-EB3D-92C0-76D0D8BB5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Fuse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模块主要应用在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3FS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的客户端（用户模块）：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</a:rPr>
              <a:t>内核空间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</a:rPr>
              <a:t>用户空间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：灵活性和易用性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</a:rPr>
              <a:t>允许定义自定义的行为和功能：数据存储策略、访问控制、同步策略等</a:t>
            </a:r>
            <a:endParaRPr lang="zh-CN" altLang="en-US" sz="24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8A0A85D-528C-93B9-C1CF-0EC108420E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237" y="2760453"/>
            <a:ext cx="4616867" cy="336899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EF0D3E7-5764-F43E-9AD8-66CA5386D444}"/>
              </a:ext>
            </a:extLst>
          </p:cNvPr>
          <p:cNvSpPr txBox="1"/>
          <p:nvPr/>
        </p:nvSpPr>
        <p:spPr>
          <a:xfrm>
            <a:off x="7584141" y="6546797"/>
            <a:ext cx="406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DeepSeek</a:t>
            </a:r>
            <a:r>
              <a:rPr lang="zh-CN" altLang="en-US" dirty="0"/>
              <a:t>模型的</a:t>
            </a:r>
            <a:r>
              <a:rPr lang="en-US" altLang="zh-CN" dirty="0"/>
              <a:t>3FS</a:t>
            </a:r>
            <a:r>
              <a:rPr lang="zh-CN" altLang="en-US" dirty="0"/>
              <a:t>文件系统架构图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zh-CN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900AEE-7F33-BE30-7B99-4DBF8F23C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284" y="2909978"/>
            <a:ext cx="5236953" cy="307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14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2ABF6-354F-6F77-15B2-F46D28A3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FUSE</a:t>
            </a:r>
            <a:r>
              <a:rPr lang="zh-CN" altLang="en-US" dirty="0"/>
              <a:t>的重要性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73FB7-DE66-1740-98C4-7E720448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优化空间很大</a:t>
            </a:r>
            <a:endParaRPr lang="en-US" altLang="zh-CN" b="1" dirty="0"/>
          </a:p>
          <a:p>
            <a:r>
              <a:rPr lang="zh-CN" altLang="en-US" dirty="0">
                <a:solidFill>
                  <a:srgbClr val="000000"/>
                </a:solidFill>
              </a:rPr>
              <a:t>大量的性能损失：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-apple-system"/>
              </a:rPr>
              <a:t>用户态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-apple-system"/>
              </a:rPr>
              <a:t>-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-apple-system"/>
              </a:rPr>
              <a:t>内核态切换，元数据操作延迟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，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-apple-system"/>
              </a:rPr>
              <a:t>并发与随机访问，用户空间系统间的信息传递</a:t>
            </a:r>
            <a:endParaRPr lang="en-US" altLang="zh-CN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安全性：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原始版本和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3FS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内版本主要由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C/C++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完成</a:t>
            </a:r>
            <a:endParaRPr lang="en-US" altLang="zh-CN" dirty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b="1" dirty="0">
                <a:solidFill>
                  <a:srgbClr val="373A40"/>
                </a:solidFill>
                <a:latin typeface="-apple-system"/>
              </a:rPr>
              <a:t>优化方向</a:t>
            </a:r>
            <a:endParaRPr lang="en-US" altLang="zh-CN" b="1" dirty="0">
              <a:solidFill>
                <a:srgbClr val="373A40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考虑优化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3FS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内的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FUSE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组件，参考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XFUSE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RFUSE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等（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splice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、多线程、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writeback cache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等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一定程度上提升性能</a:t>
            </a:r>
            <a:endParaRPr lang="en-US" altLang="zh-CN" dirty="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Rust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改写</a:t>
            </a:r>
            <a:r>
              <a:rPr lang="en-US" altLang="zh-CN" dirty="0">
                <a:solidFill>
                  <a:srgbClr val="000000"/>
                </a:solidFill>
                <a:latin typeface="-apple-system"/>
              </a:rPr>
              <a:t>FUSE</a:t>
            </a:r>
            <a:r>
              <a:rPr lang="zh-CN" altLang="en-US" dirty="0">
                <a:solidFill>
                  <a:srgbClr val="000000"/>
                </a:solidFill>
                <a:latin typeface="-apple-system"/>
              </a:rPr>
              <a:t>内部核心代码</a:t>
            </a:r>
            <a:r>
              <a:rPr lang="en-US" altLang="zh-CN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</a:t>
            </a:r>
            <a:r>
              <a:rPr lang="zh-CN" altLang="en-US" dirty="0">
                <a:solidFill>
                  <a:srgbClr val="000000"/>
                </a:solidFill>
                <a:latin typeface="-apple-system"/>
                <a:sym typeface="Wingdings" panose="05000000000000000000" pitchFamily="2" charset="2"/>
              </a:rPr>
              <a:t>安全性问题</a:t>
            </a:r>
            <a:endParaRPr lang="en-US" altLang="zh-CN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2745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3FS</a:t>
            </a:r>
            <a:r>
              <a:rPr lang="zh-CN" altLang="en-US" dirty="0"/>
              <a:t>系统的相关工作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09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  <a:endParaRPr lang="en-US" altLang="zh-CN" dirty="0"/>
          </a:p>
          <a:p>
            <a:r>
              <a:rPr lang="zh-CN" altLang="en-US" dirty="0"/>
              <a:t>立项依据</a:t>
            </a:r>
            <a:endParaRPr lang="en-US" altLang="zh-CN" dirty="0"/>
          </a:p>
          <a:p>
            <a:r>
              <a:rPr lang="zh-CN" altLang="en-US" dirty="0"/>
              <a:t>前瞻性，重要性分析</a:t>
            </a:r>
            <a:endParaRPr lang="en-US" altLang="zh-CN" dirty="0"/>
          </a:p>
          <a:p>
            <a:r>
              <a:rPr lang="zh-CN" altLang="en-US" dirty="0"/>
              <a:t>相关工作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649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设计初衷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为满足现代数据密集型应用对存储系统的严苛要求，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deepseek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团队设计了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3FS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文件系统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它提供了高吞吐量，低延迟和强一致性的存储解决方案，满足了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AI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和大数据领域的要求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3FS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涵盖训练数据预处理、数据集加载、检查点保存与重载、嵌入向量搜索以及推理过程中的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+mn-ea"/>
              </a:rPr>
              <a:t>KVCache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（键值缓存）查找等环节。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3FS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显然是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+mn-ea"/>
              </a:rPr>
              <a:t>DeepSeek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高效训练体系的关键组件，进一步体现了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+mn-ea"/>
              </a:rPr>
              <a:t>DeepSeek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的硬件基因。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084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90E64-ED34-37F3-2EC4-BB8A9B73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与其他分布式文件系统的异同（</a:t>
            </a:r>
            <a:r>
              <a:rPr lang="en-US" altLang="zh-CN" dirty="0"/>
              <a:t>HDFS</a:t>
            </a:r>
            <a:r>
              <a:rPr lang="zh-CN" altLang="en-US" dirty="0"/>
              <a:t>等）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96A96-86E7-8EAD-9F1F-EB04C121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3FS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适用于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AI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训练和推理，强调低延迟和高吞吐量，采用计算存储分离架构。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HDFS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更适合大数据处理，吞吐量高，但数据一致性较弱。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Ceph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强调云存储和分布式对象存储，提供最终一致性。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图片分别为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HDFS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和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Ceph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的示意图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479EC9-DD55-0782-0B47-C82771DB7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970" y="3702893"/>
            <a:ext cx="3525328" cy="23547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7B3CE6-E1D7-B713-6EE0-74EFF65C5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663" y="3629889"/>
            <a:ext cx="4863733" cy="242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36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7F725-CC47-6CA4-C70F-628BE94C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应用领域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FDD63-A5EF-B58B-0CE2-37A546B2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网络配置优化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服务端优化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客户端内存使用优化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端口和服务管理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元数据服务优化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smallpond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0626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7155D-C3A7-5773-550B-9015CC25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00"/>
                </a:solidFill>
              </a:rPr>
              <a:t>Smallpond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5B2C8-43F9-4CD8-1F0D-3EE18866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00"/>
                </a:solidFill>
              </a:rPr>
              <a:t>Smallpond</a:t>
            </a:r>
            <a:r>
              <a:rPr lang="zh-CN" altLang="en-US" dirty="0">
                <a:solidFill>
                  <a:srgbClr val="000000"/>
                </a:solidFill>
              </a:rPr>
              <a:t>是一个构建于</a:t>
            </a:r>
            <a:r>
              <a:rPr lang="en-US" altLang="zh-CN" dirty="0" err="1">
                <a:solidFill>
                  <a:srgbClr val="000000"/>
                </a:solidFill>
              </a:rPr>
              <a:t>DuckDB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3FS</a:t>
            </a:r>
            <a:r>
              <a:rPr lang="zh-CN" altLang="en-US" dirty="0">
                <a:solidFill>
                  <a:srgbClr val="000000"/>
                </a:solidFill>
              </a:rPr>
              <a:t>之上的轻量级数据处理框架，旨在提供高性能、易用且无需长期运行服务的数据处理能力，特别适用于处理</a:t>
            </a:r>
            <a:r>
              <a:rPr lang="en-US" altLang="zh-CN" dirty="0">
                <a:solidFill>
                  <a:srgbClr val="000000"/>
                </a:solidFill>
              </a:rPr>
              <a:t>PB</a:t>
            </a:r>
            <a:r>
              <a:rPr lang="zh-CN" altLang="en-US" dirty="0">
                <a:solidFill>
                  <a:srgbClr val="000000"/>
                </a:solidFill>
              </a:rPr>
              <a:t>级规模的数据集。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总体架构：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计算引擎（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DuckDB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）： 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Smallpond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利用 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DuckDB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作为核心计算引擎，支持高性能的 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SQL 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查询和分析操作。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存储层（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3FS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）： 依托 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3FS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Fire-Flyer File System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），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Smallpond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实现了高吞吐量和低延迟的数据访问，适用于大规模数据处理。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平台抽象层： 通过抽象基类，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Smallpond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支持不同的集群环境，提供统一的接口，减少重复代码，提高可维护性。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I/O 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模块： 负责数据的读取和写入，支持多种数据格式，如 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Parquet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，利用 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3FS </a:t>
            </a: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的高性能存储能力，实现高效的数据加载和保存。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任务调度与执行： 通过任务调度器管理数据处理任务，支持任务的启动、停止和监控，确保数据处理流程的高效执行。</a:t>
            </a:r>
          </a:p>
        </p:txBody>
      </p:sp>
    </p:spTree>
    <p:extLst>
      <p:ext uri="{BB962C8B-B14F-4D97-AF65-F5344CB8AC3E}">
        <p14:creationId xmlns:p14="http://schemas.microsoft.com/office/powerpoint/2010/main" val="1508263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谢谢！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请提宝贵意见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6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项目背景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52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3FS——Fire-flyer File System</a:t>
            </a:r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03365" y="822325"/>
            <a:ext cx="4070350" cy="37553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457325" y="1922145"/>
            <a:ext cx="393130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近日大火的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cs typeface="Times New Roman" panose="02020603050405020304" charset="0"/>
              </a:rPr>
              <a:t>DeepSeek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在其开源周的收官之日开源了其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AI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大模型训练依赖的文件系统，即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anose="02020603050405020304" charset="0"/>
              </a:rPr>
              <a:t>3FS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，也称作萤火超算文件系统。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03365" y="4847590"/>
            <a:ext cx="4443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6.6TiB/s  3.66TiB/s 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快速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Training&amp;KVCache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与</a:t>
            </a:r>
            <a:r>
              <a:rPr lang="en-US" altLang="zh-CN" dirty="0">
                <a:solidFill>
                  <a:srgbClr val="000000"/>
                </a:solidFill>
              </a:rPr>
              <a:t>AI</a:t>
            </a:r>
            <a:r>
              <a:rPr lang="zh-CN" altLang="en-US" dirty="0">
                <a:solidFill>
                  <a:srgbClr val="000000"/>
                </a:solidFill>
              </a:rPr>
              <a:t>训练场景强相关，且强适配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3C1824-DF4D-1A05-E107-CCEC6D3843A4}"/>
              </a:ext>
            </a:extLst>
          </p:cNvPr>
          <p:cNvSpPr txBox="1"/>
          <p:nvPr/>
        </p:nvSpPr>
        <p:spPr>
          <a:xfrm>
            <a:off x="1518248" y="3853132"/>
            <a:ext cx="3870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它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是一种高性能分布式文件系统，旨在应对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训练和推理工作负载的挑战。它利用现代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SSD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RDMA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网络提供共享存储层，从而简化分布式应用程序的开发。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006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Why 3FS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64590" y="1308100"/>
            <a:ext cx="44767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当大模型训练所需的计算能力大幅提高，那么关于文件的数据</a:t>
            </a:r>
            <a:r>
              <a:rPr lang="en-US" altLang="zh-CN" dirty="0">
                <a:solidFill>
                  <a:srgbClr val="000000"/>
                </a:solidFill>
              </a:rPr>
              <a:t>I/O</a:t>
            </a:r>
            <a:r>
              <a:rPr lang="zh-CN" altLang="en-US" dirty="0">
                <a:solidFill>
                  <a:srgbClr val="000000"/>
                </a:solidFill>
              </a:rPr>
              <a:t>速度就成为了训练速度的一大障碍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28507" y="3517085"/>
            <a:ext cx="24364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Training Requirements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1.</a:t>
            </a:r>
            <a:r>
              <a:rPr lang="zh-CN" altLang="en-US" dirty="0">
                <a:solidFill>
                  <a:srgbClr val="000000"/>
                </a:solidFill>
              </a:rPr>
              <a:t>极高的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I/O</a:t>
            </a:r>
            <a:r>
              <a:rPr lang="zh-CN" altLang="en-US" dirty="0">
                <a:solidFill>
                  <a:srgbClr val="000000"/>
                </a:solidFill>
              </a:rPr>
              <a:t>速度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2.</a:t>
            </a:r>
            <a:r>
              <a:rPr lang="zh-CN" altLang="en-US" dirty="0">
                <a:solidFill>
                  <a:srgbClr val="000000"/>
                </a:solidFill>
              </a:rPr>
              <a:t>随机读取文件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3.</a:t>
            </a:r>
            <a:r>
              <a:rPr lang="zh-CN" altLang="en-US" dirty="0">
                <a:solidFill>
                  <a:srgbClr val="000000"/>
                </a:solidFill>
              </a:rPr>
              <a:t>读写的正确一致性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4.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AI</a:t>
            </a:r>
            <a:r>
              <a:rPr lang="zh-CN" altLang="en-US" dirty="0">
                <a:solidFill>
                  <a:srgbClr val="000000"/>
                </a:solidFill>
              </a:rPr>
              <a:t>负载工作优化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5.</a:t>
            </a:r>
            <a:r>
              <a:rPr lang="zh-CN" altLang="en-US" dirty="0">
                <a:solidFill>
                  <a:srgbClr val="000000"/>
                </a:solidFill>
              </a:rPr>
              <a:t>接口使用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75985" y="1262380"/>
            <a:ext cx="4544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sym typeface="+mn-ea"/>
              </a:rPr>
              <a:t>换言之当下的文件系统难以满足大模型训练场景的极高速度需求，那么能否在这种场景下设计一个更加强大的文件系统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5148580" y="2212975"/>
            <a:ext cx="732155" cy="973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48655" y="3640455"/>
            <a:ext cx="53136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3FS Features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1.</a:t>
            </a:r>
            <a:r>
              <a:rPr lang="zh-CN" altLang="en-US" dirty="0">
                <a:solidFill>
                  <a:srgbClr val="000000"/>
                </a:solidFill>
              </a:rPr>
              <a:t>并行分布式架构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2.</a:t>
            </a:r>
            <a:r>
              <a:rPr lang="zh-CN" altLang="en-US" dirty="0">
                <a:solidFill>
                  <a:srgbClr val="000000"/>
                </a:solidFill>
              </a:rPr>
              <a:t>实现无缓存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Direct I/O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3.</a:t>
            </a:r>
            <a:r>
              <a:rPr lang="zh-CN" altLang="en-US" dirty="0">
                <a:solidFill>
                  <a:srgbClr val="000000"/>
                </a:solidFill>
              </a:rPr>
              <a:t>使用链式复制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CRAQ</a:t>
            </a:r>
            <a:r>
              <a:rPr lang="zh-CN" altLang="en-US" dirty="0">
                <a:solidFill>
                  <a:srgbClr val="000000"/>
                </a:solidFill>
              </a:rPr>
              <a:t>，强一致性保证分布式结构下训练数据高准确性的要求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4.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KVCache</a:t>
            </a:r>
            <a:r>
              <a:rPr lang="en-US" altLang="zh-CN" dirty="0">
                <a:solidFill>
                  <a:srgbClr val="000000"/>
                </a:solidFill>
              </a:rPr>
              <a:t>——</a:t>
            </a:r>
            <a:r>
              <a:rPr lang="zh-CN" altLang="en-US" dirty="0">
                <a:solidFill>
                  <a:srgbClr val="000000"/>
                </a:solidFill>
              </a:rPr>
              <a:t>大模型推理，并发随机</a:t>
            </a:r>
            <a:r>
              <a:rPr lang="en-US" altLang="zh-CN" dirty="0">
                <a:solidFill>
                  <a:srgbClr val="000000"/>
                </a:solidFill>
              </a:rPr>
              <a:t>I/O——</a:t>
            </a:r>
            <a:r>
              <a:rPr lang="zh-CN" altLang="en-US" dirty="0">
                <a:solidFill>
                  <a:srgbClr val="000000"/>
                </a:solidFill>
              </a:rPr>
              <a:t>数据加载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5.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FUSE &amp; USRBIO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共同使用，双端保证易用与高效</a:t>
            </a:r>
          </a:p>
        </p:txBody>
      </p:sp>
      <p:sp>
        <p:nvSpPr>
          <p:cNvPr id="10" name="左右箭头 9"/>
          <p:cNvSpPr/>
          <p:nvPr/>
        </p:nvSpPr>
        <p:spPr>
          <a:xfrm>
            <a:off x="4592955" y="4584065"/>
            <a:ext cx="899795" cy="300355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94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Performance</a:t>
            </a:r>
          </a:p>
        </p:txBody>
      </p:sp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1078901" y="1898830"/>
            <a:ext cx="6247130" cy="272669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5" name="直接连接符 4"/>
          <p:cNvCxnSpPr/>
          <p:nvPr/>
        </p:nvCxnSpPr>
        <p:spPr>
          <a:xfrm>
            <a:off x="1741170" y="2410460"/>
            <a:ext cx="525462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880985" y="2044700"/>
            <a:ext cx="31769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左图演示了大型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3FS</a:t>
            </a:r>
            <a:r>
              <a:rPr lang="zh-CN" altLang="en-US" dirty="0">
                <a:solidFill>
                  <a:srgbClr val="000000"/>
                </a:solidFill>
              </a:rPr>
              <a:t> 集群上读取压力测试的吞吐量。该集群由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180</a:t>
            </a:r>
            <a:r>
              <a:rPr lang="zh-CN" altLang="en-US" dirty="0">
                <a:solidFill>
                  <a:srgbClr val="000000"/>
                </a:solidFill>
              </a:rPr>
              <a:t> 个存储节点组成，每个节点配备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2×200Gbps InfiniBand </a:t>
            </a:r>
            <a:r>
              <a:rPr lang="zh-CN" altLang="en-US" dirty="0">
                <a:solidFill>
                  <a:srgbClr val="000000"/>
                </a:solidFill>
              </a:rPr>
              <a:t>网卡和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16 个 14TiB NVMe SSD。大约使用了 500+ 个客户端节点进行读取压力测试，每个客户端节点配置了 1 个 200Gbps InfiniBand 网卡。最终的聚合读取吞吐量达到大约 6.6 TiB/s。</a:t>
            </a:r>
          </a:p>
        </p:txBody>
      </p:sp>
    </p:spTree>
    <p:extLst>
      <p:ext uri="{BB962C8B-B14F-4D97-AF65-F5344CB8AC3E}">
        <p14:creationId xmlns:p14="http://schemas.microsoft.com/office/powerpoint/2010/main" val="15615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What else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34634" y="1751965"/>
            <a:ext cx="5028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早在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2019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年，幻方便发布了有关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3FS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的介绍文档，如今彻底开源后，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完整的实现路径得以在我们面前显现，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为广大需求大数据高性能读写的开发者提供了一个解决方案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。</a:t>
            </a:r>
          </a:p>
        </p:txBody>
      </p:sp>
      <p:pic>
        <p:nvPicPr>
          <p:cNvPr id="105" name="图片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4770" y="1524000"/>
            <a:ext cx="3496022" cy="4037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34635" y="3779520"/>
            <a:ext cx="502856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3FS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的开源也得以让我们思考更多的优化可能性：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系统安全性如何增加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——Rust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改写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- FUSE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易用性带来的性能缺失如何避免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——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接入改进版本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FUSE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，即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XFUSE</a:t>
            </a:r>
          </a:p>
        </p:txBody>
      </p:sp>
    </p:spTree>
    <p:extLst>
      <p:ext uri="{BB962C8B-B14F-4D97-AF65-F5344CB8AC3E}">
        <p14:creationId xmlns:p14="http://schemas.microsoft.com/office/powerpoint/2010/main" val="324993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立项依据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88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立项依据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需求与挑战：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3FS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核心模块局限性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Rust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语言优势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3FS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采用链式复制协议，增大了写入时延。尽管改进后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CRAQ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协议支持在任意节点读，但写仍需要等待脏块更新。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3FS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安全性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稳定性存在改进空间，这正是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Rust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的优势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51C0EB-75D9-5F7C-DC42-631BF4684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33" y="3273151"/>
            <a:ext cx="4030785" cy="234183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86781D5-99BC-C084-BC8A-BB0D08F2D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002" y="3429000"/>
            <a:ext cx="5060830" cy="21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0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211,&quot;width&quot;:6042}"/>
</p:tagLst>
</file>

<file path=ppt/theme/theme1.xml><?xml version="1.0" encoding="utf-8"?>
<a:theme xmlns:a="http://schemas.openxmlformats.org/drawingml/2006/main" name="Office 主题​​">
  <a:themeElements>
    <a:clrScheme name="teach05">
      <a:dk1>
        <a:srgbClr val="323F4F"/>
      </a:dk1>
      <a:lt1>
        <a:sysClr val="window" lastClr="FFFFFF"/>
      </a:lt1>
      <a:dk2>
        <a:srgbClr val="44546A"/>
      </a:dk2>
      <a:lt2>
        <a:srgbClr val="E7E6E6"/>
      </a:lt2>
      <a:accent1>
        <a:srgbClr val="123B64"/>
      </a:accent1>
      <a:accent2>
        <a:srgbClr val="3798EC"/>
      </a:accent2>
      <a:accent3>
        <a:srgbClr val="FFCB0E"/>
      </a:accent3>
      <a:accent4>
        <a:srgbClr val="D7244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2495</Words>
  <Application>Microsoft Office PowerPoint</Application>
  <PresentationFormat>宽屏</PresentationFormat>
  <Paragraphs>155</Paragraphs>
  <Slides>24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-apple-system</vt:lpstr>
      <vt:lpstr>inherit</vt:lpstr>
      <vt:lpstr>等线</vt:lpstr>
      <vt:lpstr>Arial</vt:lpstr>
      <vt:lpstr>Candara</vt:lpstr>
      <vt:lpstr>Times New Roman</vt:lpstr>
      <vt:lpstr>Office 主题​​</vt:lpstr>
      <vt:lpstr>Valor-go</vt:lpstr>
      <vt:lpstr>目录</vt:lpstr>
      <vt:lpstr>项目背景</vt:lpstr>
      <vt:lpstr>3FS——Fire-flyer File System</vt:lpstr>
      <vt:lpstr>Why 3FS</vt:lpstr>
      <vt:lpstr>Performance</vt:lpstr>
      <vt:lpstr>What else</vt:lpstr>
      <vt:lpstr>立项依据</vt:lpstr>
      <vt:lpstr>立项依据</vt:lpstr>
      <vt:lpstr>立项依据</vt:lpstr>
      <vt:lpstr>应用前景广阔</vt:lpstr>
      <vt:lpstr>技术可行性与团队提升</vt:lpstr>
      <vt:lpstr>3FS文件系统fuse模块升级  ——前瞻性/重要性分析</vt:lpstr>
      <vt:lpstr>一个好的文件系统对大模型的重要性：性能+成本</vt:lpstr>
      <vt:lpstr>关于3FS文件系统（Fire-Flyer 文件系统）</vt:lpstr>
      <vt:lpstr>关于FUSE：用户空间文件系统</vt:lpstr>
      <vt:lpstr>FUSE之于3FS</vt:lpstr>
      <vt:lpstr>优化FUSE的重要性</vt:lpstr>
      <vt:lpstr>3FS系统的相关工作</vt:lpstr>
      <vt:lpstr>设计初衷</vt:lpstr>
      <vt:lpstr>与其他分布式文件系统的异同（HDFS等）</vt:lpstr>
      <vt:lpstr>应用领域</vt:lpstr>
      <vt:lpstr>Smallpond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教务处PPT模板005</dc:title>
  <dc:creator>现代教育技术中心</dc:creator>
  <cp:lastModifiedBy>淇辉 王</cp:lastModifiedBy>
  <cp:revision>57</cp:revision>
  <dcterms:created xsi:type="dcterms:W3CDTF">2019-09-10T12:31:38Z</dcterms:created>
  <dcterms:modified xsi:type="dcterms:W3CDTF">2025-03-30T10:01:41Z</dcterms:modified>
</cp:coreProperties>
</file>