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38"/>
  </p:handoutMasterIdLst>
  <p:sldIdLst>
    <p:sldId id="311" r:id="rId3"/>
    <p:sldId id="312" r:id="rId4"/>
    <p:sldId id="313" r:id="rId5"/>
    <p:sldId id="328" r:id="rId6"/>
    <p:sldId id="314" r:id="rId7"/>
    <p:sldId id="315" r:id="rId8"/>
    <p:sldId id="316" r:id="rId9"/>
    <p:sldId id="317" r:id="rId10"/>
    <p:sldId id="318" r:id="rId12"/>
    <p:sldId id="319" r:id="rId13"/>
    <p:sldId id="320" r:id="rId14"/>
    <p:sldId id="321" r:id="rId15"/>
    <p:sldId id="322" r:id="rId16"/>
    <p:sldId id="323" r:id="rId17"/>
    <p:sldId id="324" r:id="rId18"/>
    <p:sldId id="325" r:id="rId19"/>
    <p:sldId id="329" r:id="rId20"/>
    <p:sldId id="343" r:id="rId21"/>
    <p:sldId id="330" r:id="rId22"/>
    <p:sldId id="331" r:id="rId23"/>
    <p:sldId id="332" r:id="rId24"/>
    <p:sldId id="333" r:id="rId25"/>
    <p:sldId id="344" r:id="rId26"/>
    <p:sldId id="334" r:id="rId27"/>
    <p:sldId id="335" r:id="rId28"/>
    <p:sldId id="336" r:id="rId29"/>
    <p:sldId id="337" r:id="rId30"/>
    <p:sldId id="338" r:id="rId31"/>
    <p:sldId id="339" r:id="rId32"/>
    <p:sldId id="345" r:id="rId33"/>
    <p:sldId id="340" r:id="rId34"/>
    <p:sldId id="341" r:id="rId35"/>
    <p:sldId id="342" r:id="rId36"/>
    <p:sldId id="327" r:id="rId37"/>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617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53" autoAdjust="0"/>
    <p:restoredTop sz="94680" autoAdjust="0"/>
  </p:normalViewPr>
  <p:slideViewPr>
    <p:cSldViewPr snapToGrid="0">
      <p:cViewPr varScale="1">
        <p:scale>
          <a:sx n="74" d="100"/>
          <a:sy n="74" d="100"/>
        </p:scale>
        <p:origin x="45" y="22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gs" Target="tags/tag4.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44433-9894-4477-9B1E-61BBF47033A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5BC43-7485-4F6C-86B9-BF93B86F3CB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应用场景不同</a:t>
            </a:r>
            <a:r>
              <a:rPr lang="en-US" altLang="zh-CN" dirty="0"/>
              <a:t>3FS</a:t>
            </a:r>
            <a:r>
              <a:rPr lang="zh-CN" altLang="en-US" dirty="0"/>
              <a:t>专为人工智能训练和推理优化，特别适用于高并发、大规模数据吞吐的场景。</a:t>
            </a:r>
            <a:r>
              <a:rPr lang="en-US" altLang="zh-CN" dirty="0"/>
              <a:t>HDFS</a:t>
            </a:r>
            <a:r>
              <a:rPr lang="zh-CN" altLang="en-US" dirty="0"/>
              <a:t>主要用于大数据存储与分析，适合批处理任务，如</a:t>
            </a:r>
            <a:r>
              <a:rPr lang="en-US" altLang="zh-CN" dirty="0"/>
              <a:t>Hadoop</a:t>
            </a:r>
            <a:r>
              <a:rPr lang="zh-CN" altLang="en-US" dirty="0"/>
              <a:t>生态系统。</a:t>
            </a:r>
            <a:r>
              <a:rPr lang="en-US" altLang="zh-CN" dirty="0" err="1"/>
              <a:t>Ceph</a:t>
            </a:r>
            <a:r>
              <a:rPr lang="zh-CN" altLang="en-US" dirty="0"/>
              <a:t>侧重于对象存储和云计算，在存储块设备和对象数据管理方面表现突出。</a:t>
            </a:r>
            <a:r>
              <a:rPr lang="en-US" altLang="zh-CN" dirty="0" err="1"/>
              <a:t>FastDFS</a:t>
            </a:r>
            <a:r>
              <a:rPr lang="zh-CN" altLang="en-US" dirty="0"/>
              <a:t>更适合静态资源存储，如图片、视频等，适用于内容分发网络（</a:t>
            </a:r>
            <a:r>
              <a:rPr lang="en-US" altLang="zh-CN" dirty="0"/>
              <a:t>CDN</a:t>
            </a:r>
            <a:r>
              <a:rPr lang="zh-CN" altLang="en-US" dirty="0"/>
              <a:t>）场景。一致性与数据管理</a:t>
            </a:r>
            <a:r>
              <a:rPr lang="en-US" altLang="zh-CN" dirty="0"/>
              <a:t>3FS</a:t>
            </a:r>
            <a:r>
              <a:rPr lang="zh-CN" altLang="en-US" dirty="0"/>
              <a:t>采用强一致性（</a:t>
            </a:r>
            <a:r>
              <a:rPr lang="en-US" altLang="zh-CN" dirty="0"/>
              <a:t>CRAQ</a:t>
            </a:r>
            <a:r>
              <a:rPr lang="zh-CN" altLang="en-US" dirty="0"/>
              <a:t>协议），保证数据在多个副本间实时同步，提高数据可靠性。</a:t>
            </a:r>
            <a:r>
              <a:rPr lang="en-US" altLang="zh-CN" dirty="0"/>
              <a:t>HDFS</a:t>
            </a:r>
            <a:r>
              <a:rPr lang="zh-CN" altLang="en-US" dirty="0"/>
              <a:t>提供的是最终一致性，允许一定的延迟，但能够在大规模数据处理时提供较高的吞吐量。</a:t>
            </a:r>
            <a:r>
              <a:rPr lang="en-US" altLang="zh-CN" dirty="0" err="1"/>
              <a:t>Ceph</a:t>
            </a:r>
            <a:r>
              <a:rPr lang="zh-CN" altLang="en-US" dirty="0"/>
              <a:t>采用一致性可调节机制，可以在强一致性和最终一致性之间进行权衡。</a:t>
            </a:r>
            <a:r>
              <a:rPr lang="en-US" altLang="zh-CN" dirty="0" err="1"/>
              <a:t>FastDFS</a:t>
            </a:r>
            <a:r>
              <a:rPr lang="zh-CN" altLang="en-US" dirty="0"/>
              <a:t>默认采用最终一致性，优先保证系统的高可用性和扩展性。性能与优化方向</a:t>
            </a:r>
            <a:r>
              <a:rPr lang="en-US" altLang="zh-CN" dirty="0"/>
              <a:t>3FS</a:t>
            </a:r>
            <a:r>
              <a:rPr lang="zh-CN" altLang="en-US" dirty="0"/>
              <a:t>优化了低延迟与高吞吐量，适用于</a:t>
            </a:r>
            <a:r>
              <a:rPr lang="en-US" altLang="zh-CN" dirty="0"/>
              <a:t>AI</a:t>
            </a:r>
            <a:r>
              <a:rPr lang="zh-CN" altLang="en-US" dirty="0"/>
              <a:t>训练数据加载和推理阶段的</a:t>
            </a:r>
            <a:r>
              <a:rPr lang="en-US" altLang="zh-CN" dirty="0" err="1"/>
              <a:t>KVCache</a:t>
            </a:r>
            <a:r>
              <a:rPr lang="zh-CN" altLang="en-US" dirty="0"/>
              <a:t>查找。</a:t>
            </a:r>
            <a:r>
              <a:rPr lang="en-US" altLang="zh-CN" dirty="0"/>
              <a:t>HDFS</a:t>
            </a:r>
            <a:r>
              <a:rPr lang="zh-CN" altLang="en-US" dirty="0"/>
              <a:t>主要优化顺序读写性能，适用于批量数据存储。</a:t>
            </a:r>
            <a:r>
              <a:rPr lang="en-US" altLang="zh-CN" dirty="0" err="1"/>
              <a:t>Ceph</a:t>
            </a:r>
            <a:r>
              <a:rPr lang="zh-CN" altLang="en-US" dirty="0"/>
              <a:t>强调动态扩展性，支持大规模云计算环境。</a:t>
            </a:r>
            <a:r>
              <a:rPr lang="en-US" altLang="zh-CN" dirty="0" err="1"/>
              <a:t>FastDFS</a:t>
            </a:r>
            <a:r>
              <a:rPr lang="zh-CN" altLang="en-US" dirty="0"/>
              <a:t>设计简洁，适合小文件存储，但不适用于高并发大数据存储场景。架构设计</a:t>
            </a:r>
            <a:r>
              <a:rPr lang="en-US" altLang="zh-CN" dirty="0"/>
              <a:t>3FS</a:t>
            </a:r>
            <a:r>
              <a:rPr lang="zh-CN" altLang="en-US" dirty="0"/>
              <a:t>采用计算存储分离架构，使计算节点和存储节点相互独立，提高系统灵活性。</a:t>
            </a:r>
            <a:r>
              <a:rPr lang="en-US" altLang="zh-CN" dirty="0"/>
              <a:t>HDFS</a:t>
            </a:r>
            <a:r>
              <a:rPr lang="zh-CN" altLang="en-US" dirty="0"/>
              <a:t>采用主从架构，由</a:t>
            </a:r>
            <a:r>
              <a:rPr lang="en-US" altLang="zh-CN" dirty="0" err="1"/>
              <a:t>NameNode</a:t>
            </a:r>
            <a:r>
              <a:rPr lang="zh-CN" altLang="en-US" dirty="0"/>
              <a:t>管理元数据，</a:t>
            </a:r>
            <a:r>
              <a:rPr lang="en-US" altLang="zh-CN" dirty="0" err="1"/>
              <a:t>DataNode</a:t>
            </a:r>
            <a:r>
              <a:rPr lang="zh-CN" altLang="en-US" dirty="0"/>
              <a:t>负责数据存储。</a:t>
            </a:r>
            <a:r>
              <a:rPr lang="en-US" altLang="zh-CN" dirty="0" err="1"/>
              <a:t>Ceph</a:t>
            </a:r>
            <a:r>
              <a:rPr lang="zh-CN" altLang="en-US" dirty="0"/>
              <a:t>是无中心化架构，每个存储节点都可以处理数据请求，提高容错能力。</a:t>
            </a:r>
            <a:r>
              <a:rPr lang="en-US" altLang="zh-CN" dirty="0" err="1"/>
              <a:t>FastDFS</a:t>
            </a:r>
            <a:r>
              <a:rPr lang="zh-CN" altLang="en-US" dirty="0"/>
              <a:t>采用轻量级主从架构，适合小型分布式存储应用。</a:t>
            </a:r>
            <a:endParaRPr lang="zh-CN" altLang="en-US" dirty="0"/>
          </a:p>
        </p:txBody>
      </p:sp>
      <p:sp>
        <p:nvSpPr>
          <p:cNvPr id="4" name="灯片编号占位符 3"/>
          <p:cNvSpPr>
            <a:spLocks noGrp="1"/>
          </p:cNvSpPr>
          <p:nvPr>
            <p:ph type="sldNum" sz="quarter" idx="5"/>
          </p:nvPr>
        </p:nvSpPr>
        <p:spPr/>
        <p:txBody>
          <a:bodyPr/>
          <a:lstStyle/>
          <a:p>
            <a:fld id="{F815BC43-7485-4F6C-86B9-BF93B86F3CB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[1]https://blog.csdn.net/weixin_45525272/article/details/121298434</a:t>
            </a:r>
            <a:endParaRPr lang="zh-CN" altLang="en-US" dirty="0"/>
          </a:p>
        </p:txBody>
      </p:sp>
      <p:sp>
        <p:nvSpPr>
          <p:cNvPr id="4" name="灯片编号占位符 3"/>
          <p:cNvSpPr>
            <a:spLocks noGrp="1"/>
          </p:cNvSpPr>
          <p:nvPr>
            <p:ph type="sldNum" sz="quarter" idx="5"/>
          </p:nvPr>
        </p:nvSpPr>
        <p:spPr/>
        <p:txBody>
          <a:bodyPr/>
          <a:lstStyle/>
          <a:p>
            <a:fld id="{F815BC43-7485-4F6C-86B9-BF93B86F3CB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[1]https://blog.csdn.net/weixin_45525272/article/details/121298434</a:t>
            </a:r>
            <a:endParaRPr lang="zh-CN" altLang="en-US" dirty="0"/>
          </a:p>
        </p:txBody>
      </p:sp>
      <p:sp>
        <p:nvSpPr>
          <p:cNvPr id="4" name="灯片编号占位符 3"/>
          <p:cNvSpPr>
            <a:spLocks noGrp="1"/>
          </p:cNvSpPr>
          <p:nvPr>
            <p:ph type="sldNum" sz="quarter" idx="5"/>
          </p:nvPr>
        </p:nvSpPr>
        <p:spPr/>
        <p:txBody>
          <a:bodyPr/>
          <a:lstStyle/>
          <a:p>
            <a:fld id="{F815BC43-7485-4F6C-86B9-BF93B86F3CB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30000"/>
              </a:lnSpc>
              <a:buFont typeface="Arial" panose="020B0604020202020204" pitchFamily="34" charset="0"/>
              <a:buChar char="•"/>
            </a:pPr>
            <a:r>
              <a:rPr lang="en-US" altLang="zh-CN" dirty="0" err="1"/>
              <a:t>rustc</a:t>
            </a:r>
            <a:r>
              <a:rPr lang="zh-CN" altLang="en-US" dirty="0"/>
              <a:t>，编译器，将</a:t>
            </a:r>
            <a:r>
              <a:rPr lang="en-US" altLang="zh-CN" dirty="0"/>
              <a:t>.</a:t>
            </a:r>
            <a:r>
              <a:rPr lang="en-US" altLang="zh-CN" dirty="0" err="1"/>
              <a:t>rs</a:t>
            </a:r>
            <a:r>
              <a:rPr lang="zh-CN" altLang="en-US" dirty="0"/>
              <a:t>文件转化为可执行文件，</a:t>
            </a:r>
            <a:r>
              <a:rPr lang="zh-CN" altLang="en-US" b="1" dirty="0">
                <a:solidFill>
                  <a:schemeClr val="accent1"/>
                </a:solidFill>
              </a:rPr>
              <a:t>相当于</a:t>
            </a:r>
            <a:r>
              <a:rPr lang="en-US" altLang="zh-CN" b="1" dirty="0" err="1">
                <a:solidFill>
                  <a:schemeClr val="accent1"/>
                </a:solidFill>
              </a:rPr>
              <a:t>gcc</a:t>
            </a:r>
            <a:endParaRPr lang="en-US" altLang="zh-CN" b="1" dirty="0">
              <a:solidFill>
                <a:schemeClr val="accent1"/>
              </a:solidFill>
            </a:endParaRPr>
          </a:p>
          <a:p>
            <a:pPr marL="285750" indent="-285750">
              <a:lnSpc>
                <a:spcPct val="130000"/>
              </a:lnSpc>
              <a:buFont typeface="Arial" panose="020B0604020202020204" pitchFamily="34" charset="0"/>
              <a:buChar char="•"/>
            </a:pPr>
            <a:r>
              <a:rPr lang="en-US" altLang="zh-CN" dirty="0"/>
              <a:t>cargo</a:t>
            </a:r>
            <a:r>
              <a:rPr lang="zh-CN" altLang="en-US" dirty="0"/>
              <a:t>，包管理器，仅使用其构建代码的功能时，</a:t>
            </a:r>
            <a:r>
              <a:rPr lang="zh-CN" altLang="en-US" b="1" dirty="0">
                <a:solidFill>
                  <a:schemeClr val="accent1"/>
                </a:solidFill>
              </a:rPr>
              <a:t>相当于</a:t>
            </a:r>
            <a:r>
              <a:rPr lang="en-US" altLang="zh-CN" b="1" dirty="0" err="1">
                <a:solidFill>
                  <a:schemeClr val="accent1"/>
                </a:solidFill>
              </a:rPr>
              <a:t>cmake</a:t>
            </a:r>
            <a:endParaRPr lang="en-US" altLang="zh-CN" b="1" dirty="0">
              <a:solidFill>
                <a:schemeClr val="accent1"/>
              </a:solidFill>
            </a:endParaRPr>
          </a:p>
          <a:p>
            <a:pPr marL="285750" indent="-285750">
              <a:lnSpc>
                <a:spcPct val="130000"/>
              </a:lnSpc>
              <a:buFont typeface="Arial" panose="020B0604020202020204" pitchFamily="34" charset="0"/>
              <a:buChar char="•"/>
            </a:pPr>
            <a:r>
              <a:rPr lang="en-US" altLang="zh-CN" dirty="0"/>
              <a:t>build.rs</a:t>
            </a:r>
            <a:r>
              <a:rPr lang="zh-CN" altLang="en-US" dirty="0"/>
              <a:t>，</a:t>
            </a:r>
            <a:r>
              <a:rPr lang="en-US" altLang="zh-CN" dirty="0"/>
              <a:t>Rust </a:t>
            </a:r>
            <a:r>
              <a:rPr lang="zh-CN" altLang="en-US" dirty="0"/>
              <a:t>项目中用于构建过程的脚本</a:t>
            </a:r>
            <a:endParaRPr lang="en-US" altLang="zh-CN" dirty="0"/>
          </a:p>
          <a:p>
            <a:pPr marL="285750" indent="-285750">
              <a:lnSpc>
                <a:spcPct val="130000"/>
              </a:lnSpc>
              <a:buFont typeface="Arial" panose="020B0604020202020204" pitchFamily="34" charset="0"/>
              <a:buChar char="•"/>
            </a:pPr>
            <a:r>
              <a:rPr lang="en-US" altLang="zh-CN" dirty="0" err="1"/>
              <a:t>Cargo.toml</a:t>
            </a:r>
            <a:r>
              <a:rPr lang="en-US" altLang="zh-CN" dirty="0"/>
              <a:t> </a:t>
            </a:r>
            <a:r>
              <a:rPr lang="zh-CN" altLang="en-US" dirty="0"/>
              <a:t>是 </a:t>
            </a:r>
            <a:r>
              <a:rPr lang="en-US" altLang="zh-CN" dirty="0"/>
              <a:t>Cargo </a:t>
            </a:r>
            <a:r>
              <a:rPr lang="zh-CN" altLang="en-US" dirty="0"/>
              <a:t>的配置文件</a:t>
            </a:r>
            <a:endParaRPr lang="en-US" altLang="zh-CN" dirty="0"/>
          </a:p>
          <a:p>
            <a:pPr marL="285750" indent="-285750">
              <a:lnSpc>
                <a:spcPct val="130000"/>
              </a:lnSpc>
              <a:buFont typeface="Arial" panose="020B0604020202020204" pitchFamily="34" charset="0"/>
              <a:buChar char="•"/>
            </a:pPr>
            <a:r>
              <a:rPr lang="en-US" altLang="zh-CN" dirty="0"/>
              <a:t>build.rs </a:t>
            </a:r>
            <a:r>
              <a:rPr lang="zh-CN" altLang="en-US" dirty="0"/>
              <a:t>是一个特殊的 </a:t>
            </a:r>
            <a:r>
              <a:rPr lang="en-US" altLang="zh-CN" dirty="0"/>
              <a:t>Rust </a:t>
            </a:r>
            <a:r>
              <a:rPr lang="zh-CN" altLang="en-US" dirty="0"/>
              <a:t>脚本，它在构建过程中运行。这个脚本通常用于执行一些在编译时需要完成的复杂任务，比如生成代码、下载资源或配置构建环境等。</a:t>
            </a:r>
            <a:r>
              <a:rPr lang="en-US" altLang="zh-CN" dirty="0"/>
              <a:t>build.rs </a:t>
            </a:r>
            <a:r>
              <a:rPr lang="zh-CN" altLang="en-US" dirty="0"/>
              <a:t>脚本在每次构建项目时都会运行，它的输出可以通过 </a:t>
            </a:r>
            <a:r>
              <a:rPr lang="en-US" altLang="zh-CN" dirty="0"/>
              <a:t>cargo: </a:t>
            </a:r>
            <a:r>
              <a:rPr lang="zh-CN" altLang="en-US" dirty="0"/>
              <a:t>前缀指令发送给 </a:t>
            </a:r>
            <a:r>
              <a:rPr lang="en-US" altLang="zh-CN" dirty="0"/>
              <a:t>Cargo</a:t>
            </a:r>
            <a:r>
              <a:rPr lang="zh-CN" altLang="en-US" dirty="0"/>
              <a:t>，以影响构建过程。</a:t>
            </a:r>
            <a:endParaRPr lang="zh-CN" altLang="en-US" dirty="0"/>
          </a:p>
          <a:p>
            <a:pPr marL="285750" indent="-285750">
              <a:lnSpc>
                <a:spcPct val="130000"/>
              </a:lnSpc>
              <a:buFont typeface="Arial" panose="020B0604020202020204" pitchFamily="34" charset="0"/>
              <a:buChar char="•"/>
            </a:pPr>
            <a:r>
              <a:rPr lang="en-US" altLang="zh-CN" dirty="0"/>
              <a:t>Cargo </a:t>
            </a:r>
            <a:r>
              <a:rPr lang="zh-CN" altLang="en-US" dirty="0"/>
              <a:t>使用 </a:t>
            </a:r>
            <a:r>
              <a:rPr lang="en-US" altLang="zh-CN" dirty="0" err="1"/>
              <a:t>Cargo.toml</a:t>
            </a:r>
            <a:r>
              <a:rPr lang="en-US" altLang="zh-CN" dirty="0"/>
              <a:t> </a:t>
            </a:r>
            <a:r>
              <a:rPr lang="zh-CN" altLang="en-US" dirty="0"/>
              <a:t>文件中的信息来构建和管理项目。当执行如 </a:t>
            </a:r>
            <a:r>
              <a:rPr lang="en-US" altLang="zh-CN" dirty="0"/>
              <a:t>cargo build </a:t>
            </a:r>
            <a:r>
              <a:rPr lang="zh-CN" altLang="en-US" dirty="0"/>
              <a:t>或 </a:t>
            </a:r>
            <a:r>
              <a:rPr lang="en-US" altLang="zh-CN" dirty="0"/>
              <a:t>cargo run </a:t>
            </a:r>
            <a:r>
              <a:rPr lang="zh-CN" altLang="en-US" dirty="0"/>
              <a:t>等命令时，</a:t>
            </a:r>
            <a:r>
              <a:rPr lang="en-US" altLang="zh-CN" dirty="0"/>
              <a:t>Cargo </a:t>
            </a:r>
            <a:r>
              <a:rPr lang="zh-CN" altLang="en-US" dirty="0"/>
              <a:t>会首先读取 </a:t>
            </a:r>
            <a:r>
              <a:rPr lang="en-US" altLang="zh-CN" dirty="0" err="1"/>
              <a:t>Cargo.toml</a:t>
            </a:r>
            <a:r>
              <a:rPr lang="en-US" altLang="zh-CN" dirty="0"/>
              <a:t> </a:t>
            </a:r>
            <a:r>
              <a:rPr lang="zh-CN" altLang="en-US" dirty="0"/>
              <a:t>文件来确定如何构建项目，然后根据其中的定义执行相应的构建步骤。在这个过程中，如果项目目录中存在 </a:t>
            </a:r>
            <a:r>
              <a:rPr lang="en-US" altLang="zh-CN" dirty="0"/>
              <a:t>build.rs </a:t>
            </a:r>
            <a:r>
              <a:rPr lang="zh-CN" altLang="en-US" dirty="0"/>
              <a:t>文件，</a:t>
            </a:r>
            <a:r>
              <a:rPr lang="en-US" altLang="zh-CN" dirty="0"/>
              <a:t>Cargo </a:t>
            </a:r>
            <a:r>
              <a:rPr lang="zh-CN" altLang="en-US" dirty="0"/>
              <a:t>会在构建过程中执行该脚本。</a:t>
            </a:r>
            <a:r>
              <a:rPr lang="en-US" altLang="zh-CN" dirty="0"/>
              <a:t>build.rs </a:t>
            </a:r>
            <a:r>
              <a:rPr lang="zh-CN" altLang="en-US" dirty="0"/>
              <a:t>中的代码可以生成文件、下载依赖项、设置环境变量等，这些操作通常对最终的构建结果有影响。</a:t>
            </a:r>
            <a:endParaRPr lang="en-US" altLang="zh-CN" dirty="0"/>
          </a:p>
          <a:p>
            <a:pPr marL="285750" indent="-285750">
              <a:lnSpc>
                <a:spcPct val="130000"/>
              </a:lnSpc>
              <a:buFont typeface="Arial" panose="020B0604020202020204" pitchFamily="34" charset="0"/>
              <a:buChar char="•"/>
            </a:pPr>
            <a:r>
              <a:rPr lang="en-US" altLang="zh-CN" dirty="0"/>
              <a:t>build.rs + </a:t>
            </a:r>
            <a:r>
              <a:rPr lang="en-US" altLang="zh-CN" dirty="0" err="1"/>
              <a:t>Cargo.toml</a:t>
            </a:r>
            <a:r>
              <a:rPr lang="en-US" altLang="zh-CN" dirty="0"/>
              <a:t> </a:t>
            </a:r>
            <a:r>
              <a:rPr lang="zh-CN" altLang="en-US" b="1" dirty="0">
                <a:solidFill>
                  <a:schemeClr val="accent1"/>
                </a:solidFill>
              </a:rPr>
              <a:t>相当于升级版</a:t>
            </a:r>
            <a:r>
              <a:rPr lang="en-US" altLang="zh-CN" b="1" dirty="0">
                <a:solidFill>
                  <a:schemeClr val="accent1"/>
                </a:solidFill>
              </a:rPr>
              <a:t>makefile.txt</a:t>
            </a:r>
            <a:endParaRPr lang="en-US" altLang="zh-CN" b="1" dirty="0">
              <a:solidFill>
                <a:schemeClr val="accent1"/>
              </a:solidFill>
            </a:endParaRPr>
          </a:p>
          <a:p>
            <a:endParaRPr lang="zh-CN" altLang="en-US" dirty="0"/>
          </a:p>
        </p:txBody>
      </p:sp>
      <p:sp>
        <p:nvSpPr>
          <p:cNvPr id="4" name="灯片编号占位符 3"/>
          <p:cNvSpPr>
            <a:spLocks noGrp="1"/>
          </p:cNvSpPr>
          <p:nvPr>
            <p:ph type="sldNum" sz="quarter" idx="5"/>
          </p:nvPr>
        </p:nvSpPr>
        <p:spPr/>
        <p:txBody>
          <a:bodyPr/>
          <a:lstStyle/>
          <a:p>
            <a:fld id="{F815BC43-7485-4F6C-86B9-BF93B86F3CB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bg_right"/>
          <p:cNvPicPr>
            <a:picLocks noChangeAspect="1"/>
          </p:cNvPicPr>
          <p:nvPr userDrawn="1"/>
        </p:nvPicPr>
        <p:blipFill rotWithShape="1">
          <a:blip r:embed="rId2">
            <a:extLst>
              <a:ext uri="{28A0092B-C50C-407E-A947-70E740481C1C}">
                <a14:useLocalDpi xmlns:a14="http://schemas.microsoft.com/office/drawing/2010/main" val="0"/>
              </a:ext>
            </a:extLst>
          </a:blip>
          <a:srcRect r="11111"/>
          <a:stretch>
            <a:fillRect/>
          </a:stretch>
        </p:blipFill>
        <p:spPr>
          <a:xfrm>
            <a:off x="8128000" y="-2621"/>
            <a:ext cx="406400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bg_main_theme"/>
          <p:cNvSpPr/>
          <p:nvPr userDrawn="1"/>
        </p:nvSpPr>
        <p:spPr>
          <a:xfrm>
            <a:off x="312912" y="0"/>
            <a:ext cx="85974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312912" y="2951480"/>
            <a:ext cx="8597407" cy="3903899"/>
          </a:xfrm>
          <a:prstGeom prst="rect">
            <a:avLst/>
          </a:prstGeom>
          <a:blipFill dpi="0" rotWithShape="1">
            <a:blip r:embed="rId3">
              <a:alphaModFix amt="20000"/>
            </a:blip>
            <a:srcRect/>
            <a:stretch>
              <a:fillRect l="-16369" t="-11784" r="-7157"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726440" y="1400452"/>
            <a:ext cx="8600440" cy="2709268"/>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513840"/>
              <a:ext cx="8600440" cy="2595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1146089" y="2004459"/>
            <a:ext cx="7934411" cy="833633"/>
          </a:xfrm>
        </p:spPr>
        <p:txBody>
          <a:bodyPr anchor="ctr">
            <a:noAutofit/>
          </a:bodyPr>
          <a:lstStyle>
            <a:lvl1pPr algn="l">
              <a:defRPr sz="6000" b="1">
                <a:solidFill>
                  <a:schemeClr val="accent1">
                    <a:lumMod val="75000"/>
                  </a:schemeClr>
                </a:solidFill>
              </a:defRPr>
            </a:lvl1pPr>
          </a:lstStyle>
          <a:p>
            <a:r>
              <a:rPr lang="zh-CN" altLang="en-US" dirty="0"/>
              <a:t>单击编辑标题</a:t>
            </a:r>
            <a:endParaRPr lang="zh-CN" altLang="en-US" dirty="0"/>
          </a:p>
        </p:txBody>
      </p:sp>
      <p:sp>
        <p:nvSpPr>
          <p:cNvPr id="3" name="副标题 2"/>
          <p:cNvSpPr>
            <a:spLocks noGrp="1"/>
          </p:cNvSpPr>
          <p:nvPr>
            <p:ph type="subTitle" idx="1" hasCustomPrompt="1"/>
          </p:nvPr>
        </p:nvSpPr>
        <p:spPr>
          <a:xfrm>
            <a:off x="1146089" y="2838092"/>
            <a:ext cx="7934411" cy="490619"/>
          </a:xfrm>
        </p:spPr>
        <p:txBody>
          <a:bodyPr/>
          <a:lstStyle>
            <a:lvl1pPr marL="0" indent="0" algn="l">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sp>
        <p:nvSpPr>
          <p:cNvPr id="16" name="矩形 15"/>
          <p:cNvSpPr/>
          <p:nvPr userDrawn="1"/>
        </p:nvSpPr>
        <p:spPr>
          <a:xfrm>
            <a:off x="722384" y="2004459"/>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jwc_logo"/>
          <p:cNvGrpSpPr/>
          <p:nvPr userDrawn="1"/>
        </p:nvGrpSpPr>
        <p:grpSpPr>
          <a:xfrm>
            <a:off x="1146090" y="6242962"/>
            <a:ext cx="1809740" cy="305514"/>
            <a:chOff x="8729725" y="4570716"/>
            <a:chExt cx="2830513" cy="477838"/>
          </a:xfrm>
          <a:solidFill>
            <a:schemeClr val="bg1">
              <a:alpha val="50000"/>
            </a:schemeClr>
          </a:solidFill>
        </p:grpSpPr>
        <p:sp>
          <p:nvSpPr>
            <p:cNvPr id="1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41" name="bg_right"/>
          <p:cNvPicPr>
            <a:picLocks noChangeAspect="1"/>
          </p:cNvPicPr>
          <p:nvPr userDrawn="1"/>
        </p:nvPicPr>
        <p:blipFill rotWithShape="1">
          <a:blip r:embed="rId2">
            <a:extLst>
              <a:ext uri="{28A0092B-C50C-407E-A947-70E740481C1C}">
                <a14:useLocalDpi xmlns:a14="http://schemas.microsoft.com/office/drawing/2010/main" val="0"/>
              </a:ext>
            </a:extLst>
          </a:blip>
          <a:srcRect l="-11805" r="22916"/>
          <a:stretch>
            <a:fillRect/>
          </a:stretch>
        </p:blipFill>
        <p:spPr>
          <a:xfrm>
            <a:off x="8128000" y="-2621"/>
            <a:ext cx="406400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95433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312912" y="2951480"/>
            <a:ext cx="9540000" cy="3903899"/>
          </a:xfrm>
          <a:prstGeom prst="rect">
            <a:avLst/>
          </a:prstGeom>
          <a:blipFill dpi="0" rotWithShape="1">
            <a:blip r:embed="rId3">
              <a:alphaModFix amt="20000"/>
            </a:blip>
            <a:srcRect/>
            <a:stretch>
              <a:fillRect l="-10944" t="-11784" r="-378"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726439" y="825500"/>
            <a:ext cx="9539301" cy="4781549"/>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458019"/>
              <a:ext cx="8600440" cy="2651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占位符 5"/>
          <p:cNvSpPr>
            <a:spLocks noGrp="1"/>
          </p:cNvSpPr>
          <p:nvPr>
            <p:ph type="body" sz="quarter" idx="11"/>
          </p:nvPr>
        </p:nvSpPr>
        <p:spPr>
          <a:xfrm>
            <a:off x="1066007" y="2432050"/>
            <a:ext cx="8909844" cy="2471738"/>
          </a:xfrm>
        </p:spPr>
        <p:txBody>
          <a:bodyPr/>
          <a:lstStyle>
            <a:lvl1pPr marL="266700" indent="-266700">
              <a:buFont typeface="Arial" panose="020B0604020202020204" pitchFamily="34" charset="0"/>
              <a:buChar char="•"/>
              <a:defRPr/>
            </a:lvl1pPr>
          </a:lstStyle>
          <a:p>
            <a:pPr lvl="0"/>
            <a:endParaRPr lang="zh-CN" altLang="en-US" dirty="0"/>
          </a:p>
        </p:txBody>
      </p:sp>
      <p:sp>
        <p:nvSpPr>
          <p:cNvPr id="40" name="矩形 39"/>
          <p:cNvSpPr/>
          <p:nvPr userDrawn="1"/>
        </p:nvSpPr>
        <p:spPr>
          <a:xfrm>
            <a:off x="722384" y="1332206"/>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1066006" y="1216332"/>
            <a:ext cx="8909844" cy="1021080"/>
          </a:xfrm>
        </p:spPr>
        <p:txBody>
          <a:bodyPr/>
          <a:lstStyle>
            <a:lvl1pPr>
              <a:defRPr b="1">
                <a:solidFill>
                  <a:schemeClr val="accent1">
                    <a:lumMod val="75000"/>
                  </a:schemeClr>
                </a:solidFill>
              </a:defRPr>
            </a:lvl1pPr>
          </a:lstStyle>
          <a:p>
            <a:r>
              <a:rPr lang="zh-CN" altLang="en-US" dirty="0"/>
              <a:t>目录</a:t>
            </a:r>
            <a:endParaRPr lang="zh-CN" altLang="en-US" dirty="0"/>
          </a:p>
        </p:txBody>
      </p:sp>
      <p:grpSp>
        <p:nvGrpSpPr>
          <p:cNvPr id="42" name="jwc_logo"/>
          <p:cNvGrpSpPr/>
          <p:nvPr userDrawn="1"/>
        </p:nvGrpSpPr>
        <p:grpSpPr>
          <a:xfrm>
            <a:off x="1146090" y="6242962"/>
            <a:ext cx="1809740" cy="305514"/>
            <a:chOff x="8729725" y="4570716"/>
            <a:chExt cx="2830513" cy="477838"/>
          </a:xfrm>
          <a:solidFill>
            <a:schemeClr val="bg1">
              <a:alpha val="50000"/>
            </a:schemeClr>
          </a:solidFill>
        </p:grpSpPr>
        <p:sp>
          <p:nvSpPr>
            <p:cNvPr id="43"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0" name="bg_right"/>
          <p:cNvPicPr>
            <a:picLocks noChangeAspect="1"/>
          </p:cNvPicPr>
          <p:nvPr userDrawn="1"/>
        </p:nvPicPr>
        <p:blipFill rotWithShape="1">
          <a:blip r:embed="rId2">
            <a:extLst>
              <a:ext uri="{28A0092B-C50C-407E-A947-70E740481C1C}">
                <a14:useLocalDpi xmlns:a14="http://schemas.microsoft.com/office/drawing/2010/main" val="0"/>
              </a:ext>
            </a:extLst>
          </a:blip>
          <a:srcRect l="-11805" r="22916"/>
          <a:stretch>
            <a:fillRect/>
          </a:stretch>
        </p:blipFill>
        <p:spPr>
          <a:xfrm>
            <a:off x="8128000" y="-2621"/>
            <a:ext cx="406400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95433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312912" y="2951480"/>
            <a:ext cx="9540000" cy="3903899"/>
          </a:xfrm>
          <a:prstGeom prst="rect">
            <a:avLst/>
          </a:prstGeom>
          <a:blipFill dpi="0" rotWithShape="1">
            <a:blip r:embed="rId3">
              <a:alphaModFix amt="20000"/>
            </a:blip>
            <a:srcRect/>
            <a:stretch>
              <a:fillRect l="-10944" t="-11784" r="-378"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726439" y="2305227"/>
            <a:ext cx="9539301" cy="1928259"/>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542955"/>
              <a:ext cx="8600440" cy="2566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1808158" y="2774484"/>
            <a:ext cx="7726680" cy="833633"/>
          </a:xfrm>
        </p:spPr>
        <p:txBody>
          <a:bodyPr anchor="ctr">
            <a:normAutofit/>
          </a:bodyPr>
          <a:lstStyle>
            <a:lvl1pPr algn="l">
              <a:defRPr sz="4000" b="1">
                <a:solidFill>
                  <a:schemeClr val="accent1">
                    <a:lumMod val="75000"/>
                  </a:schemeClr>
                </a:solidFill>
              </a:defRPr>
            </a:lvl1pPr>
          </a:lstStyle>
          <a:p>
            <a:r>
              <a:rPr lang="zh-CN" altLang="en-US" dirty="0"/>
              <a:t>单击编辑小节标题</a:t>
            </a:r>
            <a:endParaRPr lang="zh-CN" altLang="en-US" dirty="0"/>
          </a:p>
        </p:txBody>
      </p:sp>
      <p:sp>
        <p:nvSpPr>
          <p:cNvPr id="3" name="副标题 2"/>
          <p:cNvSpPr>
            <a:spLocks noGrp="1"/>
          </p:cNvSpPr>
          <p:nvPr>
            <p:ph type="subTitle" idx="1" hasCustomPrompt="1"/>
          </p:nvPr>
        </p:nvSpPr>
        <p:spPr>
          <a:xfrm>
            <a:off x="1808158" y="3617738"/>
            <a:ext cx="7726680" cy="409918"/>
          </a:xfrm>
        </p:spPr>
        <p:txBody>
          <a:bodyPr>
            <a:normAutofit/>
          </a:bodyPr>
          <a:lstStyle>
            <a:lvl1pPr marL="0" indent="0" algn="l">
              <a:buNone/>
              <a:defRPr sz="18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sp>
        <p:nvSpPr>
          <p:cNvPr id="5" name="文本占位符 4"/>
          <p:cNvSpPr>
            <a:spLocks noGrp="1"/>
          </p:cNvSpPr>
          <p:nvPr>
            <p:ph type="body" sz="quarter" idx="10" hasCustomPrompt="1"/>
          </p:nvPr>
        </p:nvSpPr>
        <p:spPr>
          <a:xfrm>
            <a:off x="727075" y="2800739"/>
            <a:ext cx="898525" cy="883066"/>
          </a:xfrm>
          <a:solidFill>
            <a:schemeClr val="accent3"/>
          </a:solidFill>
        </p:spPr>
        <p:txBody>
          <a:bodyPr anchor="ctr">
            <a:normAutofit/>
          </a:bodyPr>
          <a:lstStyle>
            <a:lvl1pPr marL="0" indent="0" algn="ctr">
              <a:buNone/>
              <a:defRPr sz="4800" b="1">
                <a:solidFill>
                  <a:schemeClr val="bg1"/>
                </a:solidFill>
              </a:defRPr>
            </a:lvl1pPr>
          </a:lstStyle>
          <a:p>
            <a:pPr lvl="0"/>
            <a:r>
              <a:rPr lang="en-US" altLang="zh-CN" dirty="0"/>
              <a:t>01</a:t>
            </a:r>
            <a:endParaRPr lang="zh-CN" altLang="en-US" dirty="0"/>
          </a:p>
        </p:txBody>
      </p:sp>
      <p:grpSp>
        <p:nvGrpSpPr>
          <p:cNvPr id="41" name="jwc_logo"/>
          <p:cNvGrpSpPr/>
          <p:nvPr userDrawn="1"/>
        </p:nvGrpSpPr>
        <p:grpSpPr>
          <a:xfrm>
            <a:off x="1146090" y="6242962"/>
            <a:ext cx="1809740" cy="305514"/>
            <a:chOff x="8729725" y="4570716"/>
            <a:chExt cx="2830513" cy="477838"/>
          </a:xfrm>
          <a:solidFill>
            <a:schemeClr val="bg1">
              <a:alpha val="50000"/>
            </a:schemeClr>
          </a:solidFill>
        </p:grpSpPr>
        <p:sp>
          <p:nvSpPr>
            <p:cNvPr id="42"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ttern"/>
          <p:cNvSpPr/>
          <p:nvPr userDrawn="1"/>
        </p:nvSpPr>
        <p:spPr>
          <a:xfrm>
            <a:off x="312912" y="1476000"/>
            <a:ext cx="11880000" cy="5382000"/>
          </a:xfrm>
          <a:prstGeom prst="rect">
            <a:avLst/>
          </a:prstGeom>
          <a:blipFill dpi="0" rotWithShape="1">
            <a:blip r:embed="rId3">
              <a:alphaModFix amt="2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main_board"/>
          <p:cNvGrpSpPr/>
          <p:nvPr userDrawn="1"/>
        </p:nvGrpSpPr>
        <p:grpSpPr>
          <a:xfrm>
            <a:off x="726439" y="365125"/>
            <a:ext cx="11016382" cy="5812879"/>
            <a:chOff x="685800" y="1400452"/>
            <a:chExt cx="8600440" cy="2709269"/>
          </a:xfrm>
          <a:effectLst>
            <a:outerShdw blurRad="203200" dist="38100" dir="2700000" algn="tl" rotWithShape="0">
              <a:prstClr val="black">
                <a:alpha val="19000"/>
              </a:prstClr>
            </a:outerShdw>
          </a:effectLst>
        </p:grpSpPr>
        <p:sp>
          <p:nvSpPr>
            <p:cNvPr id="12" name="矩形 11"/>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443366"/>
              <a:ext cx="8600440" cy="2666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p:cNvSpPr>
            <a:spLocks noGrp="1"/>
          </p:cNvSpPr>
          <p:nvPr>
            <p:ph type="sldNum" sz="quarter" idx="12"/>
          </p:nvPr>
        </p:nvSpPr>
        <p:spPr>
          <a:solidFill>
            <a:srgbClr val="000000">
              <a:alpha val="20000"/>
            </a:srgbClr>
          </a:solidFill>
        </p:spPr>
        <p:txBody>
          <a:bodyPr/>
          <a:lstStyle/>
          <a:p>
            <a:fld id="{5B74D221-F78E-4CE2-B90E-39C483F4591B}" type="slidenum">
              <a:rPr lang="zh-CN" altLang="en-US" smtClean="0"/>
            </a:fld>
            <a:endParaRPr lang="zh-CN" altLang="en-US"/>
          </a:p>
        </p:txBody>
      </p:sp>
      <p:sp>
        <p:nvSpPr>
          <p:cNvPr id="2" name="标题 1"/>
          <p:cNvSpPr>
            <a:spLocks noGrp="1"/>
          </p:cNvSpPr>
          <p:nvPr>
            <p:ph type="title"/>
          </p:nvPr>
        </p:nvSpPr>
        <p:spPr>
          <a:xfrm>
            <a:off x="961034" y="606265"/>
            <a:ext cx="10555326" cy="656061"/>
          </a:xfrm>
        </p:spPr>
        <p:txBody>
          <a:bodyPr>
            <a:noAutofit/>
          </a:bodyPr>
          <a:lstStyle>
            <a:lvl1pPr algn="l">
              <a:defRPr sz="3200" b="1">
                <a:solidFill>
                  <a:schemeClr val="accent1">
                    <a:lumMod val="75000"/>
                  </a:schemeClr>
                </a:solidFill>
              </a:defRPr>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970168" y="1283641"/>
            <a:ext cx="10546192" cy="4651081"/>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8" name="矩形 37"/>
          <p:cNvSpPr/>
          <p:nvPr userDrawn="1"/>
        </p:nvSpPr>
        <p:spPr>
          <a:xfrm>
            <a:off x="722384" y="704310"/>
            <a:ext cx="144255" cy="443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jwc_logo"/>
          <p:cNvGrpSpPr/>
          <p:nvPr userDrawn="1"/>
        </p:nvGrpSpPr>
        <p:grpSpPr>
          <a:xfrm>
            <a:off x="810813" y="6370363"/>
            <a:ext cx="1809740" cy="305514"/>
            <a:chOff x="8729725" y="4570716"/>
            <a:chExt cx="2830513" cy="477838"/>
          </a:xfrm>
          <a:solidFill>
            <a:schemeClr val="bg1">
              <a:alpha val="50000"/>
            </a:schemeClr>
          </a:solidFill>
        </p:grpSpPr>
        <p:sp>
          <p:nvSpPr>
            <p:cNvPr id="3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ttern"/>
          <p:cNvSpPr/>
          <p:nvPr userDrawn="1"/>
        </p:nvSpPr>
        <p:spPr>
          <a:xfrm>
            <a:off x="312912" y="1476000"/>
            <a:ext cx="11880000" cy="5382000"/>
          </a:xfrm>
          <a:prstGeom prst="rect">
            <a:avLst/>
          </a:prstGeom>
          <a:blipFill dpi="0" rotWithShape="1">
            <a:blip r:embed="rId3">
              <a:alphaModFix amt="2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main_board"/>
          <p:cNvGrpSpPr/>
          <p:nvPr userDrawn="1"/>
        </p:nvGrpSpPr>
        <p:grpSpPr>
          <a:xfrm>
            <a:off x="726439" y="365125"/>
            <a:ext cx="11016382" cy="5812881"/>
            <a:chOff x="685800" y="1400452"/>
            <a:chExt cx="8600440" cy="2709270"/>
          </a:xfrm>
          <a:effectLst>
            <a:outerShdw blurRad="203200" dist="38100" dir="2700000" algn="tl" rotWithShape="0">
              <a:prstClr val="black">
                <a:alpha val="19000"/>
              </a:prstClr>
            </a:outerShdw>
          </a:effectLst>
        </p:grpSpPr>
        <p:sp>
          <p:nvSpPr>
            <p:cNvPr id="12" name="矩形 11"/>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443367"/>
              <a:ext cx="8600440" cy="2666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p:cNvSpPr>
            <a:spLocks noGrp="1"/>
          </p:cNvSpPr>
          <p:nvPr>
            <p:ph type="sldNum" sz="quarter" idx="12"/>
          </p:nvPr>
        </p:nvSpPr>
        <p:spPr>
          <a:solidFill>
            <a:srgbClr val="000000">
              <a:alpha val="20000"/>
            </a:srgbClr>
          </a:solidFill>
        </p:spPr>
        <p:txBody>
          <a:bodyPr/>
          <a:lstStyle/>
          <a:p>
            <a:fld id="{5B74D221-F78E-4CE2-B90E-39C483F4591B}" type="slidenum">
              <a:rPr lang="zh-CN" altLang="en-US" smtClean="0"/>
            </a:fld>
            <a:endParaRPr lang="zh-CN" altLang="en-US"/>
          </a:p>
        </p:txBody>
      </p:sp>
      <p:sp>
        <p:nvSpPr>
          <p:cNvPr id="3" name="内容占位符 2"/>
          <p:cNvSpPr>
            <a:spLocks noGrp="1"/>
          </p:cNvSpPr>
          <p:nvPr>
            <p:ph idx="1" hasCustomPrompt="1"/>
          </p:nvPr>
        </p:nvSpPr>
        <p:spPr>
          <a:xfrm>
            <a:off x="970168" y="711201"/>
            <a:ext cx="10546192" cy="5223522"/>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37" name="jwc_logo"/>
          <p:cNvGrpSpPr/>
          <p:nvPr userDrawn="1"/>
        </p:nvGrpSpPr>
        <p:grpSpPr>
          <a:xfrm>
            <a:off x="810813" y="6370363"/>
            <a:ext cx="1809740" cy="305514"/>
            <a:chOff x="8729725" y="4570716"/>
            <a:chExt cx="2830513" cy="477838"/>
          </a:xfrm>
          <a:solidFill>
            <a:schemeClr val="bg1">
              <a:alpha val="50000"/>
            </a:schemeClr>
          </a:solidFill>
        </p:grpSpPr>
        <p:sp>
          <p:nvSpPr>
            <p:cNvPr id="3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ttern"/>
          <p:cNvSpPr/>
          <p:nvPr userDrawn="1"/>
        </p:nvSpPr>
        <p:spPr>
          <a:xfrm>
            <a:off x="312912" y="1476000"/>
            <a:ext cx="11880000" cy="5382000"/>
          </a:xfrm>
          <a:prstGeom prst="rect">
            <a:avLst/>
          </a:prstGeom>
          <a:blipFill dpi="0" rotWithShape="1">
            <a:blip r:embed="rId3">
              <a:alphaModFix amt="1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solidFill>
            <a:srgbClr val="000000">
              <a:alpha val="20000"/>
            </a:srgbClr>
          </a:solidFill>
        </p:spPr>
        <p:txBody>
          <a:bodyPr/>
          <a:lstStyle/>
          <a:p>
            <a:fld id="{5B74D221-F78E-4CE2-B90E-39C483F4591B}" type="slidenum">
              <a:rPr lang="zh-CN" altLang="en-US" smtClean="0"/>
            </a:fld>
            <a:endParaRPr lang="zh-CN" altLang="en-US"/>
          </a:p>
        </p:txBody>
      </p:sp>
      <p:grpSp>
        <p:nvGrpSpPr>
          <p:cNvPr id="37" name="jwc_logo"/>
          <p:cNvGrpSpPr/>
          <p:nvPr userDrawn="1"/>
        </p:nvGrpSpPr>
        <p:grpSpPr>
          <a:xfrm>
            <a:off x="810813" y="6370363"/>
            <a:ext cx="1809740" cy="305514"/>
            <a:chOff x="8729725" y="4570716"/>
            <a:chExt cx="2830513" cy="477838"/>
          </a:xfrm>
          <a:solidFill>
            <a:schemeClr val="bg1">
              <a:alpha val="50000"/>
            </a:schemeClr>
          </a:solidFill>
        </p:grpSpPr>
        <p:sp>
          <p:nvSpPr>
            <p:cNvPr id="3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致谢">
    <p:spTree>
      <p:nvGrpSpPr>
        <p:cNvPr id="1" name=""/>
        <p:cNvGrpSpPr/>
        <p:nvPr/>
      </p:nvGrpSpPr>
      <p:grpSpPr>
        <a:xfrm>
          <a:off x="0" y="0"/>
          <a:ext cx="0" cy="0"/>
          <a:chOff x="0" y="0"/>
          <a:chExt cx="0" cy="0"/>
        </a:xfrm>
      </p:grpSpPr>
      <p:pic>
        <p:nvPicPr>
          <p:cNvPr id="7" name="bg_right"/>
          <p:cNvPicPr>
            <a:picLocks noChangeAspect="1"/>
          </p:cNvPicPr>
          <p:nvPr userDrawn="1"/>
        </p:nvPicPr>
        <p:blipFill rotWithShape="1">
          <a:blip r:embed="rId2">
            <a:extLst>
              <a:ext uri="{28A0092B-C50C-407E-A947-70E740481C1C}">
                <a14:useLocalDpi xmlns:a14="http://schemas.microsoft.com/office/drawing/2010/main" val="0"/>
              </a:ext>
            </a:extLst>
          </a:blip>
          <a:srcRect l="973" r="277"/>
          <a:stretch>
            <a:fillRect/>
          </a:stretch>
        </p:blipFill>
        <p:spPr>
          <a:xfrm>
            <a:off x="7677150" y="-2621"/>
            <a:ext cx="451485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bg_main_theme"/>
          <p:cNvSpPr/>
          <p:nvPr userDrawn="1"/>
        </p:nvSpPr>
        <p:spPr>
          <a:xfrm>
            <a:off x="956064" y="0"/>
            <a:ext cx="6778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504000" y="2951480"/>
            <a:ext cx="8597407" cy="3903899"/>
          </a:xfrm>
          <a:prstGeom prst="rect">
            <a:avLst/>
          </a:prstGeom>
          <a:blipFill dpi="0" rotWithShape="1">
            <a:blip r:embed="rId3">
              <a:alphaModFix amt="20000"/>
            </a:blip>
            <a:srcRect/>
            <a:stretch>
              <a:fillRect l="-12182" t="-11784" r="-11344"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1443990" y="1400452"/>
            <a:ext cx="6774180" cy="2709268"/>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513840"/>
              <a:ext cx="8600440" cy="2595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1863639" y="2004459"/>
            <a:ext cx="5972261" cy="833633"/>
          </a:xfrm>
        </p:spPr>
        <p:txBody>
          <a:bodyPr anchor="ctr">
            <a:noAutofit/>
          </a:bodyPr>
          <a:lstStyle>
            <a:lvl1pPr algn="l">
              <a:defRPr sz="6000" b="1">
                <a:solidFill>
                  <a:schemeClr val="accent1">
                    <a:lumMod val="75000"/>
                  </a:schemeClr>
                </a:solidFill>
              </a:defRPr>
            </a:lvl1pPr>
          </a:lstStyle>
          <a:p>
            <a:r>
              <a:rPr lang="zh-CN" altLang="en-US" dirty="0"/>
              <a:t>谢谢</a:t>
            </a:r>
            <a:endParaRPr lang="zh-CN" altLang="en-US" dirty="0"/>
          </a:p>
        </p:txBody>
      </p:sp>
      <p:sp>
        <p:nvSpPr>
          <p:cNvPr id="3" name="副标题 2"/>
          <p:cNvSpPr>
            <a:spLocks noGrp="1"/>
          </p:cNvSpPr>
          <p:nvPr>
            <p:ph type="subTitle" idx="1" hasCustomPrompt="1"/>
          </p:nvPr>
        </p:nvSpPr>
        <p:spPr>
          <a:xfrm>
            <a:off x="1863639" y="2838092"/>
            <a:ext cx="5972261" cy="490619"/>
          </a:xfrm>
        </p:spPr>
        <p:txBody>
          <a:bodyPr/>
          <a:lstStyle>
            <a:lvl1pPr marL="0" indent="0" algn="l">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sp>
        <p:nvSpPr>
          <p:cNvPr id="16" name="矩形 15"/>
          <p:cNvSpPr/>
          <p:nvPr userDrawn="1"/>
        </p:nvSpPr>
        <p:spPr>
          <a:xfrm>
            <a:off x="1439934" y="2004459"/>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jwc_logo"/>
          <p:cNvGrpSpPr/>
          <p:nvPr userDrawn="1"/>
        </p:nvGrpSpPr>
        <p:grpSpPr>
          <a:xfrm>
            <a:off x="1529041" y="6238395"/>
            <a:ext cx="1809740" cy="305514"/>
            <a:chOff x="8729725" y="4570716"/>
            <a:chExt cx="2830513" cy="477838"/>
          </a:xfrm>
          <a:solidFill>
            <a:schemeClr val="bg1">
              <a:alpha val="50000"/>
            </a:schemeClr>
          </a:solidFill>
        </p:grpSpPr>
        <p:sp>
          <p:nvSpPr>
            <p:cNvPr id="61"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7FAE3-B6A6-4F8C-A3EE-9B3A5A9AB4F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1353800" y="6356349"/>
            <a:ext cx="412750" cy="365125"/>
          </a:xfrm>
          <a:prstGeom prst="rect">
            <a:avLst/>
          </a:prstGeom>
          <a:solidFill>
            <a:schemeClr val="tx1">
              <a:alpha val="10000"/>
            </a:schemeClr>
          </a:solidFill>
        </p:spPr>
        <p:txBody>
          <a:bodyPr vert="horz" lIns="91440" tIns="45720" rIns="91440" bIns="45720" rtlCol="0" anchor="ctr"/>
          <a:lstStyle>
            <a:lvl1pPr algn="ctr">
              <a:defRPr sz="1600">
                <a:solidFill>
                  <a:schemeClr val="bg1"/>
                </a:solidFill>
                <a:latin typeface="+mn-lt"/>
              </a:defRPr>
            </a:lvl1pPr>
          </a:lstStyle>
          <a:p>
            <a:fld id="{5B74D221-F78E-4CE2-B90E-39C483F4591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jpe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hyperlink" Target="https://zhida.zhihu.com/search?content_id=254415613&amp;content_type=Article&amp;match_order=1&amp;q=DeepSeek+AI&amp;zhida_source=entit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hyperlink" Target="https://zhuanlan.zhihu.com/p/27571661405"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mj-ea"/>
                <a:cs typeface="+mj-ea"/>
              </a:rPr>
              <a:t>Valor-Go </a:t>
            </a:r>
            <a:r>
              <a:rPr lang="zh-CN" altLang="en-US" dirty="0">
                <a:latin typeface="+mj-ea"/>
                <a:cs typeface="+mj-ea"/>
              </a:rPr>
              <a:t>中期汇报</a:t>
            </a:r>
            <a:endParaRPr lang="zh-CN" altLang="en-US" dirty="0">
              <a:latin typeface="+mj-ea"/>
              <a:cs typeface="+mj-ea"/>
            </a:endParaRPr>
          </a:p>
        </p:txBody>
      </p:sp>
      <p:sp>
        <p:nvSpPr>
          <p:cNvPr id="3" name="副标题 2"/>
          <p:cNvSpPr>
            <a:spLocks noGrp="1"/>
          </p:cNvSpPr>
          <p:nvPr>
            <p:ph type="subTitle" idx="1"/>
          </p:nvPr>
        </p:nvSpPr>
        <p:spPr/>
        <p:txBody>
          <a:bodyPr>
            <a:normAutofit fontScale="90000"/>
          </a:bodyPr>
          <a:lstStyle/>
          <a:p>
            <a:r>
              <a:rPr lang="zh-CN" altLang="en-US">
                <a:latin typeface="+mj-ea"/>
                <a:ea typeface="+mj-ea"/>
                <a:cs typeface="+mj-ea"/>
              </a:rPr>
              <a:t>吕祖灿</a:t>
            </a:r>
            <a:r>
              <a:rPr lang="en-US" altLang="zh-CN">
                <a:latin typeface="+mj-ea"/>
                <a:ea typeface="+mj-ea"/>
                <a:cs typeface="+mj-ea"/>
              </a:rPr>
              <a:t>    </a:t>
            </a:r>
            <a:r>
              <a:rPr lang="zh-CN" altLang="en-US">
                <a:latin typeface="+mj-ea"/>
                <a:ea typeface="+mj-ea"/>
                <a:cs typeface="+mj-ea"/>
              </a:rPr>
              <a:t>梁修宁</a:t>
            </a:r>
            <a:r>
              <a:rPr lang="en-US" altLang="zh-CN">
                <a:latin typeface="+mj-ea"/>
                <a:ea typeface="+mj-ea"/>
                <a:cs typeface="+mj-ea"/>
              </a:rPr>
              <a:t>    </a:t>
            </a:r>
            <a:r>
              <a:rPr lang="zh-CN" altLang="en-US">
                <a:latin typeface="+mj-ea"/>
                <a:ea typeface="+mj-ea"/>
                <a:cs typeface="+mj-ea"/>
              </a:rPr>
              <a:t>王淇辉</a:t>
            </a:r>
            <a:r>
              <a:rPr lang="en-US" altLang="zh-CN">
                <a:latin typeface="+mj-ea"/>
                <a:ea typeface="+mj-ea"/>
                <a:cs typeface="+mj-ea"/>
              </a:rPr>
              <a:t>    </a:t>
            </a:r>
            <a:r>
              <a:rPr lang="zh-CN" altLang="en-US">
                <a:latin typeface="+mj-ea"/>
                <a:ea typeface="+mj-ea"/>
                <a:cs typeface="+mj-ea"/>
              </a:rPr>
              <a:t>任壮壮</a:t>
            </a:r>
            <a:r>
              <a:rPr lang="en-US" altLang="zh-CN">
                <a:latin typeface="+mj-ea"/>
                <a:ea typeface="+mj-ea"/>
                <a:cs typeface="+mj-ea"/>
              </a:rPr>
              <a:t>    </a:t>
            </a:r>
            <a:r>
              <a:rPr lang="zh-CN" altLang="en-US">
                <a:latin typeface="+mj-ea"/>
                <a:ea typeface="+mj-ea"/>
                <a:cs typeface="+mj-ea"/>
              </a:rPr>
              <a:t>杨奕麟</a:t>
            </a:r>
            <a:r>
              <a:rPr lang="en-US" altLang="zh-CN">
                <a:latin typeface="+mj-ea"/>
                <a:ea typeface="+mj-ea"/>
                <a:cs typeface="+mj-ea"/>
              </a:rPr>
              <a:t>   (</a:t>
            </a:r>
            <a:r>
              <a:rPr lang="zh-CN" altLang="en-US">
                <a:latin typeface="+mj-ea"/>
                <a:ea typeface="+mj-ea"/>
                <a:cs typeface="+mj-ea"/>
              </a:rPr>
              <a:t>排名不分先后</a:t>
            </a:r>
            <a:r>
              <a:rPr lang="en-US" altLang="zh-CN">
                <a:latin typeface="+mj-ea"/>
                <a:ea typeface="+mj-ea"/>
                <a:cs typeface="+mj-ea"/>
              </a:rPr>
              <a:t>)</a:t>
            </a:r>
            <a:endParaRPr lang="zh-CN" altLang="en-US">
              <a:latin typeface="+mj-ea"/>
              <a:ea typeface="+mj-ea"/>
              <a:cs typeface="+mj-ea"/>
            </a:endParaRPr>
          </a:p>
          <a:p>
            <a:endParaRPr lang="zh-CN" altLang="en-US" dirty="0">
              <a:latin typeface="+mj-ea"/>
              <a:ea typeface="+mj-ea"/>
              <a:cs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rPr>
              <a:t>3FS</a:t>
            </a:r>
            <a:r>
              <a:rPr lang="zh-CN" altLang="en-US" dirty="0">
                <a:latin typeface="微软雅黑" panose="020B0503020204020204" charset="-122"/>
                <a:ea typeface="微软雅黑" panose="020B0503020204020204" charset="-122"/>
              </a:rPr>
              <a:t>集群管理器</a:t>
            </a:r>
            <a:endParaRPr lang="zh-CN" altLang="en-US" dirty="0">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970280" y="1283335"/>
            <a:ext cx="6318885" cy="4651375"/>
          </a:xfrm>
        </p:spPr>
        <p:txBody>
          <a:bodyPr>
            <a:normAutofit lnSpcReduction="20000"/>
          </a:bodyPr>
          <a:lstStyle/>
          <a:p>
            <a:pPr fontAlgn="auto">
              <a:lnSpc>
                <a:spcPct val="170000"/>
              </a:lnSpc>
            </a:pP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负责整个集群的节点管理和配置分发。</a:t>
            </a:r>
            <a:endParaRPr lang="en-US" altLang="zh-CN" sz="1400"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70000"/>
              </a:lnSpc>
            </a:pP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由于3FS采用分布式架构，</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多个存储节点带来的就是更高的管理需求，</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包括节点状态信息的更新，查询，转发与广播。“</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例如访问的数据节点是否已经失效（故障是不可避免的）</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400"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70000"/>
              </a:lnSpc>
            </a:pP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切换机制：为了</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保证管理器的高可用性，因此引入多个管理器（mgmtd）节点，其中一个是主mgmtd，其余作为备mgmtd节点，在管理器节点故障时实现切换操作从而保证管理不中断。</a:t>
            </a:r>
            <a:endParaRPr lang="en-US" altLang="zh-CN" sz="14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7190740" y="1484630"/>
            <a:ext cx="4272915" cy="1755775"/>
          </a:xfrm>
          <a:prstGeom prst="rect">
            <a:avLst/>
          </a:prstGeom>
        </p:spPr>
      </p:pic>
      <p:sp>
        <p:nvSpPr>
          <p:cNvPr id="2" name="文本框 1"/>
          <p:cNvSpPr txBox="1"/>
          <p:nvPr/>
        </p:nvSpPr>
        <p:spPr>
          <a:xfrm>
            <a:off x="7640320" y="3240405"/>
            <a:ext cx="3181350" cy="1198880"/>
          </a:xfrm>
          <a:prstGeom prst="rect">
            <a:avLst/>
          </a:prstGeom>
          <a:noFill/>
        </p:spPr>
        <p:txBody>
          <a:bodyPr wrap="square" rtlCol="0">
            <a:spAutoFit/>
          </a:bodyPr>
          <a:p>
            <a:r>
              <a:rPr lang="en-US" altLang="zh-CN">
                <a:latin typeface="微软雅黑" panose="020B0503020204020204" charset="-122"/>
                <a:ea typeface="微软雅黑" panose="020B0503020204020204" charset="-122"/>
                <a:cs typeface="微软雅黑" panose="020B0503020204020204" charset="-122"/>
              </a:rPr>
              <a:t>election</a:t>
            </a:r>
            <a:r>
              <a:rPr lang="zh-CN" altLang="en-US">
                <a:latin typeface="微软雅黑" panose="020B0503020204020204" charset="-122"/>
                <a:ea typeface="微软雅黑" panose="020B0503020204020204" charset="-122"/>
                <a:cs typeface="微软雅黑" panose="020B0503020204020204" charset="-122"/>
              </a:rPr>
              <a:t>：对应切换机制</a:t>
            </a:r>
            <a:endParaRPr lang="zh-CN" altLang="en-US">
              <a:latin typeface="微软雅黑" panose="020B0503020204020204" charset="-122"/>
              <a:ea typeface="微软雅黑" panose="020B0503020204020204" charset="-122"/>
              <a:cs typeface="微软雅黑" panose="020B0503020204020204" charset="-122"/>
            </a:endParaRPr>
          </a:p>
          <a:p>
            <a:r>
              <a:rPr lang="en-US" altLang="zh-CN">
                <a:latin typeface="微软雅黑" panose="020B0503020204020204" charset="-122"/>
                <a:ea typeface="微软雅黑" panose="020B0503020204020204" charset="-122"/>
                <a:cs typeface="微软雅黑" panose="020B0503020204020204" charset="-122"/>
              </a:rPr>
              <a:t>heartbeat</a:t>
            </a:r>
            <a:r>
              <a:rPr lang="zh-CN" altLang="en-US">
                <a:latin typeface="微软雅黑" panose="020B0503020204020204" charset="-122"/>
                <a:ea typeface="微软雅黑" panose="020B0503020204020204" charset="-122"/>
                <a:cs typeface="微软雅黑" panose="020B0503020204020204" charset="-122"/>
              </a:rPr>
              <a:t>：心跳机制用于确认每段时间内节点是否仍然有效</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rPr>
              <a:t>3FS</a:t>
            </a:r>
            <a:r>
              <a:rPr lang="zh-CN" altLang="en-US" dirty="0">
                <a:latin typeface="微软雅黑" panose="020B0503020204020204" charset="-122"/>
                <a:ea typeface="微软雅黑" panose="020B0503020204020204" charset="-122"/>
              </a:rPr>
              <a:t>元数据服务</a:t>
            </a:r>
            <a:endParaRPr lang="zh-CN" altLang="en-US" dirty="0">
              <a:latin typeface="微软雅黑" panose="020B0503020204020204" charset="-122"/>
              <a:ea typeface="微软雅黑" panose="020B0503020204020204" charset="-122"/>
            </a:endParaRPr>
          </a:p>
        </p:txBody>
      </p:sp>
      <p:sp>
        <p:nvSpPr>
          <p:cNvPr id="7" name="内容占位符 6"/>
          <p:cNvSpPr>
            <a:spLocks noGrp="1"/>
          </p:cNvSpPr>
          <p:nvPr>
            <p:ph idx="1"/>
          </p:nvPr>
        </p:nvSpPr>
        <p:spPr/>
        <p:txBody>
          <a:bodyPr/>
          <a:lstStyle/>
          <a:p>
            <a:r>
              <a:rPr lang="zh-CN" altLang="en-US" dirty="0">
                <a:solidFill>
                  <a:srgbClr val="000000"/>
                </a:solidFill>
                <a:latin typeface="微软雅黑" panose="020B0503020204020204" charset="-122"/>
                <a:ea typeface="微软雅黑" panose="020B0503020204020204" charset="-122"/>
              </a:rPr>
              <a:t>元数据：描述数据的数据</a:t>
            </a:r>
            <a:endParaRPr lang="zh-CN" altLang="en-US" dirty="0">
              <a:solidFill>
                <a:srgbClr val="000000"/>
              </a:solidFill>
              <a:latin typeface="微软雅黑" panose="020B0503020204020204" charset="-122"/>
              <a:ea typeface="微软雅黑" panose="020B0503020204020204" charset="-122"/>
            </a:endParaRPr>
          </a:p>
        </p:txBody>
      </p:sp>
      <p:pic>
        <p:nvPicPr>
          <p:cNvPr id="5" name="图片 4" descr="Pasted image 20250405160031"/>
          <p:cNvPicPr>
            <a:picLocks noChangeAspect="1"/>
          </p:cNvPicPr>
          <p:nvPr/>
        </p:nvPicPr>
        <p:blipFill>
          <a:blip r:embed="rId1"/>
          <a:stretch>
            <a:fillRect/>
          </a:stretch>
        </p:blipFill>
        <p:spPr>
          <a:xfrm>
            <a:off x="826770" y="1859280"/>
            <a:ext cx="5741670" cy="3381375"/>
          </a:xfrm>
          <a:prstGeom prst="rect">
            <a:avLst/>
          </a:prstGeom>
        </p:spPr>
      </p:pic>
      <p:sp>
        <p:nvSpPr>
          <p:cNvPr id="2" name="文本框 1"/>
          <p:cNvSpPr txBox="1"/>
          <p:nvPr/>
        </p:nvSpPr>
        <p:spPr>
          <a:xfrm>
            <a:off x="6778625" y="2188845"/>
            <a:ext cx="3935095" cy="2584450"/>
          </a:xfrm>
          <a:prstGeom prst="rect">
            <a:avLst/>
          </a:prstGeom>
          <a:noFill/>
        </p:spPr>
        <p:txBody>
          <a:bodyPr wrap="square" rtlCol="0">
            <a:spAutoFit/>
          </a:bodyPr>
          <a:p>
            <a:r>
              <a:rPr lang="en-US" altLang="zh-CN">
                <a:latin typeface="微软雅黑" panose="020B0503020204020204" charset="-122"/>
                <a:ea typeface="微软雅黑" panose="020B0503020204020204" charset="-122"/>
                <a:cs typeface="微软雅黑" panose="020B0503020204020204" charset="-122"/>
              </a:rPr>
              <a:t>利用FoundationDB的键值操作特性，极为简单地实现了元数据服务（如并发的解决通过事务冲突检测来实现）。其中Metadata Service 节点只是充当文件存储元数据的Proxy（代理），负责语义的解析</a:t>
            </a:r>
            <a:r>
              <a:rPr lang="zh-CN" altLang="en-US">
                <a:latin typeface="微软雅黑" panose="020B0503020204020204" charset="-122"/>
                <a:ea typeface="微软雅黑" panose="020B0503020204020204" charset="-122"/>
                <a:cs typeface="微软雅黑" panose="020B0503020204020204" charset="-122"/>
              </a:rPr>
              <a:t>，然后将具体的实现告知</a:t>
            </a:r>
            <a:r>
              <a:rPr lang="en-US" altLang="zh-CN">
                <a:latin typeface="微软雅黑" panose="020B0503020204020204" charset="-122"/>
                <a:ea typeface="微软雅黑" panose="020B0503020204020204" charset="-122"/>
                <a:cs typeface="微软雅黑" panose="020B0503020204020204" charset="-122"/>
              </a:rPr>
              <a:t>FoundationDB</a:t>
            </a:r>
            <a:r>
              <a:rPr lang="zh-CN" altLang="en-US">
                <a:latin typeface="微软雅黑" panose="020B0503020204020204" charset="-122"/>
                <a:ea typeface="微软雅黑" panose="020B0503020204020204" charset="-122"/>
                <a:cs typeface="微软雅黑" panose="020B0503020204020204" charset="-122"/>
              </a:rPr>
              <a:t>实现</a:t>
            </a:r>
            <a:endParaRPr lang="en-US" altLang="zh-CN">
              <a:latin typeface="微软雅黑" panose="020B0503020204020204" charset="-122"/>
              <a:ea typeface="微软雅黑" panose="020B0503020204020204" charset="-122"/>
              <a:cs typeface="微软雅黑" panose="020B0503020204020204" charset="-122"/>
            </a:endParaRPr>
          </a:p>
          <a:p>
            <a:endParaRPr lang="en-US" altLang="zh-CN">
              <a:latin typeface="微软雅黑" panose="020B0503020204020204" charset="-122"/>
              <a:ea typeface="微软雅黑" panose="020B0503020204020204" charset="-122"/>
              <a:cs typeface="微软雅黑" panose="020B0503020204020204" charset="-122"/>
            </a:endParaRPr>
          </a:p>
          <a:p>
            <a:endParaRPr lang="en-US" alt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rPr>
              <a:t>3FS</a:t>
            </a:r>
            <a:r>
              <a:rPr lang="zh-CN" altLang="en-US" dirty="0">
                <a:latin typeface="微软雅黑" panose="020B0503020204020204" charset="-122"/>
                <a:ea typeface="微软雅黑" panose="020B0503020204020204" charset="-122"/>
              </a:rPr>
              <a:t>存储</a:t>
            </a:r>
            <a:endParaRPr lang="zh-CN" altLang="en-US" dirty="0">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970280" y="1263015"/>
            <a:ext cx="5544820" cy="4246880"/>
          </a:xfrm>
        </p:spPr>
        <p:txBody>
          <a:bodyPr>
            <a:normAutofit lnSpcReduction="20000"/>
          </a:bodyPr>
          <a:lstStyle/>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distributed FS features:</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多个数据存储节点（所谓分布式）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10000"/>
              </a:lnSpc>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如果只存储在单一节点，若此节点崩溃，那么访问将会失败</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lvl="1">
              <a:lnSpc>
                <a:spcPct val="110000"/>
              </a:lnSpc>
            </a:pPr>
            <a:r>
              <a:rPr lang="zh-CN" altLang="en-US" sz="1800" dirty="0">
                <a:solidFill>
                  <a:schemeClr val="accent4"/>
                </a:solidFill>
                <a:latin typeface="微软雅黑" panose="020B0503020204020204" charset="-122"/>
                <a:ea typeface="微软雅黑" panose="020B0503020204020204" charset="-122"/>
                <a:cs typeface="微软雅黑" panose="020B0503020204020204" charset="-122"/>
              </a:rPr>
              <a:t>将数据拷贝多份，平均到多个节点存储</a:t>
            </a:r>
            <a:endParaRPr lang="zh-CN" altLang="en-US" sz="1800" dirty="0">
              <a:solidFill>
                <a:schemeClr val="accent4"/>
              </a:solidFill>
              <a:latin typeface="微软雅黑" panose="020B0503020204020204" charset="-122"/>
              <a:ea typeface="微软雅黑" panose="020B0503020204020204" charset="-122"/>
              <a:cs typeface="微软雅黑" panose="020B0503020204020204" charset="-122"/>
            </a:endParaRPr>
          </a:p>
          <a:p>
            <a:pPr lvl="0">
              <a:lnSpc>
                <a:spcPct val="110000"/>
              </a:lnSpc>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如果多个副本之间存在差异，那么无法保证读取单一节点得到的数据正确性</a:t>
            </a:r>
            <a:endParaRPr lang="zh-CN" altLang="en-US" sz="1800" dirty="0">
              <a:solidFill>
                <a:schemeClr val="accent4"/>
              </a:solidFill>
              <a:latin typeface="微软雅黑" panose="020B0503020204020204" charset="-122"/>
              <a:ea typeface="微软雅黑" panose="020B0503020204020204" charset="-122"/>
              <a:cs typeface="微软雅黑" panose="020B0503020204020204" charset="-122"/>
            </a:endParaRPr>
          </a:p>
          <a:p>
            <a:pPr lvl="1">
              <a:lnSpc>
                <a:spcPct val="110000"/>
              </a:lnSpc>
            </a:pPr>
            <a:r>
              <a:rPr lang="zh-CN" altLang="en-US" sz="1800" dirty="0">
                <a:solidFill>
                  <a:schemeClr val="accent4"/>
                </a:solidFill>
                <a:latin typeface="微软雅黑" panose="020B0503020204020204" charset="-122"/>
                <a:ea typeface="微软雅黑" panose="020B0503020204020204" charset="-122"/>
                <a:cs typeface="微软雅黑" panose="020B0503020204020204" charset="-122"/>
              </a:rPr>
              <a:t>使用</a:t>
            </a:r>
            <a:r>
              <a:rPr lang="en-US" altLang="zh-CN" sz="1800" dirty="0">
                <a:solidFill>
                  <a:schemeClr val="accent4"/>
                </a:solidFill>
                <a:latin typeface="微软雅黑" panose="020B0503020204020204" charset="-122"/>
                <a:ea typeface="微软雅黑" panose="020B0503020204020204" charset="-122"/>
                <a:cs typeface="微软雅黑" panose="020B0503020204020204" charset="-122"/>
              </a:rPr>
              <a:t>CRAQ</a:t>
            </a:r>
            <a:r>
              <a:rPr lang="zh-CN" altLang="en-US" sz="1800" dirty="0">
                <a:solidFill>
                  <a:schemeClr val="accent4"/>
                </a:solidFill>
                <a:latin typeface="微软雅黑" panose="020B0503020204020204" charset="-122"/>
                <a:ea typeface="微软雅黑" panose="020B0503020204020204" charset="-122"/>
                <a:cs typeface="微软雅黑" panose="020B0503020204020204" charset="-122"/>
              </a:rPr>
              <a:t>链式技术</a:t>
            </a:r>
            <a:endParaRPr lang="zh-CN" altLang="en-US" sz="1800" dirty="0">
              <a:solidFill>
                <a:schemeClr val="accent4"/>
              </a:solidFill>
              <a:latin typeface="微软雅黑" panose="020B0503020204020204" charset="-122"/>
              <a:ea typeface="微软雅黑" panose="020B0503020204020204" charset="-122"/>
              <a:cs typeface="微软雅黑" panose="020B0503020204020204" charset="-122"/>
            </a:endParaRPr>
          </a:p>
          <a:p>
            <a:pPr marL="228600" lvl="0" indent="-228600">
              <a:lnSpc>
                <a:spcPct val="110000"/>
              </a:lnSpc>
              <a:buFont typeface="Arial" panose="020B0604020202020204" pitchFamily="34" charset="0"/>
              <a:buChar char="•"/>
            </a:pPr>
            <a:endParaRPr lang="zh-CN" altLang="en-US" sz="1800" dirty="0">
              <a:solidFill>
                <a:schemeClr val="accent4"/>
              </a:solidFill>
              <a:latin typeface="微软雅黑" panose="020B0503020204020204" charset="-122"/>
              <a:ea typeface="微软雅黑" panose="020B0503020204020204" charset="-122"/>
              <a:cs typeface="微软雅黑" panose="020B0503020204020204" charset="-122"/>
            </a:endParaRPr>
          </a:p>
        </p:txBody>
      </p:sp>
      <p:pic>
        <p:nvPicPr>
          <p:cNvPr id="5" name="图片 4" descr="Pasted image 20250405162349"/>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5960110" y="3449955"/>
            <a:ext cx="5470525" cy="2584450"/>
          </a:xfrm>
          <a:prstGeom prst="rect">
            <a:avLst/>
          </a:prstGeom>
        </p:spPr>
      </p:pic>
      <p:cxnSp>
        <p:nvCxnSpPr>
          <p:cNvPr id="2" name="肘形连接符 1"/>
          <p:cNvCxnSpPr/>
          <p:nvPr/>
        </p:nvCxnSpPr>
        <p:spPr>
          <a:xfrm>
            <a:off x="4020820" y="4119245"/>
            <a:ext cx="2228850" cy="866140"/>
          </a:xfrm>
          <a:prstGeom prst="bentConnector3">
            <a:avLst>
              <a:gd name="adj1" fmla="val 5002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肘形连接符 8"/>
          <p:cNvCxnSpPr/>
          <p:nvPr/>
        </p:nvCxnSpPr>
        <p:spPr>
          <a:xfrm>
            <a:off x="5885815" y="3286760"/>
            <a:ext cx="2618740" cy="284480"/>
          </a:xfrm>
          <a:prstGeom prst="bentConnector3">
            <a:avLst>
              <a:gd name="adj1" fmla="val 9978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rPr>
              <a:t>Storage Service -- CR and CRAQ</a:t>
            </a:r>
            <a:endParaRPr lang="en-US" altLang="zh-CN" dirty="0">
              <a:latin typeface="微软雅黑" panose="020B0503020204020204" charset="-122"/>
              <a:ea typeface="微软雅黑" panose="020B0503020204020204" charset="-122"/>
            </a:endParaRPr>
          </a:p>
        </p:txBody>
      </p:sp>
      <p:sp>
        <p:nvSpPr>
          <p:cNvPr id="7" name="内容占位符 6"/>
          <p:cNvSpPr>
            <a:spLocks noGrp="1"/>
          </p:cNvSpPr>
          <p:nvPr>
            <p:ph idx="1"/>
          </p:nvPr>
        </p:nvSpPr>
        <p:spPr/>
        <p:txBody>
          <a:bodyPr/>
          <a:lstStyle/>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CR: Chain Replication</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写请求传递</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:HEAD-&gt;HEAD+ -&gt; TAIL-&gt; HEAD+ -&gt;HEAD</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读请求直接</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 TAIL</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3657600" lvl="8" indent="0">
              <a:buNone/>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             </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3657600" lvl="8" indent="0">
              <a:buNone/>
            </a:pP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3657600" lvl="8" indent="0">
              <a:buNone/>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	CRAQ</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支持多节点读（不只是</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TAIL</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），从而大大提高了并</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行性，加快了速度从而得以匹配</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设计上限</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0743" y="2989941"/>
            <a:ext cx="4030785" cy="23418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rPr>
              <a:t>3FS</a:t>
            </a:r>
            <a:r>
              <a:rPr lang="zh-CN" altLang="en-US" dirty="0">
                <a:latin typeface="微软雅黑" panose="020B0503020204020204" charset="-122"/>
                <a:ea typeface="微软雅黑" panose="020B0503020204020204" charset="-122"/>
              </a:rPr>
              <a:t>客户端</a:t>
            </a:r>
            <a:endParaRPr lang="zh-CN" altLang="en-US" dirty="0">
              <a:latin typeface="微软雅黑" panose="020B0503020204020204" charset="-122"/>
              <a:ea typeface="微软雅黑" panose="020B0503020204020204" charset="-122"/>
            </a:endParaRPr>
          </a:p>
        </p:txBody>
      </p:sp>
      <p:sp>
        <p:nvSpPr>
          <p:cNvPr id="7" name="内容占位符 6"/>
          <p:cNvSpPr>
            <a:spLocks noGrp="1"/>
          </p:cNvSpPr>
          <p:nvPr>
            <p:ph idx="1"/>
          </p:nvPr>
        </p:nvSpPr>
        <p:spPr/>
        <p:txBody>
          <a:bodyPr/>
          <a:lstStyle/>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FUSE:</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通过</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FUSE</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提供的接口以及</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FUSE</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守护进程，可以较为简单直接地实现</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的搭建，开发者可以较为简单地将原训练程序接口连接到</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，缺点是会有效率损失</a:t>
            </a:r>
            <a:endParaRPr lang="en-US" altLang="zh-CN" sz="2400"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USRBIO: 3FS</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提供的原生客户端，相比于</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FUSE</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实现，</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sym typeface="+mn-ea"/>
              </a:rPr>
              <a:t>利用共享的概念，</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减少了多次内核与用户态的转换，从而大大提升性能，缺点是需要做专门的接口以及程序适配</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100" name="图片 99"/>
          <p:cNvPicPr/>
          <p:nvPr/>
        </p:nvPicPr>
        <p:blipFill>
          <a:blip r:embed="rId1"/>
          <a:stretch>
            <a:fillRect/>
          </a:stretch>
        </p:blipFill>
        <p:spPr>
          <a:xfrm>
            <a:off x="4128770" y="3157855"/>
            <a:ext cx="6444615" cy="290322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关于</a:t>
            </a:r>
            <a:r>
              <a:rPr lang="en-US" altLang="zh-CN" dirty="0">
                <a:latin typeface="微软雅黑" panose="020B0503020204020204" charset="-122"/>
                <a:ea typeface="微软雅黑" panose="020B0503020204020204" charset="-122"/>
                <a:cs typeface="微软雅黑" panose="020B0503020204020204" charset="-122"/>
              </a:rPr>
              <a:t>FUSE</a:t>
            </a:r>
            <a:r>
              <a:rPr lang="zh-CN" altLang="en-US" dirty="0">
                <a:latin typeface="微软雅黑" panose="020B0503020204020204" charset="-122"/>
                <a:ea typeface="微软雅黑" panose="020B0503020204020204" charset="-122"/>
                <a:cs typeface="微软雅黑" panose="020B0503020204020204" charset="-122"/>
              </a:rPr>
              <a:t>：</a:t>
            </a:r>
            <a:r>
              <a:rPr lang="zh-CN" altLang="en-US" b="1" i="0" dirty="0">
                <a:solidFill>
                  <a:srgbClr val="191B1F"/>
                </a:solidFill>
                <a:effectLst/>
                <a:latin typeface="微软雅黑" panose="020B0503020204020204" charset="-122"/>
                <a:ea typeface="微软雅黑" panose="020B0503020204020204" charset="-122"/>
                <a:cs typeface="微软雅黑" panose="020B0503020204020204" charset="-122"/>
              </a:rPr>
              <a:t>用户空间文件系统</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normAutofit fontScale="92500" lnSpcReduction="10000"/>
          </a:bodyPr>
          <a:lstStyle/>
          <a:p>
            <a:r>
              <a:rPr lang="zh-CN" altLang="en-US" sz="2600" b="0" i="0" dirty="0">
                <a:solidFill>
                  <a:srgbClr val="000000"/>
                </a:solidFill>
                <a:effectLst/>
                <a:latin typeface="微软雅黑" panose="020B0503020204020204" charset="-122"/>
                <a:ea typeface="微软雅黑" panose="020B0503020204020204" charset="-122"/>
                <a:cs typeface="微软雅黑" panose="020B0503020204020204" charset="-122"/>
              </a:rPr>
              <a:t>通过</a:t>
            </a:r>
            <a:r>
              <a:rPr lang="en-US" altLang="zh-CN" sz="2600" b="0" i="0" dirty="0">
                <a:solidFill>
                  <a:srgbClr val="000000"/>
                </a:solidFill>
                <a:effectLst/>
                <a:latin typeface="微软雅黑" panose="020B0503020204020204" charset="-122"/>
                <a:ea typeface="微软雅黑" panose="020B0503020204020204" charset="-122"/>
                <a:cs typeface="微软雅黑" panose="020B0503020204020204" charset="-122"/>
              </a:rPr>
              <a:t>fuse</a:t>
            </a:r>
            <a:r>
              <a:rPr lang="zh-CN" altLang="en-US" sz="2600" b="0" i="0" dirty="0">
                <a:solidFill>
                  <a:srgbClr val="000000"/>
                </a:solidFill>
                <a:effectLst/>
                <a:latin typeface="微软雅黑" panose="020B0503020204020204" charset="-122"/>
                <a:ea typeface="微软雅黑" panose="020B0503020204020204" charset="-122"/>
                <a:cs typeface="微软雅黑" panose="020B0503020204020204" charset="-122"/>
              </a:rPr>
              <a:t>内核模块的支持，开发者只需要根据</a:t>
            </a:r>
            <a:r>
              <a:rPr lang="en-US" altLang="zh-CN" sz="2600" b="0" i="0" dirty="0">
                <a:solidFill>
                  <a:srgbClr val="000000"/>
                </a:solidFill>
                <a:effectLst/>
                <a:latin typeface="微软雅黑" panose="020B0503020204020204" charset="-122"/>
                <a:ea typeface="微软雅黑" panose="020B0503020204020204" charset="-122"/>
                <a:cs typeface="微软雅黑" panose="020B0503020204020204" charset="-122"/>
              </a:rPr>
              <a:t>fuse</a:t>
            </a:r>
            <a:r>
              <a:rPr lang="zh-CN" altLang="en-US" sz="2600" b="0" i="0" dirty="0">
                <a:solidFill>
                  <a:srgbClr val="000000"/>
                </a:solidFill>
                <a:effectLst/>
                <a:latin typeface="微软雅黑" panose="020B0503020204020204" charset="-122"/>
                <a:ea typeface="微软雅黑" panose="020B0503020204020204" charset="-122"/>
                <a:cs typeface="微软雅黑" panose="020B0503020204020204" charset="-122"/>
              </a:rPr>
              <a:t>提供的接口实现具体的</a:t>
            </a:r>
            <a:r>
              <a:rPr lang="zh-CN" altLang="en-US" sz="2600" b="0" i="0" u="none" strike="noStrike" dirty="0">
                <a:solidFill>
                  <a:srgbClr val="000000"/>
                </a:solidFill>
                <a:effectLst/>
                <a:latin typeface="微软雅黑" panose="020B0503020204020204" charset="-122"/>
                <a:ea typeface="微软雅黑" panose="020B0503020204020204" charset="-122"/>
                <a:cs typeface="微软雅黑" panose="020B0503020204020204" charset="-122"/>
              </a:rPr>
              <a:t>文件操作</a:t>
            </a:r>
            <a:r>
              <a:rPr lang="zh-CN" altLang="en-US" sz="2600" b="0" i="0" dirty="0">
                <a:solidFill>
                  <a:srgbClr val="000000"/>
                </a:solidFill>
                <a:effectLst/>
                <a:latin typeface="微软雅黑" panose="020B0503020204020204" charset="-122"/>
                <a:ea typeface="微软雅黑" panose="020B0503020204020204" charset="-122"/>
                <a:cs typeface="微软雅黑" panose="020B0503020204020204" charset="-122"/>
              </a:rPr>
              <a:t>就可以实现一个文件系统</a:t>
            </a:r>
            <a:endParaRPr lang="en-US" altLang="zh-CN" sz="2600"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解决需求：内核下定制开发文件系统</a:t>
            </a:r>
            <a:r>
              <a:rPr lang="en-US" altLang="zh-CN" sz="26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用户空间下定制实现文件系统</a:t>
            </a:r>
            <a:endParaRPr lang="en-US" altLang="zh-CN" sz="2600"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sz="2600" b="0" i="0" dirty="0">
                <a:solidFill>
                  <a:srgbClr val="000000"/>
                </a:solidFill>
                <a:effectLst/>
                <a:latin typeface="微软雅黑" panose="020B0503020204020204" charset="-122"/>
                <a:ea typeface="微软雅黑" panose="020B0503020204020204" charset="-122"/>
                <a:cs typeface="微软雅黑" panose="020B0503020204020204" charset="-122"/>
              </a:rPr>
              <a:t>内核下定制开发文件系统难度较高</a:t>
            </a:r>
            <a:endParaRPr lang="en-US" altLang="zh-CN" sz="2600" b="0" i="0" dirty="0">
              <a:solidFill>
                <a:srgbClr val="000000"/>
              </a:solidFill>
              <a:effectLst/>
              <a:latin typeface="微软雅黑" panose="020B0503020204020204" charset="-122"/>
              <a:ea typeface="微软雅黑" panose="020B0503020204020204" charset="-122"/>
              <a:cs typeface="微软雅黑" panose="020B0503020204020204" charset="-122"/>
            </a:endParaRPr>
          </a:p>
          <a:p>
            <a:r>
              <a:rPr lang="zh-CN" altLang="en-US" sz="2600" b="0" i="0" dirty="0">
                <a:solidFill>
                  <a:srgbClr val="000000"/>
                </a:solidFill>
                <a:effectLst/>
                <a:latin typeface="微软雅黑" panose="020B0503020204020204" charset="-122"/>
                <a:ea typeface="微软雅黑" panose="020B0503020204020204" charset="-122"/>
                <a:cs typeface="微软雅黑" panose="020B0503020204020204" charset="-122"/>
              </a:rPr>
              <a:t>用户空间下调试工具丰富，出问题不会导致系统崩溃，开发难度相对较低，开发周期较短。</a:t>
            </a:r>
            <a:endParaRPr lang="en-US" altLang="zh-CN" sz="2600" b="0" i="0" dirty="0">
              <a:solidFill>
                <a:srgbClr val="000000"/>
              </a:solidFill>
              <a:effectLst/>
              <a:latin typeface="微软雅黑" panose="020B0503020204020204" charset="-122"/>
              <a:ea typeface="微软雅黑" panose="020B0503020204020204" charset="-122"/>
              <a:cs typeface="微软雅黑" panose="020B0503020204020204" charset="-122"/>
            </a:endParaRPr>
          </a:p>
          <a:p>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工作原理：</a:t>
            </a:r>
            <a:endParaRPr lang="en-US" altLang="zh-CN" sz="2600"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sz="26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层结构协作完成，</a:t>
            </a:r>
            <a:endParaRPr lang="en-US" altLang="zh-CN" sz="2600"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sz="2600" dirty="0">
                <a:solidFill>
                  <a:srgbClr val="000000"/>
                </a:solidFill>
                <a:latin typeface="微软雅黑" panose="020B0503020204020204" charset="-122"/>
                <a:ea typeface="微软雅黑" panose="020B0503020204020204" charset="-122"/>
                <a:cs typeface="微软雅黑" panose="020B0503020204020204" charset="-122"/>
              </a:rPr>
              <a:t>a</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）用户态</a:t>
            </a:r>
            <a:r>
              <a:rPr lang="en-US" altLang="zh-CN" sz="2600" dirty="0">
                <a:solidFill>
                  <a:srgbClr val="000000"/>
                </a:solidFill>
                <a:latin typeface="微软雅黑" panose="020B0503020204020204" charset="-122"/>
                <a:ea typeface="微软雅黑" panose="020B0503020204020204" charset="-122"/>
                <a:cs typeface="微软雅黑" panose="020B0503020204020204" charset="-122"/>
              </a:rPr>
              <a:t>customize</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文件系统</a:t>
            </a:r>
            <a:endParaRPr lang="en-US" altLang="zh-CN" sz="2600"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sz="2600" dirty="0">
                <a:solidFill>
                  <a:srgbClr val="000000"/>
                </a:solidFill>
                <a:latin typeface="微软雅黑" panose="020B0503020204020204" charset="-122"/>
                <a:ea typeface="微软雅黑" panose="020B0503020204020204" charset="-122"/>
                <a:cs typeface="微软雅黑" panose="020B0503020204020204" charset="-122"/>
              </a:rPr>
              <a:t>b</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）用户态</a:t>
            </a:r>
            <a:r>
              <a:rPr lang="en-US" altLang="zh-CN" sz="2600" dirty="0">
                <a:solidFill>
                  <a:srgbClr val="000000"/>
                </a:solidFill>
                <a:latin typeface="微软雅黑" panose="020B0503020204020204" charset="-122"/>
                <a:ea typeface="微软雅黑" panose="020B0503020204020204" charset="-122"/>
                <a:cs typeface="微软雅黑" panose="020B0503020204020204" charset="-122"/>
              </a:rPr>
              <a:t>fuse</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库（</a:t>
            </a:r>
            <a:r>
              <a:rPr lang="en-US" altLang="zh-CN" sz="2600" dirty="0" err="1">
                <a:solidFill>
                  <a:srgbClr val="000000"/>
                </a:solidFill>
                <a:latin typeface="微软雅黑" panose="020B0503020204020204" charset="-122"/>
                <a:ea typeface="微软雅黑" panose="020B0503020204020204" charset="-122"/>
                <a:cs typeface="微软雅黑" panose="020B0503020204020204" charset="-122"/>
              </a:rPr>
              <a:t>libfuse</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600"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sz="2600" dirty="0">
                <a:solidFill>
                  <a:srgbClr val="000000"/>
                </a:solidFill>
                <a:latin typeface="微软雅黑" panose="020B0503020204020204" charset="-122"/>
                <a:ea typeface="微软雅黑" panose="020B0503020204020204" charset="-122"/>
                <a:cs typeface="微软雅黑" panose="020B0503020204020204" charset="-122"/>
              </a:rPr>
              <a:t>c</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）内核支持（</a:t>
            </a:r>
            <a:r>
              <a:rPr lang="en-US" altLang="zh-CN" sz="2600" dirty="0">
                <a:solidFill>
                  <a:srgbClr val="000000"/>
                </a:solidFill>
                <a:latin typeface="微软雅黑" panose="020B0503020204020204" charset="-122"/>
                <a:ea typeface="微软雅黑" panose="020B0503020204020204" charset="-122"/>
                <a:cs typeface="微软雅黑" panose="020B0503020204020204" charset="-122"/>
              </a:rPr>
              <a:t>fs/fuse/*</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6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100" name="图片 99"/>
          <p:cNvPicPr/>
          <p:nvPr/>
        </p:nvPicPr>
        <p:blipFill>
          <a:blip r:embed="rId1"/>
          <a:stretch>
            <a:fillRect/>
          </a:stretch>
        </p:blipFill>
        <p:spPr>
          <a:xfrm>
            <a:off x="5789295" y="3444875"/>
            <a:ext cx="4937760" cy="2164715"/>
          </a:xfrm>
          <a:prstGeom prst="rect">
            <a:avLst/>
          </a:prstGeom>
          <a:noFill/>
          <a:ln w="9525">
            <a:noFill/>
          </a:ln>
        </p:spPr>
      </p:pic>
      <p:sp>
        <p:nvSpPr>
          <p:cNvPr id="4" name="矩形 3"/>
          <p:cNvSpPr/>
          <p:nvPr/>
        </p:nvSpPr>
        <p:spPr>
          <a:xfrm>
            <a:off x="9476105" y="5302250"/>
            <a:ext cx="1144905" cy="200025"/>
          </a:xfrm>
          <a:prstGeom prst="rect">
            <a:avLst/>
          </a:prstGeom>
          <a:solidFill>
            <a:srgbClr val="316177"/>
          </a:solid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关于</a:t>
            </a:r>
            <a:r>
              <a:rPr lang="en-US" altLang="zh-CN" dirty="0">
                <a:latin typeface="微软雅黑" panose="020B0503020204020204" charset="-122"/>
                <a:ea typeface="微软雅黑" panose="020B0503020204020204" charset="-122"/>
                <a:cs typeface="微软雅黑" panose="020B0503020204020204" charset="-122"/>
              </a:rPr>
              <a:t>FUSE</a:t>
            </a:r>
            <a:r>
              <a:rPr lang="zh-CN" altLang="en-US" dirty="0">
                <a:latin typeface="微软雅黑" panose="020B0503020204020204" charset="-122"/>
                <a:ea typeface="微软雅黑" panose="020B0503020204020204" charset="-122"/>
                <a:cs typeface="微软雅黑" panose="020B0503020204020204" charset="-122"/>
              </a:rPr>
              <a:t>：</a:t>
            </a:r>
            <a:r>
              <a:rPr lang="zh-CN" altLang="en-US" b="1" i="0" dirty="0">
                <a:solidFill>
                  <a:srgbClr val="191B1F"/>
                </a:solidFill>
                <a:effectLst/>
                <a:latin typeface="微软雅黑" panose="020B0503020204020204" charset="-122"/>
                <a:ea typeface="微软雅黑" panose="020B0503020204020204" charset="-122"/>
                <a:cs typeface="微软雅黑" panose="020B0503020204020204" charset="-122"/>
              </a:rPr>
              <a:t>用户空间文件系统</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70280" y="1283335"/>
            <a:ext cx="9925050" cy="4651375"/>
          </a:xfrm>
        </p:spPr>
        <p:txBody>
          <a:bodyPr>
            <a:normAutofit/>
          </a:bodyPr>
          <a:lstStyle/>
          <a:p>
            <a:pPr marL="0" inden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FUSE 的简化工作流程：</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1. Application 发起对 FUSE 文件系统的文件操作</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2. 内核态 VFS 将操作请求路由到 FUSEdriver驱动</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3. 创建 FUSE request，并挂载到</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Queue</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中</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4. /dev/fuse 分发 request 给用户态的 FUSE deamon</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5. FUSE deamon 根据收到的 request 执行对应的处理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6. 处理结束后，FUSE deamon 通过 /dev/fuse 发送 reply 告知内核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7. FUSE driver 将请求项从队列删除，将操作结果返回给用户程序</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7493854" y="3285819"/>
            <a:ext cx="5086830" cy="646331"/>
          </a:xfrm>
          <a:prstGeom prst="rect">
            <a:avLst/>
          </a:prstGeom>
          <a:noFill/>
        </p:spPr>
        <p:txBody>
          <a:bodyPr wrap="square" rtlCol="0">
            <a:spAutoFit/>
          </a:bodyPr>
          <a:lstStyle/>
          <a:p>
            <a:r>
              <a:rPr lang="en-US" altLang="zh-CN" dirty="0">
                <a:latin typeface="微软雅黑" panose="020B0503020204020204" charset="-122"/>
                <a:ea typeface="微软雅黑" panose="020B0503020204020204" charset="-122"/>
                <a:cs typeface="微软雅黑" panose="020B0503020204020204" charset="-122"/>
              </a:rPr>
              <a:t>	FUSE</a:t>
            </a:r>
            <a:r>
              <a:rPr lang="zh-CN" altLang="en-US" dirty="0">
                <a:latin typeface="微软雅黑" panose="020B0503020204020204" charset="-122"/>
                <a:ea typeface="微软雅黑" panose="020B0503020204020204" charset="-122"/>
                <a:cs typeface="微软雅黑" panose="020B0503020204020204" charset="-122"/>
              </a:rPr>
              <a:t>文件系统工作原理图</a:t>
            </a:r>
            <a:r>
              <a:rPr lang="en-US" altLang="zh-CN" baseline="30000" dirty="0">
                <a:latin typeface="微软雅黑" panose="020B0503020204020204" charset="-122"/>
                <a:ea typeface="微软雅黑" panose="020B0503020204020204" charset="-122"/>
                <a:cs typeface="微软雅黑" panose="020B0503020204020204" charset="-122"/>
              </a:rPr>
              <a:t>[1]</a:t>
            </a:r>
            <a:endParaRPr lang="zh-CN" altLang="en-US" baseline="30000"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rcRect b="17421"/>
          <a:stretch>
            <a:fillRect/>
          </a:stretch>
        </p:blipFill>
        <p:spPr>
          <a:xfrm>
            <a:off x="7101205" y="1184275"/>
            <a:ext cx="4620260" cy="1756410"/>
          </a:xfrm>
          <a:prstGeom prst="rect">
            <a:avLst/>
          </a:prstGeom>
        </p:spPr>
      </p:pic>
      <p:cxnSp>
        <p:nvCxnSpPr>
          <p:cNvPr id="7" name="曲线连接符 6"/>
          <p:cNvCxnSpPr/>
          <p:nvPr/>
        </p:nvCxnSpPr>
        <p:spPr>
          <a:xfrm>
            <a:off x="6711950" y="2338705"/>
            <a:ext cx="2480310" cy="601980"/>
          </a:xfrm>
          <a:prstGeom prst="curvedConnector3">
            <a:avLst>
              <a:gd name="adj1" fmla="val 41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7"/>
          <p:cNvCxnSpPr/>
          <p:nvPr/>
        </p:nvCxnSpPr>
        <p:spPr>
          <a:xfrm flipV="1">
            <a:off x="6828790" y="2062480"/>
            <a:ext cx="2453640" cy="945515"/>
          </a:xfrm>
          <a:prstGeom prst="curvedConnector3">
            <a:avLst>
              <a:gd name="adj1" fmla="val 28726"/>
            </a:avLst>
          </a:prstGeom>
          <a:ln>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8019415" y="1771650"/>
            <a:ext cx="6350" cy="4032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8019415" y="2168525"/>
            <a:ext cx="1447800"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10734040" y="1784985"/>
            <a:ext cx="6350" cy="40322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471025" y="1765300"/>
            <a:ext cx="6350" cy="40322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481185" y="1784985"/>
            <a:ext cx="1262380" cy="635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dirty="0">
                <a:latin typeface="+mj-ea"/>
                <a:cs typeface="+mj-ea"/>
              </a:rPr>
              <a:t>Why</a:t>
            </a:r>
            <a:r>
              <a:rPr lang="zh-CN" altLang="en-US" dirty="0">
                <a:latin typeface="+mj-ea"/>
                <a:cs typeface="+mj-ea"/>
              </a:rPr>
              <a:t>（项目潜力以及对我们的提升）</a:t>
            </a:r>
            <a:endParaRPr lang="zh-CN" altLang="en-US" dirty="0">
              <a:latin typeface="+mj-ea"/>
              <a:cs typeface="+mj-ea"/>
            </a:endParaRPr>
          </a:p>
        </p:txBody>
      </p:sp>
      <p:sp>
        <p:nvSpPr>
          <p:cNvPr id="4" name="文本占位符 3"/>
          <p:cNvSpPr>
            <a:spLocks noGrp="1"/>
          </p:cNvSpPr>
          <p:nvPr>
            <p:ph type="body" sz="quarter" idx="10"/>
          </p:nvPr>
        </p:nvSpPr>
        <p:spPr/>
        <p:txBody>
          <a:bodyPr/>
          <a:lstStyle/>
          <a:p>
            <a:r>
              <a:rPr lang="en-US" altLang="zh-CN"/>
              <a:t>02</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latin typeface="+mj-ea"/>
                <a:ea typeface="+mj-ea"/>
                <a:cs typeface="+mj-ea"/>
              </a:rPr>
              <a:t>为什么选择</a:t>
            </a:r>
            <a:r>
              <a:rPr lang="en-US" altLang="zh-CN" dirty="0">
                <a:latin typeface="+mj-ea"/>
                <a:ea typeface="+mj-ea"/>
                <a:cs typeface="+mj-ea"/>
              </a:rPr>
              <a:t>Rust</a:t>
            </a:r>
            <a:r>
              <a:rPr lang="zh-CN" altLang="en-US" dirty="0">
                <a:latin typeface="+mj-ea"/>
                <a:ea typeface="+mj-ea"/>
                <a:cs typeface="+mj-ea"/>
              </a:rPr>
              <a:t>改写</a:t>
            </a:r>
            <a:r>
              <a:rPr lang="en-US" altLang="zh-CN" dirty="0">
                <a:latin typeface="+mj-ea"/>
                <a:ea typeface="+mj-ea"/>
                <a:cs typeface="+mj-ea"/>
              </a:rPr>
              <a:t>FUSE</a:t>
            </a:r>
            <a:r>
              <a:rPr lang="zh-CN" altLang="en-US" dirty="0">
                <a:latin typeface="+mj-ea"/>
                <a:ea typeface="+mj-ea"/>
                <a:cs typeface="+mj-ea"/>
              </a:rPr>
              <a:t>模块</a:t>
            </a:r>
            <a:endParaRPr lang="zh-CN" altLang="en-US" dirty="0">
              <a:latin typeface="+mj-ea"/>
              <a:ea typeface="+mj-ea"/>
              <a:cs typeface="+mj-ea"/>
            </a:endParaRPr>
          </a:p>
          <a:p>
            <a:r>
              <a:rPr lang="zh-CN" altLang="en-US" dirty="0">
                <a:latin typeface="+mj-ea"/>
                <a:ea typeface="+mj-ea"/>
                <a:cs typeface="+mj-ea"/>
              </a:rPr>
              <a:t>项目对我们的提升</a:t>
            </a:r>
            <a:endParaRPr lang="en-US" dirty="0">
              <a:latin typeface="+mj-ea"/>
              <a:ea typeface="+mj-ea"/>
              <a:cs typeface="+mj-ea"/>
            </a:endParaRPr>
          </a:p>
        </p:txBody>
      </p:sp>
      <p:sp>
        <p:nvSpPr>
          <p:cNvPr id="3" name="标题 2"/>
          <p:cNvSpPr>
            <a:spLocks noGrp="1"/>
          </p:cNvSpPr>
          <p:nvPr>
            <p:ph type="title"/>
          </p:nvPr>
        </p:nvSpPr>
        <p:spPr/>
        <p:txBody>
          <a:bodyPr/>
          <a:lstStyle/>
          <a:p>
            <a:r>
              <a:rPr lang="en-US" altLang="zh-CN">
                <a:latin typeface="+mj-ea"/>
              </a:rPr>
              <a:t>Why</a:t>
            </a:r>
            <a:endParaRPr lang="zh-CN" altLang="en-US" dirty="0">
              <a:latin typeface="+mj-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zh-CN" altLang="en-US" sz="3200" dirty="0">
                <a:solidFill>
                  <a:schemeClr val="accent2">
                    <a:lumMod val="75000"/>
                  </a:schemeClr>
                </a:solidFill>
                <a:latin typeface="微软雅黑" panose="020B0503020204020204" charset="-122"/>
                <a:ea typeface="微软雅黑" panose="020B0503020204020204" charset="-122"/>
                <a:cs typeface="微软雅黑" panose="020B0503020204020204" charset="-122"/>
              </a:rPr>
              <a:t>为什么要选择</a:t>
            </a:r>
            <a:r>
              <a:rPr lang="en-US" altLang="zh-CN" sz="3200" dirty="0">
                <a:solidFill>
                  <a:schemeClr val="accent2">
                    <a:lumMod val="75000"/>
                  </a:schemeClr>
                </a:solidFill>
                <a:latin typeface="微软雅黑" panose="020B0503020204020204" charset="-122"/>
                <a:ea typeface="微软雅黑" panose="020B0503020204020204" charset="-122"/>
                <a:cs typeface="微软雅黑" panose="020B0503020204020204" charset="-122"/>
              </a:rPr>
              <a:t>Rust</a:t>
            </a:r>
            <a:r>
              <a:rPr lang="zh-CN" altLang="en-US" sz="3200" dirty="0">
                <a:solidFill>
                  <a:schemeClr val="accent2">
                    <a:lumMod val="75000"/>
                  </a:schemeClr>
                </a:solidFill>
                <a:latin typeface="微软雅黑" panose="020B0503020204020204" charset="-122"/>
                <a:ea typeface="微软雅黑" panose="020B0503020204020204" charset="-122"/>
                <a:cs typeface="微软雅黑" panose="020B0503020204020204" charset="-122"/>
              </a:rPr>
              <a:t>改写</a:t>
            </a:r>
            <a:r>
              <a:rPr lang="en-US" altLang="zh-CN" dirty="0">
                <a:solidFill>
                  <a:schemeClr val="accent2">
                    <a:lumMod val="75000"/>
                  </a:schemeClr>
                </a:solidFill>
                <a:latin typeface="微软雅黑" panose="020B0503020204020204" charset="-122"/>
                <a:ea typeface="微软雅黑" panose="020B0503020204020204" charset="-122"/>
                <a:cs typeface="微软雅黑" panose="020B0503020204020204" charset="-122"/>
              </a:rPr>
              <a:t>FUSE</a:t>
            </a:r>
            <a:r>
              <a:rPr lang="zh-CN" altLang="en-US" dirty="0">
                <a:solidFill>
                  <a:schemeClr val="accent2">
                    <a:lumMod val="75000"/>
                  </a:schemeClr>
                </a:solidFill>
                <a:latin typeface="微软雅黑" panose="020B0503020204020204" charset="-122"/>
                <a:ea typeface="微软雅黑" panose="020B0503020204020204" charset="-122"/>
                <a:cs typeface="微软雅黑" panose="020B0503020204020204" charset="-122"/>
              </a:rPr>
              <a:t>模块</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 name="内容占位符 6"/>
          <p:cNvSpPr>
            <a:spLocks noGrp="1"/>
          </p:cNvSpPr>
          <p:nvPr>
            <p:ph idx="1"/>
          </p:nvPr>
        </p:nvSpPr>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Rust</a:t>
            </a:r>
            <a:r>
              <a:rPr lang="zh-CN" altLang="en-US" dirty="0">
                <a:latin typeface="微软雅黑" panose="020B0503020204020204" charset="-122"/>
                <a:ea typeface="微软雅黑" panose="020B0503020204020204" charset="-122"/>
                <a:cs typeface="微软雅黑" panose="020B0503020204020204" charset="-122"/>
              </a:rPr>
              <a:t>改写</a:t>
            </a:r>
            <a:r>
              <a:rPr lang="en-US" altLang="zh-CN" dirty="0">
                <a:latin typeface="微软雅黑" panose="020B0503020204020204" charset="-122"/>
                <a:ea typeface="微软雅黑" panose="020B0503020204020204" charset="-122"/>
                <a:cs typeface="微软雅黑" panose="020B0503020204020204" charset="-122"/>
              </a:rPr>
              <a:t>FUSE</a:t>
            </a:r>
            <a:r>
              <a:rPr lang="zh-CN" altLang="en-US" dirty="0">
                <a:latin typeface="微软雅黑" panose="020B0503020204020204" charset="-122"/>
                <a:ea typeface="微软雅黑" panose="020B0503020204020204" charset="-122"/>
                <a:cs typeface="微软雅黑" panose="020B0503020204020204" charset="-122"/>
              </a:rPr>
              <a:t>的主要优势：</a:t>
            </a:r>
            <a:r>
              <a:rPr lang="zh-CN" altLang="en-US" sz="2000" b="1" i="0" dirty="0">
                <a:solidFill>
                  <a:srgbClr val="333333"/>
                </a:solidFill>
                <a:effectLst/>
                <a:latin typeface="微软雅黑" panose="020B0503020204020204" charset="-122"/>
                <a:ea typeface="微软雅黑" panose="020B0503020204020204" charset="-122"/>
                <a:cs typeface="微软雅黑" panose="020B0503020204020204" charset="-122"/>
              </a:rPr>
              <a:t>内存安全、性能优化、跨平台支持</a:t>
            </a:r>
            <a:endParaRPr lang="zh-CN" altLang="en-US" sz="2000" b="1" i="0" dirty="0">
              <a:solidFill>
                <a:srgbClr val="333333"/>
              </a:solidFill>
              <a:effectLst/>
              <a:latin typeface="微软雅黑" panose="020B0503020204020204" charset="-122"/>
              <a:ea typeface="微软雅黑" panose="020B0503020204020204" charset="-122"/>
              <a:cs typeface="微软雅黑" panose="020B0503020204020204" charset="-122"/>
            </a:endParaRPr>
          </a:p>
          <a:p>
            <a:pPr algn="l">
              <a:buFont typeface="Arial" panose="020B0604020202020204" pitchFamily="34" charset="0"/>
              <a:buChar char="•"/>
            </a:pP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FUSE</a:t>
            </a:r>
            <a:r>
              <a:rPr lang="zh-CN" altLang="en-US" sz="1600" dirty="0">
                <a:solidFill>
                  <a:srgbClr val="333333"/>
                </a:solidFill>
                <a:latin typeface="微软雅黑" panose="020B0503020204020204" charset="-122"/>
                <a:ea typeface="微软雅黑" panose="020B0503020204020204" charset="-122"/>
                <a:cs typeface="微软雅黑" panose="020B0503020204020204" charset="-122"/>
              </a:rPr>
              <a:t>：</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C</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语言编写，缺乏内存安全机制，容易导致野指针、空指针、缓冲区溢出等内存错误，这些错误可能导致文件系统崩溃或数据损坏。</a:t>
            </a:r>
            <a:endPar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endParaRPr>
          </a:p>
          <a:p>
            <a:pPr algn="l">
              <a:buFont typeface="Arial" panose="020B0604020202020204" pitchFamily="34" charset="0"/>
              <a:buChar char="•"/>
            </a:pPr>
            <a:r>
              <a:rPr lang="en-US" altLang="zh-CN" sz="1600" b="1"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1" i="0" dirty="0">
                <a:solidFill>
                  <a:srgbClr val="333333"/>
                </a:solidFill>
                <a:effectLst/>
                <a:latin typeface="微软雅黑" panose="020B0503020204020204" charset="-122"/>
                <a:ea typeface="微软雅黑" panose="020B0503020204020204" charset="-122"/>
                <a:cs typeface="微软雅黑" panose="020B0503020204020204" charset="-122"/>
              </a:rPr>
              <a:t>的优势</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通过其独特的借用检查器和所有权系统，确保在编译时消除内存安全问题。这使得使用</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改写</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FUSE</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可以从根本上减少内存错误的风险，提高文件系统的稳定性和可靠性。</a:t>
            </a:r>
            <a:endPar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endParaRPr>
          </a:p>
          <a:p>
            <a:pPr algn="l">
              <a:buFont typeface="Arial" panose="020B0604020202020204" pitchFamily="34" charset="0"/>
              <a:buChar char="•"/>
            </a:pP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FUSE</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：作为用户空间文件系统实现，需要通过系统调用与内核进行通信，造成额外的开销。此外，</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C</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语言的静态类型和指针操作不够高效。</a:t>
            </a:r>
            <a:endPar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endParaRPr>
          </a:p>
          <a:p>
            <a:pPr algn="l">
              <a:buFont typeface="Arial" panose="020B0604020202020204" pitchFamily="34" charset="0"/>
              <a:buChar char="•"/>
            </a:pPr>
            <a:r>
              <a:rPr lang="en-US" altLang="zh-CN" sz="1600" b="1"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1" i="0" dirty="0">
                <a:solidFill>
                  <a:srgbClr val="333333"/>
                </a:solidFill>
                <a:effectLst/>
                <a:latin typeface="微软雅黑" panose="020B0503020204020204" charset="-122"/>
                <a:ea typeface="微软雅黑" panose="020B0503020204020204" charset="-122"/>
                <a:cs typeface="微软雅黑" panose="020B0503020204020204" charset="-122"/>
              </a:rPr>
              <a:t>的优势</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的零成本抽象和现代编译器优化使得其生成的机器码与</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C</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语言相当，甚至在某些情况下更高效。</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的并发模型和轻量级线程</a:t>
            </a:r>
            <a:r>
              <a:rPr lang="zh-CN" altLang="en-US" sz="1600" dirty="0">
                <a:solidFill>
                  <a:srgbClr val="333333"/>
                </a:solidFill>
                <a:latin typeface="微软雅黑" panose="020B0503020204020204" charset="-122"/>
                <a:ea typeface="微软雅黑" panose="020B0503020204020204" charset="-122"/>
                <a:cs typeface="微软雅黑" panose="020B0503020204020204" charset="-122"/>
              </a:rPr>
              <a:t>（</a:t>
            </a:r>
            <a:r>
              <a:rPr lang="en-US" altLang="zh-CN" sz="1600" dirty="0">
                <a:solidFill>
                  <a:srgbClr val="333333"/>
                </a:solidFill>
                <a:latin typeface="微软雅黑" panose="020B0503020204020204" charset="-122"/>
                <a:ea typeface="微软雅黑" panose="020B0503020204020204" charset="-122"/>
                <a:cs typeface="微软雅黑" panose="020B0503020204020204" charset="-122"/>
              </a:rPr>
              <a:t>threads</a:t>
            </a:r>
            <a:r>
              <a:rPr lang="zh-CN" altLang="en-US" sz="1600" dirty="0">
                <a:solidFill>
                  <a:srgbClr val="333333"/>
                </a:solidFill>
                <a:latin typeface="微软雅黑" panose="020B0503020204020204" charset="-122"/>
                <a:ea typeface="微软雅黑" panose="020B0503020204020204" charset="-122"/>
                <a:cs typeface="微软雅黑" panose="020B0503020204020204" charset="-122"/>
              </a:rPr>
              <a:t>）</a:t>
            </a:r>
            <a:r>
              <a:rPr kumimoji="0" lang="zh-CN" altLang="zh-CN" sz="1600" b="0" i="0" u="none" strike="noStrike" cap="none" normalizeH="0" baseline="0" dirty="0">
                <a:ln>
                  <a:noFill/>
                </a:ln>
                <a:solidFill>
                  <a:srgbClr val="333333"/>
                </a:solidFill>
                <a:effectLst/>
                <a:latin typeface="微软雅黑" panose="020B0503020204020204" charset="-122"/>
                <a:ea typeface="微软雅黑" panose="020B0503020204020204" charset="-122"/>
                <a:cs typeface="微软雅黑" panose="020B0503020204020204" charset="-122"/>
              </a:rPr>
              <a:t>可以更高效地处理I/O操作，减少系统调用的开销，从而提高文件系统的整体性能</a:t>
            </a:r>
            <a:endParaRPr kumimoji="0" lang="en-US" altLang="zh-CN" sz="1600" u="none" strike="noStrike" cap="none" normalizeH="0" baseline="0" dirty="0">
              <a:ln>
                <a:noFill/>
              </a:ln>
              <a:solidFill>
                <a:srgbClr val="333333"/>
              </a:solidFill>
              <a:latin typeface="微软雅黑" panose="020B0503020204020204" charset="-122"/>
              <a:ea typeface="微软雅黑" panose="020B0503020204020204" charset="-122"/>
              <a:cs typeface="微软雅黑" panose="020B0503020204020204" charset="-122"/>
            </a:endParaRPr>
          </a:p>
          <a:p>
            <a:pPr algn="l">
              <a:buFont typeface="Arial" panose="020B0604020202020204" pitchFamily="34" charset="0"/>
              <a:buChar char="•"/>
            </a:pP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FUSE</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：主要针对</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Linux</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系统，在其他系统上使用体验并不佳。</a:t>
            </a:r>
            <a:endPar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endParaRPr>
          </a:p>
          <a:p>
            <a:r>
              <a:rPr lang="en-US" altLang="zh-CN" sz="1600" b="1"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1" i="0" dirty="0">
                <a:solidFill>
                  <a:srgbClr val="333333"/>
                </a:solidFill>
                <a:effectLst/>
                <a:latin typeface="微软雅黑" panose="020B0503020204020204" charset="-122"/>
                <a:ea typeface="微软雅黑" panose="020B0503020204020204" charset="-122"/>
                <a:cs typeface="微软雅黑" panose="020B0503020204020204" charset="-122"/>
              </a:rPr>
              <a:t>的优势</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提供了一个统一的依赖管理工具（</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Cargo</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）和包管理仓库（</a:t>
            </a:r>
            <a:r>
              <a:rPr lang="en-US" altLang="zh-CN" sz="1600" b="0" i="0" u="sng" dirty="0">
                <a:solidFill>
                  <a:srgbClr val="3065FF"/>
                </a:solidFill>
                <a:effectLst/>
                <a:latin typeface="微软雅黑" panose="020B0503020204020204" charset="-122"/>
                <a:ea typeface="微软雅黑" panose="020B0503020204020204" charset="-122"/>
                <a:cs typeface="微软雅黑" panose="020B0503020204020204" charset="-122"/>
              </a:rPr>
              <a:t>Crates.io</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）。通过</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Cargo</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，开发者可以轻松管理项目依赖，并将代码编译到多种平台（如</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Windows</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macOS</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FreeBSD</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等），使得改写后的</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FUSE</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可以在多种操作系统上运行，提高了文件系统的跨平台支持能力。</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的</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Cargo build –all-targets</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命令可以一次性为所有支持的平台（如</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Windows</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macOS</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Linux</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等）编译代码，而无需手动调整编译选项或配置文件。</a:t>
            </a:r>
            <a:endParaRPr lang="zh-CN" altLang="en-US" sz="1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a:latin typeface="+mj-ea"/>
                <a:ea typeface="+mj-ea"/>
                <a:cs typeface="+mj-ea"/>
              </a:rPr>
              <a:t>What</a:t>
            </a:r>
            <a:r>
              <a:rPr lang="zh-CN" altLang="en-US">
                <a:latin typeface="+mj-ea"/>
                <a:ea typeface="+mj-ea"/>
                <a:cs typeface="+mj-ea"/>
              </a:rPr>
              <a:t>（项目背景）</a:t>
            </a:r>
            <a:endParaRPr lang="en-US" altLang="zh-CN">
              <a:latin typeface="+mj-ea"/>
              <a:ea typeface="+mj-ea"/>
              <a:cs typeface="+mj-ea"/>
            </a:endParaRPr>
          </a:p>
          <a:p>
            <a:r>
              <a:rPr lang="en-US" altLang="zh-CN" dirty="0">
                <a:latin typeface="+mj-ea"/>
                <a:ea typeface="+mj-ea"/>
                <a:cs typeface="+mj-ea"/>
              </a:rPr>
              <a:t>Why</a:t>
            </a:r>
            <a:r>
              <a:rPr lang="zh-CN" altLang="en-US" dirty="0">
                <a:latin typeface="+mj-ea"/>
                <a:ea typeface="+mj-ea"/>
                <a:cs typeface="+mj-ea"/>
              </a:rPr>
              <a:t>（项目潜力以及对我们的提升）</a:t>
            </a:r>
            <a:endParaRPr lang="zh-CN" altLang="en-US" dirty="0">
              <a:latin typeface="+mj-ea"/>
              <a:ea typeface="+mj-ea"/>
              <a:cs typeface="+mj-ea"/>
            </a:endParaRPr>
          </a:p>
          <a:p>
            <a:r>
              <a:rPr lang="en-US" altLang="zh-CN" dirty="0">
                <a:latin typeface="+mj-ea"/>
                <a:ea typeface="+mj-ea"/>
                <a:cs typeface="+mj-ea"/>
              </a:rPr>
              <a:t>How</a:t>
            </a:r>
            <a:r>
              <a:rPr lang="zh-CN" altLang="en-US" dirty="0">
                <a:latin typeface="+mj-ea"/>
                <a:ea typeface="+mj-ea"/>
                <a:cs typeface="+mj-ea"/>
              </a:rPr>
              <a:t>（技术依据和路线）</a:t>
            </a:r>
            <a:endParaRPr lang="zh-CN" altLang="en-US" dirty="0">
              <a:latin typeface="+mj-ea"/>
              <a:ea typeface="+mj-ea"/>
              <a:cs typeface="+mj-ea"/>
            </a:endParaRPr>
          </a:p>
          <a:p>
            <a:r>
              <a:rPr lang="en-US" altLang="zh-CN" dirty="0">
                <a:latin typeface="+mj-ea"/>
                <a:ea typeface="+mj-ea"/>
                <a:cs typeface="+mj-ea"/>
              </a:rPr>
              <a:t>Now</a:t>
            </a:r>
            <a:r>
              <a:rPr lang="zh-CN" altLang="en-US" dirty="0">
                <a:latin typeface="+mj-ea"/>
                <a:ea typeface="+mj-ea"/>
                <a:cs typeface="+mj-ea"/>
              </a:rPr>
              <a:t>（工作进展、风险与展望）</a:t>
            </a:r>
            <a:endParaRPr lang="zh-CN" altLang="en-US" dirty="0">
              <a:latin typeface="+mj-ea"/>
              <a:ea typeface="+mj-ea"/>
              <a:cs typeface="+mj-ea"/>
            </a:endParaRPr>
          </a:p>
        </p:txBody>
      </p:sp>
      <p:sp>
        <p:nvSpPr>
          <p:cNvPr id="3" name="标题 2"/>
          <p:cNvSpPr>
            <a:spLocks noGrp="1"/>
          </p:cNvSpPr>
          <p:nvPr>
            <p:ph type="title"/>
          </p:nvPr>
        </p:nvSpPr>
        <p:spPr/>
        <p:txBody>
          <a:bodyPr/>
          <a:lstStyle/>
          <a:p>
            <a:r>
              <a:rPr lang="zh-CN" altLang="en-US"/>
              <a:t>目录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chemeClr val="accent2">
                    <a:lumMod val="75000"/>
                  </a:schemeClr>
                </a:solidFill>
                <a:latin typeface="微软雅黑" panose="020B0503020204020204" charset="-122"/>
                <a:ea typeface="微软雅黑" panose="020B0503020204020204" charset="-122"/>
                <a:cs typeface="微软雅黑" panose="020B0503020204020204" charset="-122"/>
              </a:rPr>
              <a:t>项目对我们的提升</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lstStyle/>
          <a:p>
            <a:pPr lvl="0"/>
            <a:r>
              <a:rPr lang="zh-CN" altLang="en-US" dirty="0">
                <a:latin typeface="微软雅黑" panose="020B0503020204020204" charset="-122"/>
                <a:ea typeface="微软雅黑" panose="020B0503020204020204" charset="-122"/>
                <a:cs typeface="微软雅黑" panose="020B0503020204020204" charset="-122"/>
              </a:rPr>
              <a:t>一次学习</a:t>
            </a:r>
            <a:r>
              <a:rPr lang="en-US" altLang="zh-CN" dirty="0">
                <a:latin typeface="微软雅黑" panose="020B0503020204020204" charset="-122"/>
                <a:ea typeface="微软雅黑" panose="020B0503020204020204" charset="-122"/>
                <a:cs typeface="微软雅黑" panose="020B0503020204020204" charset="-122"/>
              </a:rPr>
              <a:t>rust</a:t>
            </a:r>
            <a:r>
              <a:rPr lang="zh-CN" altLang="en-US" dirty="0">
                <a:latin typeface="微软雅黑" panose="020B0503020204020204" charset="-122"/>
                <a:ea typeface="微软雅黑" panose="020B0503020204020204" charset="-122"/>
                <a:cs typeface="微软雅黑" panose="020B0503020204020204" charset="-122"/>
              </a:rPr>
              <a:t>语言并应用的机会</a:t>
            </a:r>
            <a:r>
              <a:rPr lang="en-US" altLang="zh-CN" dirty="0">
                <a:latin typeface="微软雅黑" panose="020B0503020204020204" charset="-122"/>
                <a:ea typeface="微软雅黑" panose="020B0503020204020204" charset="-122"/>
                <a:cs typeface="微软雅黑" panose="020B0503020204020204" charset="-122"/>
              </a:rPr>
              <a:t>:</a:t>
            </a:r>
            <a:r>
              <a:rPr lang="en-US" altLang="zh-CN" sz="1995" b="0" dirty="0">
                <a:latin typeface="微软雅黑" panose="020B0503020204020204" charset="-122"/>
                <a:ea typeface="微软雅黑" panose="020B0503020204020204" charset="-122"/>
                <a:cs typeface="微软雅黑" panose="020B0503020204020204" charset="-122"/>
              </a:rPr>
              <a:t>Rust</a:t>
            </a:r>
            <a:r>
              <a:rPr lang="zh-CN" altLang="en-US" sz="1995" dirty="0">
                <a:latin typeface="微软雅黑" panose="020B0503020204020204" charset="-122"/>
                <a:ea typeface="微软雅黑" panose="020B0503020204020204" charset="-122"/>
                <a:cs typeface="微软雅黑" panose="020B0503020204020204" charset="-122"/>
              </a:rPr>
              <a:t>作为</a:t>
            </a:r>
            <a:r>
              <a:rPr lang="zh-CN" altLang="en-US" sz="1995" b="0" dirty="0">
                <a:latin typeface="微软雅黑" panose="020B0503020204020204" charset="-122"/>
                <a:ea typeface="微软雅黑" panose="020B0503020204020204" charset="-122"/>
                <a:cs typeface="微软雅黑" panose="020B0503020204020204" charset="-122"/>
              </a:rPr>
              <a:t>一门新兴的系统级别的编程语言，它旨在解决</a:t>
            </a:r>
            <a:r>
              <a:rPr lang="en-US" altLang="zh-CN" sz="1995" b="0" dirty="0">
                <a:latin typeface="微软雅黑" panose="020B0503020204020204" charset="-122"/>
                <a:ea typeface="微软雅黑" panose="020B0503020204020204" charset="-122"/>
                <a:cs typeface="微软雅黑" panose="020B0503020204020204" charset="-122"/>
              </a:rPr>
              <a:t>C/C++</a:t>
            </a:r>
            <a:r>
              <a:rPr lang="zh-CN" altLang="en-US" sz="1995" b="0" dirty="0">
                <a:latin typeface="微软雅黑" panose="020B0503020204020204" charset="-122"/>
                <a:ea typeface="微软雅黑" panose="020B0503020204020204" charset="-122"/>
                <a:cs typeface="微软雅黑" panose="020B0503020204020204" charset="-122"/>
              </a:rPr>
              <a:t>等语言在系统级编程中常见的安全性和并发性等问题。</a:t>
            </a:r>
            <a:endParaRPr lang="en-US" altLang="zh-CN" sz="1995" b="0" dirty="0">
              <a:latin typeface="微软雅黑" panose="020B0503020204020204" charset="-122"/>
              <a:ea typeface="微软雅黑" panose="020B0503020204020204" charset="-122"/>
              <a:cs typeface="微软雅黑" panose="020B0503020204020204" charset="-122"/>
            </a:endParaRPr>
          </a:p>
          <a:p>
            <a:pPr lvl="0"/>
            <a:r>
              <a:rPr lang="zh-CN" altLang="en-US" dirty="0">
                <a:latin typeface="微软雅黑" panose="020B0503020204020204" charset="-122"/>
                <a:ea typeface="微软雅黑" panose="020B0503020204020204" charset="-122"/>
                <a:cs typeface="微软雅黑" panose="020B0503020204020204" charset="-122"/>
              </a:rPr>
              <a:t>大型项目的源码学习经历：</a:t>
            </a:r>
            <a:r>
              <a:rPr lang="zh-CN" altLang="en-US" sz="1995" dirty="0">
                <a:latin typeface="微软雅黑" panose="020B0503020204020204" charset="-122"/>
                <a:ea typeface="微软雅黑" panose="020B0503020204020204" charset="-122"/>
                <a:cs typeface="微软雅黑" panose="020B0503020204020204" charset="-122"/>
              </a:rPr>
              <a:t>学习大型项目的结构组织，代码规范性</a:t>
            </a:r>
            <a:endParaRPr lang="zh-CN" altLang="en-US" sz="1995" b="0" dirty="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rcRect b="53165"/>
          <a:stretch>
            <a:fillRect/>
          </a:stretch>
        </p:blipFill>
        <p:spPr>
          <a:xfrm>
            <a:off x="5034915" y="3039745"/>
            <a:ext cx="2231390" cy="3147060"/>
          </a:xfrm>
          <a:prstGeom prst="rect">
            <a:avLst/>
          </a:prstGeom>
        </p:spPr>
      </p:pic>
      <p:pic>
        <p:nvPicPr>
          <p:cNvPr id="7" name="图片 6"/>
          <p:cNvPicPr>
            <a:picLocks noChangeAspect="1"/>
          </p:cNvPicPr>
          <p:nvPr/>
        </p:nvPicPr>
        <p:blipFill>
          <a:blip r:embed="rId1"/>
          <a:srcRect t="46947" b="2633"/>
          <a:stretch>
            <a:fillRect/>
          </a:stretch>
        </p:blipFill>
        <p:spPr>
          <a:xfrm>
            <a:off x="8522335" y="3016885"/>
            <a:ext cx="2087880" cy="3169285"/>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35" y="3609181"/>
            <a:ext cx="1981054" cy="19876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项目对我们的提升</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前沿项目的学习：</a:t>
            </a:r>
            <a:r>
              <a:rPr lang="zh-CN" altLang="en-US" b="0" i="0" dirty="0">
                <a:solidFill>
                  <a:srgbClr val="191B1F"/>
                </a:solidFill>
                <a:effectLst/>
                <a:latin typeface="微软雅黑" panose="020B0503020204020204" charset="-122"/>
                <a:ea typeface="微软雅黑" panose="020B0503020204020204" charset="-122"/>
                <a:cs typeface="微软雅黑" panose="020B0503020204020204" charset="-122"/>
              </a:rPr>
              <a:t> </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3FS</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Fire-Flyer </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文件系统）是 </a:t>
            </a:r>
            <a:r>
              <a:rPr lang="en-US" altLang="zh-CN" sz="2000" b="0" i="0" u="none" strike="noStrike" dirty="0" err="1">
                <a:solidFill>
                  <a:srgbClr val="09408E"/>
                </a:solidFill>
                <a:effectLst/>
                <a:latin typeface="微软雅黑" panose="020B0503020204020204" charset="-122"/>
                <a:ea typeface="微软雅黑" panose="020B0503020204020204" charset="-122"/>
                <a:cs typeface="微软雅黑" panose="020B0503020204020204" charset="-122"/>
                <a:hlinkClick r:id="rId1"/>
              </a:rPr>
              <a:t>DeepSeek</a:t>
            </a:r>
            <a:r>
              <a:rPr lang="en-US" altLang="zh-CN" sz="2000" b="0" i="0" u="none" strike="noStrike" dirty="0">
                <a:solidFill>
                  <a:srgbClr val="09408E"/>
                </a:solidFill>
                <a:effectLst/>
                <a:latin typeface="微软雅黑" panose="020B0503020204020204" charset="-122"/>
                <a:ea typeface="微软雅黑" panose="020B0503020204020204" charset="-122"/>
                <a:cs typeface="微软雅黑" panose="020B0503020204020204" charset="-122"/>
                <a:hlinkClick r:id="rId1"/>
              </a:rPr>
              <a:t> AI</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 开发的一种高性能分布式并行文件系统，专为满足 </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AI </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训练和推理工作负载的密集数据需求而设计，相比于当前绝大多数大模型文件系统，其性能具有显著优势。选择改写</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3FS</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体系下的</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FUSE</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模块，需要阅读</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3FS</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的大部分源码，可以深入了解当前领先的大模型文件系统的底层逻辑和具体实现原理。</a:t>
            </a:r>
            <a:endPar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操作系统的学习：</a:t>
            </a:r>
            <a:r>
              <a:rPr lang="zh-CN" altLang="en-US" sz="2000" dirty="0">
                <a:latin typeface="微软雅黑" panose="020B0503020204020204" charset="-122"/>
                <a:ea typeface="微软雅黑" panose="020B0503020204020204" charset="-122"/>
                <a:cs typeface="微软雅黑" panose="020B0503020204020204" charset="-122"/>
              </a:rPr>
              <a:t>在项目进展中会涉及学习</a:t>
            </a:r>
            <a:r>
              <a:rPr lang="zh-CN" altLang="en-US" sz="2000" b="0" i="0" dirty="0">
                <a:solidFill>
                  <a:srgbClr val="333333"/>
                </a:solidFill>
                <a:effectLst/>
                <a:latin typeface="微软雅黑" panose="020B0503020204020204" charset="-122"/>
                <a:ea typeface="微软雅黑" panose="020B0503020204020204" charset="-122"/>
                <a:cs typeface="微软雅黑" panose="020B0503020204020204" charset="-122"/>
              </a:rPr>
              <a:t>操作系统的内核结构、调度机制、中断处理</a:t>
            </a:r>
            <a:r>
              <a:rPr lang="zh-CN" altLang="en-US" sz="2000" dirty="0">
                <a:solidFill>
                  <a:srgbClr val="333333"/>
                </a:solidFill>
                <a:latin typeface="微软雅黑" panose="020B0503020204020204" charset="-122"/>
                <a:ea typeface="微软雅黑" panose="020B0503020204020204" charset="-122"/>
                <a:cs typeface="微软雅黑" panose="020B0503020204020204" charset="-122"/>
              </a:rPr>
              <a:t>、</a:t>
            </a:r>
            <a:r>
              <a:rPr lang="zh-CN" altLang="en-US" sz="2000" b="0" i="0" dirty="0">
                <a:solidFill>
                  <a:srgbClr val="333333"/>
                </a:solidFill>
                <a:effectLst/>
                <a:latin typeface="微软雅黑" panose="020B0503020204020204" charset="-122"/>
                <a:ea typeface="微软雅黑" panose="020B0503020204020204" charset="-122"/>
                <a:cs typeface="微软雅黑" panose="020B0503020204020204" charset="-122"/>
              </a:rPr>
              <a:t>安全模型、用户与组管理、文件权限和加密机制等</a:t>
            </a:r>
            <a:endParaRPr lang="en-US" altLang="zh-CN" sz="2000" dirty="0">
              <a:latin typeface="微软雅黑" panose="020B0503020204020204" charset="-122"/>
              <a:ea typeface="微软雅黑" panose="020B0503020204020204" charset="-122"/>
              <a:cs typeface="微软雅黑" panose="020B0503020204020204" charset="-122"/>
            </a:endParaRPr>
          </a:p>
          <a:p>
            <a:endPar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2"/>
          <a:stretch>
            <a:fillRect/>
          </a:stretch>
        </p:blipFill>
        <p:spPr>
          <a:xfrm>
            <a:off x="3527425" y="3651885"/>
            <a:ext cx="5278755" cy="24536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mj-ea"/>
                <a:cs typeface="+mj-ea"/>
              </a:rPr>
              <a:t>How</a:t>
            </a:r>
            <a:r>
              <a:rPr lang="zh-CN" altLang="en-US" dirty="0">
                <a:latin typeface="+mj-ea"/>
                <a:cs typeface="+mj-ea"/>
              </a:rPr>
              <a:t>（技术依据和路线）</a:t>
            </a:r>
            <a:endParaRPr lang="zh-CN" altLang="en-US" dirty="0">
              <a:latin typeface="+mj-ea"/>
              <a:cs typeface="+mj-ea"/>
            </a:endParaRPr>
          </a:p>
        </p:txBody>
      </p:sp>
      <p:sp>
        <p:nvSpPr>
          <p:cNvPr id="4" name="文本占位符 3"/>
          <p:cNvSpPr>
            <a:spLocks noGrp="1"/>
          </p:cNvSpPr>
          <p:nvPr>
            <p:ph type="body" sz="quarter" idx="10"/>
          </p:nvPr>
        </p:nvSpPr>
        <p:spPr/>
        <p:txBody>
          <a:bodyPr/>
          <a:lstStyle/>
          <a:p>
            <a:r>
              <a:rPr lang="en-US" altLang="zh-CN"/>
              <a:t>03</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a:latin typeface="+mj-ea"/>
                <a:ea typeface="+mj-ea"/>
                <a:cs typeface="+mj-ea"/>
              </a:rPr>
              <a:t>Rust</a:t>
            </a:r>
            <a:r>
              <a:rPr lang="zh-CN" altLang="en-US" dirty="0">
                <a:latin typeface="+mj-ea"/>
                <a:ea typeface="+mj-ea"/>
                <a:cs typeface="+mj-ea"/>
              </a:rPr>
              <a:t>与</a:t>
            </a:r>
            <a:r>
              <a:rPr lang="en-US" altLang="zh-CN" dirty="0">
                <a:latin typeface="+mj-ea"/>
                <a:ea typeface="+mj-ea"/>
                <a:cs typeface="+mj-ea"/>
              </a:rPr>
              <a:t>C</a:t>
            </a:r>
            <a:r>
              <a:rPr lang="zh-CN" altLang="en-US" dirty="0">
                <a:latin typeface="+mj-ea"/>
                <a:ea typeface="+mj-ea"/>
                <a:cs typeface="+mj-ea"/>
              </a:rPr>
              <a:t>类的兼容性</a:t>
            </a:r>
            <a:endParaRPr lang="zh-CN" altLang="en-US" dirty="0">
              <a:latin typeface="+mj-ea"/>
              <a:ea typeface="+mj-ea"/>
              <a:cs typeface="+mj-ea"/>
            </a:endParaRPr>
          </a:p>
          <a:p>
            <a:r>
              <a:rPr lang="zh-CN" altLang="en-US" dirty="0">
                <a:latin typeface="+mj-ea"/>
                <a:ea typeface="+mj-ea"/>
                <a:cs typeface="+mj-ea"/>
              </a:rPr>
              <a:t>我们的流程</a:t>
            </a:r>
            <a:r>
              <a:rPr lang="en-US" altLang="zh-CN" dirty="0">
                <a:latin typeface="+mj-ea"/>
                <a:ea typeface="+mj-ea"/>
                <a:cs typeface="+mj-ea"/>
              </a:rPr>
              <a:t>——</a:t>
            </a:r>
            <a:r>
              <a:rPr lang="zh-CN" altLang="en-US" dirty="0">
                <a:latin typeface="+mj-ea"/>
                <a:ea typeface="+mj-ea"/>
                <a:cs typeface="+mj-ea"/>
              </a:rPr>
              <a:t>小步快跑，两个逐步</a:t>
            </a:r>
            <a:endParaRPr lang="zh-CN" altLang="en-US" dirty="0">
              <a:latin typeface="+mj-ea"/>
              <a:ea typeface="+mj-ea"/>
              <a:cs typeface="+mj-ea"/>
            </a:endParaRPr>
          </a:p>
          <a:p>
            <a:r>
              <a:rPr lang="en-US" altLang="zh-CN" dirty="0">
                <a:latin typeface="+mj-ea"/>
                <a:ea typeface="+mj-ea"/>
                <a:cs typeface="+mj-ea"/>
              </a:rPr>
              <a:t>(</a:t>
            </a:r>
            <a:r>
              <a:rPr lang="zh-CN" altLang="en-US" dirty="0">
                <a:latin typeface="+mj-ea"/>
                <a:ea typeface="+mj-ea"/>
                <a:cs typeface="+mj-ea"/>
              </a:rPr>
              <a:t>进阶</a:t>
            </a:r>
            <a:r>
              <a:rPr lang="en-US" altLang="zh-CN" dirty="0">
                <a:latin typeface="+mj-ea"/>
                <a:ea typeface="+mj-ea"/>
                <a:cs typeface="+mj-ea"/>
              </a:rPr>
              <a:t>) </a:t>
            </a:r>
            <a:r>
              <a:rPr lang="zh-CN" altLang="en-US" dirty="0">
                <a:latin typeface="+mj-ea"/>
                <a:ea typeface="+mj-ea"/>
                <a:cs typeface="+mj-ea"/>
              </a:rPr>
              <a:t>接入</a:t>
            </a:r>
            <a:r>
              <a:rPr lang="en-US" altLang="zh-CN" dirty="0">
                <a:latin typeface="+mj-ea"/>
                <a:ea typeface="+mj-ea"/>
                <a:cs typeface="+mj-ea"/>
              </a:rPr>
              <a:t>XFUSE</a:t>
            </a:r>
            <a:endParaRPr lang="en-US" altLang="zh-CN" dirty="0">
              <a:latin typeface="+mj-ea"/>
              <a:ea typeface="+mj-ea"/>
              <a:cs typeface="+mj-ea"/>
            </a:endParaRPr>
          </a:p>
          <a:p>
            <a:r>
              <a:rPr lang="zh-CN" altLang="en-US" dirty="0">
                <a:latin typeface="+mj-ea"/>
                <a:ea typeface="+mj-ea"/>
                <a:cs typeface="+mj-ea"/>
              </a:rPr>
              <a:t>关于改写后对</a:t>
            </a:r>
            <a:r>
              <a:rPr lang="en-US" altLang="zh-CN" dirty="0">
                <a:latin typeface="+mj-ea"/>
                <a:ea typeface="+mj-ea"/>
                <a:cs typeface="+mj-ea"/>
              </a:rPr>
              <a:t>3FS</a:t>
            </a:r>
            <a:r>
              <a:rPr lang="zh-CN" altLang="en-US" dirty="0">
                <a:latin typeface="+mj-ea"/>
                <a:ea typeface="+mj-ea"/>
                <a:cs typeface="+mj-ea"/>
              </a:rPr>
              <a:t>提升的验证</a:t>
            </a:r>
            <a:endParaRPr lang="zh-CN" altLang="en-US" dirty="0">
              <a:latin typeface="+mj-ea"/>
              <a:ea typeface="+mj-ea"/>
              <a:cs typeface="+mj-ea"/>
            </a:endParaRPr>
          </a:p>
          <a:p>
            <a:endParaRPr lang="en-US" dirty="0">
              <a:latin typeface="+mj-ea"/>
              <a:ea typeface="+mj-ea"/>
              <a:cs typeface="+mj-ea"/>
            </a:endParaRPr>
          </a:p>
        </p:txBody>
      </p:sp>
      <p:sp>
        <p:nvSpPr>
          <p:cNvPr id="3" name="标题 2"/>
          <p:cNvSpPr>
            <a:spLocks noGrp="1"/>
          </p:cNvSpPr>
          <p:nvPr>
            <p:ph type="title"/>
          </p:nvPr>
        </p:nvSpPr>
        <p:spPr/>
        <p:txBody>
          <a:bodyPr/>
          <a:lstStyle/>
          <a:p>
            <a:r>
              <a:rPr lang="en-US" altLang="zh-CN" dirty="0">
                <a:latin typeface="+mj-ea"/>
              </a:rPr>
              <a:t>How</a:t>
            </a:r>
            <a:endParaRPr lang="en-US" altLang="zh-CN" dirty="0">
              <a:latin typeface="+mj-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Part1: Rust</a:t>
            </a:r>
            <a:r>
              <a:rPr lang="zh-CN" altLang="en-US" dirty="0">
                <a:latin typeface="微软雅黑" panose="020B0503020204020204" charset="-122"/>
                <a:ea typeface="微软雅黑" panose="020B0503020204020204" charset="-122"/>
                <a:cs typeface="微软雅黑" panose="020B0503020204020204" charset="-122"/>
              </a:rPr>
              <a:t>与</a:t>
            </a:r>
            <a:r>
              <a:rPr lang="en-US" altLang="zh-CN" dirty="0">
                <a:latin typeface="微软雅黑" panose="020B0503020204020204" charset="-122"/>
                <a:ea typeface="微软雅黑" panose="020B0503020204020204" charset="-122"/>
                <a:cs typeface="微软雅黑" panose="020B0503020204020204" charset="-122"/>
              </a:rPr>
              <a:t>C</a:t>
            </a:r>
            <a:r>
              <a:rPr lang="zh-CN" altLang="en-US" dirty="0">
                <a:latin typeface="微软雅黑" panose="020B0503020204020204" charset="-122"/>
                <a:ea typeface="微软雅黑" panose="020B0503020204020204" charset="-122"/>
                <a:cs typeface="微软雅黑" panose="020B0503020204020204" charset="-122"/>
              </a:rPr>
              <a:t>类的兼容性</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 name="内容占位符 6"/>
          <p:cNvSpPr>
            <a:spLocks noGrp="1"/>
          </p:cNvSpPr>
          <p:nvPr>
            <p:ph idx="1"/>
          </p:nvPr>
        </p:nvSpPr>
        <p:spPr/>
        <p:txBody>
          <a:bodyPr>
            <a:normAutofit fontScale="92500" lnSpcReduction="20000"/>
          </a:bodyPr>
          <a:lstStyle/>
          <a:p>
            <a:r>
              <a:rPr lang="en-US" altLang="zh-CN" dirty="0">
                <a:latin typeface="微软雅黑" panose="020B0503020204020204" charset="-122"/>
                <a:ea typeface="微软雅黑" panose="020B0503020204020204" charset="-122"/>
                <a:cs typeface="微软雅黑" panose="020B0503020204020204" charset="-122"/>
              </a:rPr>
              <a:t>Rust</a:t>
            </a:r>
            <a:r>
              <a:rPr lang="zh-CN" altLang="en-US" dirty="0">
                <a:latin typeface="微软雅黑" panose="020B0503020204020204" charset="-122"/>
                <a:ea typeface="微软雅黑" panose="020B0503020204020204" charset="-122"/>
                <a:cs typeface="微软雅黑" panose="020B0503020204020204" charset="-122"/>
              </a:rPr>
              <a:t>与</a:t>
            </a:r>
            <a:r>
              <a:rPr lang="en-US" altLang="zh-CN" dirty="0">
                <a:latin typeface="微软雅黑" panose="020B0503020204020204" charset="-122"/>
                <a:ea typeface="微软雅黑" panose="020B0503020204020204" charset="-122"/>
                <a:cs typeface="微软雅黑" panose="020B0503020204020204" charset="-122"/>
              </a:rPr>
              <a:t>C</a:t>
            </a:r>
            <a:r>
              <a:rPr lang="zh-CN" altLang="en-US" dirty="0">
                <a:latin typeface="微软雅黑" panose="020B0503020204020204" charset="-122"/>
                <a:ea typeface="微软雅黑" panose="020B0503020204020204" charset="-122"/>
                <a:cs typeface="微软雅黑" panose="020B0503020204020204" charset="-122"/>
              </a:rPr>
              <a:t>的相互调用</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1800" dirty="0">
                <a:latin typeface="微软雅黑" panose="020B0503020204020204" charset="-122"/>
                <a:ea typeface="微软雅黑" panose="020B0503020204020204" charset="-122"/>
                <a:cs typeface="微软雅黑" panose="020B0503020204020204" charset="-122"/>
              </a:rPr>
              <a:t>FFI(Foreign Function Interface)</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1800" dirty="0">
                <a:latin typeface="微软雅黑" panose="020B0503020204020204" charset="-122"/>
                <a:ea typeface="微软雅黑" panose="020B0503020204020204" charset="-122"/>
                <a:cs typeface="微软雅黑" panose="020B0503020204020204" charset="-122"/>
              </a:rPr>
              <a:t>用一种编程语言写的程序调用另一种编程语言写的函数：</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1</a:t>
            </a:r>
            <a:r>
              <a:rPr lang="zh-CN" altLang="en-US" sz="1800" dirty="0">
                <a:latin typeface="微软雅黑" panose="020B0503020204020204" charset="-122"/>
                <a:ea typeface="微软雅黑" panose="020B0503020204020204" charset="-122"/>
                <a:cs typeface="微软雅黑" panose="020B0503020204020204" charset="-122"/>
              </a:rPr>
              <a:t>）在当前使用的语言中调用其他语言的库。</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1800" dirty="0">
                <a:latin typeface="微软雅黑" panose="020B0503020204020204" charset="-122"/>
                <a:ea typeface="微软雅黑" panose="020B0503020204020204" charset="-122"/>
                <a:cs typeface="微软雅黑" panose="020B0503020204020204" charset="-122"/>
              </a:rPr>
              <a:t>		</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2</a:t>
            </a:r>
            <a:r>
              <a:rPr lang="zh-CN" altLang="en-US" sz="1800" dirty="0">
                <a:latin typeface="微软雅黑" panose="020B0503020204020204" charset="-122"/>
                <a:ea typeface="微软雅黑" panose="020B0503020204020204" charset="-122"/>
                <a:cs typeface="微软雅黑" panose="020B0503020204020204" charset="-122"/>
              </a:rPr>
              <a:t>）使用当前语言写库，供其他语言调用。</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1800" dirty="0">
                <a:latin typeface="微软雅黑" panose="020B0503020204020204" charset="-122"/>
                <a:ea typeface="微软雅黑" panose="020B0503020204020204" charset="-122"/>
                <a:cs typeface="微软雅黑" panose="020B0503020204020204" charset="-122"/>
              </a:rPr>
              <a:t>后者较难实现，这里我们也只需要用到前者，用</a:t>
            </a:r>
            <a:r>
              <a:rPr lang="en-US" altLang="zh-CN" sz="1800" dirty="0">
                <a:latin typeface="微软雅黑" panose="020B0503020204020204" charset="-122"/>
                <a:ea typeface="微软雅黑" panose="020B0503020204020204" charset="-122"/>
                <a:cs typeface="微软雅黑" panose="020B0503020204020204" charset="-122"/>
              </a:rPr>
              <a:t>Rust</a:t>
            </a:r>
            <a:r>
              <a:rPr lang="zh-CN" altLang="en-US" sz="1800" dirty="0">
                <a:latin typeface="微软雅黑" panose="020B0503020204020204" charset="-122"/>
                <a:ea typeface="微软雅黑" panose="020B0503020204020204" charset="-122"/>
                <a:cs typeface="微软雅黑" panose="020B0503020204020204" charset="-122"/>
              </a:rPr>
              <a:t>改写的程序调用原有的</a:t>
            </a:r>
            <a:r>
              <a:rPr lang="en-US" altLang="zh-CN" sz="1800" dirty="0">
                <a:latin typeface="微软雅黑" panose="020B0503020204020204" charset="-122"/>
                <a:ea typeface="微软雅黑" panose="020B0503020204020204" charset="-122"/>
                <a:cs typeface="微软雅黑" panose="020B0503020204020204" charset="-122"/>
              </a:rPr>
              <a:t>C/C++</a:t>
            </a:r>
            <a:r>
              <a:rPr lang="zh-CN" altLang="en-US" sz="1800" dirty="0">
                <a:latin typeface="微软雅黑" panose="020B0503020204020204" charset="-122"/>
                <a:ea typeface="微软雅黑" panose="020B0503020204020204" charset="-122"/>
                <a:cs typeface="微软雅黑" panose="020B0503020204020204" charset="-122"/>
              </a:rPr>
              <a:t>库。</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1800" dirty="0">
                <a:latin typeface="微软雅黑" panose="020B0503020204020204" charset="-122"/>
                <a:ea typeface="微软雅黑" panose="020B0503020204020204" charset="-122"/>
                <a:cs typeface="微软雅黑" panose="020B0503020204020204" charset="-122"/>
              </a:rPr>
              <a:t>调用接口约定（</a:t>
            </a:r>
            <a:r>
              <a:rPr lang="en-US" altLang="zh-CN" sz="1800" dirty="0">
                <a:latin typeface="微软雅黑" panose="020B0503020204020204" charset="-122"/>
                <a:ea typeface="微软雅黑" panose="020B0503020204020204" charset="-122"/>
                <a:cs typeface="微软雅黑" panose="020B0503020204020204" charset="-122"/>
              </a:rPr>
              <a:t>ABI</a:t>
            </a:r>
            <a:r>
              <a:rPr lang="zh-CN" altLang="en-US" sz="1800" dirty="0">
                <a:latin typeface="微软雅黑" panose="020B0503020204020204" charset="-122"/>
                <a:ea typeface="微软雅黑" panose="020B0503020204020204" charset="-122"/>
                <a:cs typeface="微软雅黑" panose="020B0503020204020204" charset="-122"/>
              </a:rPr>
              <a:t>）：绝大多数遵循</a:t>
            </a:r>
            <a:r>
              <a:rPr lang="en-US" altLang="zh-CN" sz="1800" dirty="0">
                <a:latin typeface="微软雅黑" panose="020B0503020204020204" charset="-122"/>
                <a:ea typeface="微软雅黑" panose="020B0503020204020204" charset="-122"/>
                <a:cs typeface="微软雅黑" panose="020B0503020204020204" charset="-122"/>
              </a:rPr>
              <a:t>C</a:t>
            </a:r>
            <a:r>
              <a:rPr lang="zh-CN" altLang="en-US" sz="1800" dirty="0">
                <a:latin typeface="微软雅黑" panose="020B0503020204020204" charset="-122"/>
                <a:ea typeface="微软雅黑" panose="020B0503020204020204" charset="-122"/>
                <a:cs typeface="微软雅黑" panose="020B0503020204020204" charset="-122"/>
              </a:rPr>
              <a:t>规范。</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1800" dirty="0">
                <a:latin typeface="微软雅黑" panose="020B0503020204020204" charset="-122"/>
                <a:ea typeface="微软雅黑" panose="020B0503020204020204" charset="-122"/>
                <a:cs typeface="微软雅黑" panose="020B0503020204020204" charset="-122"/>
              </a:rPr>
              <a:t>Rust</a:t>
            </a:r>
            <a:r>
              <a:rPr lang="zh-CN" altLang="en-US" sz="1800" dirty="0">
                <a:latin typeface="微软雅黑" panose="020B0503020204020204" charset="-122"/>
                <a:ea typeface="微软雅黑" panose="020B0503020204020204" charset="-122"/>
                <a:cs typeface="微软雅黑" panose="020B0503020204020204" charset="-122"/>
              </a:rPr>
              <a:t>与</a:t>
            </a:r>
            <a:r>
              <a:rPr lang="en-US" altLang="zh-CN" sz="1800" dirty="0">
                <a:latin typeface="微软雅黑" panose="020B0503020204020204" charset="-122"/>
                <a:ea typeface="微软雅黑" panose="020B0503020204020204" charset="-122"/>
                <a:cs typeface="微软雅黑" panose="020B0503020204020204" charset="-122"/>
              </a:rPr>
              <a:t>C</a:t>
            </a:r>
            <a:r>
              <a:rPr lang="zh-CN" altLang="en-US" sz="1800" dirty="0">
                <a:latin typeface="微软雅黑" panose="020B0503020204020204" charset="-122"/>
                <a:ea typeface="微软雅黑" panose="020B0503020204020204" charset="-122"/>
                <a:cs typeface="微软雅黑" panose="020B0503020204020204" charset="-122"/>
              </a:rPr>
              <a:t>之间的相互调用也遵循</a:t>
            </a:r>
            <a:r>
              <a:rPr lang="en-US" altLang="zh-CN" sz="1800" dirty="0">
                <a:latin typeface="微软雅黑" panose="020B0503020204020204" charset="-122"/>
                <a:ea typeface="微软雅黑" panose="020B0503020204020204" charset="-122"/>
                <a:cs typeface="微软雅黑" panose="020B0503020204020204" charset="-122"/>
              </a:rPr>
              <a:t>C</a:t>
            </a:r>
            <a:r>
              <a:rPr lang="zh-CN" altLang="en-US" sz="1800" dirty="0">
                <a:latin typeface="微软雅黑" panose="020B0503020204020204" charset="-122"/>
                <a:ea typeface="微软雅黑" panose="020B0503020204020204" charset="-122"/>
                <a:cs typeface="微软雅黑" panose="020B0503020204020204" charset="-122"/>
              </a:rPr>
              <a:t>规范。</a:t>
            </a:r>
            <a:endParaRPr lang="en-US" altLang="zh-CN" sz="1800" dirty="0">
              <a:latin typeface="微软雅黑" panose="020B0503020204020204" charset="-122"/>
              <a:ea typeface="微软雅黑" panose="020B0503020204020204" charset="-122"/>
              <a:cs typeface="微软雅黑" panose="020B0503020204020204" charset="-122"/>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63194" y="981012"/>
            <a:ext cx="4944698" cy="297721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Part1 : Rust</a:t>
            </a:r>
            <a:r>
              <a:rPr lang="zh-CN" altLang="en-US" dirty="0">
                <a:latin typeface="微软雅黑" panose="020B0503020204020204" charset="-122"/>
                <a:ea typeface="微软雅黑" panose="020B0503020204020204" charset="-122"/>
                <a:cs typeface="微软雅黑" panose="020B0503020204020204" charset="-122"/>
              </a:rPr>
              <a:t>与</a:t>
            </a:r>
            <a:r>
              <a:rPr lang="en-US" altLang="zh-CN" dirty="0">
                <a:latin typeface="微软雅黑" panose="020B0503020204020204" charset="-122"/>
                <a:ea typeface="微软雅黑" panose="020B0503020204020204" charset="-122"/>
                <a:cs typeface="微软雅黑" panose="020B0503020204020204" charset="-122"/>
              </a:rPr>
              <a:t>C</a:t>
            </a:r>
            <a:r>
              <a:rPr lang="zh-CN" altLang="en-US" dirty="0">
                <a:latin typeface="微软雅黑" panose="020B0503020204020204" charset="-122"/>
                <a:ea typeface="微软雅黑" panose="020B0503020204020204" charset="-122"/>
                <a:cs typeface="微软雅黑" panose="020B0503020204020204" charset="-122"/>
              </a:rPr>
              <a:t>类的兼容性</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 name="内容占位符 6"/>
          <p:cNvSpPr>
            <a:spLocks noGrp="1"/>
          </p:cNvSpPr>
          <p:nvPr>
            <p:ph idx="1"/>
          </p:nvPr>
        </p:nvSpPr>
        <p:spPr/>
        <p:txBody>
          <a:bodyPr>
            <a:normAutofit lnSpcReduction="10000"/>
          </a:bodyPr>
          <a:lstStyle/>
          <a:p>
            <a:r>
              <a:rPr lang="en-US" altLang="zh-CN" sz="2600" dirty="0">
                <a:latin typeface="微软雅黑" panose="020B0503020204020204" charset="-122"/>
                <a:ea typeface="微软雅黑" panose="020B0503020204020204" charset="-122"/>
                <a:cs typeface="微软雅黑" panose="020B0503020204020204" charset="-122"/>
              </a:rPr>
              <a:t>Rust</a:t>
            </a:r>
            <a:r>
              <a:rPr lang="zh-CN" altLang="en-US" sz="2600" dirty="0">
                <a:latin typeface="微软雅黑" panose="020B0503020204020204" charset="-122"/>
                <a:ea typeface="微软雅黑" panose="020B0503020204020204" charset="-122"/>
                <a:cs typeface="微软雅黑" panose="020B0503020204020204" charset="-122"/>
              </a:rPr>
              <a:t>与</a:t>
            </a:r>
            <a:r>
              <a:rPr lang="en-US" altLang="zh-CN" sz="2600" dirty="0">
                <a:latin typeface="微软雅黑" panose="020B0503020204020204" charset="-122"/>
                <a:ea typeface="微软雅黑" panose="020B0503020204020204" charset="-122"/>
                <a:cs typeface="微软雅黑" panose="020B0503020204020204" charset="-122"/>
              </a:rPr>
              <a:t>C</a:t>
            </a:r>
            <a:r>
              <a:rPr lang="zh-CN" altLang="en-US" sz="2600" dirty="0">
                <a:latin typeface="微软雅黑" panose="020B0503020204020204" charset="-122"/>
                <a:ea typeface="微软雅黑" panose="020B0503020204020204" charset="-122"/>
                <a:cs typeface="微软雅黑" panose="020B0503020204020204" charset="-122"/>
              </a:rPr>
              <a:t>的混合编译</a:t>
            </a:r>
            <a:endParaRPr lang="en-US" altLang="zh-CN" sz="26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r>
              <a:rPr lang="zh-CN" altLang="en-US" sz="1800" dirty="0">
                <a:latin typeface="微软雅黑" panose="020B0503020204020204" charset="-122"/>
                <a:ea typeface="微软雅黑" panose="020B0503020204020204" charset="-122"/>
                <a:cs typeface="微软雅黑" panose="020B0503020204020204" charset="-122"/>
              </a:rPr>
              <a:t>重要文件：</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r>
              <a:rPr lang="en-US" altLang="zh-CN" sz="1800" dirty="0" err="1">
                <a:latin typeface="微软雅黑" panose="020B0503020204020204" charset="-122"/>
                <a:ea typeface="微软雅黑" panose="020B0503020204020204" charset="-122"/>
                <a:cs typeface="微软雅黑" panose="020B0503020204020204" charset="-122"/>
              </a:rPr>
              <a:t>Rustc</a:t>
            </a:r>
            <a:r>
              <a:rPr lang="zh-CN" altLang="en-US" sz="1800" dirty="0">
                <a:latin typeface="微软雅黑" panose="020B0503020204020204" charset="-122"/>
                <a:ea typeface="微软雅黑" panose="020B0503020204020204" charset="-122"/>
                <a:cs typeface="微软雅黑" panose="020B0503020204020204" charset="-122"/>
              </a:rPr>
              <a:t>：编译器（相当于</a:t>
            </a:r>
            <a:r>
              <a:rPr lang="en-US" altLang="zh-CN" sz="1800" dirty="0" err="1">
                <a:latin typeface="微软雅黑" panose="020B0503020204020204" charset="-122"/>
                <a:ea typeface="微软雅黑" panose="020B0503020204020204" charset="-122"/>
                <a:cs typeface="微软雅黑" panose="020B0503020204020204" charset="-122"/>
              </a:rPr>
              <a:t>gcc</a:t>
            </a:r>
            <a:r>
              <a:rPr lang="zh-CN" altLang="en-US" sz="1800" dirty="0">
                <a:latin typeface="微软雅黑" panose="020B0503020204020204" charset="-122"/>
                <a:ea typeface="微软雅黑" panose="020B0503020204020204" charset="-122"/>
                <a:cs typeface="微软雅黑" panose="020B0503020204020204" charset="-122"/>
              </a:rPr>
              <a:t>）</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r>
              <a:rPr lang="en-US" altLang="zh-CN" sz="1800" dirty="0">
                <a:latin typeface="微软雅黑" panose="020B0503020204020204" charset="-122"/>
                <a:ea typeface="微软雅黑" panose="020B0503020204020204" charset="-122"/>
                <a:cs typeface="微软雅黑" panose="020B0503020204020204" charset="-122"/>
              </a:rPr>
              <a:t>Cargo</a:t>
            </a:r>
            <a:r>
              <a:rPr lang="zh-CN" altLang="en-US" sz="1800" dirty="0">
                <a:latin typeface="微软雅黑" panose="020B0503020204020204" charset="-122"/>
                <a:ea typeface="微软雅黑" panose="020B0503020204020204" charset="-122"/>
                <a:cs typeface="微软雅黑" panose="020B0503020204020204" charset="-122"/>
              </a:rPr>
              <a:t>：包管理器（相当于</a:t>
            </a:r>
            <a:r>
              <a:rPr lang="en-US" altLang="zh-CN" sz="1800" dirty="0" err="1">
                <a:latin typeface="微软雅黑" panose="020B0503020204020204" charset="-122"/>
                <a:ea typeface="微软雅黑" panose="020B0503020204020204" charset="-122"/>
                <a:cs typeface="微软雅黑" panose="020B0503020204020204" charset="-122"/>
              </a:rPr>
              <a:t>cmake</a:t>
            </a:r>
            <a:r>
              <a:rPr lang="zh-CN" altLang="en-US" sz="1800" dirty="0">
                <a:latin typeface="微软雅黑" panose="020B0503020204020204" charset="-122"/>
                <a:ea typeface="微软雅黑" panose="020B0503020204020204" charset="-122"/>
                <a:cs typeface="微软雅黑" panose="020B0503020204020204" charset="-122"/>
              </a:rPr>
              <a:t>）</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r>
              <a:rPr lang="en-US" altLang="zh-CN" sz="1800" dirty="0">
                <a:latin typeface="微软雅黑" panose="020B0503020204020204" charset="-122"/>
                <a:ea typeface="微软雅黑" panose="020B0503020204020204" charset="-122"/>
                <a:cs typeface="微软雅黑" panose="020B0503020204020204" charset="-122"/>
              </a:rPr>
              <a:t>Build.rs</a:t>
            </a:r>
            <a:r>
              <a:rPr lang="zh-CN" altLang="en-US" sz="1800" dirty="0">
                <a:latin typeface="微软雅黑" panose="020B0503020204020204" charset="-122"/>
                <a:ea typeface="微软雅黑" panose="020B0503020204020204" charset="-122"/>
                <a:cs typeface="微软雅黑" panose="020B0503020204020204" charset="-122"/>
              </a:rPr>
              <a:t>：构建过程脚本</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r>
              <a:rPr lang="en-US" altLang="zh-CN" sz="1800" dirty="0" err="1">
                <a:latin typeface="微软雅黑" panose="020B0503020204020204" charset="-122"/>
                <a:ea typeface="微软雅黑" panose="020B0503020204020204" charset="-122"/>
                <a:cs typeface="微软雅黑" panose="020B0503020204020204" charset="-122"/>
              </a:rPr>
              <a:t>Cargo.toml</a:t>
            </a:r>
            <a:r>
              <a:rPr lang="en-US" altLang="zh-CN" sz="1800" dirty="0">
                <a:latin typeface="微软雅黑" panose="020B0503020204020204" charset="-122"/>
                <a:ea typeface="微软雅黑" panose="020B0503020204020204" charset="-122"/>
                <a:cs typeface="微软雅黑" panose="020B0503020204020204" charset="-122"/>
              </a:rPr>
              <a:t> </a:t>
            </a:r>
            <a:r>
              <a:rPr lang="zh-CN" altLang="en-US" sz="1800" dirty="0">
                <a:latin typeface="微软雅黑" panose="020B0503020204020204" charset="-122"/>
                <a:ea typeface="微软雅黑" panose="020B0503020204020204" charset="-122"/>
                <a:cs typeface="微软雅黑" panose="020B0503020204020204" charset="-122"/>
              </a:rPr>
              <a:t>是 </a:t>
            </a:r>
            <a:r>
              <a:rPr lang="en-US" altLang="zh-CN" sz="1800" dirty="0">
                <a:latin typeface="微软雅黑" panose="020B0503020204020204" charset="-122"/>
                <a:ea typeface="微软雅黑" panose="020B0503020204020204" charset="-122"/>
                <a:cs typeface="微软雅黑" panose="020B0503020204020204" charset="-122"/>
              </a:rPr>
              <a:t>Cargo </a:t>
            </a:r>
            <a:r>
              <a:rPr lang="zh-CN" altLang="en-US" sz="1800" dirty="0">
                <a:latin typeface="微软雅黑" panose="020B0503020204020204" charset="-122"/>
                <a:ea typeface="微软雅黑" panose="020B0503020204020204" charset="-122"/>
                <a:cs typeface="微软雅黑" panose="020B0503020204020204" charset="-122"/>
              </a:rPr>
              <a:t>的配置文件</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r>
              <a:rPr lang="en-US" altLang="zh-CN" sz="1800" dirty="0">
                <a:latin typeface="微软雅黑" panose="020B0503020204020204" charset="-122"/>
                <a:ea typeface="微软雅黑" panose="020B0503020204020204" charset="-122"/>
                <a:cs typeface="微软雅黑" panose="020B0503020204020204" charset="-122"/>
              </a:rPr>
              <a:t>build.rs + </a:t>
            </a:r>
            <a:r>
              <a:rPr lang="en-US" altLang="zh-CN" sz="1800" dirty="0" err="1">
                <a:latin typeface="微软雅黑" panose="020B0503020204020204" charset="-122"/>
                <a:ea typeface="微软雅黑" panose="020B0503020204020204" charset="-122"/>
                <a:cs typeface="微软雅黑" panose="020B0503020204020204" charset="-122"/>
              </a:rPr>
              <a:t>Cargo.toml</a:t>
            </a:r>
            <a:r>
              <a:rPr lang="en-US" altLang="zh-CN" sz="1800" dirty="0">
                <a:latin typeface="微软雅黑" panose="020B0503020204020204" charset="-122"/>
                <a:ea typeface="微软雅黑" panose="020B0503020204020204" charset="-122"/>
                <a:cs typeface="微软雅黑" panose="020B0503020204020204" charset="-122"/>
              </a:rPr>
              <a:t> </a:t>
            </a:r>
            <a:r>
              <a:rPr lang="zh-CN" altLang="en-US" sz="1800" dirty="0">
                <a:latin typeface="微软雅黑" panose="020B0503020204020204" charset="-122"/>
                <a:ea typeface="微软雅黑" panose="020B0503020204020204" charset="-122"/>
                <a:cs typeface="微软雅黑" panose="020B0503020204020204" charset="-122"/>
              </a:rPr>
              <a:t>相当于升级版</a:t>
            </a:r>
            <a:r>
              <a:rPr lang="en-US" altLang="zh-CN" sz="1800" dirty="0">
                <a:latin typeface="微软雅黑" panose="020B0503020204020204" charset="-122"/>
                <a:ea typeface="微软雅黑" panose="020B0503020204020204" charset="-122"/>
                <a:cs typeface="微软雅黑" panose="020B0503020204020204" charset="-122"/>
              </a:rPr>
              <a:t>makefile.txt</a:t>
            </a:r>
            <a:endParaRPr lang="en-US" altLang="zh-CN" sz="1800"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5004619" y="1728019"/>
            <a:ext cx="6095999" cy="310652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Part2</a:t>
            </a:r>
            <a:r>
              <a:rPr lang="zh-CN" altLang="en-US" dirty="0">
                <a:latin typeface="微软雅黑" panose="020B0503020204020204" charset="-122"/>
                <a:ea typeface="微软雅黑" panose="020B0503020204020204" charset="-122"/>
                <a:cs typeface="微软雅黑" panose="020B0503020204020204" charset="-122"/>
              </a:rPr>
              <a:t>：我们的流程</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小步快跑，两个逐步</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 name="内容占位符 6"/>
          <p:cNvSpPr>
            <a:spLocks noGrp="1"/>
          </p:cNvSpPr>
          <p:nvPr>
            <p:ph idx="1"/>
          </p:nvPr>
        </p:nvSpPr>
        <p:spPr/>
        <p:txBody>
          <a:bodyPr>
            <a:normAutofit/>
          </a:bodyPr>
          <a:lstStyle/>
          <a:p>
            <a:r>
              <a:rPr lang="zh-CN" altLang="en-US" dirty="0">
                <a:latin typeface="微软雅黑" panose="020B0503020204020204" charset="-122"/>
                <a:ea typeface="微软雅黑" panose="020B0503020204020204" charset="-122"/>
                <a:cs typeface="微软雅黑" panose="020B0503020204020204" charset="-122"/>
              </a:rPr>
              <a:t>逐文件编写</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rPr>
              <a:t>逐个改写</a:t>
            </a:r>
            <a:r>
              <a:rPr lang="en-US" altLang="zh-CN" sz="2400" dirty="0">
                <a:latin typeface="微软雅黑" panose="020B0503020204020204" charset="-122"/>
                <a:ea typeface="微软雅黑" panose="020B0503020204020204" charset="-122"/>
                <a:cs typeface="微软雅黑" panose="020B0503020204020204" charset="-122"/>
              </a:rPr>
              <a:t>Fuse</a:t>
            </a:r>
            <a:r>
              <a:rPr lang="zh-CN" altLang="en-US" sz="2400" dirty="0">
                <a:latin typeface="微软雅黑" panose="020B0503020204020204" charset="-122"/>
                <a:ea typeface="微软雅黑" panose="020B0503020204020204" charset="-122"/>
                <a:cs typeface="微软雅黑" panose="020B0503020204020204" charset="-122"/>
              </a:rPr>
              <a:t>文件夹下的</a:t>
            </a:r>
            <a:r>
              <a:rPr lang="en-US" altLang="zh-CN" sz="2400" dirty="0">
                <a:latin typeface="微软雅黑" panose="020B0503020204020204" charset="-122"/>
                <a:ea typeface="微软雅黑" panose="020B0503020204020204" charset="-122"/>
                <a:cs typeface="微软雅黑" panose="020B0503020204020204" charset="-122"/>
              </a:rPr>
              <a:t>.cc</a:t>
            </a:r>
            <a:r>
              <a:rPr lang="zh-CN" altLang="en-US" sz="2400" dirty="0">
                <a:latin typeface="微软雅黑" panose="020B0503020204020204" charset="-122"/>
                <a:ea typeface="微软雅黑" panose="020B0503020204020204" charset="-122"/>
                <a:cs typeface="微软雅黑" panose="020B0503020204020204" charset="-122"/>
              </a:rPr>
              <a:t>文件</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2400"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逐步测试</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rPr>
              <a:t>在个人电脑上部署原生</a:t>
            </a:r>
            <a:r>
              <a:rPr lang="en-US" altLang="zh-CN" sz="2400" dirty="0">
                <a:latin typeface="微软雅黑" panose="020B0503020204020204" charset="-122"/>
                <a:ea typeface="微软雅黑" panose="020B0503020204020204" charset="-122"/>
                <a:cs typeface="微软雅黑" panose="020B0503020204020204" charset="-122"/>
              </a:rPr>
              <a:t>3FS</a:t>
            </a:r>
            <a:r>
              <a:rPr lang="zh-CN" altLang="en-US" sz="2400" dirty="0">
                <a:latin typeface="微软雅黑" panose="020B0503020204020204" charset="-122"/>
                <a:ea typeface="微软雅黑" panose="020B0503020204020204" charset="-122"/>
                <a:cs typeface="微软雅黑" panose="020B0503020204020204" charset="-122"/>
              </a:rPr>
              <a:t>和修改后</a:t>
            </a:r>
            <a:r>
              <a:rPr lang="en-US" altLang="zh-CN" sz="2400" dirty="0">
                <a:latin typeface="微软雅黑" panose="020B0503020204020204" charset="-122"/>
                <a:ea typeface="微软雅黑" panose="020B0503020204020204" charset="-122"/>
                <a:cs typeface="微软雅黑" panose="020B0503020204020204" charset="-122"/>
              </a:rPr>
              <a:t>3FS</a:t>
            </a:r>
            <a:r>
              <a:rPr lang="zh-CN" altLang="en-US" sz="2400" dirty="0">
                <a:latin typeface="微软雅黑" panose="020B0503020204020204" charset="-122"/>
                <a:ea typeface="微软雅黑" panose="020B0503020204020204" charset="-122"/>
                <a:cs typeface="微软雅黑" panose="020B0503020204020204" charset="-122"/>
              </a:rPr>
              <a:t>，每次改写后</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rPr>
              <a:t>在电脑上进行单元测试。（</a:t>
            </a:r>
            <a:r>
              <a:rPr lang="en-US" altLang="zh-CN" sz="1600" dirty="0">
                <a:latin typeface="微软雅黑" panose="020B0503020204020204" charset="-122"/>
                <a:ea typeface="微软雅黑" panose="020B0503020204020204" charset="-122"/>
                <a:cs typeface="微软雅黑" panose="020B0503020204020204" charset="-122"/>
                <a:hlinkClick r:id="rId1"/>
              </a:rPr>
              <a:t> Deepseek-3fs </a:t>
            </a:r>
            <a:r>
              <a:rPr lang="zh-CN" altLang="en-US" sz="1600" dirty="0">
                <a:latin typeface="微软雅黑" panose="020B0503020204020204" charset="-122"/>
                <a:ea typeface="微软雅黑" panose="020B0503020204020204" charset="-122"/>
                <a:cs typeface="微软雅黑" panose="020B0503020204020204" charset="-122"/>
                <a:hlinkClick r:id="rId1"/>
              </a:rPr>
              <a:t>容器化部署 </a:t>
            </a:r>
            <a:r>
              <a:rPr lang="en-US" altLang="zh-CN" sz="1600" dirty="0">
                <a:latin typeface="微软雅黑" panose="020B0503020204020204" charset="-122"/>
                <a:ea typeface="微软雅黑" panose="020B0503020204020204" charset="-122"/>
                <a:cs typeface="微软雅黑" panose="020B0503020204020204" charset="-122"/>
                <a:hlinkClick r:id="rId1"/>
              </a:rPr>
              <a:t>- </a:t>
            </a:r>
            <a:r>
              <a:rPr lang="zh-CN" altLang="en-US" sz="1600" dirty="0">
                <a:latin typeface="微软雅黑" panose="020B0503020204020204" charset="-122"/>
                <a:ea typeface="微软雅黑" panose="020B0503020204020204" charset="-122"/>
                <a:cs typeface="微软雅黑" panose="020B0503020204020204" charset="-122"/>
                <a:hlinkClick r:id="rId1"/>
              </a:rPr>
              <a:t>知乎</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rPr>
              <a:t>最后进行总测试。</a:t>
            </a:r>
            <a:endParaRPr lang="en-US" altLang="zh-CN"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2"/>
          <a:stretch>
            <a:fillRect/>
          </a:stretch>
        </p:blipFill>
        <p:spPr>
          <a:xfrm>
            <a:off x="9077446" y="1262326"/>
            <a:ext cx="1640866" cy="451792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Part3: </a:t>
            </a:r>
            <a:r>
              <a:rPr lang="zh-CN" altLang="en-US" dirty="0">
                <a:latin typeface="微软雅黑" panose="020B0503020204020204" charset="-122"/>
                <a:ea typeface="微软雅黑" panose="020B0503020204020204" charset="-122"/>
                <a:cs typeface="微软雅黑" panose="020B0503020204020204" charset="-122"/>
              </a:rPr>
              <a:t>接入</a:t>
            </a:r>
            <a:r>
              <a:rPr lang="en-US" altLang="zh-CN" dirty="0">
                <a:latin typeface="微软雅黑" panose="020B0503020204020204" charset="-122"/>
                <a:ea typeface="微软雅黑" panose="020B0503020204020204" charset="-122"/>
                <a:cs typeface="微软雅黑" panose="020B0503020204020204" charset="-122"/>
              </a:rPr>
              <a:t>XFUSE</a:t>
            </a:r>
            <a:r>
              <a:rPr lang="zh-CN" altLang="en-US" dirty="0">
                <a:latin typeface="微软雅黑" panose="020B0503020204020204" charset="-122"/>
                <a:ea typeface="微软雅黑" panose="020B0503020204020204" charset="-122"/>
                <a:cs typeface="微软雅黑" panose="020B0503020204020204" charset="-122"/>
              </a:rPr>
              <a:t>（进阶选项）</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lstStyle/>
          <a:p>
            <a:r>
              <a:rPr lang="en-US" altLang="zh-CN" sz="2000" b="0" i="0" dirty="0">
                <a:solidFill>
                  <a:srgbClr val="333333"/>
                </a:solidFill>
                <a:effectLst/>
                <a:latin typeface="微软雅黑" panose="020B0503020204020204" charset="-122"/>
                <a:ea typeface="微软雅黑" panose="020B0503020204020204" charset="-122"/>
                <a:cs typeface="微软雅黑" panose="020B0503020204020204" charset="-122"/>
              </a:rPr>
              <a:t>XFUSE</a:t>
            </a:r>
            <a:r>
              <a:rPr lang="zh-CN" altLang="en-US" sz="2000" b="0" i="0" dirty="0">
                <a:solidFill>
                  <a:srgbClr val="333333"/>
                </a:solidFill>
                <a:effectLst/>
                <a:latin typeface="微软雅黑" panose="020B0503020204020204" charset="-122"/>
                <a:ea typeface="微软雅黑" panose="020B0503020204020204" charset="-122"/>
                <a:cs typeface="微软雅黑" panose="020B0503020204020204" charset="-122"/>
              </a:rPr>
              <a:t>是基于</a:t>
            </a:r>
            <a:r>
              <a:rPr lang="en-US" altLang="zh-CN" sz="2000" b="0" i="0" dirty="0">
                <a:solidFill>
                  <a:srgbClr val="333333"/>
                </a:solidFill>
                <a:effectLst/>
                <a:latin typeface="微软雅黑" panose="020B0503020204020204" charset="-122"/>
                <a:ea typeface="微软雅黑" panose="020B0503020204020204" charset="-122"/>
                <a:cs typeface="微软雅黑" panose="020B0503020204020204" charset="-122"/>
              </a:rPr>
              <a:t>FUSE</a:t>
            </a:r>
            <a:r>
              <a:rPr lang="zh-CN" altLang="en-US" sz="2000" b="0" i="0" dirty="0">
                <a:solidFill>
                  <a:srgbClr val="333333"/>
                </a:solidFill>
                <a:effectLst/>
                <a:latin typeface="微软雅黑" panose="020B0503020204020204" charset="-122"/>
                <a:ea typeface="微软雅黑" panose="020B0503020204020204" charset="-122"/>
                <a:cs typeface="微软雅黑" panose="020B0503020204020204" charset="-122"/>
              </a:rPr>
              <a:t>（用户空间文件系统）的一个扩展版本，不仅继承了</a:t>
            </a:r>
            <a:r>
              <a:rPr lang="en-US" altLang="zh-CN" sz="2000" b="0" i="0" dirty="0">
                <a:solidFill>
                  <a:srgbClr val="333333"/>
                </a:solidFill>
                <a:effectLst/>
                <a:latin typeface="微软雅黑" panose="020B0503020204020204" charset="-122"/>
                <a:ea typeface="微软雅黑" panose="020B0503020204020204" charset="-122"/>
                <a:cs typeface="微软雅黑" panose="020B0503020204020204" charset="-122"/>
              </a:rPr>
              <a:t>FUSE</a:t>
            </a:r>
            <a:r>
              <a:rPr lang="zh-CN" altLang="en-US" sz="2000" b="0" i="0" dirty="0">
                <a:solidFill>
                  <a:srgbClr val="333333"/>
                </a:solidFill>
                <a:effectLst/>
                <a:latin typeface="微软雅黑" panose="020B0503020204020204" charset="-122"/>
                <a:ea typeface="微软雅黑" panose="020B0503020204020204" charset="-122"/>
                <a:cs typeface="微软雅黑" panose="020B0503020204020204" charset="-122"/>
              </a:rPr>
              <a:t>的核心特性，还在此基础上进行了多项改进和扩展，以满足更复杂和高性能的文件系统需求。</a:t>
            </a:r>
            <a:endParaRPr lang="en-US" altLang="zh-CN" sz="2000" b="0" i="0" dirty="0">
              <a:solidFill>
                <a:srgbClr val="333333"/>
              </a:solidFill>
              <a:effectLst/>
              <a:latin typeface="微软雅黑" panose="020B0503020204020204" charset="-122"/>
              <a:ea typeface="微软雅黑" panose="020B0503020204020204" charset="-122"/>
              <a:cs typeface="微软雅黑" panose="020B0503020204020204" charset="-122"/>
            </a:endParaRPr>
          </a:p>
          <a:p>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个人</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PC</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支持</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XFUSE</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本地部署。</a:t>
            </a:r>
            <a:endPar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1708553" y="2855927"/>
            <a:ext cx="8160169" cy="265443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Part4</a:t>
            </a:r>
            <a:r>
              <a:rPr lang="zh-CN" altLang="en-US" dirty="0">
                <a:latin typeface="微软雅黑" panose="020B0503020204020204" charset="-122"/>
                <a:ea typeface="微软雅黑" panose="020B0503020204020204" charset="-122"/>
                <a:cs typeface="微软雅黑" panose="020B0503020204020204" charset="-122"/>
              </a:rPr>
              <a:t>：关于改写后对</a:t>
            </a:r>
            <a:r>
              <a:rPr lang="en-US" altLang="zh-CN" dirty="0">
                <a:latin typeface="微软雅黑" panose="020B0503020204020204" charset="-122"/>
                <a:ea typeface="微软雅黑" panose="020B0503020204020204" charset="-122"/>
                <a:cs typeface="微软雅黑" panose="020B0503020204020204" charset="-122"/>
              </a:rPr>
              <a:t>3FS</a:t>
            </a:r>
            <a:r>
              <a:rPr lang="zh-CN" altLang="en-US" dirty="0">
                <a:latin typeface="微软雅黑" panose="020B0503020204020204" charset="-122"/>
                <a:ea typeface="微软雅黑" panose="020B0503020204020204" charset="-122"/>
                <a:cs typeface="微软雅黑" panose="020B0503020204020204" charset="-122"/>
              </a:rPr>
              <a:t>提升的验证</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lstStyle/>
          <a:p>
            <a:r>
              <a:rPr lang="zh-CN" altLang="en-US" sz="2400" dirty="0">
                <a:latin typeface="微软雅黑" panose="020B0503020204020204" charset="-122"/>
                <a:ea typeface="微软雅黑" panose="020B0503020204020204" charset="-122"/>
                <a:cs typeface="微软雅黑" panose="020B0503020204020204" charset="-122"/>
              </a:rPr>
              <a:t>由于</a:t>
            </a:r>
            <a:r>
              <a:rPr lang="en-US" altLang="zh-CN" sz="2400" dirty="0">
                <a:latin typeface="微软雅黑" panose="020B0503020204020204" charset="-122"/>
                <a:ea typeface="微软雅黑" panose="020B0503020204020204" charset="-122"/>
                <a:cs typeface="微软雅黑" panose="020B0503020204020204" charset="-122"/>
              </a:rPr>
              <a:t>Rust</a:t>
            </a:r>
            <a:r>
              <a:rPr lang="zh-CN" altLang="en-US" sz="2400" dirty="0">
                <a:latin typeface="微软雅黑" panose="020B0503020204020204" charset="-122"/>
                <a:ea typeface="微软雅黑" panose="020B0503020204020204" charset="-122"/>
                <a:cs typeface="微软雅黑" panose="020B0503020204020204" charset="-122"/>
              </a:rPr>
              <a:t>本身的语言特性，</a:t>
            </a:r>
            <a:r>
              <a:rPr lang="en-US" altLang="zh-CN" sz="2400" dirty="0">
                <a:latin typeface="微软雅黑" panose="020B0503020204020204" charset="-122"/>
                <a:ea typeface="微软雅黑" panose="020B0503020204020204" charset="-122"/>
                <a:cs typeface="微软雅黑" panose="020B0503020204020204" charset="-122"/>
              </a:rPr>
              <a:t>Rust</a:t>
            </a:r>
            <a:r>
              <a:rPr lang="zh-CN" altLang="en-US" sz="2400" dirty="0">
                <a:latin typeface="微软雅黑" panose="020B0503020204020204" charset="-122"/>
                <a:ea typeface="微软雅黑" panose="020B0503020204020204" charset="-122"/>
                <a:cs typeface="微软雅黑" panose="020B0503020204020204" charset="-122"/>
              </a:rPr>
              <a:t>改写后，安全性必然提高。</a:t>
            </a:r>
            <a:endParaRPr lang="en-US" altLang="zh-CN"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由于缺乏硬件支持，如大容量内存和存储设备，个人</a:t>
            </a:r>
            <a:r>
              <a:rPr lang="en-US" altLang="zh-CN" sz="2400" dirty="0">
                <a:latin typeface="微软雅黑" panose="020B0503020204020204" charset="-122"/>
                <a:ea typeface="微软雅黑" panose="020B0503020204020204" charset="-122"/>
                <a:cs typeface="微软雅黑" panose="020B0503020204020204" charset="-122"/>
              </a:rPr>
              <a:t>PC</a:t>
            </a:r>
            <a:r>
              <a:rPr lang="zh-CN" altLang="en-US" sz="2400" dirty="0">
                <a:latin typeface="微软雅黑" panose="020B0503020204020204" charset="-122"/>
                <a:ea typeface="微软雅黑" panose="020B0503020204020204" charset="-122"/>
                <a:cs typeface="微软雅黑" panose="020B0503020204020204" charset="-122"/>
              </a:rPr>
              <a:t>部署</a:t>
            </a:r>
            <a:r>
              <a:rPr lang="en-US" altLang="zh-CN" sz="2400" dirty="0">
                <a:latin typeface="微软雅黑" panose="020B0503020204020204" charset="-122"/>
                <a:ea typeface="微软雅黑" panose="020B0503020204020204" charset="-122"/>
                <a:cs typeface="微软雅黑" panose="020B0503020204020204" charset="-122"/>
              </a:rPr>
              <a:t>3FS</a:t>
            </a:r>
            <a:r>
              <a:rPr lang="zh-CN" altLang="en-US" sz="2400" dirty="0">
                <a:latin typeface="微软雅黑" panose="020B0503020204020204" charset="-122"/>
                <a:ea typeface="微软雅黑" panose="020B0503020204020204" charset="-122"/>
                <a:cs typeface="微软雅黑" panose="020B0503020204020204" charset="-122"/>
              </a:rPr>
              <a:t>并不能验证和发挥</a:t>
            </a:r>
            <a:r>
              <a:rPr lang="en-US" altLang="zh-CN" sz="2400" dirty="0">
                <a:latin typeface="微软雅黑" panose="020B0503020204020204" charset="-122"/>
                <a:ea typeface="微软雅黑" panose="020B0503020204020204" charset="-122"/>
                <a:cs typeface="微软雅黑" panose="020B0503020204020204" charset="-122"/>
              </a:rPr>
              <a:t>3FS</a:t>
            </a:r>
            <a:r>
              <a:rPr lang="zh-CN" altLang="en-US" sz="2400" dirty="0">
                <a:latin typeface="微软雅黑" panose="020B0503020204020204" charset="-122"/>
                <a:ea typeface="微软雅黑" panose="020B0503020204020204" charset="-122"/>
                <a:cs typeface="微软雅黑" panose="020B0503020204020204" charset="-122"/>
              </a:rPr>
              <a:t>的全部性能，但是可以验证改写的成功性。</a:t>
            </a:r>
            <a:endParaRPr lang="zh-CN" altLang="en-US" sz="2400" dirty="0">
              <a:latin typeface="微软雅黑" panose="020B0503020204020204" charset="-122"/>
              <a:ea typeface="微软雅黑" panose="020B0503020204020204" charset="-122"/>
              <a:cs typeface="微软雅黑" panose="020B0503020204020204" charset="-122"/>
            </a:endParaRPr>
          </a:p>
          <a:p>
            <a:pPr marL="0" indent="0">
              <a:buNone/>
            </a:pP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1577099" y="2873299"/>
            <a:ext cx="8115717" cy="294020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latin typeface="+mj-ea"/>
                <a:cs typeface="+mj-ea"/>
              </a:rPr>
              <a:t>Now</a:t>
            </a:r>
            <a:r>
              <a:rPr lang="zh-CN" altLang="en-US" dirty="0">
                <a:latin typeface="+mj-ea"/>
                <a:cs typeface="+mj-ea"/>
              </a:rPr>
              <a:t>（工作进展、风险与展望）</a:t>
            </a:r>
            <a:endParaRPr lang="zh-CN" altLang="en-US" dirty="0">
              <a:latin typeface="+mj-ea"/>
              <a:cs typeface="+mj-ea"/>
            </a:endParaRPr>
          </a:p>
        </p:txBody>
      </p:sp>
      <p:sp>
        <p:nvSpPr>
          <p:cNvPr id="4" name="文本占位符 3"/>
          <p:cNvSpPr>
            <a:spLocks noGrp="1"/>
          </p:cNvSpPr>
          <p:nvPr>
            <p:ph type="body" sz="quarter" idx="10"/>
          </p:nvPr>
        </p:nvSpPr>
        <p:spPr/>
        <p:txBody>
          <a:bodyPr/>
          <a:lstStyle/>
          <a:p>
            <a:r>
              <a:rPr lang="en-US" altLang="zh-CN"/>
              <a:t>04</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mj-ea"/>
                <a:cs typeface="+mj-ea"/>
              </a:rPr>
              <a:t>What</a:t>
            </a:r>
            <a:r>
              <a:rPr lang="zh-CN" altLang="en-US" dirty="0">
                <a:latin typeface="+mj-ea"/>
                <a:cs typeface="+mj-ea"/>
              </a:rPr>
              <a:t>（项目背景）</a:t>
            </a:r>
            <a:endParaRPr lang="zh-CN" altLang="en-US" dirty="0">
              <a:latin typeface="+mj-ea"/>
              <a:cs typeface="+mj-ea"/>
            </a:endParaRPr>
          </a:p>
        </p:txBody>
      </p:sp>
      <p:sp>
        <p:nvSpPr>
          <p:cNvPr id="4" name="文本占位符 3"/>
          <p:cNvSpPr>
            <a:spLocks noGrp="1"/>
          </p:cNvSpPr>
          <p:nvPr>
            <p:ph type="body" sz="quarter" idx="10"/>
          </p:nvPr>
        </p:nvSpPr>
        <p:spPr/>
        <p:txBody>
          <a:bodyPr/>
          <a:lstStyle/>
          <a:p>
            <a:r>
              <a:rPr lang="en-US" altLang="zh-CN"/>
              <a:t>01</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dirty="0">
                <a:latin typeface="+mj-ea"/>
                <a:ea typeface="+mj-ea"/>
                <a:cs typeface="+mj-ea"/>
              </a:rPr>
              <a:t>当前团队进展</a:t>
            </a:r>
            <a:endParaRPr lang="zh-CN" dirty="0">
              <a:latin typeface="+mj-ea"/>
              <a:ea typeface="+mj-ea"/>
              <a:cs typeface="+mj-ea"/>
            </a:endParaRPr>
          </a:p>
          <a:p>
            <a:r>
              <a:rPr lang="zh-CN" dirty="0">
                <a:latin typeface="+mj-ea"/>
                <a:ea typeface="+mj-ea"/>
                <a:cs typeface="+mj-ea"/>
              </a:rPr>
              <a:t>风险评估</a:t>
            </a:r>
            <a:endParaRPr lang="zh-CN" dirty="0">
              <a:latin typeface="+mj-ea"/>
              <a:ea typeface="+mj-ea"/>
              <a:cs typeface="+mj-ea"/>
            </a:endParaRPr>
          </a:p>
          <a:p>
            <a:r>
              <a:rPr lang="zh-CN" dirty="0">
                <a:latin typeface="+mj-ea"/>
                <a:ea typeface="+mj-ea"/>
                <a:cs typeface="+mj-ea"/>
              </a:rPr>
              <a:t>下一步安排</a:t>
            </a:r>
            <a:endParaRPr lang="zh-CN" altLang="en-US" dirty="0">
              <a:latin typeface="+mj-ea"/>
              <a:ea typeface="+mj-ea"/>
              <a:cs typeface="+mj-ea"/>
            </a:endParaRPr>
          </a:p>
          <a:p>
            <a:endParaRPr lang="en-US" dirty="0">
              <a:latin typeface="+mj-ea"/>
              <a:ea typeface="+mj-ea"/>
              <a:cs typeface="+mj-ea"/>
            </a:endParaRPr>
          </a:p>
        </p:txBody>
      </p:sp>
      <p:sp>
        <p:nvSpPr>
          <p:cNvPr id="3" name="标题 2"/>
          <p:cNvSpPr>
            <a:spLocks noGrp="1"/>
          </p:cNvSpPr>
          <p:nvPr>
            <p:ph type="title"/>
          </p:nvPr>
        </p:nvSpPr>
        <p:spPr/>
        <p:txBody>
          <a:bodyPr/>
          <a:lstStyle/>
          <a:p>
            <a:r>
              <a:rPr lang="en-US" altLang="zh-CN" dirty="0">
                <a:latin typeface="+mj-ea"/>
              </a:rPr>
              <a:t>Now</a:t>
            </a:r>
            <a:endParaRPr lang="en-US" altLang="zh-CN" dirty="0">
              <a:latin typeface="+mj-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zh-CN" altLang="en-US" dirty="0">
                <a:latin typeface="微软雅黑" panose="020B0503020204020204" charset="-122"/>
                <a:ea typeface="微软雅黑" panose="020B0503020204020204" charset="-122"/>
              </a:rPr>
              <a:t>当前团队进展</a:t>
            </a:r>
            <a:endParaRPr lang="zh-CN" altLang="en-US" dirty="0">
              <a:latin typeface="微软雅黑" panose="020B0503020204020204" charset="-122"/>
              <a:ea typeface="微软雅黑" panose="020B0503020204020204" charset="-122"/>
            </a:endParaRPr>
          </a:p>
        </p:txBody>
      </p:sp>
      <p:sp>
        <p:nvSpPr>
          <p:cNvPr id="7" name="内容占位符 6"/>
          <p:cNvSpPr>
            <a:spLocks noGrp="1"/>
          </p:cNvSpPr>
          <p:nvPr>
            <p:ph idx="1"/>
          </p:nvPr>
        </p:nvSpPr>
        <p:spPr/>
        <p:txBody>
          <a:bodyPr/>
          <a:lstStyle/>
          <a:p>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mn-ea"/>
              </a:rPr>
              <a:t>学习了</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mn-ea"/>
              </a:rPr>
              <a:t>rust</a:t>
            </a: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mn-ea"/>
              </a:rPr>
              <a:t>语法规则</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了解了</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文件系统的总体架构</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了解了</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Fuse</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文件系统的运行原理</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阅读并开始改写</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项目的部分源码（如</a:t>
            </a:r>
            <a:r>
              <a:rPr lang="en-US" altLang="zh-CN" dirty="0" err="1">
                <a:solidFill>
                  <a:srgbClr val="000000"/>
                </a:solidFill>
                <a:latin typeface="微软雅黑" panose="020B0503020204020204" charset="-122"/>
                <a:ea typeface="微软雅黑" panose="020B0503020204020204" charset="-122"/>
                <a:cs typeface="微软雅黑" panose="020B0503020204020204" charset="-122"/>
              </a:rPr>
              <a:t>Userconfig</a:t>
            </a:r>
            <a:r>
              <a:rPr lang="zh-CN" altLang="en-US" dirty="0" err="1">
                <a:solidFill>
                  <a:srgbClr val="000000"/>
                </a:solidFill>
                <a:latin typeface="微软雅黑" panose="020B0503020204020204" charset="-122"/>
                <a:ea typeface="微软雅黑" panose="020B0503020204020204" charset="-122"/>
                <a:cs typeface="微软雅黑" panose="020B0503020204020204" charset="-122"/>
              </a:rPr>
              <a:t>文件</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尝试在本地部署</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文件系统</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26820" y="3801110"/>
            <a:ext cx="3808095" cy="2306955"/>
          </a:xfrm>
          <a:prstGeom prst="rect">
            <a:avLst/>
          </a:prstGeom>
        </p:spPr>
      </p:pic>
      <p:pic>
        <p:nvPicPr>
          <p:cNvPr id="2" name="图片 1"/>
          <p:cNvPicPr>
            <a:picLocks noChangeAspect="1"/>
          </p:cNvPicPr>
          <p:nvPr/>
        </p:nvPicPr>
        <p:blipFill>
          <a:blip r:embed="rId2"/>
          <a:stretch>
            <a:fillRect/>
          </a:stretch>
        </p:blipFill>
        <p:spPr>
          <a:xfrm>
            <a:off x="7385685" y="3371215"/>
            <a:ext cx="3530600" cy="27609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latin typeface="微软雅黑" panose="020B0503020204020204" charset="-122"/>
                <a:ea typeface="微软雅黑" panose="020B0503020204020204" charset="-122"/>
              </a:rPr>
              <a:t>风险评估</a:t>
            </a:r>
            <a:endParaRPr lang="zh-CN" altLang="en-US" dirty="0">
              <a:solidFill>
                <a:srgbClr val="000000"/>
              </a:solidFill>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lstStyle/>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Rust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语法规则复杂，源文件的各模块关联性高，要保证改写的正确性有较大难度</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改写后的文件系统的正确性和效率不易测试（</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文件系统在个人电脑上很难直接测试性能）</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目前网上</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的相关资料不多，很多技术细节需要自己探索</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latin typeface="微软雅黑" panose="020B0503020204020204" charset="-122"/>
                <a:ea typeface="微软雅黑" panose="020B0503020204020204" charset="-122"/>
              </a:rPr>
              <a:t>下一步安排</a:t>
            </a:r>
            <a:endParaRPr lang="zh-CN" altLang="en-US" dirty="0">
              <a:solidFill>
                <a:srgbClr val="000000"/>
              </a:solidFill>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lstStyle/>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继续学习</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源码中的</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FUSE</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模块中各个子文件，尽快完成相关内容的学习与改写</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考虑如何在原来的文件系统中接入</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XFUSE</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，进一步提升系统性能</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学习</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rust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混合编译相关内容</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搜索文件系统评测工具，并进行部署</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a:t>谢谢！</a:t>
            </a:r>
            <a:endParaRPr lang="zh-CN" altLang="en-US" dirty="0"/>
          </a:p>
        </p:txBody>
      </p:sp>
      <p:sp>
        <p:nvSpPr>
          <p:cNvPr id="7" name="副标题 6"/>
          <p:cNvSpPr>
            <a:spLocks noGrp="1"/>
          </p:cNvSpPr>
          <p:nvPr>
            <p:ph type="subTitle" idx="1"/>
          </p:nvPr>
        </p:nvSpPr>
        <p:spPr/>
        <p:txBody>
          <a:bodyPr/>
          <a:lstStyle/>
          <a:p>
            <a:r>
              <a:rPr lang="zh-CN" altLang="en-US"/>
              <a:t>请提宝贵意见</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a:latin typeface="+mj-ea"/>
                <a:ea typeface="+mj-ea"/>
                <a:cs typeface="+mj-ea"/>
              </a:rPr>
              <a:t>Rust</a:t>
            </a:r>
            <a:endParaRPr lang="zh-CN" altLang="en-US" dirty="0">
              <a:latin typeface="+mj-ea"/>
              <a:ea typeface="+mj-ea"/>
              <a:cs typeface="+mj-ea"/>
            </a:endParaRPr>
          </a:p>
          <a:p>
            <a:r>
              <a:rPr lang="en-US" altLang="zh-CN" dirty="0">
                <a:latin typeface="+mj-ea"/>
                <a:ea typeface="+mj-ea"/>
                <a:cs typeface="+mj-ea"/>
              </a:rPr>
              <a:t>3FS</a:t>
            </a:r>
            <a:endParaRPr lang="en-US" altLang="zh-CN" dirty="0">
              <a:latin typeface="+mj-ea"/>
              <a:ea typeface="+mj-ea"/>
              <a:cs typeface="+mj-ea"/>
            </a:endParaRPr>
          </a:p>
          <a:p>
            <a:r>
              <a:rPr lang="en-US" dirty="0">
                <a:latin typeface="+mj-ea"/>
                <a:ea typeface="+mj-ea"/>
                <a:cs typeface="+mj-ea"/>
              </a:rPr>
              <a:t>FUSE</a:t>
            </a:r>
            <a:endParaRPr lang="en-US" dirty="0">
              <a:latin typeface="+mj-ea"/>
              <a:ea typeface="+mj-ea"/>
              <a:cs typeface="+mj-ea"/>
            </a:endParaRPr>
          </a:p>
        </p:txBody>
      </p:sp>
      <p:sp>
        <p:nvSpPr>
          <p:cNvPr id="3" name="标题 2"/>
          <p:cNvSpPr>
            <a:spLocks noGrp="1"/>
          </p:cNvSpPr>
          <p:nvPr>
            <p:ph type="title"/>
          </p:nvPr>
        </p:nvSpPr>
        <p:spPr/>
        <p:txBody>
          <a:bodyPr/>
          <a:lstStyle/>
          <a:p>
            <a:r>
              <a:rPr lang="en-US" altLang="zh-CN">
                <a:latin typeface="+mj-ea"/>
              </a:rPr>
              <a:t>What</a:t>
            </a:r>
            <a:endParaRPr lang="zh-CN" altLang="en-US" dirty="0">
              <a:latin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Times New Roman" panose="02020603050405020304" charset="0"/>
              </a:rPr>
              <a:t>Rust</a:t>
            </a:r>
            <a:endParaRPr lang="en-US" altLang="zh-CN" dirty="0">
              <a:latin typeface="微软雅黑" panose="020B0503020204020204" charset="-122"/>
              <a:ea typeface="微软雅黑" panose="020B0503020204020204" charset="-122"/>
              <a:cs typeface="Times New Roman" panose="02020603050405020304" charset="0"/>
            </a:endParaRPr>
          </a:p>
        </p:txBody>
      </p:sp>
      <p:sp>
        <p:nvSpPr>
          <p:cNvPr id="2" name="文本框 1"/>
          <p:cNvSpPr txBox="1"/>
          <p:nvPr/>
        </p:nvSpPr>
        <p:spPr>
          <a:xfrm>
            <a:off x="6616065" y="1721485"/>
            <a:ext cx="3931308" cy="3415030"/>
          </a:xfrm>
          <a:prstGeom prst="rect">
            <a:avLst/>
          </a:prstGeom>
          <a:noFill/>
        </p:spPr>
        <p:txBody>
          <a:bodyPr wrap="square" rtlCol="0">
            <a:spAutoFit/>
          </a:bodyPr>
          <a:lstStyle/>
          <a:p>
            <a:r>
              <a:rPr lang="zh-CN">
                <a:solidFill>
                  <a:srgbClr val="000000"/>
                </a:solidFill>
                <a:latin typeface="微软雅黑" panose="020B0503020204020204" charset="-122"/>
                <a:ea typeface="微软雅黑" panose="020B0503020204020204" charset="-122"/>
                <a:cs typeface="微软雅黑" panose="020B0503020204020204" charset="-122"/>
              </a:rPr>
              <a:t>优点</a:t>
            </a:r>
            <a:r>
              <a:rPr lang="en-US" altLang="zh-CN">
                <a:solidFill>
                  <a:srgbClr val="000000"/>
                </a:solidFill>
                <a:latin typeface="微软雅黑" panose="020B0503020204020204" charset="-122"/>
                <a:ea typeface="微软雅黑" panose="020B0503020204020204" charset="-122"/>
                <a:cs typeface="微软雅黑" panose="020B0503020204020204" charset="-122"/>
              </a:rPr>
              <a:t>1</a:t>
            </a:r>
            <a:r>
              <a:rPr lang="zh-CN" altLang="en-US">
                <a:solidFill>
                  <a:srgbClr val="000000"/>
                </a:solidFill>
                <a:latin typeface="微软雅黑" panose="020B0503020204020204" charset="-122"/>
                <a:ea typeface="微软雅黑" panose="020B0503020204020204" charset="-122"/>
                <a:cs typeface="微软雅黑" panose="020B0503020204020204" charset="-122"/>
              </a:rPr>
              <a:t>：</a:t>
            </a:r>
            <a:r>
              <a:rPr>
                <a:solidFill>
                  <a:srgbClr val="000000"/>
                </a:solidFill>
                <a:latin typeface="微软雅黑" panose="020B0503020204020204" charset="-122"/>
                <a:ea typeface="微软雅黑" panose="020B0503020204020204" charset="-122"/>
                <a:cs typeface="微软雅黑" panose="020B0503020204020204" charset="-122"/>
              </a:rPr>
              <a:t>内存安全：Rust 的所有权系统在编译时防止空悬指针、数据竞争等内存错误，无需垃圾收集器。</a:t>
            </a:r>
            <a:endParaRPr>
              <a:solidFill>
                <a:srgbClr val="000000"/>
              </a:solidFill>
              <a:latin typeface="微软雅黑" panose="020B0503020204020204" charset="-122"/>
              <a:ea typeface="微软雅黑" panose="020B0503020204020204" charset="-122"/>
              <a:cs typeface="微软雅黑" panose="020B0503020204020204" charset="-122"/>
            </a:endParaRPr>
          </a:p>
          <a:p>
            <a:endParaRPr>
              <a:solidFill>
                <a:srgbClr val="000000"/>
              </a:solidFill>
              <a:latin typeface="微软雅黑" panose="020B0503020204020204" charset="-122"/>
              <a:ea typeface="微软雅黑" panose="020B0503020204020204" charset="-122"/>
              <a:cs typeface="微软雅黑" panose="020B0503020204020204" charset="-122"/>
            </a:endParaRPr>
          </a:p>
          <a:p>
            <a:r>
              <a:rPr lang="zh-CN">
                <a:solidFill>
                  <a:srgbClr val="000000"/>
                </a:solidFill>
                <a:latin typeface="微软雅黑" panose="020B0503020204020204" charset="-122"/>
                <a:ea typeface="微软雅黑" panose="020B0503020204020204" charset="-122"/>
                <a:cs typeface="微软雅黑" panose="020B0503020204020204" charset="-122"/>
              </a:rPr>
              <a:t>优点</a:t>
            </a:r>
            <a:r>
              <a:rPr lang="en-US" altLang="zh-CN">
                <a:solidFill>
                  <a:srgbClr val="000000"/>
                </a:solidFill>
                <a:latin typeface="微软雅黑" panose="020B0503020204020204" charset="-122"/>
                <a:ea typeface="微软雅黑" panose="020B0503020204020204" charset="-122"/>
                <a:cs typeface="微软雅黑" panose="020B0503020204020204" charset="-122"/>
              </a:rPr>
              <a:t>2</a:t>
            </a:r>
            <a:r>
              <a:rPr lang="zh-CN" altLang="en-US">
                <a:solidFill>
                  <a:srgbClr val="000000"/>
                </a:solidFill>
                <a:latin typeface="微软雅黑" panose="020B0503020204020204" charset="-122"/>
                <a:ea typeface="微软雅黑" panose="020B0503020204020204" charset="-122"/>
                <a:cs typeface="微软雅黑" panose="020B0503020204020204" charset="-122"/>
              </a:rPr>
              <a:t>：</a:t>
            </a:r>
            <a:r>
              <a:rPr>
                <a:solidFill>
                  <a:srgbClr val="000000"/>
                </a:solidFill>
                <a:latin typeface="微软雅黑" panose="020B0503020204020204" charset="-122"/>
                <a:ea typeface="微软雅黑" panose="020B0503020204020204" charset="-122"/>
                <a:cs typeface="微软雅黑" panose="020B0503020204020204" charset="-122"/>
              </a:rPr>
              <a:t>并发编程：Rust 提供了现代的语言特性来支持并发编程，如线程和消息传递，使得编写并发程序更加安全和容易。</a:t>
            </a:r>
            <a:endParaRPr>
              <a:solidFill>
                <a:srgbClr val="000000"/>
              </a:solidFill>
              <a:latin typeface="微软雅黑" panose="020B0503020204020204" charset="-122"/>
              <a:ea typeface="微软雅黑" panose="020B0503020204020204" charset="-122"/>
              <a:cs typeface="微软雅黑" panose="020B0503020204020204" charset="-122"/>
            </a:endParaRPr>
          </a:p>
          <a:p>
            <a:endParaRPr>
              <a:solidFill>
                <a:srgbClr val="000000"/>
              </a:solidFill>
              <a:latin typeface="微软雅黑" panose="020B0503020204020204" charset="-122"/>
              <a:ea typeface="微软雅黑" panose="020B0503020204020204" charset="-122"/>
              <a:cs typeface="微软雅黑" panose="020B0503020204020204" charset="-122"/>
            </a:endParaRPr>
          </a:p>
          <a:p>
            <a:r>
              <a:rPr lang="zh-CN">
                <a:solidFill>
                  <a:srgbClr val="000000"/>
                </a:solidFill>
                <a:latin typeface="微软雅黑" panose="020B0503020204020204" charset="-122"/>
                <a:ea typeface="微软雅黑" panose="020B0503020204020204" charset="-122"/>
                <a:cs typeface="微软雅黑" panose="020B0503020204020204" charset="-122"/>
              </a:rPr>
              <a:t>优点</a:t>
            </a:r>
            <a:r>
              <a:rPr lang="en-US" altLang="zh-CN">
                <a:solidFill>
                  <a:srgbClr val="000000"/>
                </a:solidFill>
                <a:latin typeface="微软雅黑" panose="020B0503020204020204" charset="-122"/>
                <a:ea typeface="微软雅黑" panose="020B0503020204020204" charset="-122"/>
                <a:cs typeface="微软雅黑" panose="020B0503020204020204" charset="-122"/>
              </a:rPr>
              <a:t>3</a:t>
            </a:r>
            <a:r>
              <a:rPr lang="zh-CN" altLang="en-US">
                <a:solidFill>
                  <a:srgbClr val="000000"/>
                </a:solidFill>
                <a:latin typeface="微软雅黑" panose="020B0503020204020204" charset="-122"/>
                <a:ea typeface="微软雅黑" panose="020B0503020204020204" charset="-122"/>
                <a:cs typeface="微软雅黑" panose="020B0503020204020204" charset="-122"/>
              </a:rPr>
              <a:t>：</a:t>
            </a:r>
            <a:r>
              <a:rPr>
                <a:solidFill>
                  <a:srgbClr val="000000"/>
                </a:solidFill>
                <a:latin typeface="微软雅黑" panose="020B0503020204020204" charset="-122"/>
                <a:ea typeface="微软雅黑" panose="020B0503020204020204" charset="-122"/>
                <a:cs typeface="微软雅黑" panose="020B0503020204020204" charset="-122"/>
              </a:rPr>
              <a:t>性能：Rust 编译为机器码，没有运行时或垃圾收集器，能够提供接近 C 和 C++ 的性能。</a:t>
            </a:r>
            <a:endParaRPr>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111250" y="1209675"/>
            <a:ext cx="4537075" cy="2030095"/>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Rust 是一种现代、高性能、安全的系统编程语言，由 Mozilla 团队开发，并于 2015 年正式发布。它结合了低级别控制和高级抽象，同时通过独特的所有权机制和借用检查器确保内存安全，避免了空指针、数据竞争等常见问题。</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custDataLst>
              <p:tags r:id="rId1"/>
            </p:custDataLst>
          </p:nvPr>
        </p:nvPicPr>
        <p:blipFill>
          <a:blip r:embed="rId2"/>
          <a:stretch>
            <a:fillRect/>
          </a:stretch>
        </p:blipFill>
        <p:spPr>
          <a:xfrm>
            <a:off x="901700" y="2995295"/>
            <a:ext cx="5540375" cy="2642870"/>
          </a:xfrm>
          <a:prstGeom prst="rect">
            <a:avLst/>
          </a:prstGeom>
        </p:spPr>
      </p:pic>
      <p:sp>
        <p:nvSpPr>
          <p:cNvPr id="3" name="文本框 2"/>
          <p:cNvSpPr txBox="1"/>
          <p:nvPr/>
        </p:nvSpPr>
        <p:spPr>
          <a:xfrm>
            <a:off x="-113030" y="6588760"/>
            <a:ext cx="4064000" cy="368300"/>
          </a:xfrm>
          <a:prstGeom prst="rect">
            <a:avLst/>
          </a:prstGeom>
          <a:noFill/>
        </p:spPr>
        <p:txBody>
          <a:bodyPr wrap="square" rtlCol="0">
            <a:spAutoFit/>
          </a:bodyPr>
          <a:p>
            <a:endParaRPr lang="zh-CN" altLang="en-US">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Times New Roman" panose="02020603050405020304" charset="0"/>
              </a:rPr>
              <a:t>3FS——Fire-flyer File System</a:t>
            </a:r>
            <a:endParaRPr lang="en-US" altLang="zh-CN" dirty="0">
              <a:latin typeface="微软雅黑" panose="020B0503020204020204" charset="-122"/>
              <a:ea typeface="微软雅黑" panose="020B0503020204020204" charset="-122"/>
              <a:cs typeface="Times New Roman" panose="02020603050405020304" charset="0"/>
            </a:endParaRPr>
          </a:p>
        </p:txBody>
      </p:sp>
      <p:pic>
        <p:nvPicPr>
          <p:cNvPr id="100" name="图片 99"/>
          <p:cNvPicPr/>
          <p:nvPr>
            <p:custDataLst>
              <p:tags r:id="rId1"/>
            </p:custDataLst>
          </p:nvPr>
        </p:nvPicPr>
        <p:blipFill>
          <a:blip r:embed="rId2"/>
          <a:stretch>
            <a:fillRect/>
          </a:stretch>
        </p:blipFill>
        <p:spPr>
          <a:xfrm>
            <a:off x="6567805" y="1605280"/>
            <a:ext cx="3688080" cy="3363595"/>
          </a:xfrm>
          <a:prstGeom prst="rect">
            <a:avLst/>
          </a:prstGeom>
          <a:noFill/>
          <a:ln w="9525">
            <a:noFill/>
          </a:ln>
        </p:spPr>
      </p:pic>
      <p:sp>
        <p:nvSpPr>
          <p:cNvPr id="2" name="文本框 1"/>
          <p:cNvSpPr txBox="1"/>
          <p:nvPr/>
        </p:nvSpPr>
        <p:spPr>
          <a:xfrm>
            <a:off x="1457325" y="1922145"/>
            <a:ext cx="3931308" cy="1198880"/>
          </a:xfrm>
          <a:prstGeom prst="rect">
            <a:avLst/>
          </a:prstGeom>
          <a:noFill/>
        </p:spPr>
        <p:txBody>
          <a:bodyPr wrap="square" rtlCol="0">
            <a:spAutoFit/>
          </a:bodyPr>
          <a:lstStyle/>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近日大火的</a:t>
            </a:r>
            <a:r>
              <a:rPr lang="en-US" altLang="zh-CN" dirty="0" err="1">
                <a:solidFill>
                  <a:srgbClr val="000000"/>
                </a:solidFill>
                <a:latin typeface="微软雅黑" panose="020B0503020204020204" charset="-122"/>
                <a:ea typeface="微软雅黑" panose="020B0503020204020204" charset="-122"/>
                <a:cs typeface="微软雅黑" panose="020B0503020204020204" charset="-122"/>
              </a:rPr>
              <a:t>DeepSeek</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在其开源周的收官之日开源了其</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AI</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大模型训练依赖的文件系统，即</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，也称作萤火超算文件系统。</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6381115" y="5177790"/>
            <a:ext cx="4443730" cy="922020"/>
          </a:xfrm>
          <a:prstGeom prst="rect">
            <a:avLst/>
          </a:prstGeom>
          <a:noFill/>
        </p:spPr>
        <p:txBody>
          <a:bodyPr wrap="square" rtlCol="0">
            <a:spAutoFit/>
          </a:bodyPr>
          <a:lstStyle/>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6.6TiB/s  3.66TiB/s :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快速</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000000"/>
                </a:solidFill>
                <a:latin typeface="微软雅黑" panose="020B0503020204020204" charset="-122"/>
                <a:ea typeface="微软雅黑" panose="020B0503020204020204" charset="-122"/>
                <a:cs typeface="微软雅黑" panose="020B0503020204020204" charset="-122"/>
              </a:rPr>
              <a:t>Training&amp;KVCache</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 :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AI</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训练场景强相关，且强适配</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1518248" y="3853132"/>
            <a:ext cx="3870385" cy="1477328"/>
          </a:xfrm>
          <a:prstGeom prst="rect">
            <a:avLst/>
          </a:prstGeom>
          <a:noFill/>
        </p:spPr>
        <p:txBody>
          <a:bodyPr wrap="square" rtlCol="0">
            <a:spAutoFit/>
          </a:bodyPr>
          <a:lstStyle/>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它</a:t>
            </a:r>
            <a:r>
              <a:rPr lang="zh-CN" altLang="en-US" b="0" i="0" dirty="0">
                <a:solidFill>
                  <a:srgbClr val="000000"/>
                </a:solidFill>
                <a:effectLst/>
                <a:latin typeface="微软雅黑" panose="020B0503020204020204" charset="-122"/>
                <a:ea typeface="微软雅黑" panose="020B0503020204020204" charset="-122"/>
                <a:cs typeface="微软雅黑" panose="020B0503020204020204" charset="-122"/>
              </a:rPr>
              <a:t>是一种高性能分布式文件系统，旨在应对 </a:t>
            </a:r>
            <a:r>
              <a:rPr lang="en-US" altLang="zh-CN" b="0" i="0" dirty="0">
                <a:solidFill>
                  <a:srgbClr val="000000"/>
                </a:solidFill>
                <a:effectLst/>
                <a:latin typeface="微软雅黑" panose="020B0503020204020204" charset="-122"/>
                <a:ea typeface="微软雅黑" panose="020B0503020204020204" charset="-122"/>
                <a:cs typeface="微软雅黑" panose="020B0503020204020204" charset="-122"/>
              </a:rPr>
              <a:t>AI </a:t>
            </a:r>
            <a:r>
              <a:rPr lang="zh-CN" altLang="en-US" b="0" i="0" dirty="0">
                <a:solidFill>
                  <a:srgbClr val="000000"/>
                </a:solidFill>
                <a:effectLst/>
                <a:latin typeface="微软雅黑" panose="020B0503020204020204" charset="-122"/>
                <a:ea typeface="微软雅黑" panose="020B0503020204020204" charset="-122"/>
                <a:cs typeface="微软雅黑" panose="020B0503020204020204" charset="-122"/>
              </a:rPr>
              <a:t>训练和推理工作负载的挑战。它利用现代 </a:t>
            </a:r>
            <a:r>
              <a:rPr lang="en-US" altLang="zh-CN" b="0" i="0" dirty="0">
                <a:solidFill>
                  <a:srgbClr val="000000"/>
                </a:solidFill>
                <a:effectLst/>
                <a:latin typeface="微软雅黑" panose="020B0503020204020204" charset="-122"/>
                <a:ea typeface="微软雅黑" panose="020B0503020204020204" charset="-122"/>
                <a:cs typeface="微软雅黑" panose="020B0503020204020204" charset="-122"/>
              </a:rPr>
              <a:t>SSD </a:t>
            </a:r>
            <a:r>
              <a:rPr lang="zh-CN" altLang="en-US" b="0" i="0" dirty="0">
                <a:solidFill>
                  <a:srgbClr val="000000"/>
                </a:solidFill>
                <a:effectLst/>
                <a:latin typeface="微软雅黑" panose="020B0503020204020204" charset="-122"/>
                <a:ea typeface="微软雅黑" panose="020B0503020204020204" charset="-122"/>
                <a:cs typeface="微软雅黑" panose="020B0503020204020204" charset="-122"/>
              </a:rPr>
              <a:t>和 </a:t>
            </a:r>
            <a:r>
              <a:rPr lang="en-US" altLang="zh-CN" b="0" i="0" dirty="0">
                <a:solidFill>
                  <a:srgbClr val="000000"/>
                </a:solidFill>
                <a:effectLst/>
                <a:latin typeface="微软雅黑" panose="020B0503020204020204" charset="-122"/>
                <a:ea typeface="微软雅黑" panose="020B0503020204020204" charset="-122"/>
                <a:cs typeface="微软雅黑" panose="020B0503020204020204" charset="-122"/>
              </a:rPr>
              <a:t>RDMA </a:t>
            </a:r>
            <a:r>
              <a:rPr lang="zh-CN" altLang="en-US" b="0" i="0" dirty="0">
                <a:solidFill>
                  <a:srgbClr val="000000"/>
                </a:solidFill>
                <a:effectLst/>
                <a:latin typeface="微软雅黑" panose="020B0503020204020204" charset="-122"/>
                <a:ea typeface="微软雅黑" panose="020B0503020204020204" charset="-122"/>
                <a:cs typeface="微软雅黑" panose="020B0503020204020204" charset="-122"/>
              </a:rPr>
              <a:t>网络提供共享存储层，从而简化分布式应用程序的开发。</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Times New Roman" panose="02020603050405020304" charset="0"/>
              </a:rPr>
              <a:t>Why 3FS</a:t>
            </a:r>
            <a:endParaRPr lang="en-US" altLang="zh-CN" dirty="0">
              <a:latin typeface="微软雅黑" panose="020B0503020204020204" charset="-122"/>
              <a:ea typeface="微软雅黑" panose="020B0503020204020204" charset="-122"/>
              <a:cs typeface="Times New Roman" panose="02020603050405020304" charset="0"/>
            </a:endParaRPr>
          </a:p>
        </p:txBody>
      </p:sp>
      <p:sp>
        <p:nvSpPr>
          <p:cNvPr id="2" name="文本框 1"/>
          <p:cNvSpPr txBox="1"/>
          <p:nvPr/>
        </p:nvSpPr>
        <p:spPr>
          <a:xfrm>
            <a:off x="1164590" y="1308100"/>
            <a:ext cx="4476750" cy="1753235"/>
          </a:xfrm>
          <a:prstGeom prst="rect">
            <a:avLst/>
          </a:prstGeom>
          <a:noFill/>
        </p:spPr>
        <p:txBody>
          <a:bodyPr wrap="square" rtlCol="0">
            <a:spAutoFit/>
          </a:bodyPr>
          <a:lstStyle/>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当大模型训练所需的计算能力大幅提高，那么关于文件的数据</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I/O</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速度就成为了训练速度的一大障碍</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2028507" y="3517085"/>
            <a:ext cx="2436495" cy="1753235"/>
          </a:xfrm>
          <a:prstGeom prst="rect">
            <a:avLst/>
          </a:prstGeom>
          <a:noFill/>
        </p:spPr>
        <p:txBody>
          <a:bodyPr wrap="square" rtlCol="0">
            <a:spAutoFit/>
          </a:bodyPr>
          <a:lstStyle/>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Training Requirements</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极高的</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I/O</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速度</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随机读取文件</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读写的正确一致性</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4.AI</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负载工作优化</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接口使用</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5975985" y="1262380"/>
            <a:ext cx="4544060" cy="1198880"/>
          </a:xfrm>
          <a:prstGeom prst="rect">
            <a:avLst/>
          </a:prstGeom>
          <a:noFill/>
        </p:spPr>
        <p:txBody>
          <a:bodyPr wrap="square" rtlCol="0">
            <a:spAutoFit/>
          </a:bodyPr>
          <a:lstStyle/>
          <a:p>
            <a:r>
              <a:rPr lang="zh-CN" altLang="en-US" dirty="0">
                <a:solidFill>
                  <a:srgbClr val="000000"/>
                </a:solidFill>
                <a:latin typeface="微软雅黑" panose="020B0503020204020204" charset="-122"/>
                <a:ea typeface="微软雅黑" panose="020B0503020204020204" charset="-122"/>
                <a:sym typeface="+mn-ea"/>
              </a:rPr>
              <a:t>换言之当下的文件系统难以满足大模型训练场景的极高速度需求，那么能否在这种场景下设计一个更加强大的文件系统</a:t>
            </a:r>
            <a:endParaRPr lang="zh-CN" altLang="en-US" dirty="0">
              <a:solidFill>
                <a:srgbClr val="000000"/>
              </a:solidFill>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sp>
        <p:nvSpPr>
          <p:cNvPr id="8" name="下箭头 7"/>
          <p:cNvSpPr/>
          <p:nvPr/>
        </p:nvSpPr>
        <p:spPr>
          <a:xfrm>
            <a:off x="5148580" y="2212975"/>
            <a:ext cx="732155" cy="9734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文本框 8"/>
          <p:cNvSpPr txBox="1"/>
          <p:nvPr/>
        </p:nvSpPr>
        <p:spPr>
          <a:xfrm>
            <a:off x="5748655" y="3640455"/>
            <a:ext cx="5313680" cy="2306955"/>
          </a:xfrm>
          <a:prstGeom prst="rect">
            <a:avLst/>
          </a:prstGeom>
          <a:noFill/>
        </p:spPr>
        <p:txBody>
          <a:bodyPr wrap="square" rtlCol="0">
            <a:spAutoFit/>
          </a:bodyPr>
          <a:lstStyle/>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 Features</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并行分布式架构</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实现无缓存</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Direct I/O</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使用链式复制</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CRAQ</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，强一致性保证分布式结构下训练数据高准确性的要求</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4.</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KVCache——</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大模型推理，并发随机</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I/O——</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数据加载</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5.</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FUSE &amp; USRBIO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共同使用，双端保证易用与高效</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 name="左右箭头 9"/>
          <p:cNvSpPr/>
          <p:nvPr/>
        </p:nvSpPr>
        <p:spPr>
          <a:xfrm>
            <a:off x="4592955" y="4584065"/>
            <a:ext cx="899795" cy="300355"/>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与其他分布式文件系统的异同（</a:t>
            </a:r>
            <a:r>
              <a:rPr lang="en-US" altLang="zh-CN" dirty="0">
                <a:latin typeface="微软雅黑" panose="020B0503020204020204" charset="-122"/>
                <a:ea typeface="微软雅黑" panose="020B0503020204020204" charset="-122"/>
                <a:cs typeface="微软雅黑" panose="020B0503020204020204" charset="-122"/>
              </a:rPr>
              <a:t>HDFS</a:t>
            </a:r>
            <a:r>
              <a:rPr lang="zh-CN" altLang="en-US" dirty="0">
                <a:latin typeface="微软雅黑" panose="020B0503020204020204" charset="-122"/>
                <a:ea typeface="微软雅黑" panose="020B0503020204020204" charset="-122"/>
                <a:cs typeface="微软雅黑" panose="020B0503020204020204" charset="-122"/>
              </a:rPr>
              <a:t>等）</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lstStyle/>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适用于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AI</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训练和推理，强调低延迟和高吞吐量，采用计算存储分离架构。</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HDFS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更适合大数据处理，吞吐量高，但数据一致性较弱。</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000000"/>
                </a:solidFill>
                <a:latin typeface="微软雅黑" panose="020B0503020204020204" charset="-122"/>
                <a:ea typeface="微软雅黑" panose="020B0503020204020204" charset="-122"/>
                <a:cs typeface="微软雅黑" panose="020B0503020204020204" charset="-122"/>
              </a:rPr>
              <a:t>Ceph</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强调云存储和分布式对象存储，提供最终一致性。</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图片分别为</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HDFS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和</a:t>
            </a:r>
            <a:r>
              <a:rPr lang="en-US" altLang="zh-CN" dirty="0" err="1">
                <a:solidFill>
                  <a:srgbClr val="000000"/>
                </a:solidFill>
                <a:latin typeface="微软雅黑" panose="020B0503020204020204" charset="-122"/>
                <a:ea typeface="微软雅黑" panose="020B0503020204020204" charset="-122"/>
                <a:cs typeface="微软雅黑" panose="020B0503020204020204" charset="-122"/>
              </a:rPr>
              <a:t>Ceph</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的示意图</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1339970" y="3702893"/>
            <a:ext cx="3525328" cy="2354721"/>
          </a:xfrm>
          <a:prstGeom prst="rect">
            <a:avLst/>
          </a:prstGeom>
        </p:spPr>
      </p:pic>
      <p:pic>
        <p:nvPicPr>
          <p:cNvPr id="5" name="图片 4"/>
          <p:cNvPicPr>
            <a:picLocks noChangeAspect="1"/>
          </p:cNvPicPr>
          <p:nvPr/>
        </p:nvPicPr>
        <p:blipFill>
          <a:blip r:embed="rId2"/>
          <a:stretch>
            <a:fillRect/>
          </a:stretch>
        </p:blipFill>
        <p:spPr>
          <a:xfrm>
            <a:off x="6695663" y="3629889"/>
            <a:ext cx="4863733" cy="2427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rPr>
              <a:t>3FS</a:t>
            </a:r>
            <a:r>
              <a:rPr lang="zh-CN" altLang="en-US" dirty="0">
                <a:latin typeface="微软雅黑" panose="020B0503020204020204" charset="-122"/>
                <a:ea typeface="微软雅黑" panose="020B0503020204020204" charset="-122"/>
              </a:rPr>
              <a:t>结构概览</a:t>
            </a:r>
            <a:endParaRPr lang="zh-CN" altLang="en-US" dirty="0">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6804660" y="2038350"/>
            <a:ext cx="3785870" cy="2171700"/>
          </a:xfrm>
        </p:spPr>
        <p:txBody>
          <a:bodyPr/>
          <a:lstStyle/>
          <a:p>
            <a:pPr marL="0" indent="0">
              <a:buNone/>
            </a:pP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左图为</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结构总览图</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结构前提：即图中的连线是基于</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SSD</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网络</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，并通过</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RDMA</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技术高速互联</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TIPS</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RDMA是一种新</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型</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内存访问技术，</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使得</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计算机可以直接存取其他计算机的内存，而不需要经过处理器的处理。</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即内存</a:t>
            </a:r>
            <a:r>
              <a:rPr lang="zh-CN" altLang="en-US" sz="1400" b="1" dirty="0">
                <a:solidFill>
                  <a:srgbClr val="000000"/>
                </a:solidFill>
                <a:latin typeface="微软雅黑" panose="020B0503020204020204" charset="-122"/>
                <a:ea typeface="微软雅黑" panose="020B0503020204020204" charset="-122"/>
                <a:cs typeface="微软雅黑" panose="020B0503020204020204" charset="-122"/>
              </a:rPr>
              <a:t>直接</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访问</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8" name="图片 7" descr="Pasted image 20250405134447"/>
          <p:cNvPicPr>
            <a:picLocks noChangeAspect="1"/>
          </p:cNvPicPr>
          <p:nvPr>
            <p:custDataLst>
              <p:tags r:id="rId1"/>
            </p:custDataLst>
          </p:nvPr>
        </p:nvPicPr>
        <p:blipFill>
          <a:blip r:embed="rId2"/>
          <a:stretch>
            <a:fillRect/>
          </a:stretch>
        </p:blipFill>
        <p:spPr>
          <a:xfrm>
            <a:off x="1043940" y="1328420"/>
            <a:ext cx="5396865" cy="3997960"/>
          </a:xfrm>
          <a:prstGeom prst="rect">
            <a:avLst/>
          </a:prstGeom>
        </p:spPr>
      </p:pic>
      <p:sp>
        <p:nvSpPr>
          <p:cNvPr id="9" name="椭圆 8"/>
          <p:cNvSpPr/>
          <p:nvPr/>
        </p:nvSpPr>
        <p:spPr>
          <a:xfrm>
            <a:off x="2055495" y="3191510"/>
            <a:ext cx="718820" cy="32512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0" name="椭圆 9"/>
          <p:cNvSpPr/>
          <p:nvPr/>
        </p:nvSpPr>
        <p:spPr>
          <a:xfrm>
            <a:off x="3472180" y="1899285"/>
            <a:ext cx="718820" cy="32512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1" name="椭圆 10"/>
          <p:cNvSpPr/>
          <p:nvPr/>
        </p:nvSpPr>
        <p:spPr>
          <a:xfrm>
            <a:off x="4730115" y="3425825"/>
            <a:ext cx="718820" cy="32512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2" name="椭圆 11"/>
          <p:cNvSpPr/>
          <p:nvPr/>
        </p:nvSpPr>
        <p:spPr>
          <a:xfrm>
            <a:off x="3518535" y="4934585"/>
            <a:ext cx="718820" cy="32512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8355,&quot;width&quot;:17520}"/>
</p:tagLst>
</file>

<file path=ppt/tags/tag2.xml><?xml version="1.0" encoding="utf-8"?>
<p:tagLst xmlns:p="http://schemas.openxmlformats.org/presentationml/2006/main">
  <p:tag name="KSO_WM_UNIT_PLACING_PICTURE_USER_VIEWPORT" val="{&quot;height&quot;:5211,&quot;width&quot;:6042}"/>
</p:tagLst>
</file>

<file path=ppt/tags/tag3.xml><?xml version="1.0" encoding="utf-8"?>
<p:tagLst xmlns:p="http://schemas.openxmlformats.org/presentationml/2006/main">
  <p:tag name="KSO_WM_UNIT_PLACING_PICTURE_USER_VIEWPORT" val="{&quot;height&quot;:10800,&quot;width&quot;:14580}"/>
</p:tagLst>
</file>

<file path=ppt/tags/tag4.xml><?xml version="1.0" encoding="utf-8"?>
<p:tagLst xmlns:p="http://schemas.openxmlformats.org/presentationml/2006/main">
  <p:tag name="KSO_WPP_MARK_KEY" val="387585d8-84b1-45e6-8d64-baaa224f1733"/>
  <p:tag name="COMMONDATA" val="eyJoZGlkIjoiMGQ4ZDIwOGI5ZTU4NWM2OTMwNjBlMzM1MzNhOTU0NWIifQ=="/>
</p:tagLst>
</file>

<file path=ppt/theme/theme1.xml><?xml version="1.0" encoding="utf-8"?>
<a:theme xmlns:a="http://schemas.openxmlformats.org/drawingml/2006/main" name="Office 主题​​">
  <a:themeElements>
    <a:clrScheme name="teach05">
      <a:dk1>
        <a:srgbClr val="323F4F"/>
      </a:dk1>
      <a:lt1>
        <a:sysClr val="window" lastClr="FFFFFF"/>
      </a:lt1>
      <a:dk2>
        <a:srgbClr val="44546A"/>
      </a:dk2>
      <a:lt2>
        <a:srgbClr val="E7E6E6"/>
      </a:lt2>
      <a:accent1>
        <a:srgbClr val="123B64"/>
      </a:accent1>
      <a:accent2>
        <a:srgbClr val="3798EC"/>
      </a:accent2>
      <a:accent3>
        <a:srgbClr val="FFCB0E"/>
      </a:accent3>
      <a:accent4>
        <a:srgbClr val="D7244E"/>
      </a:accent4>
      <a:accent5>
        <a:srgbClr val="4472C4"/>
      </a:accent5>
      <a:accent6>
        <a:srgbClr val="70AD47"/>
      </a:accent6>
      <a:hlink>
        <a:srgbClr val="0563C1"/>
      </a:hlink>
      <a:folHlink>
        <a:srgbClr val="954F72"/>
      </a:folHlink>
    </a:clrScheme>
    <a:fontScheme name="">
      <a:majorFont>
        <a:latin typeface="Impact"/>
        <a:ea typeface="微软雅黑"/>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4745</Words>
  <Application>WPS 演示</Application>
  <PresentationFormat>宽屏</PresentationFormat>
  <Paragraphs>320</Paragraphs>
  <Slides>34</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宋体</vt:lpstr>
      <vt:lpstr>Wingdings</vt:lpstr>
      <vt:lpstr>微软雅黑</vt:lpstr>
      <vt:lpstr>Times New Roman</vt:lpstr>
      <vt:lpstr>Arial Unicode MS</vt:lpstr>
      <vt:lpstr>Impact</vt:lpstr>
      <vt:lpstr>等线</vt:lpstr>
      <vt:lpstr>Office 主题​​</vt:lpstr>
      <vt:lpstr>Valor-Go 中期汇报</vt:lpstr>
      <vt:lpstr>目录</vt:lpstr>
      <vt:lpstr>What（项目背景）</vt:lpstr>
      <vt:lpstr>What</vt:lpstr>
      <vt:lpstr>Rust</vt:lpstr>
      <vt:lpstr>3FS——Fire-flyer File System</vt:lpstr>
      <vt:lpstr>Why 3FS</vt:lpstr>
      <vt:lpstr>与其他分布式文件系统的异同（HDFS等）</vt:lpstr>
      <vt:lpstr>结构概览</vt:lpstr>
      <vt:lpstr>集群管理器</vt:lpstr>
      <vt:lpstr>元数据服务</vt:lpstr>
      <vt:lpstr>存储</vt:lpstr>
      <vt:lpstr>Storage Service -- CR and CRAQ</vt:lpstr>
      <vt:lpstr>客户端</vt:lpstr>
      <vt:lpstr>关于FUSE：用户空间文件系统</vt:lpstr>
      <vt:lpstr>关于FUSE：用户空间文件系统</vt:lpstr>
      <vt:lpstr>Why（项目潜力以及对我们的提升）</vt:lpstr>
      <vt:lpstr>Why</vt:lpstr>
      <vt:lpstr>为什么要选择Rust改写FUSE模块</vt:lpstr>
      <vt:lpstr>项目对我们的提升</vt:lpstr>
      <vt:lpstr>项目对我们的提升</vt:lpstr>
      <vt:lpstr>How（技术依据和路线）</vt:lpstr>
      <vt:lpstr>How</vt:lpstr>
      <vt:lpstr>Part1: Rust与C类的兼容性</vt:lpstr>
      <vt:lpstr>Part1 : Rust与C类的兼容性</vt:lpstr>
      <vt:lpstr>Part2：我们的流程——小步快跑，两个逐步</vt:lpstr>
      <vt:lpstr>Part3: 接入XFUSE（进阶选项）</vt:lpstr>
      <vt:lpstr>Part4：关于改写后对3FS提升的验证</vt:lpstr>
      <vt:lpstr>Now（工作进展、风险与展望）</vt:lpstr>
      <vt:lpstr>Now</vt:lpstr>
      <vt:lpstr>当前团队进展</vt:lpstr>
      <vt:lpstr>风险评估</vt:lpstr>
      <vt:lpstr>下一步安排</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教务处PPT模板005</dc:title>
  <dc:creator>现代教育技术中心</dc:creator>
  <cp:lastModifiedBy>Expensive.</cp:lastModifiedBy>
  <cp:revision>66</cp:revision>
  <dcterms:created xsi:type="dcterms:W3CDTF">2019-09-10T12:31:00Z</dcterms:created>
  <dcterms:modified xsi:type="dcterms:W3CDTF">2025-04-19T03:51:37Z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C597FB3EAAE24CE49B899F9A788242AD_13</vt:lpwstr>
  </property>
  <property fmtid="{D5CDD505-2E9C-101B-9397-08002B2CF9AE}" pid="3" name="KSOProductBuildVer">
    <vt:lpwstr>2052-12.1.0.20784</vt:lpwstr>
  </property>
</Properties>
</file>