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7" r:id="rId6"/>
    <p:sldId id="269" r:id="rId7"/>
    <p:sldId id="268" r:id="rId8"/>
    <p:sldId id="270" r:id="rId9"/>
    <p:sldId id="271" r:id="rId10"/>
    <p:sldId id="262" r:id="rId11"/>
    <p:sldId id="272" r:id="rId12"/>
    <p:sldId id="263" r:id="rId13"/>
    <p:sldId id="264" r:id="rId14"/>
    <p:sldId id="273" r:id="rId15"/>
    <p:sldId id="274" r:id="rId16"/>
    <p:sldId id="26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5435" autoAdjust="0"/>
  </p:normalViewPr>
  <p:slideViewPr>
    <p:cSldViewPr snapToGrid="0">
      <p:cViewPr varScale="1">
        <p:scale>
          <a:sx n="63" d="100"/>
          <a:sy n="63" d="100"/>
        </p:scale>
        <p:origin x="21" y="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11F28-7843-4DAE-BE04-8465BE35A47B}" type="datetimeFigureOut">
              <a:rPr lang="zh-CN" altLang="en-US" smtClean="0"/>
              <a:t>2025/6/28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50E38-58FC-4378-AB1F-4308A8899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375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163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EFAC6-A6BA-7049-86EF-FD9D05977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89D8E61-5394-239E-8145-5C6E4FB5FB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4D280E4-2435-BFE7-8769-B2EEB9AA58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EF8ACF-2E3D-6C60-46A3-2A3F605985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737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490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562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53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A9106-BC45-FD54-C6CD-B8EDF2A8C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5F1A939-E162-0D4F-435A-FA5BC91189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95E12E1-A94E-336E-9DA8-B43502D5E2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0DC90A-AF70-B69E-5313-8911B31B1F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489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266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8AE26-D663-09EB-C4C8-FB1A6C977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84A3935-0083-71F3-8C5B-85E45CDF44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CA10BB7-C35C-23E9-AA83-8CD62C7126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0FB798-7CFB-50E6-7A0E-CBEA9A31A4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924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D227A-F8B2-0A17-CBD0-63B8A87C6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DC57947-CA61-D681-5FDE-811549ED45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BC92635-7B4C-C246-625B-FD8C40842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003BC3-2AFE-9765-27B3-5F767EF900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857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C08D3-68ED-C186-8BB5-2029FED8C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9F295F4-2F96-5D1D-FB0A-664FB7009D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D95AF08-EF5E-68EE-AA00-21CA03A90D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98F1E6-1894-0E99-78DB-602A7274F5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215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5228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  <a:lvl2pPr marL="342892" indent="0" algn="ctr">
              <a:buNone/>
              <a:defRPr sz="1650"/>
            </a:lvl2pPr>
            <a:lvl3pPr marL="685783" indent="0" algn="ctr">
              <a:buNone/>
              <a:defRPr sz="165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组合 30"/>
          <p:cNvGrpSpPr>
            <a:grpSpLocks noChangeAspect="1"/>
          </p:cNvGrpSpPr>
          <p:nvPr userDrawn="1"/>
        </p:nvGrpSpPr>
        <p:grpSpPr>
          <a:xfrm>
            <a:off x="1039543" y="5417975"/>
            <a:ext cx="1693098" cy="285824"/>
            <a:chOff x="8729725" y="4570716"/>
            <a:chExt cx="2830513" cy="477838"/>
          </a:xfrm>
          <a:solidFill>
            <a:schemeClr val="bg2">
              <a:lumMod val="60000"/>
              <a:lumOff val="40000"/>
              <a:alpha val="50000"/>
            </a:schemeClr>
          </a:solidFill>
        </p:grpSpPr>
        <p:sp>
          <p:nvSpPr>
            <p:cNvPr id="32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8050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87400" y="758952"/>
            <a:ext cx="7222744" cy="11562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5400" b="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400" y="2042160"/>
            <a:ext cx="7222744" cy="4450080"/>
          </a:xfrm>
          <a:prstGeom prst="rect">
            <a:avLst/>
          </a:prstGeom>
        </p:spPr>
        <p:txBody>
          <a:bodyPr anchor="t">
            <a:normAutofit/>
          </a:bodyPr>
          <a:lstStyle>
            <a:lvl1pPr marL="469094" indent="-335747">
              <a:buFont typeface="Wingdings" panose="05000000000000000000" pitchFamily="2" charset="2"/>
              <a:buChar char="n"/>
              <a:defRPr sz="2700">
                <a:solidFill>
                  <a:schemeClr val="tx2"/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9927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540" y="948906"/>
            <a:ext cx="7746160" cy="541227"/>
          </a:xfrm>
          <a:prstGeom prst="rect">
            <a:avLst/>
          </a:prstGeom>
        </p:spPr>
        <p:txBody>
          <a:bodyPr anchor="t"/>
          <a:lstStyle>
            <a:lvl1pPr>
              <a:defRPr lang="en-US" sz="3600" dirty="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540" y="1691327"/>
            <a:ext cx="7746160" cy="4488814"/>
          </a:xfrm>
          <a:prstGeom prst="rect">
            <a:avLst/>
          </a:prstGeom>
        </p:spPr>
        <p:txBody>
          <a:bodyPr>
            <a:normAutofit/>
          </a:bodyPr>
          <a:lstStyle>
            <a:lvl1pPr marL="202401" indent="-202401">
              <a:lnSpc>
                <a:spcPct val="120000"/>
              </a:lnSpc>
              <a:buFont typeface="微软雅黑" panose="020B0503020204020204" pitchFamily="34" charset="-122"/>
              <a:buChar char="▪"/>
              <a:defRPr sz="2700"/>
            </a:lvl1pPr>
            <a:lvl2pPr marL="405994" indent="-200020">
              <a:lnSpc>
                <a:spcPct val="120000"/>
              </a:lnSpc>
              <a:buFont typeface="微软雅黑" panose="020B0503020204020204" pitchFamily="34" charset="-122"/>
              <a:buChar char="▫"/>
              <a:defRPr sz="2400"/>
            </a:lvl2pPr>
            <a:lvl3pPr marL="603632" indent="-192876">
              <a:lnSpc>
                <a:spcPct val="120000"/>
              </a:lnSpc>
              <a:buFont typeface="微软雅黑" panose="020B0503020204020204" pitchFamily="34" charset="-122"/>
              <a:buChar char="◦"/>
              <a:defRPr sz="2100"/>
            </a:lvl3pPr>
            <a:lvl4pPr marL="806034" indent="-189305">
              <a:lnSpc>
                <a:spcPct val="120000"/>
              </a:lnSpc>
              <a:buFont typeface="微软雅黑" panose="020B0503020204020204" pitchFamily="34" charset="-122"/>
              <a:buChar char="◦"/>
              <a:defRPr sz="2100"/>
            </a:lvl4pPr>
            <a:lvl5pPr marL="1009625" indent="-186924">
              <a:lnSpc>
                <a:spcPct val="120000"/>
              </a:lnSpc>
              <a:buFont typeface="微软雅黑" panose="020B0503020204020204" pitchFamily="34" charset="-122"/>
              <a:buChar char="◦"/>
              <a:defRPr sz="21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503154"/>
            <a:ext cx="155276" cy="9869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394496" y="503154"/>
            <a:ext cx="7745624" cy="4048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单击此处添加副标题</a:t>
            </a:r>
          </a:p>
        </p:txBody>
      </p:sp>
    </p:spTree>
    <p:extLst>
      <p:ext uri="{BB962C8B-B14F-4D97-AF65-F5344CB8AC3E}">
        <p14:creationId xmlns:p14="http://schemas.microsoft.com/office/powerpoint/2010/main" val="92847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94540" y="1691327"/>
            <a:ext cx="7746160" cy="4488814"/>
          </a:xfrm>
          <a:prstGeom prst="rect">
            <a:avLst/>
          </a:prstGeom>
        </p:spPr>
        <p:txBody>
          <a:bodyPr>
            <a:normAutofit/>
          </a:bodyPr>
          <a:lstStyle>
            <a:lvl1pPr marL="202401" indent="-202401">
              <a:lnSpc>
                <a:spcPct val="120000"/>
              </a:lnSpc>
              <a:buFont typeface="微软雅黑" panose="020B0503020204020204" pitchFamily="34" charset="-122"/>
              <a:buChar char="▪"/>
              <a:defRPr sz="2700"/>
            </a:lvl1pPr>
            <a:lvl2pPr marL="405994" indent="-200020">
              <a:lnSpc>
                <a:spcPct val="120000"/>
              </a:lnSpc>
              <a:buFont typeface="微软雅黑" panose="020B0503020204020204" pitchFamily="34" charset="-122"/>
              <a:buChar char="▫"/>
              <a:defRPr sz="2400"/>
            </a:lvl2pPr>
            <a:lvl3pPr marL="603632" indent="-192876">
              <a:lnSpc>
                <a:spcPct val="120000"/>
              </a:lnSpc>
              <a:buFont typeface="微软雅黑" panose="020B0503020204020204" pitchFamily="34" charset="-122"/>
              <a:buChar char="◦"/>
              <a:defRPr sz="2100"/>
            </a:lvl3pPr>
            <a:lvl4pPr marL="806034" indent="-189305">
              <a:lnSpc>
                <a:spcPct val="120000"/>
              </a:lnSpc>
              <a:buFont typeface="微软雅黑" panose="020B0503020204020204" pitchFamily="34" charset="-122"/>
              <a:buChar char="◦"/>
              <a:defRPr sz="2100"/>
            </a:lvl4pPr>
            <a:lvl5pPr marL="1009625" indent="-186924">
              <a:lnSpc>
                <a:spcPct val="120000"/>
              </a:lnSpc>
              <a:buFont typeface="微软雅黑" panose="020B0503020204020204" pitchFamily="34" charset="-122"/>
              <a:buChar char="◦"/>
              <a:defRPr sz="21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1" name="Rectangle 6"/>
          <p:cNvSpPr/>
          <p:nvPr userDrawn="1"/>
        </p:nvSpPr>
        <p:spPr>
          <a:xfrm>
            <a:off x="1" y="503154"/>
            <a:ext cx="155276" cy="9869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94540" y="948906"/>
            <a:ext cx="7746160" cy="541227"/>
          </a:xfrm>
          <a:prstGeom prst="rect">
            <a:avLst/>
          </a:prstGeom>
        </p:spPr>
        <p:txBody>
          <a:bodyPr anchor="t"/>
          <a:lstStyle>
            <a:lvl1pPr>
              <a:defRPr lang="en-US" sz="3600" dirty="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58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250" y="758952"/>
            <a:ext cx="7279894" cy="404164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5400" b="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250" y="4800600"/>
            <a:ext cx="7279894" cy="16916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6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3829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58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172204"/>
            <a:ext cx="9144000" cy="685795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878" y="6172205"/>
            <a:ext cx="7486650" cy="68579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0" y="-2"/>
            <a:ext cx="9144000" cy="617220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7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60034" y="1044180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021831" y="4092180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630" y="6231474"/>
            <a:ext cx="6858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1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82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</p:sldLayoutIdLst>
  <p:hf sldNum="0"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 spc="-3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56" indent="-137156" algn="l" defTabSz="685783" rtl="0" eaLnBrk="1" latinLnBrk="0" hangingPunct="1">
        <a:lnSpc>
          <a:spcPct val="95000"/>
        </a:lnSpc>
        <a:spcBef>
          <a:spcPts val="1050"/>
        </a:spcBef>
        <a:spcAft>
          <a:spcPts val="150"/>
        </a:spcAft>
        <a:buClr>
          <a:schemeClr val="accent1"/>
        </a:buClr>
        <a:buSzPct val="80000"/>
        <a:buFont typeface="Arial" pitchFamily="34" charset="0"/>
        <a:buChar char="•"/>
        <a:defRPr sz="1350" kern="1200" spc="8" baseline="0">
          <a:solidFill>
            <a:schemeClr val="tx1"/>
          </a:solidFill>
          <a:latin typeface="+mn-lt"/>
          <a:ea typeface="+mn-ea"/>
          <a:cs typeface="+mn-cs"/>
        </a:defRPr>
      </a:lvl1pPr>
      <a:lvl2pPr marL="342892" indent="-137156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27" indent="-137156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54361" indent="-137156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0096" indent="-137156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199970" indent="-171446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24965" indent="-171446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49959" indent="-171446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74954" indent="-171446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3425" y="816428"/>
            <a:ext cx="7709698" cy="1900646"/>
          </a:xfrm>
        </p:spPr>
        <p:txBody>
          <a:bodyPr/>
          <a:lstStyle/>
          <a:p>
            <a:r>
              <a:rPr lang="en-US" altLang="zh-CN" b="1" dirty="0"/>
              <a:t>RUST</a:t>
            </a:r>
            <a:r>
              <a:rPr lang="zh-CN" altLang="en-US" b="1" dirty="0"/>
              <a:t>改写</a:t>
            </a:r>
            <a:r>
              <a:rPr lang="en-US" altLang="zh-CN" b="1" dirty="0"/>
              <a:t>3FS</a:t>
            </a:r>
            <a:r>
              <a:rPr lang="zh-CN" altLang="en-US" b="1" dirty="0"/>
              <a:t>文件系统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8210" y="3115491"/>
            <a:ext cx="7063740" cy="522838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--Valor-Go</a:t>
            </a:r>
            <a:r>
              <a:rPr lang="zh-CN" altLang="en-US" dirty="0">
                <a:solidFill>
                  <a:schemeClr val="tx1"/>
                </a:solidFill>
              </a:rPr>
              <a:t>小组</a:t>
            </a:r>
          </a:p>
        </p:txBody>
      </p:sp>
    </p:spTree>
    <p:extLst>
      <p:ext uri="{BB962C8B-B14F-4D97-AF65-F5344CB8AC3E}">
        <p14:creationId xmlns:p14="http://schemas.microsoft.com/office/powerpoint/2010/main" val="151924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71875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05509" y="950337"/>
            <a:ext cx="11540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3"/>
          </p:nvPr>
        </p:nvSpPr>
        <p:spPr>
          <a:xfrm>
            <a:off x="8469630" y="6172205"/>
            <a:ext cx="685800" cy="593725"/>
          </a:xfrm>
        </p:spPr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6B9AFF-94BF-BFEA-603F-B46807610D00}"/>
              </a:ext>
            </a:extLst>
          </p:cNvPr>
          <p:cNvSpPr txBox="1"/>
          <p:nvPr/>
        </p:nvSpPr>
        <p:spPr>
          <a:xfrm>
            <a:off x="401395" y="457398"/>
            <a:ext cx="6163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改写历程（对于单个文件）：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228E79B-F305-ED8F-3BA7-1CC2C508A404}"/>
              </a:ext>
            </a:extLst>
          </p:cNvPr>
          <p:cNvSpPr txBox="1"/>
          <p:nvPr/>
        </p:nvSpPr>
        <p:spPr>
          <a:xfrm>
            <a:off x="401395" y="1289883"/>
            <a:ext cx="8068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首先对单个文件的内部实现逻辑进行</a:t>
            </a:r>
            <a:r>
              <a:rPr lang="en-US" altLang="zh-CN" sz="2400" dirty="0"/>
              <a:t>Rust</a:t>
            </a:r>
            <a:r>
              <a:rPr lang="zh-CN" altLang="en-US" sz="2400" dirty="0"/>
              <a:t>重写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43237E-9E45-EF02-6627-10763A641FBC}"/>
              </a:ext>
            </a:extLst>
          </p:cNvPr>
          <p:cNvSpPr txBox="1"/>
          <p:nvPr/>
        </p:nvSpPr>
        <p:spPr>
          <a:xfrm>
            <a:off x="401395" y="2054115"/>
            <a:ext cx="7893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通过</a:t>
            </a:r>
            <a:r>
              <a:rPr lang="en-US" altLang="zh-CN" sz="2400" dirty="0"/>
              <a:t>FFI</a:t>
            </a:r>
            <a:r>
              <a:rPr lang="zh-CN" altLang="en-US" sz="2400" dirty="0"/>
              <a:t>对要引用的外部文件进行封装，接入要改写的文件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2062D9-6ACB-6AE6-251D-F0B047BE338C}"/>
              </a:ext>
            </a:extLst>
          </p:cNvPr>
          <p:cNvSpPr txBox="1"/>
          <p:nvPr/>
        </p:nvSpPr>
        <p:spPr>
          <a:xfrm>
            <a:off x="401395" y="3065166"/>
            <a:ext cx="7395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编写测试用的</a:t>
            </a:r>
            <a:r>
              <a:rPr lang="en-US" altLang="zh-CN" sz="2400" dirty="0"/>
              <a:t>main</a:t>
            </a:r>
            <a:r>
              <a:rPr lang="zh-CN" altLang="en-US" sz="2400" dirty="0"/>
              <a:t>函数，与</a:t>
            </a:r>
            <a:r>
              <a:rPr lang="en-US" altLang="zh-CN" sz="2400" dirty="0"/>
              <a:t>include</a:t>
            </a:r>
            <a:r>
              <a:rPr lang="zh-CN" altLang="en-US" sz="2400" dirty="0"/>
              <a:t>的文件混合编译，运行测试文件的功能正确性</a:t>
            </a:r>
          </a:p>
        </p:txBody>
      </p:sp>
    </p:spTree>
    <p:extLst>
      <p:ext uri="{BB962C8B-B14F-4D97-AF65-F5344CB8AC3E}">
        <p14:creationId xmlns:p14="http://schemas.microsoft.com/office/powerpoint/2010/main" val="346782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6DCFF-93AD-8B28-A9D1-AFA101A98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74EBB7-CC06-0509-88EE-A2C37BC65F6A}"/>
              </a:ext>
            </a:extLst>
          </p:cNvPr>
          <p:cNvSpPr txBox="1"/>
          <p:nvPr/>
        </p:nvSpPr>
        <p:spPr>
          <a:xfrm>
            <a:off x="640080" y="535577"/>
            <a:ext cx="7486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</a:rPr>
              <a:t>用到的</a:t>
            </a:r>
            <a:r>
              <a:rPr lang="en-US" altLang="zh-CN" sz="2400" b="1" dirty="0">
                <a:solidFill>
                  <a:schemeClr val="tx2"/>
                </a:solidFill>
              </a:rPr>
              <a:t>Rust</a:t>
            </a:r>
            <a:r>
              <a:rPr lang="zh-CN" altLang="en-US" sz="2400" b="1" dirty="0">
                <a:solidFill>
                  <a:schemeClr val="tx2"/>
                </a:solidFill>
              </a:rPr>
              <a:t>库</a:t>
            </a:r>
            <a:r>
              <a:rPr lang="zh-CN" altLang="en-US" sz="2400" b="1" dirty="0"/>
              <a:t>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8AA17F-C72E-70D1-5076-4C6B37F7B3EF}"/>
              </a:ext>
            </a:extLst>
          </p:cNvPr>
          <p:cNvSpPr txBox="1"/>
          <p:nvPr/>
        </p:nvSpPr>
        <p:spPr>
          <a:xfrm>
            <a:off x="738051" y="996522"/>
            <a:ext cx="5976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系统级库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 err="1"/>
              <a:t>libc</a:t>
            </a:r>
            <a:r>
              <a:rPr lang="en-US" altLang="zh-CN" dirty="0"/>
              <a:t> - C</a:t>
            </a:r>
            <a:r>
              <a:rPr lang="zh-CN" altLang="en-US" dirty="0"/>
              <a:t>库绑定，用于错误码和系统调用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/>
              <a:t>std::</a:t>
            </a:r>
            <a:r>
              <a:rPr lang="en-US" altLang="zh-CN" dirty="0" err="1"/>
              <a:t>ffi</a:t>
            </a:r>
            <a:r>
              <a:rPr lang="en-US" altLang="zh-CN" dirty="0"/>
              <a:t> - </a:t>
            </a:r>
            <a:r>
              <a:rPr lang="zh-CN" altLang="en-US" dirty="0"/>
              <a:t>用于处理操作系统字符串 </a:t>
            </a:r>
            <a:r>
              <a:rPr lang="en-US" altLang="zh-CN" dirty="0"/>
              <a:t>(</a:t>
            </a:r>
            <a:r>
              <a:rPr lang="en-US" altLang="zh-CN" dirty="0" err="1"/>
              <a:t>OsStr</a:t>
            </a:r>
            <a:r>
              <a:rPr lang="en-US" altLang="zh-CN" dirty="0"/>
              <a:t>, </a:t>
            </a:r>
            <a:r>
              <a:rPr lang="en-US" altLang="zh-CN" dirty="0" err="1"/>
              <a:t>OsString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-   std::path - </a:t>
            </a:r>
            <a:r>
              <a:rPr lang="zh-CN" altLang="en-US" dirty="0"/>
              <a:t>路径处理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E58E862-83C9-31EB-F3F5-74EE434D5D65}"/>
              </a:ext>
            </a:extLst>
          </p:cNvPr>
          <p:cNvSpPr txBox="1"/>
          <p:nvPr/>
        </p:nvSpPr>
        <p:spPr>
          <a:xfrm>
            <a:off x="738050" y="2116902"/>
            <a:ext cx="6289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异步运行库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 err="1"/>
              <a:t>tokio</a:t>
            </a:r>
            <a:r>
              <a:rPr lang="en-US" altLang="zh-CN" dirty="0"/>
              <a:t> - </a:t>
            </a:r>
            <a:r>
              <a:rPr lang="zh-CN" altLang="en-US" dirty="0"/>
              <a:t>异步运行时，提供完整的异步功能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 err="1"/>
              <a:t>tokio-uring</a:t>
            </a:r>
            <a:r>
              <a:rPr lang="en-US" altLang="zh-CN" dirty="0"/>
              <a:t> - </a:t>
            </a:r>
            <a:r>
              <a:rPr lang="en-US" altLang="zh-CN" dirty="0" err="1"/>
              <a:t>io_uring</a:t>
            </a:r>
            <a:r>
              <a:rPr lang="zh-CN" altLang="en-US" dirty="0"/>
              <a:t>支持，用于高性能异步</a:t>
            </a:r>
            <a:r>
              <a:rPr lang="en-US" altLang="zh-CN" dirty="0"/>
              <a:t>I/O</a:t>
            </a:r>
          </a:p>
          <a:p>
            <a:r>
              <a:rPr lang="en-US" altLang="zh-CN" dirty="0"/>
              <a:t>-   futures - </a:t>
            </a:r>
            <a:r>
              <a:rPr lang="zh-CN" altLang="en-US" dirty="0"/>
              <a:t>异步编程基础库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B4F2B5F-41A6-2453-72EA-E9135E09798E}"/>
              </a:ext>
            </a:extLst>
          </p:cNvPr>
          <p:cNvSpPr txBox="1"/>
          <p:nvPr/>
        </p:nvSpPr>
        <p:spPr>
          <a:xfrm>
            <a:off x="738050" y="3316511"/>
            <a:ext cx="6289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网络和</a:t>
            </a:r>
            <a:r>
              <a:rPr lang="en-US" altLang="zh-CN" dirty="0"/>
              <a:t>HTTP</a:t>
            </a:r>
          </a:p>
          <a:p>
            <a:pPr marL="285750" indent="-285750">
              <a:buFontTx/>
              <a:buChar char="-"/>
            </a:pPr>
            <a:r>
              <a:rPr lang="en-US" altLang="zh-CN" dirty="0" err="1"/>
              <a:t>reqwest</a:t>
            </a:r>
            <a:r>
              <a:rPr lang="en-US" altLang="zh-CN" dirty="0"/>
              <a:t> - HTTP</a:t>
            </a:r>
            <a:r>
              <a:rPr lang="zh-CN" altLang="en-US" dirty="0"/>
              <a:t>客户端库，在 </a:t>
            </a:r>
            <a:r>
              <a:rPr lang="en-US" altLang="zh-CN" dirty="0"/>
              <a:t>mgmtd_client.rs </a:t>
            </a:r>
            <a:r>
              <a:rPr lang="zh-CN" altLang="en-US" dirty="0"/>
              <a:t>中使用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/>
              <a:t>hostname - </a:t>
            </a:r>
            <a:r>
              <a:rPr lang="zh-CN" altLang="en-US" dirty="0"/>
              <a:t>获取主机名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444865F-3479-04F2-3681-F69A2678D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691" y="4319184"/>
            <a:ext cx="6015309" cy="185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78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D65CEA-7A63-ADD3-CE7E-5F67A9DBA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9CA17-2B36-8D75-949B-E9C6F06F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4FD3318-45AF-D45D-8567-C1FDAB2EC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71875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EACD02B-0B62-EDA1-5DA5-9B1C22E0D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09" y="950337"/>
            <a:ext cx="11540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B1E4A128-2408-7EE1-2C90-18D53B6CB5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469630" y="6172205"/>
            <a:ext cx="685800" cy="593725"/>
          </a:xfrm>
        </p:spPr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6D751AD-FE27-1F1A-41B5-78B2CA28E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304" y="5216427"/>
            <a:ext cx="6800126" cy="95577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D63A25D-E208-6B78-1A1C-C6C8C3FFA9FA}"/>
              </a:ext>
            </a:extLst>
          </p:cNvPr>
          <p:cNvSpPr txBox="1"/>
          <p:nvPr/>
        </p:nvSpPr>
        <p:spPr>
          <a:xfrm>
            <a:off x="0" y="360588"/>
            <a:ext cx="4894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一个用</a:t>
            </a:r>
            <a:r>
              <a:rPr lang="en-US" altLang="zh-CN" sz="2400" b="1" dirty="0" err="1"/>
              <a:t>ffi</a:t>
            </a:r>
            <a:r>
              <a:rPr lang="zh-CN" altLang="en-US" sz="2400" b="1" dirty="0"/>
              <a:t>包装外部</a:t>
            </a:r>
            <a:r>
              <a:rPr lang="en-US" altLang="zh-CN" sz="2400" b="1" dirty="0"/>
              <a:t>C</a:t>
            </a:r>
            <a:r>
              <a:rPr lang="zh-CN" altLang="en-US" sz="2400" b="1" dirty="0"/>
              <a:t>函数的例子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D816F17-AABA-985F-969C-1025176E050D}"/>
              </a:ext>
            </a:extLst>
          </p:cNvPr>
          <p:cNvSpPr txBox="1"/>
          <p:nvPr/>
        </p:nvSpPr>
        <p:spPr>
          <a:xfrm>
            <a:off x="105509" y="4270022"/>
            <a:ext cx="3433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测试通过截图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8F598D7-3CEC-C3BB-D829-DA938BE595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5834"/>
            <a:ext cx="8469630" cy="242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39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BD445-B34B-3C04-58AF-64755DB6F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690D5-DC7D-7B1B-890A-45E73393D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86040FF-2EFD-DDD6-1337-6F64CC6B3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71875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1E8ADE1-7E7F-7FD3-ACD0-F46D7A6E2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09" y="950337"/>
            <a:ext cx="11540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255927A2-2902-95A7-B3CC-8C83B3A5527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469630" y="6172205"/>
            <a:ext cx="685800" cy="593725"/>
          </a:xfrm>
        </p:spPr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F94DC6-76BE-995D-B36C-8A587DFE5F66}"/>
              </a:ext>
            </a:extLst>
          </p:cNvPr>
          <p:cNvSpPr txBox="1"/>
          <p:nvPr/>
        </p:nvSpPr>
        <p:spPr>
          <a:xfrm>
            <a:off x="216878" y="356347"/>
            <a:ext cx="7131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</a:rPr>
              <a:t>把修改后的文件接回</a:t>
            </a:r>
            <a:r>
              <a:rPr lang="en-US" altLang="zh-CN" sz="2400" b="1" dirty="0">
                <a:solidFill>
                  <a:schemeClr val="tx2"/>
                </a:solidFill>
              </a:rPr>
              <a:t>3FS</a:t>
            </a:r>
            <a:r>
              <a:rPr lang="zh-CN" altLang="en-US" sz="2400" b="1" dirty="0">
                <a:solidFill>
                  <a:schemeClr val="tx2"/>
                </a:solidFill>
              </a:rPr>
              <a:t>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5895538-9EEF-DDF2-09BA-1E148E8FD300}"/>
              </a:ext>
            </a:extLst>
          </p:cNvPr>
          <p:cNvSpPr txBox="1"/>
          <p:nvPr/>
        </p:nvSpPr>
        <p:spPr>
          <a:xfrm>
            <a:off x="289112" y="1227336"/>
            <a:ext cx="8485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这里同样使用</a:t>
            </a:r>
            <a:r>
              <a:rPr lang="en-US" altLang="zh-CN" dirty="0"/>
              <a:t>FFI</a:t>
            </a:r>
            <a:r>
              <a:rPr lang="zh-CN" altLang="en-US" dirty="0"/>
              <a:t>技术，保留原来的</a:t>
            </a:r>
            <a:r>
              <a:rPr lang="en-US" altLang="zh-CN" dirty="0"/>
              <a:t>.h</a:t>
            </a:r>
            <a:r>
              <a:rPr lang="zh-CN" altLang="en-US" dirty="0"/>
              <a:t>和</a:t>
            </a:r>
            <a:r>
              <a:rPr lang="en-US" altLang="zh-CN" dirty="0"/>
              <a:t>.cc</a:t>
            </a:r>
            <a:r>
              <a:rPr lang="zh-CN" altLang="en-US" dirty="0"/>
              <a:t>文件，但把</a:t>
            </a:r>
            <a:r>
              <a:rPr lang="en-US" altLang="zh-CN" dirty="0"/>
              <a:t>.cc</a:t>
            </a:r>
            <a:r>
              <a:rPr lang="zh-CN" altLang="en-US" dirty="0"/>
              <a:t>文件改为封装</a:t>
            </a:r>
            <a:r>
              <a:rPr lang="en-US" altLang="zh-CN" dirty="0"/>
              <a:t>rust</a:t>
            </a:r>
            <a:r>
              <a:rPr lang="zh-CN" altLang="en-US" dirty="0"/>
              <a:t>实现，</a:t>
            </a:r>
            <a:endParaRPr lang="en-US" altLang="zh-CN" dirty="0"/>
          </a:p>
          <a:p>
            <a:r>
              <a:rPr lang="zh-CN" altLang="en-US" dirty="0"/>
              <a:t>便于外部文件调用。这样，外部文件对</a:t>
            </a:r>
            <a:r>
              <a:rPr lang="en-US" altLang="zh-CN" dirty="0"/>
              <a:t>fuse</a:t>
            </a:r>
            <a:r>
              <a:rPr lang="zh-CN" altLang="en-US" dirty="0"/>
              <a:t>模块的调用可以原封不动。</a:t>
            </a:r>
            <a:endParaRPr lang="en-US" altLang="zh-CN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CDAAF50-A635-A9D3-A0A5-65458B538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129" y="2256178"/>
            <a:ext cx="5620871" cy="3916027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4F1F96DF-0747-545E-F4C6-61BAA5EB5936}"/>
              </a:ext>
            </a:extLst>
          </p:cNvPr>
          <p:cNvSpPr txBox="1"/>
          <p:nvPr/>
        </p:nvSpPr>
        <p:spPr>
          <a:xfrm>
            <a:off x="396687" y="2717843"/>
            <a:ext cx="384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</a:t>
            </a:r>
            <a:r>
              <a:rPr lang="en-US" altLang="zh-CN" dirty="0"/>
              <a:t>FFI</a:t>
            </a:r>
            <a:r>
              <a:rPr lang="zh-CN" altLang="en-US" dirty="0"/>
              <a:t>样例</a:t>
            </a:r>
          </a:p>
        </p:txBody>
      </p:sp>
    </p:spTree>
    <p:extLst>
      <p:ext uri="{BB962C8B-B14F-4D97-AF65-F5344CB8AC3E}">
        <p14:creationId xmlns:p14="http://schemas.microsoft.com/office/powerpoint/2010/main" val="1033239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BA048-8FC3-E675-D6C6-4D8EE6607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06F48-CB8B-F7D8-4384-33EEE8E48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a typeface="宋体" panose="02010600030101010101" pitchFamily="2" charset="-122"/>
              </a:rPr>
              <a:t>部署结构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9D193E-43F5-D098-0CFE-BB091B5E4A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AC73FD-27F7-DF23-1696-FF46AD93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783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24D07-F132-4151-9C4E-20D1BB169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F0AC2-52F8-69D9-1D22-9FD8CFD59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9463672-2808-AE5F-8EC6-5EA563183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71875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60622C2-53E3-1762-B7AC-B8059B95D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09" y="950337"/>
            <a:ext cx="11540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35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6055095A-447B-113C-9C65-732F095928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469630" y="6172205"/>
            <a:ext cx="685800" cy="593725"/>
          </a:xfrm>
        </p:spPr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89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谢谢</a:t>
            </a:r>
            <a:r>
              <a:rPr lang="en-US" altLang="zh-CN"/>
              <a:t>	</a:t>
            </a:r>
            <a:r>
              <a:rPr lang="zh-CN" altLang="en-US"/>
              <a:t>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请提宝贵意见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6873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项目简介</a:t>
            </a:r>
            <a:endParaRPr lang="en-US" altLang="zh-CN" dirty="0"/>
          </a:p>
          <a:p>
            <a:r>
              <a:rPr lang="en-US" altLang="zh-CN" dirty="0"/>
              <a:t>FUSE</a:t>
            </a:r>
            <a:r>
              <a:rPr lang="zh-CN" altLang="en-US" dirty="0"/>
              <a:t>的改写</a:t>
            </a:r>
            <a:endParaRPr lang="en-US" altLang="zh-CN" dirty="0"/>
          </a:p>
          <a:p>
            <a:r>
              <a:rPr lang="zh-CN" altLang="en-US" dirty="0"/>
              <a:t>部署结构</a:t>
            </a:r>
            <a:endParaRPr lang="en-US" altLang="zh-CN" dirty="0"/>
          </a:p>
          <a:p>
            <a:r>
              <a:rPr lang="en-US" altLang="zh-CN" dirty="0"/>
              <a:t>More…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890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3FS</a:t>
            </a:r>
            <a:r>
              <a:rPr lang="zh-CN" altLang="en-US" dirty="0"/>
              <a:t>与</a:t>
            </a:r>
            <a:r>
              <a:rPr lang="en-US" altLang="zh-CN" dirty="0"/>
              <a:t>RUST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小节副标题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429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4496" y="577044"/>
            <a:ext cx="7746160" cy="541227"/>
          </a:xfrm>
        </p:spPr>
        <p:txBody>
          <a:bodyPr/>
          <a:lstStyle/>
          <a:p>
            <a:r>
              <a:rPr lang="en-US" altLang="zh-CN" dirty="0"/>
              <a:t>3FS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168551" y="1729053"/>
            <a:ext cx="3857420" cy="1672359"/>
          </a:xfrm>
        </p:spPr>
        <p:txBody>
          <a:bodyPr>
            <a:normAutofit fontScale="47500" lnSpcReduction="20000"/>
          </a:bodyPr>
          <a:lstStyle/>
          <a:p>
            <a:r>
              <a:rPr lang="zh-CN" altLang="en-US" sz="42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近日大火的</a:t>
            </a:r>
            <a:r>
              <a:rPr lang="en-US" altLang="zh-CN" sz="42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DeepSeek</a:t>
            </a:r>
            <a:r>
              <a:rPr lang="zh-CN" altLang="en-US" sz="42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在其开源周的收官之日开源了其</a:t>
            </a:r>
            <a:r>
              <a:rPr lang="en-US" altLang="zh-CN" sz="42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AI</a:t>
            </a:r>
            <a:r>
              <a:rPr lang="zh-CN" altLang="en-US" sz="42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大模型训练依赖的文件系统，即</a:t>
            </a:r>
            <a:r>
              <a:rPr lang="en-US" altLang="zh-CN" sz="42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3FS</a:t>
            </a:r>
            <a:r>
              <a:rPr lang="zh-CN" altLang="en-US" sz="42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，也称作萤火超算文件系统。</a:t>
            </a: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87776A-D4C4-8E8B-A08C-A0B54A91B2FC}"/>
              </a:ext>
            </a:extLst>
          </p:cNvPr>
          <p:cNvSpPr txBox="1"/>
          <p:nvPr/>
        </p:nvSpPr>
        <p:spPr>
          <a:xfrm>
            <a:off x="394496" y="4071474"/>
            <a:ext cx="3631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它是一种高性能分布式文件系统，旨在应对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AI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训练和推理工作负载的挑战。它利用现代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SSD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RDMA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网络提供共享存储层，从而简化分布式应用程序的开发。</a:t>
            </a:r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6FA035B-C192-ABD2-2055-1FC9C878B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95259"/>
            <a:ext cx="3688400" cy="336528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D618834-7975-AB95-C1E4-DA1FE334AEC7}"/>
              </a:ext>
            </a:extLst>
          </p:cNvPr>
          <p:cNvSpPr txBox="1"/>
          <p:nvPr/>
        </p:nvSpPr>
        <p:spPr>
          <a:xfrm>
            <a:off x="4523944" y="5308144"/>
            <a:ext cx="368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6.6TiB/s  3.66TiB/s :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快速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Training&amp;KVCache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: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AI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训练场景强相关，且强适配</a:t>
            </a:r>
          </a:p>
        </p:txBody>
      </p:sp>
    </p:spTree>
    <p:extLst>
      <p:ext uri="{BB962C8B-B14F-4D97-AF65-F5344CB8AC3E}">
        <p14:creationId xmlns:p14="http://schemas.microsoft.com/office/powerpoint/2010/main" val="2293239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87EC7-03FA-FA5B-2584-371E664D3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409" y="485174"/>
            <a:ext cx="7746160" cy="541227"/>
          </a:xfrm>
        </p:spPr>
        <p:txBody>
          <a:bodyPr/>
          <a:lstStyle/>
          <a:p>
            <a:r>
              <a:rPr lang="en-US" altLang="zh-CN" dirty="0"/>
              <a:t>Why 3FS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CCE13C-EA69-04D4-CB80-91C2245D3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27015"/>
            <a:ext cx="3540034" cy="129703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sz="23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当大模型训练所需的计算能力大幅提高，那么关于文件的数据</a:t>
            </a:r>
            <a:r>
              <a:rPr lang="en-US" altLang="zh-CN" sz="23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I/O</a:t>
            </a:r>
            <a:r>
              <a:rPr lang="zh-CN" altLang="en-US" sz="23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速度就成为了训练速度的一大障碍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D5268D-D508-7FC7-3180-73CA448EBAA1}"/>
              </a:ext>
            </a:extLst>
          </p:cNvPr>
          <p:cNvSpPr txBox="1"/>
          <p:nvPr/>
        </p:nvSpPr>
        <p:spPr>
          <a:xfrm>
            <a:off x="4434840" y="1727015"/>
            <a:ext cx="4206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换言之当下的文件系统难以满足大模型训练场景的极高速度需求，那么能否在这种场景下设计一个更加强大的文件系统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下箭头 7">
            <a:extLst>
              <a:ext uri="{FF2B5EF4-FFF2-40B4-BE49-F238E27FC236}">
                <a16:creationId xmlns:a16="http://schemas.microsoft.com/office/drawing/2014/main" id="{4BB7345D-F2FE-DFE5-6682-551CB761E847}"/>
              </a:ext>
            </a:extLst>
          </p:cNvPr>
          <p:cNvSpPr/>
          <p:nvPr/>
        </p:nvSpPr>
        <p:spPr>
          <a:xfrm>
            <a:off x="3748723" y="2828109"/>
            <a:ext cx="732155" cy="9734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291F8C7-EE29-C7A1-4C18-CD7F684F986B}"/>
              </a:ext>
            </a:extLst>
          </p:cNvPr>
          <p:cNvSpPr txBox="1"/>
          <p:nvPr/>
        </p:nvSpPr>
        <p:spPr>
          <a:xfrm>
            <a:off x="427967" y="4545874"/>
            <a:ext cx="2684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Training Requirements</a:t>
            </a: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极高的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I/O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速度</a:t>
            </a: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随机读取文件</a:t>
            </a: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读写的正确一致性</a:t>
            </a: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4.AI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负载工作优化</a:t>
            </a: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接口使用</a:t>
            </a:r>
          </a:p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8B02EB0-CC4B-97C2-96F7-0F46B092CF73}"/>
              </a:ext>
            </a:extLst>
          </p:cNvPr>
          <p:cNvSpPr txBox="1"/>
          <p:nvPr/>
        </p:nvSpPr>
        <p:spPr>
          <a:xfrm>
            <a:off x="4572000" y="3930657"/>
            <a:ext cx="38992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3FS Features</a:t>
            </a: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并行分布式架构</a:t>
            </a: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实现无缓存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Direct I/O</a:t>
            </a: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使用链式复制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CRAQ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，强一致性保证分布式结构下训练数据高准确性的要求</a:t>
            </a: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4.KVCache——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大模型推理，并发随机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I/O——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数据加载</a:t>
            </a: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5.FUSE &amp; USRBIO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共同使用，双端保证易用与高效</a:t>
            </a:r>
          </a:p>
          <a:p>
            <a:endParaRPr lang="zh-CN" altLang="en-US" dirty="0"/>
          </a:p>
        </p:txBody>
      </p:sp>
      <p:sp>
        <p:nvSpPr>
          <p:cNvPr id="10" name="左右箭头 9">
            <a:extLst>
              <a:ext uri="{FF2B5EF4-FFF2-40B4-BE49-F238E27FC236}">
                <a16:creationId xmlns:a16="http://schemas.microsoft.com/office/drawing/2014/main" id="{6FF0F76D-01F9-CF6B-FE73-BDC43C8FBC36}"/>
              </a:ext>
            </a:extLst>
          </p:cNvPr>
          <p:cNvSpPr/>
          <p:nvPr/>
        </p:nvSpPr>
        <p:spPr>
          <a:xfrm>
            <a:off x="3540034" y="5152648"/>
            <a:ext cx="899795" cy="450624"/>
          </a:xfrm>
          <a:prstGeom prst="left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9229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153EF-DAEF-ACED-287D-1EA820D9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49" y="498237"/>
            <a:ext cx="7746160" cy="541227"/>
          </a:xfrm>
        </p:spPr>
        <p:txBody>
          <a:bodyPr/>
          <a:lstStyle/>
          <a:p>
            <a:r>
              <a:rPr lang="en-US" altLang="zh-CN" dirty="0"/>
              <a:t>3FS</a:t>
            </a:r>
            <a:r>
              <a:rPr lang="zh-CN" altLang="en-US" dirty="0"/>
              <a:t>中的安全漏洞</a:t>
            </a:r>
            <a:r>
              <a:rPr lang="en-US" altLang="zh-CN" dirty="0"/>
              <a:t>—C</a:t>
            </a:r>
            <a:r>
              <a:rPr lang="zh-CN" altLang="en-US" dirty="0"/>
              <a:t>语言的问题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59DF6-497D-FF1D-253D-5A3AE30C4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540" y="1691327"/>
            <a:ext cx="7746160" cy="2926393"/>
          </a:xfrm>
        </p:spPr>
        <p:txBody>
          <a:bodyPr/>
          <a:lstStyle/>
          <a:p>
            <a:r>
              <a:rPr lang="zh-CN" altLang="en-US" sz="2800" dirty="0"/>
              <a:t>缓冲区溢出（Buffer Overflow）</a:t>
            </a:r>
          </a:p>
          <a:p>
            <a:r>
              <a:rPr lang="zh-CN" altLang="en-US" sz="2800" dirty="0"/>
              <a:t>空指针解引用（Null Pointer Dereference）</a:t>
            </a:r>
          </a:p>
          <a:p>
            <a:r>
              <a:rPr lang="zh-CN" altLang="en-US" sz="2800" dirty="0"/>
              <a:t>内存泄漏（Memory Leaks）</a:t>
            </a:r>
          </a:p>
          <a:p>
            <a:r>
              <a:rPr lang="en-US" altLang="zh-CN" dirty="0"/>
              <a:t>….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5B289F1-263D-CE1F-29B4-F53C795E8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4952"/>
            <a:ext cx="8458200" cy="116768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3DD5989-21DB-C04C-8A51-7F34BBABBD80}"/>
              </a:ext>
            </a:extLst>
          </p:cNvPr>
          <p:cNvSpPr txBox="1"/>
          <p:nvPr/>
        </p:nvSpPr>
        <p:spPr>
          <a:xfrm>
            <a:off x="176349" y="5558245"/>
            <a:ext cx="3624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--</a:t>
            </a:r>
            <a:r>
              <a:rPr lang="zh-CN" altLang="en-US" dirty="0"/>
              <a:t>网安云对</a:t>
            </a:r>
            <a:r>
              <a:rPr lang="en-US" altLang="zh-CN" dirty="0"/>
              <a:t>3FS</a:t>
            </a:r>
            <a:r>
              <a:rPr lang="zh-CN" altLang="en-US" dirty="0"/>
              <a:t>源代码的检测结果</a:t>
            </a:r>
          </a:p>
        </p:txBody>
      </p:sp>
    </p:spTree>
    <p:extLst>
      <p:ext uri="{BB962C8B-B14F-4D97-AF65-F5344CB8AC3E}">
        <p14:creationId xmlns:p14="http://schemas.microsoft.com/office/powerpoint/2010/main" val="1643585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CD827-672A-6D02-D95A-9028B048D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940" y="563552"/>
            <a:ext cx="7746160" cy="541227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为什么要选择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Rust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改写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CC09FB-4DD5-B936-931F-6549532D0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8783" y="1691327"/>
            <a:ext cx="8510452" cy="4488814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Rust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改写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FUSE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的主要优势：</a:t>
            </a:r>
            <a:r>
              <a:rPr lang="zh-CN" altLang="en-US" sz="180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内存安全、性能优化</a:t>
            </a:r>
            <a:endParaRPr lang="en-US" altLang="zh-CN" sz="1800" dirty="0">
              <a:solidFill>
                <a:srgbClr val="33333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Rust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通过其独特的借用检查器和所有权系统，确保在编译时消除内存安全问题。这使得使用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Rust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改写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FUSE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可以从根本上减少内存错误的风险，提高文件系统的稳定性和可靠性。</a:t>
            </a:r>
          </a:p>
          <a:p>
            <a:r>
              <a:rPr lang="en-US" altLang="zh-CN" sz="2000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Rust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的零成本抽象和现代编译器优化使得其生成的机器码与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语言相当，甚至在某些情况下更高效。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Rust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的并发模型和轻量级线程（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threads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zh-CN" altLang="zh-CN" sz="2000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可以更高效地处理I/O操作，减少系统调用的开销，从而提高文件系统的整体性能</a:t>
            </a:r>
            <a:endParaRPr lang="en-US" altLang="zh-CN" sz="2000" dirty="0">
              <a:solidFill>
                <a:srgbClr val="33333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Rust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的一些库可以实现高性能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IO,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</a:t>
            </a:r>
            <a:r>
              <a:rPr lang="en-US" altLang="zh-CN" sz="2000" dirty="0" err="1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flatbuffers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000" dirty="0" err="1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tokio-uring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，可以提高文件系统的性能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0329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6AEA9-E668-2E88-D22D-0BE703593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659E6-DE74-AC56-DC0C-3BDF9F2C7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a typeface="宋体" panose="02010600030101010101" pitchFamily="2" charset="-122"/>
              </a:rPr>
              <a:t>FUSE</a:t>
            </a:r>
            <a:r>
              <a:rPr lang="zh-CN" altLang="en-US" b="1" dirty="0">
                <a:ea typeface="宋体" panose="02010600030101010101" pitchFamily="2" charset="-122"/>
              </a:rPr>
              <a:t>的改写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90403C-53E5-AE59-7307-7266B3CE82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小节副标题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BAC60D-01F4-D1A8-25C5-4B28DB08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016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D9882-8E31-FA32-351C-C9386BA24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40627-AECB-AFCA-CF70-985AAC6C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49" y="498237"/>
            <a:ext cx="7746160" cy="541227"/>
          </a:xfrm>
        </p:spPr>
        <p:txBody>
          <a:bodyPr/>
          <a:lstStyle/>
          <a:p>
            <a:r>
              <a:rPr lang="zh-CN" altLang="en-US" dirty="0"/>
              <a:t>改写的具体内容</a:t>
            </a:r>
          </a:p>
        </p:txBody>
      </p:sp>
      <p:pic>
        <p:nvPicPr>
          <p:cNvPr id="17" name="内容占位符 16">
            <a:extLst>
              <a:ext uri="{FF2B5EF4-FFF2-40B4-BE49-F238E27FC236}">
                <a16:creationId xmlns:a16="http://schemas.microsoft.com/office/drawing/2014/main" id="{6F35987D-2A5A-FD07-7447-0D9A3F017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746" y="1039464"/>
            <a:ext cx="5391374" cy="2958520"/>
          </a:xfr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CD60D3F-CDF8-798D-963D-DF8FB484A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97984"/>
            <a:ext cx="6372018" cy="293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7408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自定义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 bold"/>
        <a:ea typeface="微软雅黑 bold"/>
        <a:cs typeface=""/>
      </a:majorFont>
      <a:minorFont>
        <a:latin typeface="微软雅黑"/>
        <a:ea typeface="微软雅黑"/>
        <a:cs typeface="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394</TotalTime>
  <Words>714</Words>
  <Application>Microsoft Office PowerPoint</Application>
  <PresentationFormat>全屏显示(4:3)</PresentationFormat>
  <Paragraphs>87</Paragraphs>
  <Slides>16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宋体</vt:lpstr>
      <vt:lpstr>微软雅黑</vt:lpstr>
      <vt:lpstr>Arial</vt:lpstr>
      <vt:lpstr>Wingdings</vt:lpstr>
      <vt:lpstr>Wingdings 2</vt:lpstr>
      <vt:lpstr>View</vt:lpstr>
      <vt:lpstr>RUST改写3FS文件系统</vt:lpstr>
      <vt:lpstr>目录</vt:lpstr>
      <vt:lpstr>3FS与RUST</vt:lpstr>
      <vt:lpstr>3FS</vt:lpstr>
      <vt:lpstr>Why 3FS </vt:lpstr>
      <vt:lpstr>3FS中的安全漏洞—C语言的问题</vt:lpstr>
      <vt:lpstr>为什么要选择Rust改写</vt:lpstr>
      <vt:lpstr>FUSE的改写</vt:lpstr>
      <vt:lpstr>改写的具体内容</vt:lpstr>
      <vt:lpstr>PowerPoint 演示文稿</vt:lpstr>
      <vt:lpstr>PowerPoint 演示文稿</vt:lpstr>
      <vt:lpstr>PowerPoint 演示文稿</vt:lpstr>
      <vt:lpstr>PowerPoint 演示文稿</vt:lpstr>
      <vt:lpstr>部署结构</vt:lpstr>
      <vt:lpstr>PowerPoint 演示文稿</vt:lpstr>
      <vt:lpstr>谢谢 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教务处PPT模板002</dc:title>
  <dc:creator>现代教育技术中心</dc:creator>
  <cp:lastModifiedBy>淇辉 王</cp:lastModifiedBy>
  <cp:revision>16</cp:revision>
  <dcterms:created xsi:type="dcterms:W3CDTF">2019-09-17T05:46:24Z</dcterms:created>
  <dcterms:modified xsi:type="dcterms:W3CDTF">2025-06-28T11:44:58Z</dcterms:modified>
</cp:coreProperties>
</file>