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2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6ABD8-FBA4-FB48-105C-598DD216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0B3FF7-8973-A216-CBC8-3C99D78BA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46681-D05F-DB2D-D8D3-370D3EE1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B9469-6466-9DCA-024E-A131C588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028B2-10E9-3840-7F39-2B130DFA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DF66-4F42-8A4D-F31D-9202285D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6D5A4-F03D-4224-EADE-21FA2EF29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E3886-BBF7-B1FF-2415-0EEA6E03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074B7-FA38-1A60-1A0D-D8B2F6CE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61F87-4A53-9A3E-30D0-2F551908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087EEE-1946-A947-DD1D-8D078393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7E550-E143-A894-990C-6B8139C24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D2AA-4B45-025A-86A2-F87A446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BB589-4616-88EF-54D0-B47A93D7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F9A8A-4AB5-B21D-1F94-34B795F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945A-9187-4952-4BF6-B3C525EA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FCF9C-BDE5-43BB-9E7E-AD7000EE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62A7D-5F97-DEEF-D20A-056BB479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B5B1C-DF43-AD4F-2DA5-D0B81C36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2B7FD-6606-7786-5FD8-6ECD8A39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8EAC-7B35-587A-620C-D91133F4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A8254-E057-03C8-9862-66A2CEE1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564B7-D9C0-48FD-A990-344D1A39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E3D30-A1C7-101E-B506-B3B28DCA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1DDB6-AA8F-B679-50C8-59E851CF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3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C91FC-0261-EB83-8DC3-584A4672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78578-389B-A8EF-169A-5EB34220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05FAF-A47D-68E5-BCB3-CA299B14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9E799-E456-F3FC-462F-E9C9286D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A6E3F-16B3-EA52-6BE1-A38719E5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28EA0-5A6F-043E-4E31-E9FB25C3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14BF7-04D4-5ABD-B746-0B5F5A3B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9E72B-E98D-E5E5-54C5-9F6A09FF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7D839B-2A6D-8CE2-7498-6A85A808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6B537-B2B4-7974-822B-FB3A05829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78D959-8011-8FDE-6941-E43C324A7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6F2DF7-7280-6797-620B-528BE2D1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1409A-D7FD-C3DC-D25E-BD3931F4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080E2B-93A2-1B03-41EC-B69D22F1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8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40F9C-683E-5AE9-5C5C-CC65E721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FAAF2-7226-E74C-FAFE-B546C05A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D1F7F-A676-20A2-06A3-C692CDC6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14CBB-08ED-C725-0562-5177CA2F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5FEA0-BE1D-2B16-3A30-B76C1BF4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8D4966-2864-9ADF-F32A-5E79B672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18702-2C43-A9AA-87CB-B483A3FC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1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E2F79-8116-5A9E-9C81-77B0A92B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C2320-E8C0-FF60-E48B-836E155E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A634B-5A3B-3679-61E9-7B4C4EE2B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BF3BE9-FB24-B850-38BF-2131C46D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D4617-0A43-3528-1A56-D749C51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58592-67AC-0C09-84D9-1F83496F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5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9508-0A08-E49F-67D3-3CECDF19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3145C1-F937-AED4-47F9-596E21972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5A430-68BB-9DB4-83B7-9C28D880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0B7E3-08DD-A9CA-9DA4-2E069A81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B5DA2-448B-6A17-F9EB-CE6FF18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0CA3F-DFE3-306C-0C9C-95DDA671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E42E2-C69A-CE96-EAB3-E59C29C1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BC146-25A8-BE27-8D3A-6D300215B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33E40-036C-E2D7-3E17-A28EAC19F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6060F-3D7D-42A2-05A8-AE0F61E85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738D2-F9C0-E15E-B5D7-6437C461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DE4857-C1A1-A988-FD21-01175C00C8C8}"/>
              </a:ext>
            </a:extLst>
          </p:cNvPr>
          <p:cNvSpPr txBox="1"/>
          <p:nvPr/>
        </p:nvSpPr>
        <p:spPr>
          <a:xfrm>
            <a:off x="1081548" y="686112"/>
            <a:ext cx="340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Mid-term Report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E80E60-1A59-7BFD-709C-7647AFA6D514}"/>
              </a:ext>
            </a:extLst>
          </p:cNvPr>
          <p:cNvSpPr txBox="1"/>
          <p:nvPr/>
        </p:nvSpPr>
        <p:spPr>
          <a:xfrm>
            <a:off x="1081548" y="4687529"/>
            <a:ext cx="361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组长：位文康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组员：罗嘉宏、崔卓、郭彦禛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FBA14-69C6-1D80-F4EF-BB9B139A1CE0}"/>
              </a:ext>
            </a:extLst>
          </p:cNvPr>
          <p:cNvSpPr txBox="1"/>
          <p:nvPr/>
        </p:nvSpPr>
        <p:spPr>
          <a:xfrm>
            <a:off x="1081548" y="2501576"/>
            <a:ext cx="3942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69CD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物联网应用中使用多个</a:t>
            </a:r>
            <a:r>
              <a:rPr lang="en-US" altLang="zh-CN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STM32F101</a:t>
            </a:r>
            <a:r>
              <a:rPr lang="zh-CN" altLang="en-US" sz="2800" b="1" dirty="0">
                <a:solidFill>
                  <a:srgbClr val="569CD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微控制器的并行计算系统</a:t>
            </a:r>
            <a:endParaRPr lang="zh-CN" altLang="en-US" sz="2800" b="0" dirty="0">
              <a:solidFill>
                <a:srgbClr val="CCCC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010956-0794-9EDB-B109-81F462003151}"/>
              </a:ext>
            </a:extLst>
          </p:cNvPr>
          <p:cNvSpPr txBox="1"/>
          <p:nvPr/>
        </p:nvSpPr>
        <p:spPr>
          <a:xfrm>
            <a:off x="1081550" y="1979097"/>
            <a:ext cx="16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FB007B-8282-B9CE-65A2-41CD3197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4" y="1752120"/>
            <a:ext cx="6871249" cy="32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62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Current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7454B-F43C-77A4-8FEF-C2827B69A588}"/>
              </a:ext>
            </a:extLst>
          </p:cNvPr>
          <p:cNvSpPr txBox="1"/>
          <p:nvPr/>
        </p:nvSpPr>
        <p:spPr>
          <a:xfrm>
            <a:off x="1686508" y="1278810"/>
            <a:ext cx="53114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目前的项目结构：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已经完成了部分通信与多任务模块的工作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E093E2-BC74-3E67-7237-6208DB03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77" y="368063"/>
            <a:ext cx="1640267" cy="61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3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415922" y="1033466"/>
            <a:ext cx="2838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Question Time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6D4CA5-9012-00DA-DA79-7F0059041B60}"/>
              </a:ext>
            </a:extLst>
          </p:cNvPr>
          <p:cNvSpPr txBox="1"/>
          <p:nvPr/>
        </p:nvSpPr>
        <p:spPr>
          <a:xfrm>
            <a:off x="2481942" y="2782669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4EB54-AE43-1C19-6957-26B8B38755DD}"/>
              </a:ext>
            </a:extLst>
          </p:cNvPr>
          <p:cNvSpPr txBox="1"/>
          <p:nvPr/>
        </p:nvSpPr>
        <p:spPr>
          <a:xfrm>
            <a:off x="3368350" y="3577185"/>
            <a:ext cx="361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组长：位文康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组员：罗嘉宏、崔卓、郭彦禛</a:t>
            </a:r>
          </a:p>
        </p:txBody>
      </p:sp>
    </p:spTree>
    <p:extLst>
      <p:ext uri="{BB962C8B-B14F-4D97-AF65-F5344CB8AC3E}">
        <p14:creationId xmlns:p14="http://schemas.microsoft.com/office/powerpoint/2010/main" val="19133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86357C-457D-B254-6FFB-BF56B97013FF}"/>
              </a:ext>
            </a:extLst>
          </p:cNvPr>
          <p:cNvSpPr txBox="1"/>
          <p:nvPr/>
        </p:nvSpPr>
        <p:spPr>
          <a:xfrm>
            <a:off x="1415845" y="639097"/>
            <a:ext cx="181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Noto Sans SC" panose="020B0200000000000000" pitchFamily="34" charset="-122"/>
                <a:ea typeface="Noto Sans SC" panose="020B0200000000000000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800" dirty="0">
              <a:latin typeface="Noto Sans SC" panose="020B0200000000000000" pitchFamily="34" charset="-122"/>
              <a:ea typeface="Noto Sans SC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8AB43C-7870-11F4-E2A3-94C175BC1D9D}"/>
              </a:ext>
            </a:extLst>
          </p:cNvPr>
          <p:cNvSpPr txBox="1"/>
          <p:nvPr/>
        </p:nvSpPr>
        <p:spPr>
          <a:xfrm>
            <a:off x="1415846" y="2025444"/>
            <a:ext cx="3736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>
                <a:latin typeface="Noto Sans SC" panose="020B0200000000000000" pitchFamily="34" charset="-122"/>
                <a:ea typeface="Noto Sans SC" panose="020B0200000000000000" pitchFamily="34" charset="-122"/>
              </a:rPr>
              <a:t>Overview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Noto Sans SC" panose="020B0200000000000000" pitchFamily="34" charset="-122"/>
              <a:ea typeface="Noto Sans SC" panose="020B0200000000000000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Noto Sans SC" panose="020B0200000000000000" pitchFamily="34" charset="-122"/>
                <a:ea typeface="Noto Sans SC" panose="020B0200000000000000" pitchFamily="34" charset="-122"/>
              </a:rPr>
              <a:t>Preliminary research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Noto Sans SC" panose="020B0200000000000000" pitchFamily="34" charset="-122"/>
              <a:ea typeface="Noto Sans SC" panose="020B0200000000000000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Noto Sans SC" panose="020B0200000000000000" pitchFamily="34" charset="-122"/>
                <a:ea typeface="Noto Sans SC" panose="020B0200000000000000" pitchFamily="34" charset="-122"/>
              </a:rPr>
              <a:t>Feasibility analysis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Noto Sans SC" panose="020B0200000000000000" pitchFamily="34" charset="-122"/>
              <a:ea typeface="Noto Sans SC" panose="020B0200000000000000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Noto Sans SC" panose="020B0200000000000000" pitchFamily="34" charset="-122"/>
                <a:ea typeface="Noto Sans SC" panose="020B0200000000000000" pitchFamily="34" charset="-122"/>
              </a:rPr>
              <a:t>Current progress</a:t>
            </a:r>
            <a:endParaRPr lang="zh-CN" altLang="en-US" sz="2400" dirty="0">
              <a:latin typeface="Noto Sans SC" panose="020B0200000000000000" pitchFamily="34" charset="-122"/>
              <a:ea typeface="Noto Sans SC" panose="020B0200000000000000" pitchFamily="34" charset="-122"/>
            </a:endParaRPr>
          </a:p>
        </p:txBody>
      </p:sp>
      <p:pic>
        <p:nvPicPr>
          <p:cNvPr id="6" name="图片 5" descr="卡通人物&#10;&#10;AI 生成的内容可能不正确。">
            <a:extLst>
              <a:ext uri="{FF2B5EF4-FFF2-40B4-BE49-F238E27FC236}">
                <a16:creationId xmlns:a16="http://schemas.microsoft.com/office/drawing/2014/main" id="{0A648960-0A95-35B5-8A71-2982A0A92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7" t="8016" r="26836" b="3544"/>
          <a:stretch/>
        </p:blipFill>
        <p:spPr>
          <a:xfrm>
            <a:off x="4984153" y="987450"/>
            <a:ext cx="6881212" cy="47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6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EE7598-8085-FC65-D857-593E3E7E8DC6}"/>
              </a:ext>
            </a:extLst>
          </p:cNvPr>
          <p:cNvSpPr txBox="1"/>
          <p:nvPr/>
        </p:nvSpPr>
        <p:spPr>
          <a:xfrm>
            <a:off x="1415845" y="639097"/>
            <a:ext cx="181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Noto Sans SC" panose="020B0200000000000000" pitchFamily="34" charset="-122"/>
                <a:ea typeface="Noto Sans SC" panose="020B0200000000000000" pitchFamily="34" charset="-122"/>
                <a:cs typeface="Times New Roman" panose="02020603050405020304" pitchFamily="18" charset="0"/>
              </a:rPr>
              <a:t>Overview</a:t>
            </a:r>
            <a:endParaRPr lang="zh-CN" altLang="en-US" sz="2800" dirty="0">
              <a:latin typeface="Noto Sans SC" panose="020B0200000000000000" pitchFamily="34" charset="-122"/>
              <a:ea typeface="Noto Sans SC" panose="020B02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EE436EBD-4DA8-865B-EFBC-DE2F73971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13" y="154757"/>
            <a:ext cx="6548485" cy="65484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506A56-51E5-A913-B296-0E26F56D0E67}"/>
              </a:ext>
            </a:extLst>
          </p:cNvPr>
          <p:cNvSpPr txBox="1"/>
          <p:nvPr/>
        </p:nvSpPr>
        <p:spPr>
          <a:xfrm>
            <a:off x="1415845" y="3332615"/>
            <a:ext cx="318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Note: FSMC RAM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直接映射进 </a:t>
            </a:r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OS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MCU SRAM 96K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空间，通过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RAM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映射来调度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FSMC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中的用户进程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F20CE1-697C-55FF-F5E0-A78D8EA3D702}"/>
              </a:ext>
            </a:extLst>
          </p:cNvPr>
          <p:cNvSpPr txBox="1"/>
          <p:nvPr/>
        </p:nvSpPr>
        <p:spPr>
          <a:xfrm>
            <a:off x="7231224" y="1928031"/>
            <a:ext cx="307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更正：</a:t>
            </a:r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FSMC SRAM(16MB)</a:t>
            </a:r>
            <a:endParaRPr lang="zh-CN" altLang="en-US" dirty="0">
              <a:latin typeface="Times New Roman" panose="02020603050405020304" pitchFamily="18" charset="0"/>
              <a:ea typeface="Noto Sans SC" panose="020B02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0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62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Preliminary research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7454B-F43C-77A4-8FEF-C2827B69A588}"/>
              </a:ext>
            </a:extLst>
          </p:cNvPr>
          <p:cNvSpPr txBox="1"/>
          <p:nvPr/>
        </p:nvSpPr>
        <p:spPr>
          <a:xfrm>
            <a:off x="1473771" y="1997839"/>
            <a:ext cx="60654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STM32F103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STM32F1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系列单片机的一种，使用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32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位的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ARM Cortex-M3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核心。可以运行在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~72MHz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的主频下，并具有最大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1MB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Flash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存储器、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96KB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的内部高速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（我们使用的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STM32F103ZGT6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具有这些配置）。通过片上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FSMC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控制器，可以将地址区域的一部分映射到外部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RAM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或者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，实现存储空间的扩展和多任务共用地址区间的能力。此外，该单片机还有多个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USART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接口，并有多个定时器，可以实现片间通信和多任务切换所需要的中断功能。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Original Genuine Spot Ic Stm32f103zgt6 Lqfp-144 Arm Cortex-m3 32-bit ...">
            <a:extLst>
              <a:ext uri="{FF2B5EF4-FFF2-40B4-BE49-F238E27FC236}">
                <a16:creationId xmlns:a16="http://schemas.microsoft.com/office/drawing/2014/main" id="{E0448A2C-D760-3ADA-5BC7-52CFAC0F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28" y="1636064"/>
            <a:ext cx="3585871" cy="358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4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62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Preliminary research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7454B-F43C-77A4-8FEF-C2827B69A588}"/>
              </a:ext>
            </a:extLst>
          </p:cNvPr>
          <p:cNvSpPr txBox="1"/>
          <p:nvPr/>
        </p:nvSpPr>
        <p:spPr>
          <a:xfrm>
            <a:off x="1686509" y="1278810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OS Features: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多任务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默认抢占式多任务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FSMC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外挂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RAM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的不同区域实现内存切换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提供局部实时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realtime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，方便有时序需求的任务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优先级控制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可以主动调度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通信与同步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Socket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消息传递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Shared memory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传递大块数据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DMA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协助处理大块数据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实时功能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外设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外设硬件的抽象，为用户程序提供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调试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为用户进程输出调试信息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4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62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Feasibility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7454B-F43C-77A4-8FEF-C2827B69A588}"/>
              </a:ext>
            </a:extLst>
          </p:cNvPr>
          <p:cNvSpPr txBox="1"/>
          <p:nvPr/>
        </p:nvSpPr>
        <p:spPr>
          <a:xfrm>
            <a:off x="1686508" y="1278810"/>
            <a:ext cx="78866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我们的项目适用于需要分布式处理的中小型物联网项目，例如机器人比赛使用的机器人。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鉴于使用场景，我们不需要做真正的多核系统，也不需要重视内存保护，因为一旦烧录很难更改（除非再次烧录），而且单片机的内存是有限且宝贵的，所以我们选择相信用户程序不会滥用内存。</a:t>
            </a:r>
          </a:p>
          <a:p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Advantages: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模块化和可扩展设计。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低成本硬件。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通过自写操作系统和通信协议实现高度定制。</a:t>
            </a:r>
          </a:p>
          <a:p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Challenges: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通信和同步开销会影响性能。</a:t>
            </a:r>
          </a:p>
        </p:txBody>
      </p:sp>
    </p:spTree>
    <p:extLst>
      <p:ext uri="{BB962C8B-B14F-4D97-AF65-F5344CB8AC3E}">
        <p14:creationId xmlns:p14="http://schemas.microsoft.com/office/powerpoint/2010/main" val="159972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221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Current progress</a:t>
            </a:r>
          </a:p>
        </p:txBody>
      </p:sp>
      <p:pic>
        <p:nvPicPr>
          <p:cNvPr id="2" name="图片 1" descr="图示&#10;&#10;AI 生成的内容可能不正确。">
            <a:extLst>
              <a:ext uri="{FF2B5EF4-FFF2-40B4-BE49-F238E27FC236}">
                <a16:creationId xmlns:a16="http://schemas.microsoft.com/office/drawing/2014/main" id="{D1BA66C7-E63E-10AF-AE8A-E84698E7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" b="70029"/>
          <a:stretch/>
        </p:blipFill>
        <p:spPr>
          <a:xfrm>
            <a:off x="4510546" y="1034171"/>
            <a:ext cx="6834731" cy="18909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8E5F30-0EE0-2FF2-9A8E-5D431A23AFA2}"/>
              </a:ext>
            </a:extLst>
          </p:cNvPr>
          <p:cNvSpPr txBox="1"/>
          <p:nvPr/>
        </p:nvSpPr>
        <p:spPr>
          <a:xfrm>
            <a:off x="8444204" y="2740481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更正：</a:t>
            </a:r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FSMC SRAM(16MB)</a:t>
            </a:r>
            <a:endParaRPr lang="zh-CN" altLang="en-US" dirty="0">
              <a:latin typeface="Times New Roman" panose="02020603050405020304" pitchFamily="18" charset="0"/>
              <a:ea typeface="Noto Sans SC" panose="020B02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2810B557-38B5-8A9E-159C-7F63804B5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64"/>
          <a:stretch/>
        </p:blipFill>
        <p:spPr>
          <a:xfrm>
            <a:off x="1338671" y="1719840"/>
            <a:ext cx="2925419" cy="4591414"/>
          </a:xfrm>
          <a:prstGeom prst="rect">
            <a:avLst/>
          </a:prstGeom>
        </p:spPr>
      </p:pic>
      <p:pic>
        <p:nvPicPr>
          <p:cNvPr id="11" name="图片 10" descr="图形用户界面, 网站&#10;&#10;AI 生成的内容可能不正确。">
            <a:extLst>
              <a:ext uri="{FF2B5EF4-FFF2-40B4-BE49-F238E27FC236}">
                <a16:creationId xmlns:a16="http://schemas.microsoft.com/office/drawing/2014/main" id="{0F164B2D-A76E-CF15-FC38-B1454217C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88"/>
          <a:stretch/>
        </p:blipFill>
        <p:spPr>
          <a:xfrm>
            <a:off x="4264090" y="3610816"/>
            <a:ext cx="7022646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5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221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Current progress</a:t>
            </a:r>
          </a:p>
        </p:txBody>
      </p:sp>
      <p:pic>
        <p:nvPicPr>
          <p:cNvPr id="8" name="图片 7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2810B557-38B5-8A9E-159C-7F63804B5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64"/>
          <a:stretch/>
        </p:blipFill>
        <p:spPr>
          <a:xfrm>
            <a:off x="1042696" y="1542558"/>
            <a:ext cx="2925419" cy="4591414"/>
          </a:xfrm>
          <a:prstGeom prst="rect">
            <a:avLst/>
          </a:prstGeom>
        </p:spPr>
      </p:pic>
      <p:pic>
        <p:nvPicPr>
          <p:cNvPr id="6" name="图片 5" descr="文本&#10;&#10;AI 生成的内容可能不正确。">
            <a:extLst>
              <a:ext uri="{FF2B5EF4-FFF2-40B4-BE49-F238E27FC236}">
                <a16:creationId xmlns:a16="http://schemas.microsoft.com/office/drawing/2014/main" id="{84E5BA28-01E7-2169-E1A3-6FC7B1E26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35" y="1075415"/>
            <a:ext cx="7625634" cy="52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221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Current progress</a:t>
            </a:r>
          </a:p>
        </p:txBody>
      </p:sp>
      <p:pic>
        <p:nvPicPr>
          <p:cNvPr id="8" name="图片 7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2810B557-38B5-8A9E-159C-7F63804B5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64"/>
          <a:stretch/>
        </p:blipFill>
        <p:spPr>
          <a:xfrm>
            <a:off x="1042696" y="1542558"/>
            <a:ext cx="2925419" cy="4591414"/>
          </a:xfrm>
          <a:prstGeom prst="rect">
            <a:avLst/>
          </a:prstGeom>
        </p:spPr>
      </p:pic>
      <p:pic>
        <p:nvPicPr>
          <p:cNvPr id="3" name="图片 2" descr="文本&#10;&#10;AI 生成的内容可能不正确。">
            <a:extLst>
              <a:ext uri="{FF2B5EF4-FFF2-40B4-BE49-F238E27FC236}">
                <a16:creationId xmlns:a16="http://schemas.microsoft.com/office/drawing/2014/main" id="{8C3F7D4E-1E74-1F3F-4D8E-CFF56AE0C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90" y="510951"/>
            <a:ext cx="7414532" cy="2624100"/>
          </a:xfrm>
          <a:prstGeom prst="rect">
            <a:avLst/>
          </a:prstGeom>
        </p:spPr>
      </p:pic>
      <p:pic>
        <p:nvPicPr>
          <p:cNvPr id="7" name="图片 6" descr="文本&#10;&#10;AI 生成的内容可能不正确。">
            <a:extLst>
              <a:ext uri="{FF2B5EF4-FFF2-40B4-BE49-F238E27FC236}">
                <a16:creationId xmlns:a16="http://schemas.microsoft.com/office/drawing/2014/main" id="{D2B480B2-28F8-BD04-55FC-856A6D8C0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89" y="3066525"/>
            <a:ext cx="7414531" cy="33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9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413</Words>
  <Application>Microsoft Office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Noto Sans SC</vt:lpstr>
      <vt:lpstr>等线</vt:lpstr>
      <vt:lpstr>等线 Light</vt:lpstr>
      <vt:lpstr>华文楷体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Yanzhen Guo</dc:creator>
  <cp:lastModifiedBy>Yanzhen Guo</cp:lastModifiedBy>
  <cp:revision>3</cp:revision>
  <dcterms:created xsi:type="dcterms:W3CDTF">2025-04-20T12:10:20Z</dcterms:created>
  <dcterms:modified xsi:type="dcterms:W3CDTF">2025-04-20T15:03:41Z</dcterms:modified>
</cp:coreProperties>
</file>