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notesSlides/notesSlide2.xml" ContentType="application/vnd.openxmlformats-officedocument.presentationml.notesSlide+xml"/>
  <Override PartName="/ppt/tags/tag67.xml" ContentType="application/vnd.openxmlformats-officedocument.presentationml.tags+xml"/>
  <Override PartName="/ppt/notesSlides/notesSlide3.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8.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notesSlides/notesSlide9.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10.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11.xml" ContentType="application/vnd.openxmlformats-officedocument.presentationml.notesSlide+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notesSlides/notesSlide13.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2.xml" ContentType="application/vnd.openxmlformats-officedocument.presentationml.tags+xml"/>
  <Override PartName="/ppt/notesSlides/notesSlide1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20.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23.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26.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05.xml" ContentType="application/vnd.openxmlformats-officedocument.presentationml.tags+xml"/>
  <Override PartName="/ppt/notesSlides/notesSlide29.xml" ContentType="application/vnd.openxmlformats-officedocument.presentationml.notesSlide+xml"/>
  <Override PartName="/ppt/tags/tag10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07.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3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3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36.xml" ContentType="application/vnd.openxmlformats-officedocument.presentationml.notesSlide+xml"/>
  <Override PartName="/ppt/tags/tag114.xml" ContentType="application/vnd.openxmlformats-officedocument.presentationml.tags+xml"/>
  <Override PartName="/ppt/notesSlides/notesSlide37.xml" ContentType="application/vnd.openxmlformats-officedocument.presentationml.notesSlide+xml"/>
  <Override PartName="/ppt/tags/tag115.xml" ContentType="application/vnd.openxmlformats-officedocument.presentationml.tags+xml"/>
  <Override PartName="/ppt/notesSlides/notesSlide38.xml" ContentType="application/vnd.openxmlformats-officedocument.presentationml.notesSlide+xml"/>
  <Override PartName="/ppt/tags/tag116.xml" ContentType="application/vnd.openxmlformats-officedocument.presentationml.tags+xml"/>
  <Override PartName="/ppt/notesSlides/notesSlide39.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notesSlides/notesSlide40.xml" ContentType="application/vnd.openxmlformats-officedocument.presentationml.notesSlide+xml"/>
  <Override PartName="/ppt/tags/tag119.xml" ContentType="application/vnd.openxmlformats-officedocument.presentationml.tags+xml"/>
  <Override PartName="/ppt/notesSlides/notesSlide41.xml" ContentType="application/vnd.openxmlformats-officedocument.presentationml.notesSlide+xml"/>
  <Override PartName="/ppt/tags/tag120.xml" ContentType="application/vnd.openxmlformats-officedocument.presentationml.tags+xml"/>
  <Override PartName="/ppt/notesSlides/notesSlide4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1114" r:id="rId2"/>
    <p:sldId id="1185" r:id="rId3"/>
    <p:sldId id="1153" r:id="rId4"/>
    <p:sldId id="1154" r:id="rId5"/>
    <p:sldId id="1156" r:id="rId6"/>
    <p:sldId id="1127" r:id="rId7"/>
    <p:sldId id="1128" r:id="rId8"/>
    <p:sldId id="1129" r:id="rId9"/>
    <p:sldId id="1130" r:id="rId10"/>
    <p:sldId id="1131" r:id="rId11"/>
    <p:sldId id="1132" r:id="rId12"/>
    <p:sldId id="1157" r:id="rId13"/>
    <p:sldId id="1187" r:id="rId14"/>
    <p:sldId id="1166" r:id="rId15"/>
    <p:sldId id="1186" r:id="rId16"/>
    <p:sldId id="1148" r:id="rId17"/>
    <p:sldId id="1158" r:id="rId18"/>
    <p:sldId id="1184" r:id="rId19"/>
    <p:sldId id="1167" r:id="rId20"/>
    <p:sldId id="1168" r:id="rId21"/>
    <p:sldId id="1169" r:id="rId22"/>
    <p:sldId id="1174" r:id="rId23"/>
    <p:sldId id="1159" r:id="rId24"/>
    <p:sldId id="1160" r:id="rId25"/>
    <p:sldId id="1180" r:id="rId26"/>
    <p:sldId id="1147" r:id="rId27"/>
    <p:sldId id="1126" r:id="rId28"/>
    <p:sldId id="1181" r:id="rId29"/>
    <p:sldId id="1163" r:id="rId30"/>
    <p:sldId id="1164" r:id="rId31"/>
    <p:sldId id="1182" r:id="rId32"/>
    <p:sldId id="1165" r:id="rId33"/>
    <p:sldId id="1183" r:id="rId34"/>
    <p:sldId id="1125" r:id="rId35"/>
    <p:sldId id="1150" r:id="rId36"/>
    <p:sldId id="1151" r:id="rId37"/>
    <p:sldId id="388" r:id="rId38"/>
    <p:sldId id="1149" r:id="rId39"/>
    <p:sldId id="1172" r:id="rId40"/>
    <p:sldId id="1173" r:id="rId41"/>
    <p:sldId id="1170" r:id="rId42"/>
    <p:sldId id="1171" r:id="rId43"/>
    <p:sldId id="1098" r:id="rId44"/>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7" userDrawn="1">
          <p15:clr>
            <a:srgbClr val="A4A3A4"/>
          </p15:clr>
        </p15:guide>
        <p15:guide id="2" pos="72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282"/>
    <a:srgbClr val="ED7F0D"/>
    <a:srgbClr val="022D4B"/>
    <a:srgbClr val="144282"/>
    <a:srgbClr val="D5745D"/>
    <a:srgbClr val="97A5D2"/>
    <a:srgbClr val="ED7E0D"/>
    <a:srgbClr val="DE5C1D"/>
    <a:srgbClr val="953B26"/>
    <a:srgbClr val="FBE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89088"/>
  </p:normalViewPr>
  <p:slideViewPr>
    <p:cSldViewPr snapToGrid="0" showGuides="1">
      <p:cViewPr varScale="1">
        <p:scale>
          <a:sx n="104" d="100"/>
          <a:sy n="104" d="100"/>
        </p:scale>
        <p:origin x="840" y="72"/>
      </p:cViewPr>
      <p:guideLst>
        <p:guide orient="horz" pos="4037"/>
        <p:guide pos="7240"/>
      </p:guideLst>
    </p:cSldViewPr>
  </p:slideViewPr>
  <p:notesTextViewPr>
    <p:cViewPr>
      <p:scale>
        <a:sx n="100" d="100"/>
        <a:sy n="100" d="100"/>
      </p:scale>
      <p:origin x="0" y="0"/>
    </p:cViewPr>
  </p:notesTextViewPr>
  <p:notesViewPr>
    <p:cSldViewPr snapToGrid="0">
      <p:cViewPr varScale="1">
        <p:scale>
          <a:sx n="83" d="100"/>
          <a:sy n="83" d="100"/>
        </p:scale>
        <p:origin x="2428"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2025/6/30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有问题，还没改</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10</a:t>
            </a:fld>
            <a:endParaRPr lang="en-US"/>
          </a:p>
        </p:txBody>
      </p:sp>
    </p:spTree>
    <p:extLst>
      <p:ext uri="{BB962C8B-B14F-4D97-AF65-F5344CB8AC3E}">
        <p14:creationId xmlns:p14="http://schemas.microsoft.com/office/powerpoint/2010/main" val="169501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删掉</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11</a:t>
            </a:fld>
            <a:endParaRPr lang="en-US"/>
          </a:p>
        </p:txBody>
      </p:sp>
    </p:spTree>
    <p:extLst>
      <p:ext uri="{BB962C8B-B14F-4D97-AF65-F5344CB8AC3E}">
        <p14:creationId xmlns:p14="http://schemas.microsoft.com/office/powerpoint/2010/main" val="948457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8F6E08FF-77CC-C38A-0097-5D0F8A5DAE0C}"/>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3A3436F8-AD0C-384D-2387-4844E7AE53C2}"/>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E99A6D7E-499D-68FE-5295-61D82B5C7E44}"/>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a:extLst>
              <a:ext uri="{FF2B5EF4-FFF2-40B4-BE49-F238E27FC236}">
                <a16:creationId xmlns:a16="http://schemas.microsoft.com/office/drawing/2014/main" id="{808D9903-A136-54E7-79A8-5DE8BD4BD59B}"/>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12</a:t>
            </a:fld>
            <a:endParaRPr lang="en-US"/>
          </a:p>
        </p:txBody>
      </p:sp>
    </p:spTree>
    <p:extLst>
      <p:ext uri="{BB962C8B-B14F-4D97-AF65-F5344CB8AC3E}">
        <p14:creationId xmlns:p14="http://schemas.microsoft.com/office/powerpoint/2010/main" val="4190733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8F6E08FF-77CC-C38A-0097-5D0F8A5DAE0C}"/>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3A3436F8-AD0C-384D-2387-4844E7AE53C2}"/>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E99A6D7E-499D-68FE-5295-61D82B5C7E44}"/>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a:extLst>
              <a:ext uri="{FF2B5EF4-FFF2-40B4-BE49-F238E27FC236}">
                <a16:creationId xmlns:a16="http://schemas.microsoft.com/office/drawing/2014/main" id="{808D9903-A136-54E7-79A8-5DE8BD4BD59B}"/>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13</a:t>
            </a:fld>
            <a:endParaRPr lang="en-US"/>
          </a:p>
        </p:txBody>
      </p:sp>
    </p:spTree>
    <p:extLst>
      <p:ext uri="{BB962C8B-B14F-4D97-AF65-F5344CB8AC3E}">
        <p14:creationId xmlns:p14="http://schemas.microsoft.com/office/powerpoint/2010/main" val="4190733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先写这些，后续需要更改再说</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7FA11-34C1-3C51-8259-960921B476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7AC0128-C0FB-5983-57FF-6112A85386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04C345C-ABD3-7686-F358-A6223D7B9DE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02491AC-1BA5-AE8B-CE43-2904718F55A8}"/>
              </a:ext>
            </a:extLst>
          </p:cNvPr>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129025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420EBF83-B90E-C6BE-99B4-52498059D82C}"/>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A04073D5-B4F3-357A-57FD-C4930B178DB2}"/>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3B2C518C-6434-8476-8AC5-EF6D98B5AD4C}"/>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特点：少链表；多</a:t>
            </a:r>
            <a:r>
              <a:rPr lang="en-US" altLang="zh-CN" sz="1300" dirty="0">
                <a:latin typeface="+mj-lt"/>
              </a:rPr>
              <a:t>cell</a:t>
            </a:r>
            <a:r>
              <a:rPr lang="zh-CN" altLang="en-US" sz="1300" dirty="0">
                <a:latin typeface="+mj-lt"/>
              </a:rPr>
              <a:t>。</a:t>
            </a:r>
            <a:endParaRPr sz="1300" dirty="0">
              <a:latin typeface="+mj-lt"/>
            </a:endParaRPr>
          </a:p>
        </p:txBody>
      </p:sp>
      <p:sp>
        <p:nvSpPr>
          <p:cNvPr id="75" name="Google Shape;75;p2:notes">
            <a:extLst>
              <a:ext uri="{FF2B5EF4-FFF2-40B4-BE49-F238E27FC236}">
                <a16:creationId xmlns:a16="http://schemas.microsoft.com/office/drawing/2014/main" id="{0EC698BB-F37D-2BBD-8E7F-3A0ED46E4471}"/>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16</a:t>
            </a:fld>
            <a:endParaRPr lang="en-US"/>
          </a:p>
        </p:txBody>
      </p:sp>
    </p:spTree>
    <p:extLst>
      <p:ext uri="{BB962C8B-B14F-4D97-AF65-F5344CB8AC3E}">
        <p14:creationId xmlns:p14="http://schemas.microsoft.com/office/powerpoint/2010/main" val="2709441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90A82A10-F23C-78E4-066C-AB971F637D84}"/>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E2C87C37-FE88-FEE6-1C49-3CD80EEB3B75}"/>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A1788E1D-92B5-1778-52DD-DFFB2210F689}"/>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特点：少链表；多</a:t>
            </a:r>
            <a:r>
              <a:rPr lang="en-US" altLang="zh-CN" sz="1300" dirty="0">
                <a:latin typeface="+mj-lt"/>
              </a:rPr>
              <a:t>cell</a:t>
            </a:r>
            <a:r>
              <a:rPr lang="zh-CN" altLang="en-US" sz="1300" dirty="0">
                <a:latin typeface="+mj-lt"/>
              </a:rPr>
              <a:t>。</a:t>
            </a:r>
            <a:endParaRPr sz="1300" dirty="0">
              <a:latin typeface="+mj-lt"/>
            </a:endParaRPr>
          </a:p>
        </p:txBody>
      </p:sp>
      <p:sp>
        <p:nvSpPr>
          <p:cNvPr id="75" name="Google Shape;75;p2:notes">
            <a:extLst>
              <a:ext uri="{FF2B5EF4-FFF2-40B4-BE49-F238E27FC236}">
                <a16:creationId xmlns:a16="http://schemas.microsoft.com/office/drawing/2014/main" id="{38F8A61B-3CD5-7559-975A-BA1FB93F556B}"/>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17</a:t>
            </a:fld>
            <a:endParaRPr lang="en-US"/>
          </a:p>
        </p:txBody>
      </p:sp>
    </p:spTree>
    <p:extLst>
      <p:ext uri="{BB962C8B-B14F-4D97-AF65-F5344CB8AC3E}">
        <p14:creationId xmlns:p14="http://schemas.microsoft.com/office/powerpoint/2010/main" val="1824630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9638C-E86F-E4AA-BF65-7594F3E470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6C1188F-9794-51ED-E3FD-022B2E81B8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F1CC7AE-39D7-DBA2-0D03-00BE9B36B99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6A971F2-7B45-C70E-1C71-B97446A8734E}"/>
              </a:ext>
            </a:extLst>
          </p:cNvPr>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964804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19</a:t>
            </a:fld>
            <a:endParaRPr lang="en-US"/>
          </a:p>
        </p:txBody>
      </p:sp>
    </p:spTree>
    <p:extLst>
      <p:ext uri="{BB962C8B-B14F-4D97-AF65-F5344CB8AC3E}">
        <p14:creationId xmlns:p14="http://schemas.microsoft.com/office/powerpoint/2010/main" val="192095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70A9DFE5-F8AB-684C-1593-3A3F9D3D151A}"/>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E8EA4C55-CA02-5C52-3FAB-2061C1C1BDDB}"/>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CEA77071-A353-1D7B-8FB6-CDD83EFC31F4}"/>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a:extLst>
              <a:ext uri="{FF2B5EF4-FFF2-40B4-BE49-F238E27FC236}">
                <a16:creationId xmlns:a16="http://schemas.microsoft.com/office/drawing/2014/main" id="{510086A6-A0DC-5E55-3CAE-A921EC0B6785}"/>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a:t>
            </a:fld>
            <a:endParaRPr lang="en-US"/>
          </a:p>
        </p:txBody>
      </p:sp>
    </p:spTree>
    <p:extLst>
      <p:ext uri="{BB962C8B-B14F-4D97-AF65-F5344CB8AC3E}">
        <p14:creationId xmlns:p14="http://schemas.microsoft.com/office/powerpoint/2010/main" val="3958860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en-US" altLang="zh-CN" sz="1300" dirty="0">
                <a:latin typeface="+mj-lt"/>
              </a:rPr>
              <a:t>Cortex-M CPU</a:t>
            </a:r>
            <a:r>
              <a:rPr lang="zh-CN" altLang="en-US" sz="1300" dirty="0">
                <a:latin typeface="+mj-lt"/>
              </a:rPr>
              <a:t>总共有</a:t>
            </a:r>
            <a:r>
              <a:rPr lang="en-US" altLang="zh-CN" sz="1300" dirty="0">
                <a:latin typeface="+mj-lt"/>
              </a:rPr>
              <a:t>16</a:t>
            </a:r>
            <a:r>
              <a:rPr lang="zh-CN" altLang="en-US" sz="1300" dirty="0">
                <a:latin typeface="+mj-lt"/>
              </a:rPr>
              <a:t>个通用寄存器，其中</a:t>
            </a:r>
            <a:r>
              <a:rPr lang="en-US" altLang="zh-CN" sz="1300" dirty="0">
                <a:latin typeface="+mj-lt"/>
              </a:rPr>
              <a:t>R15</a:t>
            </a:r>
            <a:r>
              <a:rPr lang="zh-CN" altLang="en-US" sz="1300" dirty="0">
                <a:latin typeface="+mj-lt"/>
              </a:rPr>
              <a:t>为</a:t>
            </a:r>
            <a:r>
              <a:rPr lang="en-US" altLang="zh-CN" sz="1300" dirty="0">
                <a:latin typeface="+mj-lt"/>
              </a:rPr>
              <a:t>PC</a:t>
            </a:r>
            <a:r>
              <a:rPr lang="zh-CN" altLang="en-US" sz="1300" dirty="0">
                <a:latin typeface="+mj-lt"/>
              </a:rPr>
              <a:t>，</a:t>
            </a:r>
            <a:r>
              <a:rPr lang="en-US" altLang="zh-CN" sz="1300" dirty="0">
                <a:latin typeface="+mj-lt"/>
              </a:rPr>
              <a:t>R14</a:t>
            </a:r>
            <a:r>
              <a:rPr lang="zh-CN" altLang="en-US" sz="1300" dirty="0">
                <a:latin typeface="+mj-lt"/>
              </a:rPr>
              <a:t>为返回地址寄存器，</a:t>
            </a:r>
            <a:r>
              <a:rPr lang="en-US" altLang="zh-CN" sz="1300" dirty="0">
                <a:latin typeface="+mj-lt"/>
              </a:rPr>
              <a:t>R13</a:t>
            </a:r>
            <a:r>
              <a:rPr lang="zh-CN" altLang="en-US" sz="1300" dirty="0">
                <a:latin typeface="+mj-lt"/>
              </a:rPr>
              <a:t>为</a:t>
            </a:r>
            <a:r>
              <a:rPr lang="en-US" altLang="zh-CN" sz="1300" dirty="0">
                <a:latin typeface="+mj-lt"/>
              </a:rPr>
              <a:t>SP</a:t>
            </a:r>
            <a:r>
              <a:rPr lang="zh-CN" altLang="en-US" sz="1300" dirty="0">
                <a:latin typeface="+mj-lt"/>
              </a:rPr>
              <a:t>栈指针寄存器</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20</a:t>
            </a:fld>
            <a:endParaRPr lang="en-US"/>
          </a:p>
        </p:txBody>
      </p:sp>
    </p:spTree>
    <p:extLst>
      <p:ext uri="{BB962C8B-B14F-4D97-AF65-F5344CB8AC3E}">
        <p14:creationId xmlns:p14="http://schemas.microsoft.com/office/powerpoint/2010/main" val="38421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线程切换分为三种：</a:t>
            </a:r>
            <a:r>
              <a:rPr lang="en-US" altLang="zh-CN" sz="1300" dirty="0">
                <a:latin typeface="+mj-lt"/>
              </a:rPr>
              <a:t>1,2,3</a:t>
            </a:r>
          </a:p>
          <a:p>
            <a:pPr marL="0" lvl="0" indent="0" algn="l" rtl="0">
              <a:spcBef>
                <a:spcPts val="0"/>
              </a:spcBef>
              <a:spcAft>
                <a:spcPts val="0"/>
              </a:spcAft>
              <a:buNone/>
            </a:pPr>
            <a:r>
              <a:rPr lang="zh-CN" altLang="en-US" sz="1300" dirty="0">
                <a:latin typeface="+mj-lt"/>
              </a:rPr>
              <a:t>第一种直接将目标线程初始化时创建的栈帧弹出即可</a:t>
            </a:r>
            <a:endParaRPr lang="en-US" altLang="zh-CN" sz="1300" dirty="0">
              <a:latin typeface="+mj-lt"/>
            </a:endParaRPr>
          </a:p>
          <a:p>
            <a:pPr marL="0" lvl="0" indent="0" algn="l" rtl="0">
              <a:spcBef>
                <a:spcPts val="0"/>
              </a:spcBef>
              <a:spcAft>
                <a:spcPts val="0"/>
              </a:spcAft>
              <a:buNone/>
            </a:pPr>
            <a:r>
              <a:rPr lang="zh-CN" altLang="en-US" sz="1300" dirty="0">
                <a:latin typeface="+mj-lt"/>
              </a:rPr>
              <a:t>第二种：</a:t>
            </a:r>
            <a:r>
              <a:rPr lang="zh-CN" altLang="en-US" sz="1200" b="0" i="0" kern="1200" dirty="0">
                <a:solidFill>
                  <a:schemeClr val="tx1"/>
                </a:solidFill>
                <a:effectLst/>
                <a:latin typeface="+mn-lt"/>
                <a:ea typeface="+mn-ea"/>
                <a:cs typeface="+mn-cs"/>
              </a:rPr>
              <a:t>硬件在进入 </a:t>
            </a:r>
            <a:r>
              <a:rPr lang="en-US" altLang="zh-CN" sz="1200" b="0" i="0" kern="1200" dirty="0" err="1">
                <a:solidFill>
                  <a:schemeClr val="tx1"/>
                </a:solidFill>
                <a:effectLst/>
                <a:latin typeface="+mn-lt"/>
                <a:ea typeface="+mn-ea"/>
                <a:cs typeface="+mn-cs"/>
              </a:rPr>
              <a:t>PendSV</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中断之前自动保存了 </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PSR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R12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R3-R0 </a:t>
            </a:r>
            <a:r>
              <a:rPr lang="zh-CN" altLang="en-US" sz="1200" b="0" i="0" kern="1200" dirty="0">
                <a:solidFill>
                  <a:schemeClr val="tx1"/>
                </a:solidFill>
                <a:effectLst/>
                <a:latin typeface="+mn-lt"/>
                <a:ea typeface="+mn-ea"/>
                <a:cs typeface="+mn-cs"/>
              </a:rPr>
              <a:t>寄存器，然后 </a:t>
            </a:r>
            <a:r>
              <a:rPr lang="en-US" altLang="zh-CN" sz="1200" b="0" i="0" kern="1200" dirty="0" err="1">
                <a:solidFill>
                  <a:schemeClr val="tx1"/>
                </a:solidFill>
                <a:effectLst/>
                <a:latin typeface="+mn-lt"/>
                <a:ea typeface="+mn-ea"/>
                <a:cs typeface="+mn-cs"/>
              </a:rPr>
              <a:t>PendSV</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里保存 </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R11~R4 </a:t>
            </a:r>
            <a:r>
              <a:rPr lang="zh-CN" altLang="en-US" sz="1200" b="0" i="0" kern="1200" dirty="0">
                <a:solidFill>
                  <a:schemeClr val="tx1"/>
                </a:solidFill>
                <a:effectLst/>
                <a:latin typeface="+mn-lt"/>
                <a:ea typeface="+mn-ea"/>
                <a:cs typeface="+mn-cs"/>
              </a:rPr>
              <a:t>寄存器，以及恢复 </a:t>
            </a:r>
            <a:r>
              <a:rPr lang="en-US" altLang="zh-CN" sz="1200" b="0" i="0" kern="1200" dirty="0">
                <a:solidFill>
                  <a:schemeClr val="tx1"/>
                </a:solidFill>
                <a:effectLst/>
                <a:latin typeface="+mn-lt"/>
                <a:ea typeface="+mn-ea"/>
                <a:cs typeface="+mn-cs"/>
              </a:rPr>
              <a:t>to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R4~R11 </a:t>
            </a:r>
            <a:r>
              <a:rPr lang="zh-CN" altLang="en-US" sz="1200" b="0" i="0" kern="1200" dirty="0">
                <a:solidFill>
                  <a:schemeClr val="tx1"/>
                </a:solidFill>
                <a:effectLst/>
                <a:latin typeface="+mn-lt"/>
                <a:ea typeface="+mn-ea"/>
                <a:cs typeface="+mn-cs"/>
              </a:rPr>
              <a:t>寄存器，最后硬件在退出 </a:t>
            </a:r>
            <a:r>
              <a:rPr lang="en-US" altLang="zh-CN" sz="1200" b="0" i="0" kern="1200" dirty="0" err="1">
                <a:solidFill>
                  <a:schemeClr val="tx1"/>
                </a:solidFill>
                <a:effectLst/>
                <a:latin typeface="+mn-lt"/>
                <a:ea typeface="+mn-ea"/>
                <a:cs typeface="+mn-cs"/>
              </a:rPr>
              <a:t>PendSV</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中断之后，自动恢复 </a:t>
            </a:r>
            <a:r>
              <a:rPr lang="en-US" altLang="zh-CN" sz="1200" b="0" i="0" kern="1200" dirty="0">
                <a:solidFill>
                  <a:schemeClr val="tx1"/>
                </a:solidFill>
                <a:effectLst/>
                <a:latin typeface="+mn-lt"/>
                <a:ea typeface="+mn-ea"/>
                <a:cs typeface="+mn-cs"/>
              </a:rPr>
              <a:t>to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R0~R3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R12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PSR </a:t>
            </a:r>
            <a:r>
              <a:rPr lang="zh-CN" altLang="en-US" sz="1200" b="0" i="0" kern="1200" dirty="0">
                <a:solidFill>
                  <a:schemeClr val="tx1"/>
                </a:solidFill>
                <a:effectLst/>
                <a:latin typeface="+mn-lt"/>
                <a:ea typeface="+mn-ea"/>
                <a:cs typeface="+mn-cs"/>
              </a:rPr>
              <a:t>寄存器。</a:t>
            </a:r>
            <a:endParaRPr lang="en-US" altLang="zh-CN" sz="1200" b="0" i="0" kern="1200" dirty="0">
              <a:solidFill>
                <a:schemeClr val="tx1"/>
              </a:solidFill>
              <a:effectLst/>
              <a:latin typeface="+mn-lt"/>
              <a:ea typeface="+mn-ea"/>
              <a:cs typeface="+mn-cs"/>
            </a:endParaRPr>
          </a:p>
          <a:p>
            <a:pPr marL="0" lvl="0" indent="0" algn="l" rtl="0">
              <a:spcBef>
                <a:spcPts val="0"/>
              </a:spcBef>
              <a:spcAft>
                <a:spcPts val="0"/>
              </a:spcAft>
              <a:buNone/>
            </a:pPr>
            <a:r>
              <a:rPr lang="zh-CN" altLang="en-US" sz="1200" b="0" i="0" kern="1200" dirty="0">
                <a:solidFill>
                  <a:schemeClr val="tx1"/>
                </a:solidFill>
                <a:effectLst/>
                <a:latin typeface="+mn-lt"/>
                <a:ea typeface="+mn-ea"/>
                <a:cs typeface="+mn-cs"/>
              </a:rPr>
              <a:t>第三种：硬件在进入中断之前自动保存了 </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PSR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R12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R3-R0 </a:t>
            </a:r>
            <a:r>
              <a:rPr lang="zh-CN" altLang="en-US" sz="1200" b="0" i="0" kern="1200" dirty="0">
                <a:solidFill>
                  <a:schemeClr val="tx1"/>
                </a:solidFill>
                <a:effectLst/>
                <a:latin typeface="+mn-lt"/>
                <a:ea typeface="+mn-ea"/>
                <a:cs typeface="+mn-cs"/>
              </a:rPr>
              <a:t>寄存器，然后触发了 </a:t>
            </a:r>
            <a:r>
              <a:rPr lang="en-US" altLang="zh-CN" sz="1200" b="0" i="0" kern="1200" dirty="0" err="1">
                <a:solidFill>
                  <a:schemeClr val="tx1"/>
                </a:solidFill>
                <a:effectLst/>
                <a:latin typeface="+mn-lt"/>
                <a:ea typeface="+mn-ea"/>
                <a:cs typeface="+mn-cs"/>
              </a:rPr>
              <a:t>PendSV</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异常。在 </a:t>
            </a:r>
            <a:r>
              <a:rPr lang="en-US" altLang="zh-CN" sz="1200" b="0" i="0" kern="1200" dirty="0" err="1">
                <a:solidFill>
                  <a:schemeClr val="tx1"/>
                </a:solidFill>
                <a:effectLst/>
                <a:latin typeface="+mn-lt"/>
                <a:ea typeface="+mn-ea"/>
                <a:cs typeface="+mn-cs"/>
              </a:rPr>
              <a:t>PendSV</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异常处理函数里保存 </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R11~R4 </a:t>
            </a:r>
            <a:r>
              <a:rPr lang="zh-CN" altLang="en-US" sz="1200" b="0" i="0" kern="1200" dirty="0">
                <a:solidFill>
                  <a:schemeClr val="tx1"/>
                </a:solidFill>
                <a:effectLst/>
                <a:latin typeface="+mn-lt"/>
                <a:ea typeface="+mn-ea"/>
                <a:cs typeface="+mn-cs"/>
              </a:rPr>
              <a:t>寄存器，以及恢复 </a:t>
            </a:r>
            <a:r>
              <a:rPr lang="en-US" altLang="zh-CN" sz="1200" b="0" i="0" kern="1200" dirty="0">
                <a:solidFill>
                  <a:schemeClr val="tx1"/>
                </a:solidFill>
                <a:effectLst/>
                <a:latin typeface="+mn-lt"/>
                <a:ea typeface="+mn-ea"/>
                <a:cs typeface="+mn-cs"/>
              </a:rPr>
              <a:t>to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R4~R11 </a:t>
            </a:r>
            <a:r>
              <a:rPr lang="zh-CN" altLang="en-US" sz="1200" b="0" i="0" kern="1200" dirty="0">
                <a:solidFill>
                  <a:schemeClr val="tx1"/>
                </a:solidFill>
                <a:effectLst/>
                <a:latin typeface="+mn-lt"/>
                <a:ea typeface="+mn-ea"/>
                <a:cs typeface="+mn-cs"/>
              </a:rPr>
              <a:t>寄存器，最后硬件在退出 </a:t>
            </a:r>
            <a:r>
              <a:rPr lang="en-US" altLang="zh-CN" sz="1200" b="0" i="0" kern="1200" dirty="0" err="1">
                <a:solidFill>
                  <a:schemeClr val="tx1"/>
                </a:solidFill>
                <a:effectLst/>
                <a:latin typeface="+mn-lt"/>
                <a:ea typeface="+mn-ea"/>
                <a:cs typeface="+mn-cs"/>
              </a:rPr>
              <a:t>PendSV</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中断之后，自动恢复 </a:t>
            </a:r>
            <a:r>
              <a:rPr lang="en-US" altLang="zh-CN" sz="1200" b="0" i="0" kern="1200" dirty="0">
                <a:solidFill>
                  <a:schemeClr val="tx1"/>
                </a:solidFill>
                <a:effectLst/>
                <a:latin typeface="+mn-lt"/>
                <a:ea typeface="+mn-ea"/>
                <a:cs typeface="+mn-cs"/>
              </a:rPr>
              <a:t>to </a:t>
            </a:r>
            <a:r>
              <a:rPr lang="zh-CN" altLang="en-US" sz="1200" b="0" i="0" kern="1200" dirty="0">
                <a:solidFill>
                  <a:schemeClr val="tx1"/>
                </a:solidFill>
                <a:effectLst/>
                <a:latin typeface="+mn-lt"/>
                <a:ea typeface="+mn-ea"/>
                <a:cs typeface="+mn-cs"/>
              </a:rPr>
              <a:t>线程的 </a:t>
            </a:r>
            <a:r>
              <a:rPr lang="en-US" altLang="zh-CN" sz="1200" b="0" i="0" kern="1200" dirty="0">
                <a:solidFill>
                  <a:schemeClr val="tx1"/>
                </a:solidFill>
                <a:effectLst/>
                <a:latin typeface="+mn-lt"/>
                <a:ea typeface="+mn-ea"/>
                <a:cs typeface="+mn-cs"/>
              </a:rPr>
              <a:t>R0~R3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R12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PSR</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LR </a:t>
            </a:r>
            <a:r>
              <a:rPr lang="zh-CN" altLang="en-US" sz="1200" b="0" i="0" kern="1200" dirty="0">
                <a:solidFill>
                  <a:schemeClr val="tx1"/>
                </a:solidFill>
                <a:effectLst/>
                <a:latin typeface="+mn-lt"/>
                <a:ea typeface="+mn-ea"/>
                <a:cs typeface="+mn-cs"/>
              </a:rPr>
              <a:t>寄存器。</a:t>
            </a:r>
            <a:endParaRPr lang="en-US" altLang="zh-CN"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21</a:t>
            </a:fld>
            <a:endParaRPr lang="en-US"/>
          </a:p>
        </p:txBody>
      </p:sp>
    </p:spTree>
    <p:extLst>
      <p:ext uri="{BB962C8B-B14F-4D97-AF65-F5344CB8AC3E}">
        <p14:creationId xmlns:p14="http://schemas.microsoft.com/office/powerpoint/2010/main" val="618001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153205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调度：多种调度方式</a:t>
            </a:r>
            <a:r>
              <a:rPr lang="en-US" altLang="zh-CN" sz="1300" dirty="0">
                <a:latin typeface="+mj-lt"/>
              </a:rPr>
              <a:t>/</a:t>
            </a:r>
            <a:r>
              <a:rPr lang="zh-CN" altLang="en-US" sz="1300" dirty="0">
                <a:latin typeface="+mj-lt"/>
              </a:rPr>
              <a:t>借助</a:t>
            </a:r>
            <a:r>
              <a:rPr lang="en-US" altLang="zh-CN" sz="1300" dirty="0">
                <a:latin typeface="+mj-lt"/>
              </a:rPr>
              <a:t>trait</a:t>
            </a:r>
            <a:r>
              <a:rPr lang="zh-CN" altLang="en-US" sz="1300" dirty="0">
                <a:latin typeface="+mj-lt"/>
              </a:rPr>
              <a:t>结构</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DD6160FF-EA16-C10D-3523-2103EA2E0513}"/>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B62E96AE-8698-FD44-F620-12583FAC3568}"/>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DC39F35A-E206-121A-0EE7-369CB5437BD3}"/>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调度：多种调度方式</a:t>
            </a:r>
            <a:r>
              <a:rPr lang="en-US" altLang="zh-CN" sz="1300" dirty="0">
                <a:latin typeface="+mj-lt"/>
              </a:rPr>
              <a:t>/</a:t>
            </a:r>
            <a:r>
              <a:rPr lang="zh-CN" altLang="en-US" sz="1300" dirty="0">
                <a:latin typeface="+mj-lt"/>
              </a:rPr>
              <a:t>借助</a:t>
            </a:r>
            <a:r>
              <a:rPr lang="en-US" altLang="zh-CN" sz="1300" dirty="0">
                <a:latin typeface="+mj-lt"/>
              </a:rPr>
              <a:t>trait</a:t>
            </a:r>
            <a:r>
              <a:rPr lang="zh-CN" altLang="en-US" sz="1300" dirty="0">
                <a:latin typeface="+mj-lt"/>
              </a:rPr>
              <a:t>结构</a:t>
            </a:r>
            <a:endParaRPr sz="1300" dirty="0">
              <a:latin typeface="+mj-lt"/>
            </a:endParaRPr>
          </a:p>
        </p:txBody>
      </p:sp>
      <p:sp>
        <p:nvSpPr>
          <p:cNvPr id="75" name="Google Shape;75;p2:notes">
            <a:extLst>
              <a:ext uri="{FF2B5EF4-FFF2-40B4-BE49-F238E27FC236}">
                <a16:creationId xmlns:a16="http://schemas.microsoft.com/office/drawing/2014/main" id="{8355E7C9-1C28-9385-601E-636C670649F7}"/>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24</a:t>
            </a:fld>
            <a:endParaRPr lang="en-US"/>
          </a:p>
        </p:txBody>
      </p:sp>
    </p:spTree>
    <p:extLst>
      <p:ext uri="{BB962C8B-B14F-4D97-AF65-F5344CB8AC3E}">
        <p14:creationId xmlns:p14="http://schemas.microsoft.com/office/powerpoint/2010/main" val="807179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A97FB-5E69-4821-8472-774A0549FE1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3A5C4AA-DBDE-D0E5-9F44-444B528473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93894E7-6ACA-BC6E-2BD7-752E5550083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A741043-EA7A-14F8-C381-C77D7CD56707}"/>
              </a:ext>
            </a:extLst>
          </p:cNvPr>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085540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343B6A1E-ABB7-E7A6-4539-6312E2CACDA0}"/>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0C76318A-61B5-B87A-AE18-53A170C6618C}"/>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11923B3E-05A2-A40B-B9EA-79A8F74A771D}"/>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这里简单展示一下数据结构就可以了，框出来的两个部分（也许可以当作特色来说？）可以提一下</a:t>
            </a:r>
            <a:endParaRPr sz="1300" dirty="0">
              <a:latin typeface="+mj-lt"/>
            </a:endParaRPr>
          </a:p>
        </p:txBody>
      </p:sp>
      <p:sp>
        <p:nvSpPr>
          <p:cNvPr id="75" name="Google Shape;75;p2:notes">
            <a:extLst>
              <a:ext uri="{FF2B5EF4-FFF2-40B4-BE49-F238E27FC236}">
                <a16:creationId xmlns:a16="http://schemas.microsoft.com/office/drawing/2014/main" id="{FFDDAC2E-7842-99F2-DC27-565A4C3A7897}"/>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26</a:t>
            </a:fld>
            <a:endParaRPr lang="en-US"/>
          </a:p>
        </p:txBody>
      </p:sp>
    </p:spTree>
    <p:extLst>
      <p:ext uri="{BB962C8B-B14F-4D97-AF65-F5344CB8AC3E}">
        <p14:creationId xmlns:p14="http://schemas.microsoft.com/office/powerpoint/2010/main" val="1073690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这里是对比了</a:t>
            </a:r>
            <a:r>
              <a:rPr lang="en-US" altLang="zh-CN" sz="1300" dirty="0">
                <a:latin typeface="+mj-lt"/>
              </a:rPr>
              <a:t>C</a:t>
            </a:r>
            <a:r>
              <a:rPr lang="zh-CN" altLang="en-US" sz="1300" dirty="0">
                <a:latin typeface="+mj-lt"/>
              </a:rPr>
              <a:t>语言原生的</a:t>
            </a:r>
            <a:r>
              <a:rPr lang="en-US" altLang="zh-CN" sz="1300" dirty="0">
                <a:latin typeface="+mj-lt"/>
              </a:rPr>
              <a:t>Rt-thread</a:t>
            </a:r>
            <a:r>
              <a:rPr lang="zh-CN" altLang="en-US" sz="1300" dirty="0">
                <a:latin typeface="+mj-lt"/>
              </a:rPr>
              <a:t>与我们使用</a:t>
            </a:r>
            <a:r>
              <a:rPr lang="en-US" altLang="zh-CN" sz="1300" dirty="0">
                <a:latin typeface="+mj-lt"/>
              </a:rPr>
              <a:t>Rust</a:t>
            </a:r>
            <a:r>
              <a:rPr lang="zh-CN" altLang="en-US" sz="1300" dirty="0">
                <a:latin typeface="+mj-lt"/>
              </a:rPr>
              <a:t>实现的</a:t>
            </a:r>
            <a:r>
              <a:rPr lang="en-US" altLang="zh-CN" sz="1300" dirty="0">
                <a:latin typeface="+mj-lt"/>
              </a:rPr>
              <a:t>Rt-thread,</a:t>
            </a:r>
            <a:r>
              <a:rPr lang="zh-CN" altLang="en-US" sz="1300" dirty="0">
                <a:latin typeface="+mj-lt"/>
              </a:rPr>
              <a:t>右边的代码跟左边是一一对应的</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0F692-36EB-1066-5461-4E39AACD2D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7F5A89-AEE0-9F1B-2401-F1CBF8BFAB2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CF9EC3D-C43C-8CA9-06FB-944415AD28A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D539587-E661-540A-D810-65A3CD10BBA8}"/>
              </a:ext>
            </a:extLst>
          </p:cNvPr>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2284700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zh-CN" altLang="en-US" sz="1300" dirty="0">
                <a:latin typeface="+mj-lt"/>
              </a:rPr>
              <a:t>下面这个图原本是一张纯文字的</a:t>
            </a:r>
            <a:r>
              <a:rPr lang="en-US" altLang="zh-CN" sz="1300" dirty="0">
                <a:latin typeface="+mj-lt"/>
              </a:rPr>
              <a:t>PPT</a:t>
            </a:r>
            <a:r>
              <a:rPr lang="zh-CN" altLang="en-US" sz="1300" dirty="0">
                <a:latin typeface="+mj-lt"/>
              </a:rPr>
              <a:t>，我画成了图。</a:t>
            </a:r>
            <a:endParaRPr lang="en-US" altLang="zh-CN" sz="1300" dirty="0">
              <a:latin typeface="+mj-lt"/>
            </a:endParaRPr>
          </a:p>
          <a:p>
            <a:r>
              <a:rPr lang="zh-CN" altLang="en-US" sz="1300" kern="1200" dirty="0">
                <a:solidFill>
                  <a:schemeClr val="tx1"/>
                </a:solidFill>
                <a:latin typeface="+mn-lt"/>
                <a:ea typeface="+mn-ea"/>
                <a:cs typeface="+mn-cs"/>
              </a:rPr>
              <a:t>原本内容：</a:t>
            </a:r>
            <a:endParaRPr lang="en-US" sz="1300" dirty="0">
              <a:latin typeface="+mj-lt"/>
            </a:endParaRPr>
          </a:p>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1400" b="1" spc="-5" dirty="0">
                <a:solidFill>
                  <a:srgbClr val="004282"/>
                </a:solidFill>
                <a:latin typeface="Calibri" panose="020F0502020204030204" charset="0"/>
                <a:cs typeface="Calibri" panose="020F0502020204030204" charset="0"/>
              </a:rPr>
              <a:t>定时器的管理</a:t>
            </a:r>
            <a:endParaRPr lang="en-US" altLang="zh-CN" sz="1400" b="1" spc="-5" dirty="0">
              <a:solidFill>
                <a:srgbClr val="004282"/>
              </a:solidFill>
              <a:latin typeface="Calibri" panose="020F0502020204030204" charset="0"/>
              <a:cs typeface="Calibri" panose="020F0502020204030204" charset="0"/>
            </a:endParaRPr>
          </a:p>
          <a:p>
            <a:pPr marL="355600" indent="-342900" defTabSz="914400">
              <a:lnSpc>
                <a:spcPct val="110000"/>
              </a:lnSpc>
              <a:spcBef>
                <a:spcPts val="100"/>
              </a:spcBef>
              <a:buFont typeface="Wingdings" panose="05000000000000000000" pitchFamily="2" charset="2"/>
              <a:buChar char="q"/>
              <a:tabLst>
                <a:tab pos="339090" algn="l"/>
                <a:tab pos="339725" algn="l"/>
              </a:tabLst>
            </a:pPr>
            <a:r>
              <a:rPr lang="en-US" altLang="zh-CN" sz="1400" b="1" spc="-5" dirty="0">
                <a:solidFill>
                  <a:srgbClr val="004282"/>
                </a:solidFill>
                <a:latin typeface="Calibri" panose="020F0502020204030204" charset="0"/>
                <a:cs typeface="Calibri" panose="020F0502020204030204" charset="0"/>
              </a:rPr>
              <a:t>RT-Thread</a:t>
            </a:r>
            <a:r>
              <a:rPr lang="zh-CN" altLang="en-US" sz="1400" b="1" spc="-5" dirty="0">
                <a:solidFill>
                  <a:srgbClr val="004282"/>
                </a:solidFill>
                <a:latin typeface="Calibri" panose="020F0502020204030204" charset="0"/>
                <a:cs typeface="Calibri" panose="020F0502020204030204" charset="0"/>
              </a:rPr>
              <a:t>的定时器由定时器控制块</a:t>
            </a:r>
            <a:r>
              <a:rPr lang="en-US" altLang="zh-CN" sz="1400" b="1" spc="-5" dirty="0" err="1">
                <a:solidFill>
                  <a:srgbClr val="004282"/>
                </a:solidFill>
                <a:latin typeface="Calibri" panose="020F0502020204030204" charset="0"/>
                <a:cs typeface="Calibri" panose="020F0502020204030204" charset="0"/>
              </a:rPr>
              <a:t>RtTimer</a:t>
            </a:r>
            <a:r>
              <a:rPr lang="zh-CN" altLang="en-US" sz="1400" b="1" spc="-5" dirty="0">
                <a:solidFill>
                  <a:srgbClr val="004282"/>
                </a:solidFill>
                <a:latin typeface="Calibri" panose="020F0502020204030204" charset="0"/>
                <a:cs typeface="Calibri" panose="020F0502020204030204" charset="0"/>
              </a:rPr>
              <a:t>控制，全部在运行时动态分配并按照超时时间升序挂载在动态数组</a:t>
            </a:r>
            <a:r>
              <a:rPr lang="en-US" altLang="zh-CN" sz="1400" b="1" spc="-5" dirty="0">
                <a:solidFill>
                  <a:srgbClr val="004282"/>
                </a:solidFill>
                <a:latin typeface="Calibri" panose="020F0502020204030204" charset="0"/>
                <a:cs typeface="Calibri" panose="020F0502020204030204" charset="0"/>
              </a:rPr>
              <a:t>TIMERS</a:t>
            </a:r>
            <a:r>
              <a:rPr lang="zh-CN" altLang="en-US" sz="1400" b="1" spc="-5" dirty="0">
                <a:solidFill>
                  <a:srgbClr val="004282"/>
                </a:solidFill>
                <a:latin typeface="Calibri" panose="020F0502020204030204" charset="0"/>
                <a:cs typeface="Calibri" panose="020F0502020204030204" charset="0"/>
              </a:rPr>
              <a:t>中。定时器的管理主要包括定时器的创建，激活，修改，超时与停止。</a:t>
            </a:r>
            <a:endParaRPr lang="en-US" altLang="zh-CN" sz="1400" b="1" spc="-5" dirty="0">
              <a:solidFill>
                <a:srgbClr val="004282"/>
              </a:solidFill>
              <a:latin typeface="Calibri" panose="020F0502020204030204" charset="0"/>
              <a:cs typeface="Calibri" panose="020F0502020204030204" charset="0"/>
            </a:endParaRPr>
          </a:p>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1400" b="1" spc="-5" dirty="0">
                <a:solidFill>
                  <a:srgbClr val="004282"/>
                </a:solidFill>
                <a:latin typeface="Calibri" panose="020F0502020204030204" charset="0"/>
                <a:cs typeface="Calibri" panose="020F0502020204030204" charset="0"/>
              </a:rPr>
              <a:t>定时器的创建：按照指定的参数（名称，单次定时</a:t>
            </a:r>
            <a:r>
              <a:rPr lang="en-US" altLang="zh-CN" sz="1400" b="1" spc="-5" dirty="0">
                <a:solidFill>
                  <a:srgbClr val="004282"/>
                </a:solidFill>
                <a:latin typeface="Calibri" panose="020F0502020204030204" charset="0"/>
                <a:cs typeface="Calibri" panose="020F0502020204030204" charset="0"/>
              </a:rPr>
              <a:t>/</a:t>
            </a:r>
            <a:r>
              <a:rPr lang="zh-CN" altLang="en-US" sz="1400" b="1" spc="-5" dirty="0">
                <a:solidFill>
                  <a:srgbClr val="004282"/>
                </a:solidFill>
                <a:latin typeface="Calibri" panose="020F0502020204030204" charset="0"/>
                <a:cs typeface="Calibri" panose="020F0502020204030204" charset="0"/>
              </a:rPr>
              <a:t>周期定时，超时函数，定时时间等）为定时器控制块分配内存空间。</a:t>
            </a:r>
            <a:endParaRPr lang="en-US" altLang="zh-CN" sz="1400" b="1" spc="-5" dirty="0">
              <a:solidFill>
                <a:srgbClr val="004282"/>
              </a:solidFill>
              <a:latin typeface="Calibri" panose="020F0502020204030204" charset="0"/>
              <a:cs typeface="Calibri" panose="020F0502020204030204" charset="0"/>
            </a:endParaRPr>
          </a:p>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1400" b="1" spc="-5" dirty="0">
                <a:solidFill>
                  <a:srgbClr val="004282"/>
                </a:solidFill>
                <a:latin typeface="Calibri" panose="020F0502020204030204" charset="0"/>
                <a:cs typeface="Calibri" panose="020F0502020204030204" charset="0"/>
              </a:rPr>
              <a:t>定时器的激活：将定时器控制块复制，根据当前系统时间和定时时间计算超时时间，并把控制块挂载到</a:t>
            </a:r>
            <a:r>
              <a:rPr lang="en-US" altLang="zh-CN" sz="1400" b="1" spc="-5" dirty="0">
                <a:solidFill>
                  <a:srgbClr val="004282"/>
                </a:solidFill>
                <a:latin typeface="Calibri" panose="020F0502020204030204" charset="0"/>
                <a:cs typeface="Calibri" panose="020F0502020204030204" charset="0"/>
              </a:rPr>
              <a:t>TIMERS</a:t>
            </a:r>
            <a:r>
              <a:rPr lang="zh-CN" altLang="en-US" sz="1400" b="1" spc="-5" dirty="0">
                <a:solidFill>
                  <a:srgbClr val="004282"/>
                </a:solidFill>
                <a:latin typeface="Calibri" panose="020F0502020204030204" charset="0"/>
                <a:cs typeface="Calibri" panose="020F0502020204030204" charset="0"/>
              </a:rPr>
              <a:t>中。</a:t>
            </a:r>
            <a:endParaRPr lang="en-US" altLang="zh-CN" sz="1400" b="1" spc="-5" dirty="0">
              <a:solidFill>
                <a:srgbClr val="004282"/>
              </a:solidFill>
              <a:latin typeface="Calibri" panose="020F0502020204030204" charset="0"/>
              <a:cs typeface="Calibri" panose="020F0502020204030204" charset="0"/>
            </a:endParaRPr>
          </a:p>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1400" b="1" spc="-5" dirty="0">
                <a:solidFill>
                  <a:srgbClr val="004282"/>
                </a:solidFill>
                <a:latin typeface="Calibri" panose="020F0502020204030204" charset="0"/>
                <a:cs typeface="Calibri" panose="020F0502020204030204" charset="0"/>
              </a:rPr>
              <a:t>定时器的修改：修改定时器的状态（单次定时</a:t>
            </a:r>
            <a:r>
              <a:rPr lang="en-US" altLang="zh-CN" sz="1400" b="1" spc="-5" dirty="0">
                <a:solidFill>
                  <a:srgbClr val="004282"/>
                </a:solidFill>
                <a:latin typeface="Calibri" panose="020F0502020204030204" charset="0"/>
                <a:cs typeface="Calibri" panose="020F0502020204030204" charset="0"/>
              </a:rPr>
              <a:t>/</a:t>
            </a:r>
            <a:r>
              <a:rPr lang="zh-CN" altLang="en-US" sz="1400" b="1" spc="-5" dirty="0">
                <a:solidFill>
                  <a:srgbClr val="004282"/>
                </a:solidFill>
                <a:latin typeface="Calibri" panose="020F0502020204030204" charset="0"/>
                <a:cs typeface="Calibri" panose="020F0502020204030204" charset="0"/>
              </a:rPr>
              <a:t>周期定时，定时时间等），注意修改在下一次激活时生效。</a:t>
            </a:r>
            <a:endParaRPr lang="en-US" altLang="zh-CN" sz="1400" b="1" spc="-5" dirty="0">
              <a:solidFill>
                <a:srgbClr val="004282"/>
              </a:solidFill>
              <a:latin typeface="Calibri" panose="020F0502020204030204" charset="0"/>
              <a:cs typeface="Calibri" panose="020F0502020204030204" charset="0"/>
            </a:endParaRPr>
          </a:p>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1400" b="1" spc="-5" dirty="0">
                <a:solidFill>
                  <a:srgbClr val="004282"/>
                </a:solidFill>
                <a:latin typeface="Calibri" panose="020F0502020204030204" charset="0"/>
                <a:cs typeface="Calibri" panose="020F0502020204030204" charset="0"/>
              </a:rPr>
              <a:t>定时器的超时：根据当前系统时间查询</a:t>
            </a:r>
            <a:r>
              <a:rPr lang="en-US" altLang="zh-CN" sz="1400" b="1" spc="-5" dirty="0">
                <a:solidFill>
                  <a:srgbClr val="004282"/>
                </a:solidFill>
                <a:latin typeface="Calibri" panose="020F0502020204030204" charset="0"/>
                <a:cs typeface="Calibri" panose="020F0502020204030204" charset="0"/>
              </a:rPr>
              <a:t>TIMERS</a:t>
            </a:r>
            <a:r>
              <a:rPr lang="zh-CN" altLang="en-US" sz="1400" b="1" spc="-5" dirty="0">
                <a:solidFill>
                  <a:srgbClr val="004282"/>
                </a:solidFill>
                <a:latin typeface="Calibri" panose="020F0502020204030204" charset="0"/>
                <a:cs typeface="Calibri" panose="020F0502020204030204" charset="0"/>
              </a:rPr>
              <a:t>队列的超时定时器，调用其超时函数并根据其状态（是否周期定时）决定是否重新激活该定时器。</a:t>
            </a:r>
            <a:endParaRPr lang="en-US" altLang="zh-CN" sz="1400" b="1" spc="-5" dirty="0">
              <a:solidFill>
                <a:srgbClr val="004282"/>
              </a:solidFill>
              <a:latin typeface="Calibri" panose="020F0502020204030204" charset="0"/>
              <a:cs typeface="Calibri" panose="020F0502020204030204" charset="0"/>
            </a:endParaRPr>
          </a:p>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1400" b="1" spc="-5" dirty="0">
                <a:solidFill>
                  <a:srgbClr val="004282"/>
                </a:solidFill>
                <a:latin typeface="Calibri" panose="020F0502020204030204" charset="0"/>
                <a:cs typeface="Calibri" panose="020F0502020204030204" charset="0"/>
              </a:rPr>
              <a:t>定时器的停止：将一定时器控制块从</a:t>
            </a:r>
            <a:r>
              <a:rPr lang="en-US" altLang="zh-CN" sz="1400" b="1" spc="-5" dirty="0">
                <a:solidFill>
                  <a:srgbClr val="004282"/>
                </a:solidFill>
                <a:latin typeface="Calibri" panose="020F0502020204030204" charset="0"/>
                <a:cs typeface="Calibri" panose="020F0502020204030204" charset="0"/>
              </a:rPr>
              <a:t>TIMERS</a:t>
            </a:r>
            <a:r>
              <a:rPr lang="zh-CN" altLang="en-US" sz="1400" b="1" spc="-5" dirty="0">
                <a:solidFill>
                  <a:srgbClr val="004282"/>
                </a:solidFill>
                <a:latin typeface="Calibri" panose="020F0502020204030204" charset="0"/>
                <a:cs typeface="Calibri" panose="020F0502020204030204" charset="0"/>
              </a:rPr>
              <a:t>中摘除并回收其空间。</a:t>
            </a:r>
            <a:endParaRPr lang="en-US" altLang="zh-CN" sz="1400" b="1" spc="-5" dirty="0">
              <a:solidFill>
                <a:srgbClr val="004282"/>
              </a:solidFill>
              <a:latin typeface="Calibri" panose="020F0502020204030204" charset="0"/>
              <a:cs typeface="Calibri" panose="020F0502020204030204" charset="0"/>
            </a:endParaRPr>
          </a:p>
          <a:p>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29</a:t>
            </a:fld>
            <a:endParaRPr lang="en-US"/>
          </a:p>
        </p:txBody>
      </p:sp>
    </p:spTree>
    <p:extLst>
      <p:ext uri="{BB962C8B-B14F-4D97-AF65-F5344CB8AC3E}">
        <p14:creationId xmlns:p14="http://schemas.microsoft.com/office/powerpoint/2010/main" val="256957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30</a:t>
            </a:fld>
            <a:endParaRPr lang="en-US"/>
          </a:p>
        </p:txBody>
      </p:sp>
    </p:spTree>
    <p:extLst>
      <p:ext uri="{BB962C8B-B14F-4D97-AF65-F5344CB8AC3E}">
        <p14:creationId xmlns:p14="http://schemas.microsoft.com/office/powerpoint/2010/main" val="2694175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EC350-859D-71EE-D3B1-B10F8336B7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23D586E-F4B2-1704-6A09-B86B3F08F7D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C7C1E90-FF36-9819-4B5C-DD4986FC1EF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F627FFE-08B3-20AF-EE8F-ADF03B52B62B}"/>
              </a:ext>
            </a:extLst>
          </p:cNvPr>
          <p:cNvSpPr>
            <a:spLocks noGrp="1"/>
          </p:cNvSpPr>
          <p:nvPr>
            <p:ph type="sldNum" sz="quarter" idx="5"/>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2853242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zh-CN" altLang="en-US" sz="1300" dirty="0">
                <a:latin typeface="+mj-lt"/>
              </a:rPr>
              <a:t>这部分没什么创新点可讲的，可以简要略过</a:t>
            </a:r>
            <a:endParaRPr lang="en-US" altLang="zh-CN" sz="1300" dirty="0">
              <a:latin typeface="+mj-lt"/>
            </a:endParaRPr>
          </a:p>
          <a:p>
            <a:r>
              <a:rPr lang="zh-CN" altLang="en-US" sz="1300" dirty="0">
                <a:latin typeface="+mj-lt"/>
              </a:rPr>
              <a:t>主要说一下</a:t>
            </a:r>
            <a:r>
              <a:rPr lang="en-US" altLang="zh-CN" sz="1300" dirty="0">
                <a:latin typeface="+mj-lt"/>
              </a:rPr>
              <a:t>nano</a:t>
            </a:r>
            <a:r>
              <a:rPr lang="zh-CN" altLang="en-US" sz="1300" dirty="0">
                <a:latin typeface="+mj-lt"/>
              </a:rPr>
              <a:t>里默认支持信号量，其他如事件、信箱等作为拓展，我们尚未支持</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6265E-8477-470B-C22C-2E70B19BE4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35B3BC-BFB1-4714-85BD-B1C23E0F1AE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6F6CC6B-3ACB-589A-A8FB-DE48337311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CD8CD4D-D159-DD6E-78D1-37004F595444}"/>
              </a:ext>
            </a:extLst>
          </p:cNvPr>
          <p:cNvSpPr>
            <a:spLocks noGrp="1"/>
          </p:cNvSpPr>
          <p:nvPr>
            <p:ph type="sldNum" sz="quarter" idx="5"/>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728075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体现如果后续有人想要扩展内容，直接把整个模块插进去即可，</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5AE7ACC0-0E7A-8F4C-7BAE-AA0235243769}"/>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489D0302-C2F3-612A-2506-EDA3ED645127}"/>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F3DF8726-44CC-A0A1-2226-47AD4FF0E6BC}"/>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这里我是根据</a:t>
            </a:r>
            <a:r>
              <a:rPr lang="en-US" altLang="zh-CN" sz="1300" dirty="0" err="1">
                <a:latin typeface="+mj-lt"/>
              </a:rPr>
              <a:t>Cargo.toml</a:t>
            </a:r>
            <a:r>
              <a:rPr lang="zh-CN" altLang="en-US" sz="1300" dirty="0">
                <a:latin typeface="+mj-lt"/>
              </a:rPr>
              <a:t>文件中写到的特性来放了对应的图标</a:t>
            </a:r>
            <a:endParaRPr sz="1300" dirty="0">
              <a:latin typeface="+mj-lt"/>
            </a:endParaRPr>
          </a:p>
        </p:txBody>
      </p:sp>
      <p:sp>
        <p:nvSpPr>
          <p:cNvPr id="75" name="Google Shape;75;p2:notes">
            <a:extLst>
              <a:ext uri="{FF2B5EF4-FFF2-40B4-BE49-F238E27FC236}">
                <a16:creationId xmlns:a16="http://schemas.microsoft.com/office/drawing/2014/main" id="{22B711BF-33FF-D288-C1EE-DBBDCCA401DE}"/>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35</a:t>
            </a:fld>
            <a:endParaRPr lang="en-US"/>
          </a:p>
        </p:txBody>
      </p:sp>
    </p:spTree>
    <p:extLst>
      <p:ext uri="{BB962C8B-B14F-4D97-AF65-F5344CB8AC3E}">
        <p14:creationId xmlns:p14="http://schemas.microsoft.com/office/powerpoint/2010/main" val="1987108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410A2F55-6484-F721-9317-A2AA78B76994}"/>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F9C9B694-352F-30E8-59DA-6010D8864A8F}"/>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093D24E3-CD68-96AF-8963-B8ECB7A7177E}"/>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列举了我们操作系统支持的内存分配模型（</a:t>
            </a:r>
            <a:r>
              <a:rPr lang="zh-CN" altLang="en-US" sz="1400" dirty="0"/>
              <a:t>内存利用率和分配回收效率之间取得更好的平衡，减少内存碎片化现象</a:t>
            </a:r>
            <a:r>
              <a:rPr lang="zh-CN" altLang="en-US" sz="1300" dirty="0">
                <a:latin typeface="+mj-lt"/>
              </a:rPr>
              <a:t>）和线程调度模型，根据不同的应用场景选择合适的模型</a:t>
            </a:r>
            <a:endParaRPr sz="1300" dirty="0">
              <a:latin typeface="+mj-lt"/>
            </a:endParaRPr>
          </a:p>
        </p:txBody>
      </p:sp>
      <p:sp>
        <p:nvSpPr>
          <p:cNvPr id="75" name="Google Shape;75;p2:notes">
            <a:extLst>
              <a:ext uri="{FF2B5EF4-FFF2-40B4-BE49-F238E27FC236}">
                <a16:creationId xmlns:a16="http://schemas.microsoft.com/office/drawing/2014/main" id="{6BEBF310-AFA5-F4AF-A504-05FAEA5AF133}"/>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36</a:t>
            </a:fld>
            <a:endParaRPr lang="en-US"/>
          </a:p>
        </p:txBody>
      </p:sp>
    </p:spTree>
    <p:extLst>
      <p:ext uri="{BB962C8B-B14F-4D97-AF65-F5344CB8AC3E}">
        <p14:creationId xmlns:p14="http://schemas.microsoft.com/office/powerpoint/2010/main" val="1368950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r>
              <a:rPr lang="zh-CN" altLang="en-US" sz="1300" dirty="0">
                <a:latin typeface="+mj-lt"/>
              </a:rPr>
              <a:t>这是我测试的关于</a:t>
            </a:r>
            <a:r>
              <a:rPr lang="en-US" altLang="zh-CN" sz="1300" dirty="0">
                <a:latin typeface="+mj-lt"/>
              </a:rPr>
              <a:t>small memory</a:t>
            </a:r>
            <a:r>
              <a:rPr lang="zh-CN" altLang="en-US" sz="1300" dirty="0">
                <a:latin typeface="+mj-lt"/>
              </a:rPr>
              <a:t>算法与标准的</a:t>
            </a:r>
            <a:r>
              <a:rPr lang="en-US" altLang="zh-CN" sz="1300" dirty="0">
                <a:latin typeface="+mj-lt"/>
              </a:rPr>
              <a:t>std</a:t>
            </a:r>
            <a:r>
              <a:rPr lang="zh-CN" altLang="en-US" sz="1300" dirty="0">
                <a:latin typeface="+mj-lt"/>
              </a:rPr>
              <a:t>库中的相关函数的对比，描述图片即可</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3327AFD9-0C97-5479-D68D-947A83DAFCDD}"/>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C64BC64F-C262-63E5-C0D2-1087EEB93E96}"/>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B2A6FCB5-AF23-03FF-AF9C-A947B5365032}"/>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a:extLst>
              <a:ext uri="{FF2B5EF4-FFF2-40B4-BE49-F238E27FC236}">
                <a16:creationId xmlns:a16="http://schemas.microsoft.com/office/drawing/2014/main" id="{B6E1C6FE-2AFF-6E39-B0AE-AA4657037284}"/>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38</a:t>
            </a:fld>
            <a:endParaRPr lang="en-US"/>
          </a:p>
        </p:txBody>
      </p:sp>
    </p:spTree>
    <p:extLst>
      <p:ext uri="{BB962C8B-B14F-4D97-AF65-F5344CB8AC3E}">
        <p14:creationId xmlns:p14="http://schemas.microsoft.com/office/powerpoint/2010/main" val="1676500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这里有动画！</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r>
              <a:rPr lang="zh-CN" altLang="en-US" sz="1300" dirty="0">
                <a:latin typeface="+mj-lt"/>
              </a:rPr>
              <a:t>此处浩民可以用测试脚本跑个</a:t>
            </a:r>
            <a:r>
              <a:rPr lang="en-US" altLang="zh-CN" sz="1300" dirty="0">
                <a:latin typeface="+mj-lt"/>
              </a:rPr>
              <a:t>5</a:t>
            </a:r>
            <a:r>
              <a:rPr lang="zh-CN" altLang="en-US" sz="1300" dirty="0">
                <a:latin typeface="+mj-lt"/>
              </a:rPr>
              <a:t>轮测试，由于耗时较长，就不跑</a:t>
            </a:r>
            <a:r>
              <a:rPr lang="en-US" altLang="zh-CN" sz="1300" dirty="0">
                <a:latin typeface="+mj-lt"/>
              </a:rPr>
              <a:t>100</a:t>
            </a:r>
            <a:r>
              <a:rPr lang="zh-CN" altLang="en-US" sz="1300" dirty="0">
                <a:latin typeface="+mj-lt"/>
              </a:rPr>
              <a:t>次了</a:t>
            </a: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42</a:t>
            </a:fld>
            <a:endParaRPr lang="en-US"/>
          </a:p>
        </p:txBody>
      </p:sp>
    </p:spTree>
    <p:extLst>
      <p:ext uri="{BB962C8B-B14F-4D97-AF65-F5344CB8AC3E}">
        <p14:creationId xmlns:p14="http://schemas.microsoft.com/office/powerpoint/2010/main" val="22140936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ABA9CAC9-8124-9BA2-10F3-173D7F57D5CD}"/>
            </a:ext>
          </a:extLst>
        </p:cNvPr>
        <p:cNvGrpSpPr/>
        <p:nvPr/>
      </p:nvGrpSpPr>
      <p:grpSpPr>
        <a:xfrm>
          <a:off x="0" y="0"/>
          <a:ext cx="0" cy="0"/>
          <a:chOff x="0" y="0"/>
          <a:chExt cx="0" cy="0"/>
        </a:xfrm>
      </p:grpSpPr>
      <p:sp>
        <p:nvSpPr>
          <p:cNvPr id="73" name="Google Shape;73;p2:notes">
            <a:extLst>
              <a:ext uri="{FF2B5EF4-FFF2-40B4-BE49-F238E27FC236}">
                <a16:creationId xmlns:a16="http://schemas.microsoft.com/office/drawing/2014/main" id="{DB4198F5-8397-77AE-DB71-D463460B689A}"/>
              </a:ext>
            </a:extLst>
          </p:cNvPr>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a:extLst>
              <a:ext uri="{FF2B5EF4-FFF2-40B4-BE49-F238E27FC236}">
                <a16:creationId xmlns:a16="http://schemas.microsoft.com/office/drawing/2014/main" id="{E91A3123-FF62-D1CE-6A2E-5C0EEBE606A0}"/>
              </a:ext>
            </a:extLst>
          </p:cNvPr>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sz="1300" dirty="0">
              <a:latin typeface="+mj-lt"/>
            </a:endParaRPr>
          </a:p>
        </p:txBody>
      </p:sp>
      <p:sp>
        <p:nvSpPr>
          <p:cNvPr id="75" name="Google Shape;75;p2:notes">
            <a:extLst>
              <a:ext uri="{FF2B5EF4-FFF2-40B4-BE49-F238E27FC236}">
                <a16:creationId xmlns:a16="http://schemas.microsoft.com/office/drawing/2014/main" id="{C16B47CC-DF7C-A2FE-E10D-FAFB8118A984}"/>
              </a:ext>
            </a:extLst>
          </p:cNvPr>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5</a:t>
            </a:fld>
            <a:endParaRPr lang="en-US"/>
          </a:p>
        </p:txBody>
      </p:sp>
    </p:spTree>
    <p:extLst>
      <p:ext uri="{BB962C8B-B14F-4D97-AF65-F5344CB8AC3E}">
        <p14:creationId xmlns:p14="http://schemas.microsoft.com/office/powerpoint/2010/main" val="101126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6</a:t>
            </a:fld>
            <a:endParaRPr lang="en-US"/>
          </a:p>
        </p:txBody>
      </p:sp>
    </p:spTree>
    <p:extLst>
      <p:ext uri="{BB962C8B-B14F-4D97-AF65-F5344CB8AC3E}">
        <p14:creationId xmlns:p14="http://schemas.microsoft.com/office/powerpoint/2010/main" val="2557708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7</a:t>
            </a:fld>
            <a:endParaRPr lang="en-US"/>
          </a:p>
        </p:txBody>
      </p:sp>
    </p:spTree>
    <p:extLst>
      <p:ext uri="{BB962C8B-B14F-4D97-AF65-F5344CB8AC3E}">
        <p14:creationId xmlns:p14="http://schemas.microsoft.com/office/powerpoint/2010/main" val="333444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8</a:t>
            </a:fld>
            <a:endParaRPr lang="en-US"/>
          </a:p>
        </p:txBody>
      </p:sp>
    </p:spTree>
    <p:extLst>
      <p:ext uri="{BB962C8B-B14F-4D97-AF65-F5344CB8AC3E}">
        <p14:creationId xmlns:p14="http://schemas.microsoft.com/office/powerpoint/2010/main" val="2300152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438150" y="1252538"/>
            <a:ext cx="6013450" cy="33829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8975" y="4823034"/>
            <a:ext cx="5511800" cy="3946118"/>
          </a:xfrm>
          <a:prstGeom prst="rect">
            <a:avLst/>
          </a:prstGeom>
          <a:noFill/>
          <a:ln>
            <a:noFill/>
          </a:ln>
        </p:spPr>
        <p:txBody>
          <a:bodyPr spcFirstLastPara="1" wrap="square" lIns="96625" tIns="48300" rIns="96625" bIns="48300" anchor="t" anchorCtr="0">
            <a:noAutofit/>
          </a:bodyPr>
          <a:lstStyle/>
          <a:p>
            <a:pPr marL="0" lvl="0" indent="0" algn="l" rtl="0">
              <a:spcBef>
                <a:spcPts val="0"/>
              </a:spcBef>
              <a:spcAft>
                <a:spcPts val="0"/>
              </a:spcAft>
              <a:buNone/>
            </a:pPr>
            <a:endParaRPr sz="1300" dirty="0">
              <a:latin typeface="+mj-lt"/>
            </a:endParaRPr>
          </a:p>
        </p:txBody>
      </p:sp>
      <p:sp>
        <p:nvSpPr>
          <p:cNvPr id="75" name="Google Shape;75;p2:notes"/>
          <p:cNvSpPr txBox="1">
            <a:spLocks noGrp="1"/>
          </p:cNvSpPr>
          <p:nvPr>
            <p:ph type="sldNum" idx="12"/>
          </p:nvPr>
        </p:nvSpPr>
        <p:spPr>
          <a:xfrm>
            <a:off x="3902597" y="9519055"/>
            <a:ext cx="2985558" cy="502834"/>
          </a:xfrm>
          <a:prstGeom prst="rect">
            <a:avLst/>
          </a:prstGeom>
          <a:noFill/>
          <a:ln>
            <a:noFill/>
          </a:ln>
        </p:spPr>
        <p:txBody>
          <a:bodyPr spcFirstLastPara="1" wrap="square" lIns="96625" tIns="48300" rIns="96625" bIns="483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extLst>
      <p:ext uri="{BB962C8B-B14F-4D97-AF65-F5344CB8AC3E}">
        <p14:creationId xmlns:p14="http://schemas.microsoft.com/office/powerpoint/2010/main" val="1329545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Master" Target="../slideMasters/slideMaster1.xml"/><Relationship Id="rId4" Type="http://schemas.openxmlformats.org/officeDocument/2006/relationships/tags" Target="../tags/tag5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Master" Target="../slideMasters/slideMaster1.xml"/><Relationship Id="rId5" Type="http://schemas.openxmlformats.org/officeDocument/2006/relationships/tags" Target="../tags/tag51.xml"/><Relationship Id="rId4" Type="http://schemas.openxmlformats.org/officeDocument/2006/relationships/tags" Target="../tags/tag5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6138430B-9E44-4143-8F37-B1B445C325FE}" type="datetime1">
              <a:rPr lang="zh-CN" altLang="en-US" smtClean="0"/>
              <a:t>2025/6/30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5E973ED4-5AC3-4D00-AB8C-25DA129EED0D}" type="datetime1">
              <a:rPr lang="zh-CN" altLang="en-US" smtClean="0"/>
              <a:t>2025/6/30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717BB1B-852B-42E2-B66D-C9ED6BBDFD36}" type="datetime1">
              <a:rPr lang="zh-CN" altLang="en-US" smtClean="0"/>
              <a:t>2025/6/30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2"/>
          <p:cNvSpPr>
            <a:spLocks noGrp="1"/>
          </p:cNvSpPr>
          <p:nvPr>
            <p:ph type="title" hasCustomPrompt="1"/>
          </p:nvPr>
        </p:nvSpPr>
        <p:spPr>
          <a:xfrm>
            <a:off x="2660847" y="357946"/>
            <a:ext cx="8758880" cy="576156"/>
          </a:xfrm>
          <a:prstGeom prst="rect">
            <a:avLst/>
          </a:prstGeom>
        </p:spPr>
        <p:txBody>
          <a:bodyPr anchor="ctr"/>
          <a:lstStyle>
            <a:lvl1pPr>
              <a:defRPr sz="3200">
                <a:solidFill>
                  <a:schemeClr val="bg1"/>
                </a:solidFill>
                <a:latin typeface="Microsoft YaHei UI Light" panose="020B0502040204020203" pitchFamily="34" charset="-122"/>
                <a:ea typeface="Microsoft YaHei UI Light" panose="020B0502040204020203" pitchFamily="34" charset="-122"/>
              </a:defRPr>
            </a:lvl1pPr>
          </a:lstStyle>
          <a:p>
            <a:r>
              <a:rPr lang="en-US" dirty="0"/>
              <a:t>Title Here</a:t>
            </a:r>
          </a:p>
        </p:txBody>
      </p:sp>
      <p:sp>
        <p:nvSpPr>
          <p:cNvPr id="2" name="灯片编号占位符 4">
            <a:extLst>
              <a:ext uri="{FF2B5EF4-FFF2-40B4-BE49-F238E27FC236}">
                <a16:creationId xmlns:a16="http://schemas.microsoft.com/office/drawing/2014/main" id="{8F80336C-B08F-96ED-53C0-DDBE5D347B70}"/>
              </a:ext>
            </a:extLst>
          </p:cNvPr>
          <p:cNvSpPr>
            <a:spLocks noGrp="1"/>
          </p:cNvSpPr>
          <p:nvPr>
            <p:ph type="sldNum" sz="quarter" idx="12"/>
            <p:custDataLst>
              <p:tags r:id="rId1"/>
            </p:custDataLst>
          </p:nvPr>
        </p:nvSpPr>
        <p:spPr>
          <a:xfrm>
            <a:off x="8877600" y="6314400"/>
            <a:ext cx="2700000" cy="316800"/>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933CB115-853B-425F-B1FA-208E063514CC}" type="datetime1">
              <a:rPr lang="zh-CN" altLang="en-US" smtClean="0"/>
              <a:t>2025/6/30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AD92CAD-ADE4-47FE-BFD3-EE42D85D6224}" type="datetime1">
              <a:rPr lang="zh-CN" altLang="en-US" smtClean="0"/>
              <a:t>2025/6/30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B5BA9943-14E4-4021-989F-C0AD775E15C3}" type="datetime1">
              <a:rPr lang="zh-CN" altLang="en-US" smtClean="0"/>
              <a:t>2025/6/30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5F3248A9-A65B-4833-A909-65F4647C5BBE}" type="datetime1">
              <a:rPr lang="zh-CN" altLang="en-US" smtClean="0"/>
              <a:t>2025/6/30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D556DC37-60E4-4710-819D-1A634D71CF69}" type="datetime1">
              <a:rPr lang="zh-CN" altLang="en-US" smtClean="0"/>
              <a:t>2025/6/30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4">
            <a:extLst>
              <a:ext uri="{FF2B5EF4-FFF2-40B4-BE49-F238E27FC236}">
                <a16:creationId xmlns:a16="http://schemas.microsoft.com/office/drawing/2014/main" id="{F934F076-DC31-75A1-1592-FAB2C6CFD597}"/>
              </a:ext>
            </a:extLst>
          </p:cNvPr>
          <p:cNvSpPr>
            <a:spLocks noGrp="1"/>
          </p:cNvSpPr>
          <p:nvPr>
            <p:ph type="dt" sz="half" idx="10"/>
          </p:nvPr>
        </p:nvSpPr>
        <p:spPr/>
        <p:txBody>
          <a:bodyPr/>
          <a:lstStyle/>
          <a:p>
            <a:fld id="{E9388943-1A35-4093-9540-F1EDDA73981D}" type="datetime1">
              <a:rPr lang="zh-CN" altLang="en-US" smtClean="0"/>
              <a:t>2025/6/30</a:t>
            </a:fld>
            <a:endParaRPr lang="zh-CN" altLang="en-US"/>
          </a:p>
        </p:txBody>
      </p:sp>
      <p:sp>
        <p:nvSpPr>
          <p:cNvPr id="6" name="页脚占位符 5">
            <a:extLst>
              <a:ext uri="{FF2B5EF4-FFF2-40B4-BE49-F238E27FC236}">
                <a16:creationId xmlns:a16="http://schemas.microsoft.com/office/drawing/2014/main" id="{0D49280E-E0EF-42B6-14A2-F6E22B3E7D61}"/>
              </a:ext>
            </a:extLst>
          </p:cNvPr>
          <p:cNvSpPr>
            <a:spLocks noGrp="1"/>
          </p:cNvSpPr>
          <p:nvPr>
            <p:ph type="ftr" sz="quarter" idx="11"/>
          </p:nvPr>
        </p:nvSpPr>
        <p:spPr/>
        <p:txBody>
          <a:bodyPr/>
          <a:lstStyle/>
          <a:p>
            <a:endParaRPr lang="zh-CN" altLang="en-US" dirty="0"/>
          </a:p>
        </p:txBody>
      </p:sp>
      <p:sp>
        <p:nvSpPr>
          <p:cNvPr id="7" name="灯片编号占位符 6">
            <a:extLst>
              <a:ext uri="{FF2B5EF4-FFF2-40B4-BE49-F238E27FC236}">
                <a16:creationId xmlns:a16="http://schemas.microsoft.com/office/drawing/2014/main" id="{8A496095-06A7-2063-8DFC-2211FF245657}"/>
              </a:ext>
            </a:extLst>
          </p:cNvPr>
          <p:cNvSpPr>
            <a:spLocks noGrp="1"/>
          </p:cNvSpPr>
          <p:nvPr>
            <p:ph type="sldNum" sz="quarter" idx="12"/>
          </p:nvPr>
        </p:nvSpPr>
        <p:spPr/>
        <p:txBody>
          <a:bodyPr/>
          <a:lstStyle>
            <a:lvl1pPr>
              <a:defRPr sz="2400"/>
            </a:lvl1p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D4E74C10-A26B-41F9-9E5C-49F580E51DF2}" type="datetime1">
              <a:rPr lang="zh-CN" altLang="en-US" smtClean="0"/>
              <a:t>2025/6/30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C4012A89-D093-4A6F-9C6F-13683E5C270B}" type="datetime1">
              <a:rPr lang="zh-CN" altLang="en-US" smtClean="0"/>
              <a:t>2025/6/30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sz="2400"/>
            </a:lvl1pPr>
          </a:lstStyle>
          <a:p>
            <a:fld id="{49AE70B2-8BF9-45C0-BB95-33D1B9D3A854}" type="slidenum">
              <a:rPr lang="zh-CN" altLang="en-US" smtClean="0"/>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4D83421C-3FC5-4734-9F38-1EF158BAC9AF}" type="datetime1">
              <a:rPr lang="zh-CN" altLang="en-US" smtClean="0"/>
              <a:t>2025/6/30</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2400" baseline="0">
                <a:solidFill>
                  <a:schemeClr val="tx1">
                    <a:tint val="75000"/>
                  </a:schemeClr>
                </a:solidFill>
              </a:defRPr>
            </a:lvl1pPr>
          </a:lstStyle>
          <a:p>
            <a:fld id="{49AE70B2-8BF9-45C0-BB95-33D1B9D3A854}" type="slidenum">
              <a:rPr lang="zh-CN" altLang="en-US" smtClean="0"/>
              <a:pPr/>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4.xml"/><Relationship Id="rId7" Type="http://schemas.openxmlformats.org/officeDocument/2006/relationships/image" Target="../media/image1.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1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66.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7.xml"/><Relationship Id="rId7" Type="http://schemas.openxmlformats.org/officeDocument/2006/relationships/image" Target="../media/image22.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7.xml"/><Relationship Id="rId7" Type="http://schemas.openxmlformats.org/officeDocument/2006/relationships/image" Target="../media/image25.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24.png"/><Relationship Id="rId5" Type="http://schemas.openxmlformats.org/officeDocument/2006/relationships/image" Target="../media/image2.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2.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2.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9.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png"/><Relationship Id="rId10" Type="http://schemas.openxmlformats.org/officeDocument/2006/relationships/image" Target="../media/image32.png"/><Relationship Id="rId4" Type="http://schemas.openxmlformats.org/officeDocument/2006/relationships/notesSlide" Target="../notesSlides/notesSlide27.xml"/><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5.xml"/><Relationship Id="rId5" Type="http://schemas.openxmlformats.org/officeDocument/2006/relationships/image" Target="../media/image3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7.png"/><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40.png"/><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41.png"/><Relationship Id="rId5" Type="http://schemas.openxmlformats.org/officeDocument/2006/relationships/image" Target="../media/image2.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slideLayout" Target="../slideLayouts/slideLayout7.xml"/><Relationship Id="rId7" Type="http://schemas.openxmlformats.org/officeDocument/2006/relationships/image" Target="../media/image43.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42.png"/><Relationship Id="rId5" Type="http://schemas.openxmlformats.org/officeDocument/2006/relationships/image" Target="../media/image2.png"/><Relationship Id="rId4" Type="http://schemas.openxmlformats.org/officeDocument/2006/relationships/notesSlide" Target="../notesSlides/notesSlide35.xml"/><Relationship Id="rId9"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46.png"/><Relationship Id="rId5" Type="http://schemas.openxmlformats.org/officeDocument/2006/relationships/image" Target="../media/image2.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37.xml"/><Relationship Id="rId7" Type="http://schemas.openxmlformats.org/officeDocument/2006/relationships/image" Target="../media/image49.png"/><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png"/><Relationship Id="rId9" Type="http://schemas.openxmlformats.org/officeDocument/2006/relationships/image" Target="../media/image51.png"/></Relationships>
</file>

<file path=ppt/slides/_rels/slide3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38.xml"/><Relationship Id="rId7" Type="http://schemas.openxmlformats.org/officeDocument/2006/relationships/image" Target="../media/image49.png"/><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52.png"/><Relationship Id="rId10" Type="http://schemas.openxmlformats.org/officeDocument/2006/relationships/image" Target="../media/image55.png"/><Relationship Id="rId4" Type="http://schemas.openxmlformats.org/officeDocument/2006/relationships/image" Target="../media/image2.png"/><Relationship Id="rId9"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8.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57.png"/><Relationship Id="rId5" Type="http://schemas.openxmlformats.org/officeDocument/2006/relationships/image" Target="../media/image2.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9.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20.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2.png"/><Relationship Id="rId5" Type="http://schemas.openxmlformats.org/officeDocument/2006/relationships/notesSlide" Target="../notesSlides/notesSlide4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6.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notesSlide" Target="../notesSlides/notesSlide6.xm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线连接符 6"/>
          <p:cNvCxnSpPr/>
          <p:nvPr>
            <p:custDataLst>
              <p:tags r:id="rId2"/>
            </p:custDataLst>
          </p:nvPr>
        </p:nvCxnSpPr>
        <p:spPr>
          <a:xfrm>
            <a:off x="269875" y="1093470"/>
            <a:ext cx="11741785" cy="133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 name="图片 20" descr="2Bp7VN6nqo"/>
          <p:cNvPicPr>
            <a:picLocks noChangeAspect="1"/>
          </p:cNvPicPr>
          <p:nvPr>
            <p:custDataLst>
              <p:tags r:id="rId3"/>
            </p:custDataLst>
          </p:nvPr>
        </p:nvPicPr>
        <p:blipFill>
          <a:blip r:embed="rId7"/>
          <a:srcRect l="14320" t="31323" r="9550" b="24773"/>
          <a:stretch>
            <a:fillRect/>
          </a:stretch>
        </p:blipFill>
        <p:spPr>
          <a:xfrm>
            <a:off x="269875" y="280670"/>
            <a:ext cx="3266440" cy="662940"/>
          </a:xfrm>
          <a:prstGeom prst="rect">
            <a:avLst/>
          </a:prstGeom>
        </p:spPr>
      </p:pic>
      <p:pic>
        <p:nvPicPr>
          <p:cNvPr id="15" name="Picture 2" descr="University of Science and Technology of China - Wikipedia"/>
          <p:cNvPicPr>
            <a:picLocks noChangeAspect="1" noChangeArrowheads="1"/>
          </p:cNvPicPr>
          <p:nvPr>
            <p:custDataLst>
              <p:tags r:id="rId4"/>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76B3E756-8790-93B3-9BD8-8F53DF870EC5}"/>
              </a:ext>
            </a:extLst>
          </p:cNvPr>
          <p:cNvSpPr txBox="1"/>
          <p:nvPr/>
        </p:nvSpPr>
        <p:spPr>
          <a:xfrm>
            <a:off x="1303064" y="4016611"/>
            <a:ext cx="9675406" cy="523220"/>
          </a:xfrm>
          <a:prstGeom prst="rect">
            <a:avLst/>
          </a:prstGeom>
          <a:noFill/>
        </p:spPr>
        <p:txBody>
          <a:bodyPr wrap="none" rtlCol="0">
            <a:spAutoFit/>
          </a:bodyPr>
          <a:lstStyle/>
          <a:p>
            <a:r>
              <a:rPr lang="en-US" altLang="zh-CN" sz="2800" b="1" dirty="0" err="1">
                <a:solidFill>
                  <a:srgbClr val="004282"/>
                </a:solidFill>
              </a:rPr>
              <a:t>Haomin</a:t>
            </a:r>
            <a:r>
              <a:rPr lang="en-US" altLang="zh-CN" sz="2800" b="1" dirty="0">
                <a:solidFill>
                  <a:srgbClr val="004282"/>
                </a:solidFill>
              </a:rPr>
              <a:t> Luo, </a:t>
            </a:r>
            <a:r>
              <a:rPr lang="en-US" altLang="zh-CN" sz="2800" b="1" dirty="0" err="1">
                <a:solidFill>
                  <a:srgbClr val="004282"/>
                </a:solidFill>
              </a:rPr>
              <a:t>Linbo</a:t>
            </a:r>
            <a:r>
              <a:rPr lang="en-US" altLang="zh-CN" sz="2800" b="1" dirty="0">
                <a:solidFill>
                  <a:srgbClr val="004282"/>
                </a:solidFill>
              </a:rPr>
              <a:t> Chen, Ding Li, Shi Liu, Yuyang Zhao</a:t>
            </a:r>
            <a:endParaRPr lang="zh-CN" altLang="en-US" sz="2800" b="1" dirty="0">
              <a:solidFill>
                <a:srgbClr val="004282"/>
              </a:solidFill>
            </a:endParaRPr>
          </a:p>
        </p:txBody>
      </p:sp>
      <p:grpSp>
        <p:nvGrpSpPr>
          <p:cNvPr id="6" name="组合 5">
            <a:extLst>
              <a:ext uri="{FF2B5EF4-FFF2-40B4-BE49-F238E27FC236}">
                <a16:creationId xmlns:a16="http://schemas.microsoft.com/office/drawing/2014/main" id="{EBA20995-34B9-18A1-D280-034695FAF142}"/>
              </a:ext>
            </a:extLst>
          </p:cNvPr>
          <p:cNvGrpSpPr/>
          <p:nvPr/>
        </p:nvGrpSpPr>
        <p:grpSpPr>
          <a:xfrm>
            <a:off x="-7930" y="1680786"/>
            <a:ext cx="12207018" cy="2126425"/>
            <a:chOff x="-7930" y="1680786"/>
            <a:chExt cx="12207018" cy="2126425"/>
          </a:xfrm>
        </p:grpSpPr>
        <p:sp>
          <p:nvSpPr>
            <p:cNvPr id="2" name="矩形 1">
              <a:extLst>
                <a:ext uri="{FF2B5EF4-FFF2-40B4-BE49-F238E27FC236}">
                  <a16:creationId xmlns:a16="http://schemas.microsoft.com/office/drawing/2014/main" id="{4D1A68C0-59A3-82AF-B548-24178BAEDD99}"/>
                </a:ext>
              </a:extLst>
            </p:cNvPr>
            <p:cNvSpPr/>
            <p:nvPr/>
          </p:nvSpPr>
          <p:spPr>
            <a:xfrm>
              <a:off x="0" y="1687032"/>
              <a:ext cx="12192000" cy="2114864"/>
            </a:xfrm>
            <a:prstGeom prst="rect">
              <a:avLst/>
            </a:prstGeom>
            <a:solidFill>
              <a:srgbClr val="00428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800" b="1" dirty="0" err="1"/>
                <a:t>RusT</a:t>
              </a:r>
              <a:r>
                <a:rPr lang="en-US" altLang="zh-CN" sz="4800" b="1" dirty="0"/>
                <a:t>-Thread: </a:t>
              </a:r>
              <a:r>
                <a:rPr lang="zh-CN" altLang="en-US" sz="4800" b="1" dirty="0"/>
                <a:t>使用</a:t>
              </a:r>
              <a:r>
                <a:rPr lang="en-US" altLang="zh-CN" sz="4800" b="1" dirty="0"/>
                <a:t>Rust</a:t>
              </a:r>
              <a:r>
                <a:rPr lang="zh-CN" altLang="en-US" sz="4800" b="1" dirty="0"/>
                <a:t>重构</a:t>
              </a:r>
              <a:r>
                <a:rPr lang="en-US" altLang="zh-CN" sz="4800" b="1" dirty="0"/>
                <a:t>Rt-Thread</a:t>
              </a:r>
              <a:endParaRPr lang="zh-CN" altLang="en-US" sz="4800" b="1" dirty="0"/>
            </a:p>
          </p:txBody>
        </p:sp>
        <p:sp>
          <p:nvSpPr>
            <p:cNvPr id="4" name="直角三角形 3">
              <a:extLst>
                <a:ext uri="{FF2B5EF4-FFF2-40B4-BE49-F238E27FC236}">
                  <a16:creationId xmlns:a16="http://schemas.microsoft.com/office/drawing/2014/main" id="{00AEADE2-F251-3FF1-B4F7-1128C41F4969}"/>
                </a:ext>
              </a:extLst>
            </p:cNvPr>
            <p:cNvSpPr/>
            <p:nvPr/>
          </p:nvSpPr>
          <p:spPr>
            <a:xfrm rot="5400000">
              <a:off x="-7088" y="1679944"/>
              <a:ext cx="673395" cy="675079"/>
            </a:xfrm>
            <a:prstGeom prst="r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E4002887-B19E-1A30-2609-29CC1EFF7732}"/>
                </a:ext>
              </a:extLst>
            </p:cNvPr>
            <p:cNvSpPr/>
            <p:nvPr/>
          </p:nvSpPr>
          <p:spPr>
            <a:xfrm rot="16200000">
              <a:off x="11524851" y="3132974"/>
              <a:ext cx="673395" cy="675079"/>
            </a:xfrm>
            <a:prstGeom prst="rtTriangl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id="{E9E71295-6CCA-8597-F348-8BC6242AF91D}"/>
              </a:ext>
            </a:extLst>
          </p:cNvPr>
          <p:cNvSpPr txBox="1"/>
          <p:nvPr/>
        </p:nvSpPr>
        <p:spPr>
          <a:xfrm>
            <a:off x="4868929" y="4647748"/>
            <a:ext cx="2028119" cy="523220"/>
          </a:xfrm>
          <a:prstGeom prst="rect">
            <a:avLst/>
          </a:prstGeom>
          <a:noFill/>
        </p:spPr>
        <p:txBody>
          <a:bodyPr wrap="none" rtlCol="0">
            <a:spAutoFit/>
          </a:bodyPr>
          <a:lstStyle/>
          <a:p>
            <a:r>
              <a:rPr lang="en-US" altLang="zh-CN" sz="2800" b="1" dirty="0">
                <a:solidFill>
                  <a:srgbClr val="004282"/>
                </a:solidFill>
              </a:rPr>
              <a:t>2025-06-30</a:t>
            </a:r>
            <a:endParaRPr lang="zh-CN" altLang="en-US" sz="2800" b="1" dirty="0">
              <a:solidFill>
                <a:srgbClr val="004282"/>
              </a:solidFill>
            </a:endParaRPr>
          </a:p>
        </p:txBody>
      </p:sp>
      <p:sp>
        <p:nvSpPr>
          <p:cNvPr id="10" name="灯片编号占位符 9">
            <a:extLst>
              <a:ext uri="{FF2B5EF4-FFF2-40B4-BE49-F238E27FC236}">
                <a16:creationId xmlns:a16="http://schemas.microsoft.com/office/drawing/2014/main" id="{36F71AE0-0EB6-31AD-5161-68F7A63646EC}"/>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t>1</a:t>
            </a:fld>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37"/>
    </mc:Choice>
    <mc:Fallback xmlns="">
      <p:transition spd="slow" advTm="24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10</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E84981A-35A8-3B1C-BC7B-E4128D34123F}"/>
              </a:ext>
            </a:extLst>
          </p:cNvPr>
          <p:cNvSpPr txBox="1"/>
          <p:nvPr/>
        </p:nvSpPr>
        <p:spPr>
          <a:xfrm>
            <a:off x="226248" y="1085375"/>
            <a:ext cx="9727007" cy="599010"/>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en-US" altLang="zh-CN" sz="3200" b="1" spc="-5" dirty="0">
                <a:solidFill>
                  <a:srgbClr val="004282"/>
                </a:solidFill>
                <a:latin typeface="Calibri" panose="020F0502020204030204" charset="0"/>
                <a:cs typeface="Calibri" panose="020F0502020204030204" charset="0"/>
              </a:rPr>
              <a:t>  Why is OS Base on RT-Thread</a:t>
            </a:r>
            <a:r>
              <a:rPr lang="zh-CN" altLang="en-US" sz="3200" b="1" spc="-5" dirty="0">
                <a:solidFill>
                  <a:srgbClr val="004282"/>
                </a:solidFill>
                <a:latin typeface="Calibri" panose="020F0502020204030204" charset="0"/>
                <a:cs typeface="Calibri" panose="020F0502020204030204" charset="0"/>
              </a:rPr>
              <a:t> ？</a:t>
            </a:r>
            <a:endParaRPr lang="en-US" altLang="zh-CN" sz="3200" b="1" spc="-5" dirty="0">
              <a:solidFill>
                <a:srgbClr val="004282"/>
              </a:solidFill>
              <a:latin typeface="Calibri" panose="020F0502020204030204" charset="0"/>
              <a:cs typeface="Calibri" panose="020F0502020204030204" charset="0"/>
            </a:endParaRPr>
          </a:p>
        </p:txBody>
      </p:sp>
      <p:sp>
        <p:nvSpPr>
          <p:cNvPr id="9" name="文本框 8">
            <a:extLst>
              <a:ext uri="{FF2B5EF4-FFF2-40B4-BE49-F238E27FC236}">
                <a16:creationId xmlns:a16="http://schemas.microsoft.com/office/drawing/2014/main" id="{3CA1DD9E-01F1-46A9-B7B7-C2CF9896DA4D}"/>
              </a:ext>
            </a:extLst>
          </p:cNvPr>
          <p:cNvSpPr txBox="1"/>
          <p:nvPr/>
        </p:nvSpPr>
        <p:spPr>
          <a:xfrm>
            <a:off x="585391" y="1947949"/>
            <a:ext cx="10396933" cy="1492203"/>
          </a:xfrm>
          <a:prstGeom prst="rect">
            <a:avLst/>
          </a:prstGeom>
          <a:noFill/>
        </p:spPr>
        <p:txBody>
          <a:bodyPr wrap="square">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en-US" altLang="zh-CN" sz="2400" spc="-5" dirty="0">
                <a:solidFill>
                  <a:srgbClr val="004282"/>
                </a:solidFill>
                <a:latin typeface="Calibri" panose="020F0502020204030204" charset="0"/>
                <a:cs typeface="Calibri" panose="020F0502020204030204" charset="0"/>
              </a:rPr>
              <a:t>RT-Thread </a:t>
            </a:r>
            <a:r>
              <a:rPr lang="zh-CN" altLang="en-US" sz="2400" spc="-5" dirty="0">
                <a:solidFill>
                  <a:srgbClr val="004282"/>
                </a:solidFill>
                <a:latin typeface="Calibri" panose="020F0502020204030204" charset="0"/>
                <a:cs typeface="Calibri" panose="020F0502020204030204" charset="0"/>
              </a:rPr>
              <a:t>是一个面向嵌入式操作系统和物联网设备的开源实时多线程操作系统。截至 </a:t>
            </a:r>
            <a:r>
              <a:rPr lang="en-US" altLang="zh-CN" sz="2400" spc="-5" dirty="0">
                <a:solidFill>
                  <a:srgbClr val="004282"/>
                </a:solidFill>
                <a:latin typeface="Calibri" panose="020F0502020204030204" charset="0"/>
                <a:cs typeface="Calibri" panose="020F0502020204030204" charset="0"/>
              </a:rPr>
              <a:t>2020 </a:t>
            </a:r>
            <a:r>
              <a:rPr lang="zh-CN" altLang="en-US" sz="2400" spc="-5" dirty="0">
                <a:solidFill>
                  <a:srgbClr val="004282"/>
                </a:solidFill>
                <a:latin typeface="Calibri" panose="020F0502020204030204" charset="0"/>
                <a:cs typeface="Calibri" panose="020F0502020204030204" charset="0"/>
              </a:rPr>
              <a:t>年 </a:t>
            </a:r>
            <a:r>
              <a:rPr lang="en-US" altLang="zh-CN" sz="2400" spc="-5" dirty="0">
                <a:solidFill>
                  <a:srgbClr val="004282"/>
                </a:solidFill>
                <a:latin typeface="Calibri" panose="020F0502020204030204" charset="0"/>
                <a:cs typeface="Calibri" panose="020F0502020204030204" charset="0"/>
              </a:rPr>
              <a:t>8 </a:t>
            </a:r>
            <a:r>
              <a:rPr lang="zh-CN" altLang="en-US" sz="2400" spc="-5" dirty="0">
                <a:solidFill>
                  <a:srgbClr val="004282"/>
                </a:solidFill>
                <a:latin typeface="Calibri" panose="020F0502020204030204" charset="0"/>
                <a:cs typeface="Calibri" panose="020F0502020204030204" charset="0"/>
              </a:rPr>
              <a:t>月，</a:t>
            </a:r>
            <a:r>
              <a:rPr lang="en-US" altLang="zh-CN" sz="2400" spc="-5" dirty="0">
                <a:solidFill>
                  <a:srgbClr val="004282"/>
                </a:solidFill>
                <a:latin typeface="Calibri" panose="020F0502020204030204" charset="0"/>
                <a:cs typeface="Calibri" panose="020F0502020204030204" charset="0"/>
              </a:rPr>
              <a:t>RT-Thread </a:t>
            </a:r>
            <a:r>
              <a:rPr lang="zh-CN" altLang="en-US" sz="2400" spc="-5" dirty="0">
                <a:solidFill>
                  <a:srgbClr val="004282"/>
                </a:solidFill>
                <a:latin typeface="Calibri" panose="020F0502020204030204" charset="0"/>
                <a:cs typeface="Calibri" panose="020F0502020204030204" charset="0"/>
              </a:rPr>
              <a:t>在全球贡献者数量最多的 </a:t>
            </a:r>
            <a:r>
              <a:rPr lang="en-US" altLang="zh-CN" sz="2400" spc="-5" dirty="0">
                <a:solidFill>
                  <a:srgbClr val="004282"/>
                </a:solidFill>
                <a:latin typeface="Calibri" panose="020F0502020204030204" charset="0"/>
                <a:cs typeface="Calibri" panose="020F0502020204030204" charset="0"/>
              </a:rPr>
              <a:t>RTOS </a:t>
            </a:r>
            <a:r>
              <a:rPr lang="zh-CN" altLang="en-US" sz="2400" spc="-5" dirty="0">
                <a:solidFill>
                  <a:srgbClr val="004282"/>
                </a:solidFill>
                <a:latin typeface="Calibri" panose="020F0502020204030204" charset="0"/>
                <a:cs typeface="Calibri" panose="020F0502020204030204" charset="0"/>
              </a:rPr>
              <a:t>列表中排名第三，仅次于 </a:t>
            </a:r>
            <a:r>
              <a:rPr lang="en-US" altLang="zh-CN" sz="2400" spc="-5" dirty="0">
                <a:solidFill>
                  <a:srgbClr val="004282"/>
                </a:solidFill>
                <a:latin typeface="Calibri" panose="020F0502020204030204" charset="0"/>
                <a:cs typeface="Calibri" panose="020F0502020204030204" charset="0"/>
              </a:rPr>
              <a:t>Zephyr </a:t>
            </a:r>
            <a:r>
              <a:rPr lang="zh-CN" altLang="en-US" sz="2400" spc="-5" dirty="0">
                <a:solidFill>
                  <a:srgbClr val="004282"/>
                </a:solidFill>
                <a:latin typeface="Calibri" panose="020F0502020204030204" charset="0"/>
                <a:cs typeface="Calibri" panose="020F0502020204030204" charset="0"/>
              </a:rPr>
              <a:t>和 </a:t>
            </a:r>
            <a:r>
              <a:rPr lang="en-US" altLang="zh-CN" sz="2400" spc="-5" dirty="0" err="1">
                <a:solidFill>
                  <a:srgbClr val="004282"/>
                </a:solidFill>
                <a:latin typeface="Calibri" panose="020F0502020204030204" charset="0"/>
                <a:cs typeface="Calibri" panose="020F0502020204030204" charset="0"/>
              </a:rPr>
              <a:t>Mbed</a:t>
            </a:r>
            <a:r>
              <a:rPr lang="en-US" altLang="zh-CN" sz="2400" spc="-5" dirty="0">
                <a:solidFill>
                  <a:srgbClr val="004282"/>
                </a:solidFill>
                <a:latin typeface="Calibri" panose="020F0502020204030204" charset="0"/>
                <a:cs typeface="Calibri" panose="020F0502020204030204" charset="0"/>
              </a:rPr>
              <a:t> </a:t>
            </a:r>
          </a:p>
        </p:txBody>
      </p:sp>
      <p:sp>
        <p:nvSpPr>
          <p:cNvPr id="11" name="文本框 10">
            <a:extLst>
              <a:ext uri="{FF2B5EF4-FFF2-40B4-BE49-F238E27FC236}">
                <a16:creationId xmlns:a16="http://schemas.microsoft.com/office/drawing/2014/main" id="{835C33A5-1E28-4588-BAAB-9B84A8B9123C}"/>
              </a:ext>
            </a:extLst>
          </p:cNvPr>
          <p:cNvSpPr txBox="1"/>
          <p:nvPr/>
        </p:nvSpPr>
        <p:spPr>
          <a:xfrm>
            <a:off x="585390" y="3440152"/>
            <a:ext cx="10396933" cy="1492203"/>
          </a:xfrm>
          <a:prstGeom prst="rect">
            <a:avLst/>
          </a:prstGeom>
          <a:noFill/>
        </p:spPr>
        <p:txBody>
          <a:bodyPr wrap="square">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spc="-5" dirty="0">
                <a:solidFill>
                  <a:srgbClr val="004282"/>
                </a:solidFill>
                <a:latin typeface="Calibri" panose="020F0502020204030204" charset="0"/>
                <a:cs typeface="Calibri" panose="020F0502020204030204" charset="0"/>
              </a:rPr>
              <a:t>我们的</a:t>
            </a:r>
            <a:r>
              <a:rPr lang="en-US" altLang="zh-CN" sz="2400" spc="-5" dirty="0" err="1">
                <a:solidFill>
                  <a:srgbClr val="004282"/>
                </a:solidFill>
                <a:latin typeface="Calibri" panose="020F0502020204030204" charset="0"/>
                <a:cs typeface="Calibri" panose="020F0502020204030204" charset="0"/>
              </a:rPr>
              <a:t>Rust_Thread</a:t>
            </a:r>
            <a:r>
              <a:rPr lang="zh-CN" altLang="en-US" sz="2400" spc="-5" dirty="0">
                <a:solidFill>
                  <a:srgbClr val="004282"/>
                </a:solidFill>
                <a:latin typeface="Calibri" panose="020F0502020204030204" charset="0"/>
                <a:cs typeface="Calibri" panose="020F0502020204030204" charset="0"/>
              </a:rPr>
              <a:t>完全保留了</a:t>
            </a:r>
            <a:r>
              <a:rPr lang="en-US" altLang="zh-CN" sz="2400" spc="-5" dirty="0" err="1">
                <a:solidFill>
                  <a:srgbClr val="004282"/>
                </a:solidFill>
                <a:latin typeface="Calibri" panose="020F0502020204030204" charset="0"/>
                <a:cs typeface="Calibri" panose="020F0502020204030204" charset="0"/>
              </a:rPr>
              <a:t>RT_Thread</a:t>
            </a:r>
            <a:r>
              <a:rPr lang="zh-CN" altLang="en-US" sz="2400" spc="-5" dirty="0">
                <a:solidFill>
                  <a:srgbClr val="004282"/>
                </a:solidFill>
                <a:latin typeface="Calibri" panose="020F0502020204030204" charset="0"/>
                <a:cs typeface="Calibri" panose="020F0502020204030204" charset="0"/>
              </a:rPr>
              <a:t>的接口，在实现</a:t>
            </a:r>
            <a:r>
              <a:rPr lang="en-US" altLang="zh-CN" sz="2400" spc="-5" dirty="0" err="1">
                <a:solidFill>
                  <a:srgbClr val="004282"/>
                </a:solidFill>
                <a:latin typeface="Calibri" panose="020F0502020204030204" charset="0"/>
                <a:cs typeface="Calibri" panose="020F0502020204030204" charset="0"/>
              </a:rPr>
              <a:t>RT_Thread</a:t>
            </a:r>
            <a:r>
              <a:rPr lang="zh-CN" altLang="en-US" sz="2400" spc="-5" dirty="0">
                <a:solidFill>
                  <a:srgbClr val="004282"/>
                </a:solidFill>
                <a:latin typeface="Calibri" panose="020F0502020204030204" charset="0"/>
                <a:cs typeface="Calibri" panose="020F0502020204030204" charset="0"/>
              </a:rPr>
              <a:t>功能的基础上做了性能与安全性的优化与更新。对于</a:t>
            </a:r>
            <a:r>
              <a:rPr lang="en-US" altLang="zh-CN" sz="2400" spc="-5" dirty="0" err="1">
                <a:solidFill>
                  <a:srgbClr val="004282"/>
                </a:solidFill>
                <a:latin typeface="Calibri" panose="020F0502020204030204" charset="0"/>
                <a:cs typeface="Calibri" panose="020F0502020204030204" charset="0"/>
              </a:rPr>
              <a:t>RT_Thread</a:t>
            </a:r>
            <a:r>
              <a:rPr lang="zh-CN" altLang="en-US" sz="2400" spc="-5" dirty="0">
                <a:solidFill>
                  <a:srgbClr val="004282"/>
                </a:solidFill>
                <a:latin typeface="Calibri" panose="020F0502020204030204" charset="0"/>
                <a:cs typeface="Calibri" panose="020F0502020204030204" charset="0"/>
              </a:rPr>
              <a:t>用户，可以减少学习成本，快速上手</a:t>
            </a:r>
            <a:endParaRPr lang="en-US" altLang="zh-CN" sz="2400" b="1" spc="-5" dirty="0">
              <a:solidFill>
                <a:srgbClr val="004282"/>
              </a:solidFill>
              <a:latin typeface="Calibri" panose="020F0502020204030204" charset="0"/>
              <a:cs typeface="Calibri" panose="020F0502020204030204" charset="0"/>
            </a:endParaRPr>
          </a:p>
        </p:txBody>
      </p:sp>
    </p:spTree>
    <p:custDataLst>
      <p:tags r:id="rId1"/>
    </p:custDataLst>
    <p:extLst>
      <p:ext uri="{BB962C8B-B14F-4D97-AF65-F5344CB8AC3E}">
        <p14:creationId xmlns:p14="http://schemas.microsoft.com/office/powerpoint/2010/main" val="237281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11</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E84981A-35A8-3B1C-BC7B-E4128D34123F}"/>
              </a:ext>
            </a:extLst>
          </p:cNvPr>
          <p:cNvSpPr txBox="1"/>
          <p:nvPr/>
        </p:nvSpPr>
        <p:spPr>
          <a:xfrm>
            <a:off x="587754" y="1129103"/>
            <a:ext cx="9727007" cy="601318"/>
          </a:xfrm>
          <a:prstGeom prst="rect">
            <a:avLst/>
          </a:prstGeom>
        </p:spPr>
        <p:txBody>
          <a:bodyPr vert="horz" wrap="square" lIns="0" tIns="12700" rIns="0" bIns="0" rtlCol="0">
            <a:spAutoFit/>
          </a:bodyPr>
          <a:lstStyle/>
          <a:p>
            <a:pPr marL="12700">
              <a:lnSpc>
                <a:spcPct val="130000"/>
              </a:lnSpc>
              <a:spcBef>
                <a:spcPts val="100"/>
              </a:spcBef>
              <a:tabLst>
                <a:tab pos="339090" algn="l"/>
                <a:tab pos="339725" algn="l"/>
              </a:tabLst>
            </a:pPr>
            <a:r>
              <a:rPr lang="en-US" altLang="zh-CN" sz="3200" b="1" spc="-5" dirty="0">
                <a:solidFill>
                  <a:srgbClr val="004282"/>
                </a:solidFill>
                <a:latin typeface="Calibri" panose="020F0502020204030204" charset="0"/>
                <a:cs typeface="Calibri" panose="020F0502020204030204" charset="0"/>
              </a:rPr>
              <a:t>An OS Written </a:t>
            </a:r>
            <a:r>
              <a:rPr lang="en-US" altLang="zh-CN" sz="3200" b="1" spc="-5" dirty="0">
                <a:solidFill>
                  <a:srgbClr val="FF0000"/>
                </a:solidFill>
                <a:latin typeface="Calibri" panose="020F0502020204030204" charset="0"/>
                <a:cs typeface="Calibri" panose="020F0502020204030204" charset="0"/>
              </a:rPr>
              <a:t>Entirely</a:t>
            </a:r>
            <a:r>
              <a:rPr lang="en-US" altLang="zh-CN" sz="3200" b="1" spc="-5" dirty="0">
                <a:solidFill>
                  <a:srgbClr val="004282"/>
                </a:solidFill>
                <a:latin typeface="Calibri" panose="020F0502020204030204" charset="0"/>
                <a:cs typeface="Calibri" panose="020F0502020204030204" charset="0"/>
              </a:rPr>
              <a:t> in Rust !</a:t>
            </a:r>
            <a:endParaRPr lang="en-US" sz="3200" b="1" spc="-5" dirty="0">
              <a:solidFill>
                <a:srgbClr val="004282"/>
              </a:solidFill>
              <a:latin typeface="Calibri" panose="020F0502020204030204" charset="0"/>
              <a:cs typeface="Calibri" panose="020F0502020204030204" charset="0"/>
            </a:endParaRPr>
          </a:p>
        </p:txBody>
      </p:sp>
      <p:sp>
        <p:nvSpPr>
          <p:cNvPr id="10" name="object 3">
            <a:extLst>
              <a:ext uri="{FF2B5EF4-FFF2-40B4-BE49-F238E27FC236}">
                <a16:creationId xmlns:a16="http://schemas.microsoft.com/office/drawing/2014/main" id="{9FF9953C-4CCF-490F-972C-014F468275F5}"/>
              </a:ext>
            </a:extLst>
          </p:cNvPr>
          <p:cNvSpPr txBox="1"/>
          <p:nvPr/>
        </p:nvSpPr>
        <p:spPr>
          <a:xfrm>
            <a:off x="686991" y="2294819"/>
            <a:ext cx="10654404" cy="779316"/>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en-US" altLang="zh-CN" sz="2000" spc="-5" dirty="0">
                <a:solidFill>
                  <a:srgbClr val="004282"/>
                </a:solidFill>
                <a:latin typeface="Calibri" panose="020F0502020204030204" charset="0"/>
                <a:cs typeface="Calibri" panose="020F0502020204030204" charset="0"/>
              </a:rPr>
              <a:t> </a:t>
            </a:r>
            <a:r>
              <a:rPr lang="zh-CN" altLang="en-US" sz="2000" spc="-5" dirty="0">
                <a:solidFill>
                  <a:srgbClr val="004282"/>
                </a:solidFill>
                <a:latin typeface="Calibri" panose="020F0502020204030204" charset="0"/>
                <a:cs typeface="Calibri" panose="020F0502020204030204" charset="0"/>
              </a:rPr>
              <a:t>原生系统结构更清晰。我们重新设计了操作系统的架构，使其更简洁清晰，更符合“面向现代系统架构”的要求</a:t>
            </a:r>
            <a:endParaRPr lang="en-US" altLang="zh-CN" sz="2000" spc="-5" dirty="0">
              <a:solidFill>
                <a:srgbClr val="004282"/>
              </a:solidFill>
              <a:latin typeface="Calibri" panose="020F0502020204030204" charset="0"/>
              <a:cs typeface="Calibri" panose="020F0502020204030204" charset="0"/>
            </a:endParaRPr>
          </a:p>
        </p:txBody>
      </p:sp>
      <p:sp>
        <p:nvSpPr>
          <p:cNvPr id="4" name="文本框 3">
            <a:extLst>
              <a:ext uri="{FF2B5EF4-FFF2-40B4-BE49-F238E27FC236}">
                <a16:creationId xmlns:a16="http://schemas.microsoft.com/office/drawing/2014/main" id="{45324C52-94DB-81EF-9219-6A49CD621E7B}"/>
              </a:ext>
            </a:extLst>
          </p:cNvPr>
          <p:cNvSpPr txBox="1"/>
          <p:nvPr/>
        </p:nvSpPr>
        <p:spPr>
          <a:xfrm>
            <a:off x="587754" y="3299517"/>
            <a:ext cx="10753641" cy="422039"/>
          </a:xfrm>
          <a:prstGeom prst="rect">
            <a:avLst/>
          </a:prstGeom>
          <a:noFill/>
        </p:spPr>
        <p:txBody>
          <a:bodyPr wrap="square">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1800" spc="-5" dirty="0">
                <a:solidFill>
                  <a:srgbClr val="004282"/>
                </a:solidFill>
                <a:latin typeface="Calibri" panose="020F0502020204030204" charset="0"/>
                <a:cs typeface="Calibri" panose="020F0502020204030204" charset="0"/>
              </a:rPr>
              <a:t>完全避免了</a:t>
            </a:r>
            <a:r>
              <a:rPr lang="en-US" altLang="zh-CN" sz="1800" spc="-5" dirty="0">
                <a:solidFill>
                  <a:srgbClr val="004282"/>
                </a:solidFill>
                <a:latin typeface="Calibri" panose="020F0502020204030204" charset="0"/>
                <a:cs typeface="Calibri" panose="020F0502020204030204" charset="0"/>
              </a:rPr>
              <a:t>C</a:t>
            </a:r>
            <a:r>
              <a:rPr lang="zh-CN" altLang="en-US" sz="1800" spc="-5" dirty="0">
                <a:solidFill>
                  <a:srgbClr val="004282"/>
                </a:solidFill>
                <a:latin typeface="Calibri" panose="020F0502020204030204" charset="0"/>
                <a:cs typeface="Calibri" panose="020F0502020204030204" charset="0"/>
              </a:rPr>
              <a:t>的裸指针的使用，而不是利用“</a:t>
            </a:r>
            <a:r>
              <a:rPr lang="en-US" altLang="zh-CN" sz="1800" spc="-5" dirty="0">
                <a:solidFill>
                  <a:srgbClr val="004282"/>
                </a:solidFill>
                <a:latin typeface="Calibri" panose="020F0502020204030204" charset="0"/>
                <a:cs typeface="Calibri" panose="020F0502020204030204" charset="0"/>
              </a:rPr>
              <a:t>unsafe</a:t>
            </a:r>
            <a:r>
              <a:rPr lang="zh-CN" altLang="en-US" sz="1800" spc="-5" dirty="0">
                <a:solidFill>
                  <a:srgbClr val="004282"/>
                </a:solidFill>
                <a:latin typeface="Calibri" panose="020F0502020204030204" charset="0"/>
                <a:cs typeface="Calibri" panose="020F0502020204030204" charset="0"/>
              </a:rPr>
              <a:t>”块包裹，实现了真正安全可靠</a:t>
            </a:r>
            <a:endParaRPr lang="en-US" altLang="zh-CN" sz="1800" spc="-5" dirty="0">
              <a:solidFill>
                <a:srgbClr val="004282"/>
              </a:solidFill>
              <a:latin typeface="Calibri" panose="020F0502020204030204" charset="0"/>
              <a:cs typeface="Calibri" panose="020F0502020204030204" charset="0"/>
            </a:endParaRPr>
          </a:p>
        </p:txBody>
      </p:sp>
      <p:sp>
        <p:nvSpPr>
          <p:cNvPr id="6" name="文本框 5">
            <a:extLst>
              <a:ext uri="{FF2B5EF4-FFF2-40B4-BE49-F238E27FC236}">
                <a16:creationId xmlns:a16="http://schemas.microsoft.com/office/drawing/2014/main" id="{603E4432-B30C-D8C8-D617-8CD378B0E4BF}"/>
              </a:ext>
            </a:extLst>
          </p:cNvPr>
          <p:cNvSpPr txBox="1"/>
          <p:nvPr/>
        </p:nvSpPr>
        <p:spPr>
          <a:xfrm>
            <a:off x="587754" y="5251667"/>
            <a:ext cx="10115107" cy="782137"/>
          </a:xfrm>
          <a:prstGeom prst="rect">
            <a:avLst/>
          </a:prstGeom>
          <a:noFill/>
        </p:spPr>
        <p:txBody>
          <a:bodyPr wrap="square">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1800" spc="-5" dirty="0">
                <a:solidFill>
                  <a:srgbClr val="004282"/>
                </a:solidFill>
                <a:latin typeface="Calibri" panose="020F0502020204030204" charset="0"/>
                <a:cs typeface="Calibri" panose="020F0502020204030204" charset="0"/>
              </a:rPr>
              <a:t>完全摆脱了</a:t>
            </a:r>
            <a:r>
              <a:rPr lang="en-US" altLang="zh-CN" sz="1800" spc="-5" dirty="0">
                <a:solidFill>
                  <a:srgbClr val="004282"/>
                </a:solidFill>
                <a:latin typeface="Calibri" panose="020F0502020204030204" charset="0"/>
                <a:cs typeface="Calibri" panose="020F0502020204030204" charset="0"/>
              </a:rPr>
              <a:t>C</a:t>
            </a:r>
            <a:r>
              <a:rPr lang="zh-CN" altLang="en-US" sz="1800" spc="-5" dirty="0">
                <a:solidFill>
                  <a:srgbClr val="004282"/>
                </a:solidFill>
                <a:latin typeface="Calibri" panose="020F0502020204030204" charset="0"/>
                <a:cs typeface="Calibri" panose="020F0502020204030204" charset="0"/>
              </a:rPr>
              <a:t>的运行时依赖，真正做到了“</a:t>
            </a:r>
            <a:r>
              <a:rPr lang="en-US" altLang="zh-CN" sz="1800" spc="-5" dirty="0">
                <a:solidFill>
                  <a:srgbClr val="004282"/>
                </a:solidFill>
                <a:latin typeface="Calibri" panose="020F0502020204030204" charset="0"/>
                <a:cs typeface="Calibri" panose="020F0502020204030204" charset="0"/>
              </a:rPr>
              <a:t>bare-metal</a:t>
            </a:r>
            <a:r>
              <a:rPr lang="zh-CN" altLang="en-US" sz="1800" spc="-5" dirty="0">
                <a:solidFill>
                  <a:srgbClr val="004282"/>
                </a:solidFill>
                <a:latin typeface="Calibri" panose="020F0502020204030204" charset="0"/>
                <a:cs typeface="Calibri" panose="020F0502020204030204" charset="0"/>
              </a:rPr>
              <a:t>”，结合上</a:t>
            </a:r>
            <a:r>
              <a:rPr lang="en-US" altLang="zh-CN" sz="1800" spc="-5" dirty="0">
                <a:solidFill>
                  <a:srgbClr val="004282"/>
                </a:solidFill>
                <a:latin typeface="Calibri" panose="020F0502020204030204" charset="0"/>
                <a:cs typeface="Calibri" panose="020F0502020204030204" charset="0"/>
              </a:rPr>
              <a:t>Rust</a:t>
            </a:r>
            <a:r>
              <a:rPr lang="zh-CN" altLang="en-US" sz="1800" spc="-5" dirty="0">
                <a:solidFill>
                  <a:srgbClr val="004282"/>
                </a:solidFill>
                <a:latin typeface="Calibri" panose="020F0502020204030204" charset="0"/>
                <a:cs typeface="Calibri" panose="020F0502020204030204" charset="0"/>
              </a:rPr>
              <a:t>的零成本抽象特性，能较好地提升操作系统的性能</a:t>
            </a:r>
            <a:endParaRPr lang="en-US" altLang="zh-CN" sz="1800" spc="-5" dirty="0">
              <a:solidFill>
                <a:srgbClr val="004282"/>
              </a:solidFill>
              <a:latin typeface="Calibri" panose="020F0502020204030204" charset="0"/>
              <a:cs typeface="Calibri" panose="020F0502020204030204" charset="0"/>
            </a:endParaRPr>
          </a:p>
        </p:txBody>
      </p:sp>
      <p:sp>
        <p:nvSpPr>
          <p:cNvPr id="8" name="文本框 7">
            <a:extLst>
              <a:ext uri="{FF2B5EF4-FFF2-40B4-BE49-F238E27FC236}">
                <a16:creationId xmlns:a16="http://schemas.microsoft.com/office/drawing/2014/main" id="{FD1203E9-6EFF-E079-5498-FD74002197B4}"/>
              </a:ext>
            </a:extLst>
          </p:cNvPr>
          <p:cNvSpPr txBox="1"/>
          <p:nvPr/>
        </p:nvSpPr>
        <p:spPr>
          <a:xfrm>
            <a:off x="587754" y="4212588"/>
            <a:ext cx="10115106" cy="782137"/>
          </a:xfrm>
          <a:prstGeom prst="rect">
            <a:avLst/>
          </a:prstGeom>
          <a:noFill/>
        </p:spPr>
        <p:txBody>
          <a:bodyPr wrap="square">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1800" spc="-5" dirty="0">
                <a:solidFill>
                  <a:srgbClr val="004282"/>
                </a:solidFill>
                <a:latin typeface="Calibri" panose="020F0502020204030204" charset="0"/>
                <a:cs typeface="Calibri" panose="020F0502020204030204" charset="0"/>
              </a:rPr>
              <a:t>在编译期利用</a:t>
            </a:r>
            <a:r>
              <a:rPr lang="en-US" altLang="zh-CN" sz="1800" spc="-5" dirty="0">
                <a:solidFill>
                  <a:srgbClr val="004282"/>
                </a:solidFill>
                <a:latin typeface="Calibri" panose="020F0502020204030204" charset="0"/>
                <a:cs typeface="Calibri" panose="020F0502020204030204" charset="0"/>
              </a:rPr>
              <a:t>cargo</a:t>
            </a:r>
            <a:r>
              <a:rPr lang="zh-CN" altLang="en-US" sz="1800" spc="-5" dirty="0">
                <a:solidFill>
                  <a:srgbClr val="004282"/>
                </a:solidFill>
                <a:latin typeface="Calibri" panose="020F0502020204030204" charset="0"/>
                <a:cs typeface="Calibri" panose="020F0502020204030204" charset="0"/>
              </a:rPr>
              <a:t>强大的编译器确保了类型安全，内存安全与并发安全，避免了</a:t>
            </a:r>
            <a:r>
              <a:rPr lang="en-US" altLang="zh-CN" sz="1800" spc="-5" dirty="0">
                <a:solidFill>
                  <a:srgbClr val="004282"/>
                </a:solidFill>
                <a:latin typeface="Calibri" panose="020F0502020204030204" charset="0"/>
                <a:cs typeface="Calibri" panose="020F0502020204030204" charset="0"/>
              </a:rPr>
              <a:t>C</a:t>
            </a:r>
            <a:r>
              <a:rPr lang="zh-CN" altLang="en-US" sz="1800" spc="-5" dirty="0">
                <a:solidFill>
                  <a:srgbClr val="004282"/>
                </a:solidFill>
                <a:latin typeface="Calibri" panose="020F0502020204030204" charset="0"/>
                <a:cs typeface="Calibri" panose="020F0502020204030204" charset="0"/>
              </a:rPr>
              <a:t>源程序可能有的历史遗留问题</a:t>
            </a:r>
            <a:endParaRPr lang="en-US" altLang="zh-CN" sz="1800" spc="-5" dirty="0">
              <a:solidFill>
                <a:srgbClr val="004282"/>
              </a:solidFill>
              <a:latin typeface="Calibri" panose="020F0502020204030204" charset="0"/>
              <a:cs typeface="Calibri" panose="020F0502020204030204" charset="0"/>
            </a:endParaRPr>
          </a:p>
        </p:txBody>
      </p:sp>
    </p:spTree>
    <p:custDataLst>
      <p:tags r:id="rId1"/>
    </p:custDataLst>
    <p:extLst>
      <p:ext uri="{BB962C8B-B14F-4D97-AF65-F5344CB8AC3E}">
        <p14:creationId xmlns:p14="http://schemas.microsoft.com/office/powerpoint/2010/main" val="277848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1147C6F3-1E5B-6C16-D289-3338A4006C36}"/>
            </a:ext>
          </a:extLst>
        </p:cNvPr>
        <p:cNvGrpSpPr/>
        <p:nvPr/>
      </p:nvGrpSpPr>
      <p:grpSpPr>
        <a:xfrm>
          <a:off x="0" y="0"/>
          <a:ext cx="0" cy="0"/>
          <a:chOff x="0" y="0"/>
          <a:chExt cx="0" cy="0"/>
        </a:xfrm>
      </p:grpSpPr>
      <p:sp>
        <p:nvSpPr>
          <p:cNvPr id="2" name="AutoShape 2" descr="Information overload in the legal sphere | FifteenEightyFour | Cambridge  University Press">
            <a:extLst>
              <a:ext uri="{FF2B5EF4-FFF2-40B4-BE49-F238E27FC236}">
                <a16:creationId xmlns:a16="http://schemas.microsoft.com/office/drawing/2014/main" id="{30AD939E-3A30-2C45-051E-50FB3DEA19D7}"/>
              </a:ext>
            </a:extLst>
          </p:cNvPr>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0114688F-3D1F-A22A-8704-FF3CDC92CEAB}"/>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61091B3F-F77E-CD6B-D9A7-3383586D9A3E}"/>
              </a:ext>
            </a:extLst>
          </p:cNvPr>
          <p:cNvSpPr txBox="1"/>
          <p:nvPr/>
        </p:nvSpPr>
        <p:spPr>
          <a:xfrm>
            <a:off x="775187" y="369390"/>
            <a:ext cx="2347068"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架构总览</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620C3E5B-5093-589E-224C-C5FC02FA700C}"/>
              </a:ext>
            </a:extLst>
          </p:cNvPr>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C59F8CE-EA49-AC0C-F82F-63F0222543E8}"/>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E5527968-A487-DAC8-C681-A72C10240FD2}"/>
              </a:ext>
            </a:extLst>
          </p:cNvPr>
          <p:cNvSpPr txBox="1"/>
          <p:nvPr/>
        </p:nvSpPr>
        <p:spPr>
          <a:xfrm>
            <a:off x="686993" y="2273300"/>
            <a:ext cx="3097607" cy="3416300"/>
          </a:xfrm>
          <a:prstGeom prst="rect">
            <a:avLst/>
          </a:prstGeom>
          <a:noFill/>
        </p:spPr>
        <p:txBody>
          <a:bodyPr wrap="square" rtlCol="0">
            <a:spAutoFit/>
          </a:bodyPr>
          <a:lstStyle/>
          <a:p>
            <a:endParaRPr lang="en-US" dirty="0"/>
          </a:p>
        </p:txBody>
      </p:sp>
      <p:sp>
        <p:nvSpPr>
          <p:cNvPr id="14" name="灯片编号占位符 13">
            <a:extLst>
              <a:ext uri="{FF2B5EF4-FFF2-40B4-BE49-F238E27FC236}">
                <a16:creationId xmlns:a16="http://schemas.microsoft.com/office/drawing/2014/main" id="{140AABD7-F790-B3DF-100D-7A97505B5F10}"/>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12</a:t>
            </a:fld>
            <a:endParaRPr lang="zh-CN" altLang="en-US" dirty="0"/>
          </a:p>
        </p:txBody>
      </p:sp>
      <p:pic>
        <p:nvPicPr>
          <p:cNvPr id="16" name="图片 15">
            <a:extLst>
              <a:ext uri="{FF2B5EF4-FFF2-40B4-BE49-F238E27FC236}">
                <a16:creationId xmlns:a16="http://schemas.microsoft.com/office/drawing/2014/main" id="{F3E26802-6025-3EBE-00C2-767EA0142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63099"/>
            <a:ext cx="12192000" cy="6394901"/>
          </a:xfrm>
          <a:prstGeom prst="rect">
            <a:avLst/>
          </a:prstGeom>
        </p:spPr>
      </p:pic>
    </p:spTree>
    <p:extLst>
      <p:ext uri="{BB962C8B-B14F-4D97-AF65-F5344CB8AC3E}">
        <p14:creationId xmlns:p14="http://schemas.microsoft.com/office/powerpoint/2010/main" val="210865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1147C6F3-1E5B-6C16-D289-3338A4006C36}"/>
            </a:ext>
          </a:extLst>
        </p:cNvPr>
        <p:cNvGrpSpPr/>
        <p:nvPr/>
      </p:nvGrpSpPr>
      <p:grpSpPr>
        <a:xfrm>
          <a:off x="0" y="0"/>
          <a:ext cx="0" cy="0"/>
          <a:chOff x="0" y="0"/>
          <a:chExt cx="0" cy="0"/>
        </a:xfrm>
      </p:grpSpPr>
      <p:sp>
        <p:nvSpPr>
          <p:cNvPr id="2" name="AutoShape 2" descr="Information overload in the legal sphere | FifteenEightyFour | Cambridge  University Press">
            <a:extLst>
              <a:ext uri="{FF2B5EF4-FFF2-40B4-BE49-F238E27FC236}">
                <a16:creationId xmlns:a16="http://schemas.microsoft.com/office/drawing/2014/main" id="{30AD939E-3A30-2C45-051E-50FB3DEA19D7}"/>
              </a:ext>
            </a:extLst>
          </p:cNvPr>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0114688F-3D1F-A22A-8704-FF3CDC92CEAB}"/>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61091B3F-F77E-CD6B-D9A7-3383586D9A3E}"/>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架构总览</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620C3E5B-5093-589E-224C-C5FC02FA700C}"/>
              </a:ext>
            </a:extLst>
          </p:cNvPr>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C59F8CE-EA49-AC0C-F82F-63F0222543E8}"/>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E5527968-A487-DAC8-C681-A72C10240FD2}"/>
              </a:ext>
            </a:extLst>
          </p:cNvPr>
          <p:cNvSpPr txBox="1"/>
          <p:nvPr/>
        </p:nvSpPr>
        <p:spPr>
          <a:xfrm>
            <a:off x="686993" y="2273300"/>
            <a:ext cx="3097607" cy="3416300"/>
          </a:xfrm>
          <a:prstGeom prst="rect">
            <a:avLst/>
          </a:prstGeom>
          <a:noFill/>
        </p:spPr>
        <p:txBody>
          <a:bodyPr wrap="square" rtlCol="0">
            <a:spAutoFit/>
          </a:bodyPr>
          <a:lstStyle/>
          <a:p>
            <a:endParaRPr lang="en-US" dirty="0"/>
          </a:p>
        </p:txBody>
      </p:sp>
      <p:pic>
        <p:nvPicPr>
          <p:cNvPr id="9" name="图片 8">
            <a:extLst>
              <a:ext uri="{FF2B5EF4-FFF2-40B4-BE49-F238E27FC236}">
                <a16:creationId xmlns:a16="http://schemas.microsoft.com/office/drawing/2014/main" id="{4C35BD99-DBA0-FA9E-79E2-2EBBB09197BC}"/>
              </a:ext>
            </a:extLst>
          </p:cNvPr>
          <p:cNvPicPr>
            <a:picLocks noChangeAspect="1"/>
          </p:cNvPicPr>
          <p:nvPr/>
        </p:nvPicPr>
        <p:blipFill>
          <a:blip r:embed="rId5"/>
          <a:stretch>
            <a:fillRect/>
          </a:stretch>
        </p:blipFill>
        <p:spPr>
          <a:xfrm>
            <a:off x="6754101" y="1177826"/>
            <a:ext cx="4470400" cy="5679899"/>
          </a:xfrm>
          <a:prstGeom prst="rect">
            <a:avLst/>
          </a:prstGeom>
        </p:spPr>
      </p:pic>
      <p:sp>
        <p:nvSpPr>
          <p:cNvPr id="8" name="文本框 7">
            <a:extLst>
              <a:ext uri="{FF2B5EF4-FFF2-40B4-BE49-F238E27FC236}">
                <a16:creationId xmlns:a16="http://schemas.microsoft.com/office/drawing/2014/main" id="{3684D247-8B61-39BE-E34B-2DE2FEF324BD}"/>
              </a:ext>
            </a:extLst>
          </p:cNvPr>
          <p:cNvSpPr txBox="1"/>
          <p:nvPr/>
        </p:nvSpPr>
        <p:spPr>
          <a:xfrm>
            <a:off x="686993" y="908435"/>
            <a:ext cx="1524869" cy="400110"/>
          </a:xfrm>
          <a:prstGeom prst="rect">
            <a:avLst/>
          </a:prstGeom>
          <a:noFill/>
        </p:spPr>
        <p:txBody>
          <a:bodyPr wrap="square" rtlCol="0">
            <a:spAutoFit/>
          </a:bodyPr>
          <a:lstStyle/>
          <a:p>
            <a:r>
              <a:rPr lang="en-US" altLang="zh-CN" sz="2000" b="1" dirty="0"/>
              <a:t>Rt-Thread    </a:t>
            </a:r>
            <a:endParaRPr lang="zh-CN" altLang="en-US" sz="2000" b="1" dirty="0"/>
          </a:p>
        </p:txBody>
      </p:sp>
      <p:sp>
        <p:nvSpPr>
          <p:cNvPr id="10" name="文本框 9">
            <a:extLst>
              <a:ext uri="{FF2B5EF4-FFF2-40B4-BE49-F238E27FC236}">
                <a16:creationId xmlns:a16="http://schemas.microsoft.com/office/drawing/2014/main" id="{8A2EC535-1615-D129-A3D5-B177B26F1120}"/>
              </a:ext>
            </a:extLst>
          </p:cNvPr>
          <p:cNvSpPr txBox="1"/>
          <p:nvPr/>
        </p:nvSpPr>
        <p:spPr>
          <a:xfrm>
            <a:off x="6514969" y="856130"/>
            <a:ext cx="1900584" cy="400110"/>
          </a:xfrm>
          <a:prstGeom prst="rect">
            <a:avLst/>
          </a:prstGeom>
          <a:noFill/>
        </p:spPr>
        <p:txBody>
          <a:bodyPr wrap="square" rtlCol="0">
            <a:spAutoFit/>
          </a:bodyPr>
          <a:lstStyle/>
          <a:p>
            <a:r>
              <a:rPr lang="en-US" altLang="zh-CN" sz="2000" b="1" dirty="0"/>
              <a:t>Rust-Thread</a:t>
            </a:r>
            <a:endParaRPr lang="zh-CN" altLang="en-US" sz="2000" b="1" dirty="0"/>
          </a:p>
        </p:txBody>
      </p:sp>
      <p:pic>
        <p:nvPicPr>
          <p:cNvPr id="3" name="图片 2">
            <a:extLst>
              <a:ext uri="{FF2B5EF4-FFF2-40B4-BE49-F238E27FC236}">
                <a16:creationId xmlns:a16="http://schemas.microsoft.com/office/drawing/2014/main" id="{FFF15832-D900-AE1D-7AF7-63C7E2F02D93}"/>
              </a:ext>
            </a:extLst>
          </p:cNvPr>
          <p:cNvPicPr>
            <a:picLocks noChangeAspect="1"/>
          </p:cNvPicPr>
          <p:nvPr/>
        </p:nvPicPr>
        <p:blipFill>
          <a:blip r:embed="rId6"/>
          <a:stretch>
            <a:fillRect/>
          </a:stretch>
        </p:blipFill>
        <p:spPr>
          <a:xfrm>
            <a:off x="1261611" y="1295110"/>
            <a:ext cx="3649352" cy="5216752"/>
          </a:xfrm>
          <a:prstGeom prst="rect">
            <a:avLst/>
          </a:prstGeom>
        </p:spPr>
      </p:pic>
      <p:sp>
        <p:nvSpPr>
          <p:cNvPr id="4" name="文本框 3">
            <a:extLst>
              <a:ext uri="{FF2B5EF4-FFF2-40B4-BE49-F238E27FC236}">
                <a16:creationId xmlns:a16="http://schemas.microsoft.com/office/drawing/2014/main" id="{922F9CFC-528E-6695-CA60-F76D18066C63}"/>
              </a:ext>
            </a:extLst>
          </p:cNvPr>
          <p:cNvSpPr txBox="1"/>
          <p:nvPr/>
        </p:nvSpPr>
        <p:spPr>
          <a:xfrm>
            <a:off x="3584811" y="4984824"/>
            <a:ext cx="2655568" cy="461665"/>
          </a:xfrm>
          <a:prstGeom prst="rect">
            <a:avLst/>
          </a:prstGeom>
          <a:noFill/>
        </p:spPr>
        <p:txBody>
          <a:bodyPr wrap="square" rtlCol="0">
            <a:spAutoFit/>
          </a:bodyPr>
          <a:lstStyle/>
          <a:p>
            <a:r>
              <a:rPr lang="zh-CN" altLang="en-US" sz="2400" dirty="0">
                <a:solidFill>
                  <a:srgbClr val="FF0000"/>
                </a:solidFill>
              </a:rPr>
              <a:t>扁平化，大文件</a:t>
            </a:r>
            <a:endParaRPr lang="en-US" sz="2400" dirty="0">
              <a:solidFill>
                <a:srgbClr val="FF0000"/>
              </a:solidFill>
            </a:endParaRPr>
          </a:p>
        </p:txBody>
      </p:sp>
      <p:sp>
        <p:nvSpPr>
          <p:cNvPr id="12" name="文本框 11">
            <a:extLst>
              <a:ext uri="{FF2B5EF4-FFF2-40B4-BE49-F238E27FC236}">
                <a16:creationId xmlns:a16="http://schemas.microsoft.com/office/drawing/2014/main" id="{E2CD4661-E748-0088-D294-2539CB110DDD}"/>
              </a:ext>
            </a:extLst>
          </p:cNvPr>
          <p:cNvSpPr txBox="1"/>
          <p:nvPr/>
        </p:nvSpPr>
        <p:spPr>
          <a:xfrm>
            <a:off x="10605554" y="4984824"/>
            <a:ext cx="1798905" cy="461665"/>
          </a:xfrm>
          <a:prstGeom prst="rect">
            <a:avLst/>
          </a:prstGeom>
          <a:noFill/>
        </p:spPr>
        <p:txBody>
          <a:bodyPr wrap="square" rtlCol="0">
            <a:spAutoFit/>
          </a:bodyPr>
          <a:lstStyle/>
          <a:p>
            <a:r>
              <a:rPr lang="zh-CN" altLang="en-US" sz="2400" dirty="0">
                <a:solidFill>
                  <a:srgbClr val="FF0000"/>
                </a:solidFill>
              </a:rPr>
              <a:t>模块化</a:t>
            </a:r>
            <a:endParaRPr lang="en-US" sz="2400" dirty="0">
              <a:solidFill>
                <a:srgbClr val="FF0000"/>
              </a:solidFill>
            </a:endParaRPr>
          </a:p>
        </p:txBody>
      </p:sp>
    </p:spTree>
    <p:extLst>
      <p:ext uri="{BB962C8B-B14F-4D97-AF65-F5344CB8AC3E}">
        <p14:creationId xmlns:p14="http://schemas.microsoft.com/office/powerpoint/2010/main" val="1978646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14</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创新点</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6EFF4F02-3EA4-461E-F8DF-E45E89C3C6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495" y="886624"/>
            <a:ext cx="11477159" cy="6292183"/>
          </a:xfrm>
          <a:prstGeom prst="rect">
            <a:avLst/>
          </a:prstGeom>
        </p:spPr>
      </p:pic>
      <p:sp>
        <p:nvSpPr>
          <p:cNvPr id="8" name="文本框 7">
            <a:extLst>
              <a:ext uri="{FF2B5EF4-FFF2-40B4-BE49-F238E27FC236}">
                <a16:creationId xmlns:a16="http://schemas.microsoft.com/office/drawing/2014/main" id="{813FC5E2-14B1-7D59-A210-87A407CA0A1D}"/>
              </a:ext>
            </a:extLst>
          </p:cNvPr>
          <p:cNvSpPr txBox="1"/>
          <p:nvPr/>
        </p:nvSpPr>
        <p:spPr>
          <a:xfrm>
            <a:off x="3219652" y="688985"/>
            <a:ext cx="6115777" cy="523220"/>
          </a:xfrm>
          <a:prstGeom prst="rect">
            <a:avLst/>
          </a:prstGeom>
          <a:noFill/>
        </p:spPr>
        <p:txBody>
          <a:bodyPr wrap="none" rtlCol="0">
            <a:spAutoFit/>
          </a:bodyPr>
          <a:lstStyle/>
          <a:p>
            <a:r>
              <a:rPr lang="en-US" altLang="zh-CN" sz="2800" b="1" dirty="0">
                <a:solidFill>
                  <a:srgbClr val="FF0000"/>
                </a:solidFill>
              </a:rPr>
              <a:t>Why are we different from others ?</a:t>
            </a:r>
            <a:endParaRPr lang="zh-CN" altLang="en-US" sz="2800" b="1" dirty="0">
              <a:solidFill>
                <a:srgbClr val="FF0000"/>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AA322-9A6B-A22A-1C0B-1BB799F019C8}"/>
            </a:ext>
          </a:extLst>
        </p:cNvPr>
        <p:cNvGrpSpPr/>
        <p:nvPr/>
      </p:nvGrpSpPr>
      <p:grpSpPr>
        <a:xfrm>
          <a:off x="0" y="0"/>
          <a:ext cx="0" cy="0"/>
          <a:chOff x="0" y="0"/>
          <a:chExt cx="0" cy="0"/>
        </a:xfrm>
      </p:grpSpPr>
      <p:pic>
        <p:nvPicPr>
          <p:cNvPr id="7" name="图片 6">
            <a:extLst>
              <a:ext uri="{FF2B5EF4-FFF2-40B4-BE49-F238E27FC236}">
                <a16:creationId xmlns:a16="http://schemas.microsoft.com/office/drawing/2014/main" id="{0BF85814-AE7D-187B-BFFE-EB0CEFE5E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17379"/>
            <a:ext cx="12192000" cy="6394901"/>
          </a:xfrm>
          <a:prstGeom prst="rect">
            <a:avLst/>
          </a:prstGeom>
        </p:spPr>
      </p:pic>
      <p:sp>
        <p:nvSpPr>
          <p:cNvPr id="2" name="灯片编号占位符 1">
            <a:extLst>
              <a:ext uri="{FF2B5EF4-FFF2-40B4-BE49-F238E27FC236}">
                <a16:creationId xmlns:a16="http://schemas.microsoft.com/office/drawing/2014/main" id="{F6AE4437-5A13-29EA-3173-33376C97C4CA}"/>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15</a:t>
            </a:fld>
            <a:endParaRPr lang="zh-CN" altLang="en-US" dirty="0"/>
          </a:p>
        </p:txBody>
      </p:sp>
      <p:sp>
        <p:nvSpPr>
          <p:cNvPr id="5" name="任意多边形: 形状 4">
            <a:extLst>
              <a:ext uri="{FF2B5EF4-FFF2-40B4-BE49-F238E27FC236}">
                <a16:creationId xmlns:a16="http://schemas.microsoft.com/office/drawing/2014/main" id="{0B02C9EB-90CB-0647-E053-BC3587BB131F}"/>
              </a:ext>
            </a:extLst>
          </p:cNvPr>
          <p:cNvSpPr/>
          <p:nvPr/>
        </p:nvSpPr>
        <p:spPr>
          <a:xfrm>
            <a:off x="-837398" y="-625642"/>
            <a:ext cx="14890282" cy="8576109"/>
          </a:xfrm>
          <a:custGeom>
            <a:avLst/>
            <a:gdLst>
              <a:gd name="connsiteX0" fmla="*/ 10241281 w 14890282"/>
              <a:gd name="connsiteY0" fmla="*/ 4677878 h 8576109"/>
              <a:gd name="connsiteX1" fmla="*/ 8758990 w 14890282"/>
              <a:gd name="connsiteY1" fmla="*/ 5544152 h 8576109"/>
              <a:gd name="connsiteX2" fmla="*/ 10241281 w 14890282"/>
              <a:gd name="connsiteY2" fmla="*/ 6410426 h 8576109"/>
              <a:gd name="connsiteX3" fmla="*/ 11723572 w 14890282"/>
              <a:gd name="connsiteY3" fmla="*/ 5544152 h 8576109"/>
              <a:gd name="connsiteX4" fmla="*/ 10241281 w 14890282"/>
              <a:gd name="connsiteY4" fmla="*/ 4677878 h 8576109"/>
              <a:gd name="connsiteX5" fmla="*/ 0 w 14890282"/>
              <a:gd name="connsiteY5" fmla="*/ 0 h 8576109"/>
              <a:gd name="connsiteX6" fmla="*/ 14890282 w 14890282"/>
              <a:gd name="connsiteY6" fmla="*/ 0 h 8576109"/>
              <a:gd name="connsiteX7" fmla="*/ 14890282 w 14890282"/>
              <a:gd name="connsiteY7" fmla="*/ 8576109 h 8576109"/>
              <a:gd name="connsiteX8" fmla="*/ 0 w 14890282"/>
              <a:gd name="connsiteY8" fmla="*/ 8576109 h 8576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90282" h="8576109">
                <a:moveTo>
                  <a:pt x="10241281" y="4677878"/>
                </a:moveTo>
                <a:cubicBezTo>
                  <a:pt x="9422634" y="4677878"/>
                  <a:pt x="8758990" y="5065722"/>
                  <a:pt x="8758990" y="5544152"/>
                </a:cubicBezTo>
                <a:cubicBezTo>
                  <a:pt x="8758990" y="6022582"/>
                  <a:pt x="9422634" y="6410426"/>
                  <a:pt x="10241281" y="6410426"/>
                </a:cubicBezTo>
                <a:cubicBezTo>
                  <a:pt x="11059928" y="6410426"/>
                  <a:pt x="11723572" y="6022582"/>
                  <a:pt x="11723572" y="5544152"/>
                </a:cubicBezTo>
                <a:cubicBezTo>
                  <a:pt x="11723572" y="5065722"/>
                  <a:pt x="11059928" y="4677878"/>
                  <a:pt x="10241281" y="4677878"/>
                </a:cubicBezTo>
                <a:close/>
                <a:moveTo>
                  <a:pt x="0" y="0"/>
                </a:moveTo>
                <a:lnTo>
                  <a:pt x="14890282" y="0"/>
                </a:lnTo>
                <a:lnTo>
                  <a:pt x="14890282" y="8576109"/>
                </a:lnTo>
                <a:lnTo>
                  <a:pt x="0" y="8576109"/>
                </a:lnTo>
                <a:close/>
              </a:path>
            </a:pathLst>
          </a:custGeom>
          <a:solidFill>
            <a:schemeClr val="tx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4185562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5EA0BDBB-6785-4BE3-2AA8-EC9DC5F21199}"/>
            </a:ext>
          </a:extLst>
        </p:cNvPr>
        <p:cNvGrpSpPr/>
        <p:nvPr/>
      </p:nvGrpSpPr>
      <p:grpSpPr>
        <a:xfrm>
          <a:off x="0" y="0"/>
          <a:ext cx="0" cy="0"/>
          <a:chOff x="0" y="0"/>
          <a:chExt cx="0" cy="0"/>
        </a:xfrm>
      </p:grpSpPr>
      <p:sp>
        <p:nvSpPr>
          <p:cNvPr id="79" name="Google Shape;79;p2">
            <a:extLst>
              <a:ext uri="{FF2B5EF4-FFF2-40B4-BE49-F238E27FC236}">
                <a16:creationId xmlns:a16="http://schemas.microsoft.com/office/drawing/2014/main" id="{38920BC0-5ED6-B4B6-76A0-E6990D21C36B}"/>
              </a:ext>
            </a:extLst>
          </p:cNvPr>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16</a:t>
            </a:fld>
            <a:endParaRPr lang="en-US" dirty="0">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36AC82C7-8B33-3BA8-173B-AE8E5EBA599E}"/>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3C5DF098-2770-7E7E-AEF6-D6C9B130BC47}"/>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内核服务</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A0280359-40CA-D523-BEF4-5C3B8BEAF3A3}"/>
              </a:ext>
            </a:extLst>
          </p:cNvPr>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022E38AD-32E2-9941-F9EF-BFAF09A2139C}"/>
              </a:ext>
            </a:extLst>
          </p:cNvPr>
          <p:cNvSpPr txBox="1"/>
          <p:nvPr/>
        </p:nvSpPr>
        <p:spPr>
          <a:xfrm>
            <a:off x="345363" y="1266134"/>
            <a:ext cx="10609080" cy="952184"/>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800" b="1" spc="-5" dirty="0">
                <a:solidFill>
                  <a:srgbClr val="004282"/>
                </a:solidFill>
                <a:latin typeface="Calibri" panose="020F0502020204030204" charset="0"/>
                <a:cs typeface="Calibri" panose="020F0502020204030204" charset="0"/>
              </a:rPr>
              <a:t>内核服务层是内核的基础</a:t>
            </a:r>
            <a:endParaRPr lang="en-US" altLang="zh-CN" sz="2800" b="1"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r>
              <a:rPr lang="zh-CN" altLang="en-US" sz="2000" spc="-5" dirty="0">
                <a:solidFill>
                  <a:srgbClr val="004282"/>
                </a:solidFill>
                <a:latin typeface="Calibri" panose="020F0502020204030204" charset="0"/>
                <a:cs typeface="Calibri" panose="020F0502020204030204" charset="0"/>
              </a:rPr>
              <a:t>原有的内核服务在</a:t>
            </a:r>
            <a:r>
              <a:rPr lang="en-US" altLang="zh-CN" sz="2000" spc="-5" dirty="0">
                <a:solidFill>
                  <a:srgbClr val="004282"/>
                </a:solidFill>
                <a:latin typeface="Calibri" panose="020F0502020204030204" charset="0"/>
                <a:cs typeface="Calibri" panose="020F0502020204030204" charset="0"/>
              </a:rPr>
              <a:t>rust</a:t>
            </a:r>
            <a:r>
              <a:rPr lang="zh-CN" altLang="en-US" sz="2000" spc="-5" dirty="0">
                <a:solidFill>
                  <a:srgbClr val="004282"/>
                </a:solidFill>
                <a:latin typeface="Calibri" panose="020F0502020204030204" charset="0"/>
                <a:cs typeface="Calibri" panose="020F0502020204030204" charset="0"/>
              </a:rPr>
              <a:t>嵌入式开发环境下都能找到更加成熟从解决方案</a:t>
            </a:r>
            <a:endParaRPr lang="en-US" altLang="zh-CN" sz="2000" spc="-5" dirty="0">
              <a:solidFill>
                <a:srgbClr val="004282"/>
              </a:solidFill>
              <a:latin typeface="Calibri" panose="020F0502020204030204" charset="0"/>
              <a:cs typeface="Calibri" panose="020F0502020204030204" charset="0"/>
            </a:endParaRPr>
          </a:p>
        </p:txBody>
      </p:sp>
      <p:sp>
        <p:nvSpPr>
          <p:cNvPr id="5" name="object 3">
            <a:extLst>
              <a:ext uri="{FF2B5EF4-FFF2-40B4-BE49-F238E27FC236}">
                <a16:creationId xmlns:a16="http://schemas.microsoft.com/office/drawing/2014/main" id="{3B9A1CE2-41E7-C975-74B5-38A478E8D091}"/>
              </a:ext>
            </a:extLst>
          </p:cNvPr>
          <p:cNvSpPr txBox="1"/>
          <p:nvPr/>
        </p:nvSpPr>
        <p:spPr>
          <a:xfrm>
            <a:off x="7395035" y="2346102"/>
            <a:ext cx="2647205" cy="452432"/>
          </a:xfrm>
          <a:prstGeom prst="rect">
            <a:avLst/>
          </a:prstGeom>
        </p:spPr>
        <p:txBody>
          <a:bodyPr vert="horz" wrap="square" lIns="0" tIns="12700" rIns="0" bIns="0" rtlCol="0">
            <a:spAutoFit/>
          </a:bodyPr>
          <a:lstStyle/>
          <a:p>
            <a:pPr marL="12700" defTabSz="914400">
              <a:lnSpc>
                <a:spcPct val="130000"/>
              </a:lnSpc>
              <a:spcBef>
                <a:spcPts val="100"/>
              </a:spcBef>
              <a:tabLst>
                <a:tab pos="339090" algn="l"/>
                <a:tab pos="339725" algn="l"/>
              </a:tabLst>
            </a:pPr>
            <a:r>
              <a:rPr lang="en-US" altLang="zh-CN" sz="2400" b="1" spc="-5" dirty="0">
                <a:latin typeface="Calibri" panose="020F0502020204030204" charset="0"/>
                <a:cs typeface="Calibri" panose="020F0502020204030204" charset="0"/>
              </a:rPr>
              <a:t>	Rust </a:t>
            </a:r>
            <a:r>
              <a:rPr lang="zh-CN" altLang="en-US" sz="2400" b="1" spc="-5" dirty="0">
                <a:latin typeface="Calibri" panose="020F0502020204030204" charset="0"/>
                <a:cs typeface="Calibri" panose="020F0502020204030204" charset="0"/>
              </a:rPr>
              <a:t>实现方案</a:t>
            </a:r>
            <a:endParaRPr lang="en-US" altLang="zh-CN" sz="2400" b="1" spc="-5" dirty="0">
              <a:latin typeface="Calibri" panose="020F0502020204030204" charset="0"/>
              <a:cs typeface="Calibri" panose="020F0502020204030204" charset="0"/>
            </a:endParaRPr>
          </a:p>
        </p:txBody>
      </p:sp>
      <p:sp>
        <p:nvSpPr>
          <p:cNvPr id="6" name="矩形: 圆角 5">
            <a:extLst>
              <a:ext uri="{FF2B5EF4-FFF2-40B4-BE49-F238E27FC236}">
                <a16:creationId xmlns:a16="http://schemas.microsoft.com/office/drawing/2014/main" id="{AFF66C83-78D8-9ECF-917A-C0647C8C2FF6}"/>
              </a:ext>
            </a:extLst>
          </p:cNvPr>
          <p:cNvSpPr/>
          <p:nvPr/>
        </p:nvSpPr>
        <p:spPr>
          <a:xfrm>
            <a:off x="1801091" y="2867523"/>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zh-CN" altLang="en-US" dirty="0">
                <a:latin typeface="inherit"/>
              </a:rPr>
              <a:t>错误处理机制</a:t>
            </a:r>
          </a:p>
        </p:txBody>
      </p:sp>
      <p:sp>
        <p:nvSpPr>
          <p:cNvPr id="8" name="object 3">
            <a:extLst>
              <a:ext uri="{FF2B5EF4-FFF2-40B4-BE49-F238E27FC236}">
                <a16:creationId xmlns:a16="http://schemas.microsoft.com/office/drawing/2014/main" id="{A0BD4340-EE0A-7E86-170F-B866E698CC8D}"/>
              </a:ext>
            </a:extLst>
          </p:cNvPr>
          <p:cNvSpPr txBox="1"/>
          <p:nvPr/>
        </p:nvSpPr>
        <p:spPr>
          <a:xfrm>
            <a:off x="1216713" y="2346102"/>
            <a:ext cx="3489966" cy="452432"/>
          </a:xfrm>
          <a:prstGeom prst="rect">
            <a:avLst/>
          </a:prstGeom>
        </p:spPr>
        <p:txBody>
          <a:bodyPr vert="horz" wrap="square" lIns="0" tIns="12700" rIns="0" bIns="0" rtlCol="0">
            <a:spAutoFit/>
          </a:bodyPr>
          <a:lstStyle/>
          <a:p>
            <a:pPr marL="12700" defTabSz="914400">
              <a:lnSpc>
                <a:spcPct val="130000"/>
              </a:lnSpc>
              <a:spcBef>
                <a:spcPts val="100"/>
              </a:spcBef>
              <a:tabLst>
                <a:tab pos="339090" algn="l"/>
                <a:tab pos="339725" algn="l"/>
              </a:tabLst>
            </a:pPr>
            <a:r>
              <a:rPr lang="en-US" altLang="zh-CN" sz="2400" b="1" spc="-5" dirty="0">
                <a:latin typeface="Calibri" panose="020F0502020204030204" charset="0"/>
                <a:cs typeface="Calibri" panose="020F0502020204030204" charset="0"/>
              </a:rPr>
              <a:t>	RT-Thread</a:t>
            </a:r>
            <a:r>
              <a:rPr lang="zh-CN" altLang="en-US" sz="2400" b="1" spc="-5" dirty="0">
                <a:latin typeface="Calibri" panose="020F0502020204030204" charset="0"/>
                <a:cs typeface="Calibri" panose="020F0502020204030204" charset="0"/>
              </a:rPr>
              <a:t>的内核服务</a:t>
            </a:r>
            <a:endParaRPr lang="en-US" altLang="zh-CN" sz="2400" b="1" spc="-5" dirty="0">
              <a:latin typeface="Calibri" panose="020F0502020204030204" charset="0"/>
              <a:cs typeface="Calibri" panose="020F0502020204030204" charset="0"/>
            </a:endParaRPr>
          </a:p>
        </p:txBody>
      </p:sp>
      <p:cxnSp>
        <p:nvCxnSpPr>
          <p:cNvPr id="10" name="直接箭头连接符 9">
            <a:extLst>
              <a:ext uri="{FF2B5EF4-FFF2-40B4-BE49-F238E27FC236}">
                <a16:creationId xmlns:a16="http://schemas.microsoft.com/office/drawing/2014/main" id="{E9F60BFB-7674-F6B7-F3AB-AC720A3F51D3}"/>
              </a:ext>
            </a:extLst>
          </p:cNvPr>
          <p:cNvCxnSpPr>
            <a:stCxn id="6" idx="3"/>
          </p:cNvCxnSpPr>
          <p:nvPr/>
        </p:nvCxnSpPr>
        <p:spPr>
          <a:xfrm>
            <a:off x="3943928" y="3104303"/>
            <a:ext cx="3694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166E7CB1-EF6E-139C-A727-2C68AC4EC56A}"/>
              </a:ext>
            </a:extLst>
          </p:cNvPr>
          <p:cNvSpPr/>
          <p:nvPr/>
        </p:nvSpPr>
        <p:spPr>
          <a:xfrm>
            <a:off x="7647220" y="2867523"/>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en-US" altLang="zh-CN" dirty="0">
                <a:latin typeface="inherit"/>
              </a:rPr>
              <a:t>Option/Enum</a:t>
            </a:r>
            <a:endParaRPr lang="zh-CN" altLang="en-US" dirty="0">
              <a:latin typeface="inherit"/>
            </a:endParaRPr>
          </a:p>
        </p:txBody>
      </p:sp>
      <p:sp>
        <p:nvSpPr>
          <p:cNvPr id="13" name="矩形: 圆角 12">
            <a:extLst>
              <a:ext uri="{FF2B5EF4-FFF2-40B4-BE49-F238E27FC236}">
                <a16:creationId xmlns:a16="http://schemas.microsoft.com/office/drawing/2014/main" id="{7EBA438C-C5AE-88CE-7890-50E812AFE56A}"/>
              </a:ext>
            </a:extLst>
          </p:cNvPr>
          <p:cNvSpPr/>
          <p:nvPr/>
        </p:nvSpPr>
        <p:spPr>
          <a:xfrm>
            <a:off x="1801091" y="3473932"/>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zh-CN" altLang="en-US" dirty="0">
                <a:latin typeface="inherit"/>
              </a:rPr>
              <a:t>内存操作函数</a:t>
            </a:r>
          </a:p>
        </p:txBody>
      </p:sp>
      <p:cxnSp>
        <p:nvCxnSpPr>
          <p:cNvPr id="14" name="直接箭头连接符 13">
            <a:extLst>
              <a:ext uri="{FF2B5EF4-FFF2-40B4-BE49-F238E27FC236}">
                <a16:creationId xmlns:a16="http://schemas.microsoft.com/office/drawing/2014/main" id="{74DBCBDD-D07B-DA2D-2376-3598A60E49BD}"/>
              </a:ext>
            </a:extLst>
          </p:cNvPr>
          <p:cNvCxnSpPr>
            <a:stCxn id="13" idx="3"/>
          </p:cNvCxnSpPr>
          <p:nvPr/>
        </p:nvCxnSpPr>
        <p:spPr>
          <a:xfrm>
            <a:off x="3943928" y="3710712"/>
            <a:ext cx="3694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圆角 14">
            <a:extLst>
              <a:ext uri="{FF2B5EF4-FFF2-40B4-BE49-F238E27FC236}">
                <a16:creationId xmlns:a16="http://schemas.microsoft.com/office/drawing/2014/main" id="{D2B7238D-9D33-54D0-C47F-E9A569D25EAD}"/>
              </a:ext>
            </a:extLst>
          </p:cNvPr>
          <p:cNvSpPr/>
          <p:nvPr/>
        </p:nvSpPr>
        <p:spPr>
          <a:xfrm>
            <a:off x="7647220" y="3473932"/>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en-US" altLang="zh-CN" dirty="0">
                <a:latin typeface="inherit"/>
              </a:rPr>
              <a:t>Core::</a:t>
            </a:r>
            <a:r>
              <a:rPr lang="en-US" altLang="zh-CN" dirty="0" err="1">
                <a:latin typeface="inherit"/>
              </a:rPr>
              <a:t>alloc</a:t>
            </a:r>
            <a:endParaRPr lang="zh-CN" altLang="en-US" dirty="0">
              <a:latin typeface="inherit"/>
            </a:endParaRPr>
          </a:p>
        </p:txBody>
      </p:sp>
      <p:sp>
        <p:nvSpPr>
          <p:cNvPr id="16" name="矩形: 圆角 15">
            <a:extLst>
              <a:ext uri="{FF2B5EF4-FFF2-40B4-BE49-F238E27FC236}">
                <a16:creationId xmlns:a16="http://schemas.microsoft.com/office/drawing/2014/main" id="{CA2E50E3-C341-8A52-B862-F3BAA7FF12B3}"/>
              </a:ext>
            </a:extLst>
          </p:cNvPr>
          <p:cNvSpPr/>
          <p:nvPr/>
        </p:nvSpPr>
        <p:spPr>
          <a:xfrm>
            <a:off x="1801091" y="4093346"/>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zh-CN" altLang="en-US" dirty="0">
                <a:latin typeface="inherit"/>
              </a:rPr>
              <a:t>字符串操作函数</a:t>
            </a:r>
          </a:p>
        </p:txBody>
      </p:sp>
      <p:cxnSp>
        <p:nvCxnSpPr>
          <p:cNvPr id="17" name="直接箭头连接符 16">
            <a:extLst>
              <a:ext uri="{FF2B5EF4-FFF2-40B4-BE49-F238E27FC236}">
                <a16:creationId xmlns:a16="http://schemas.microsoft.com/office/drawing/2014/main" id="{225D26E3-64D5-4660-0A98-B7D3C4CF1F58}"/>
              </a:ext>
            </a:extLst>
          </p:cNvPr>
          <p:cNvCxnSpPr>
            <a:stCxn id="16" idx="3"/>
          </p:cNvCxnSpPr>
          <p:nvPr/>
        </p:nvCxnSpPr>
        <p:spPr>
          <a:xfrm>
            <a:off x="3943928" y="4330126"/>
            <a:ext cx="3694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EB9347FE-FC57-D971-B736-A9FA95D4BBA6}"/>
              </a:ext>
            </a:extLst>
          </p:cNvPr>
          <p:cNvSpPr/>
          <p:nvPr/>
        </p:nvSpPr>
        <p:spPr>
          <a:xfrm>
            <a:off x="7647220" y="4093346"/>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en-US" altLang="zh-CN" dirty="0">
                <a:latin typeface="inherit"/>
              </a:rPr>
              <a:t>string</a:t>
            </a:r>
            <a:endParaRPr lang="zh-CN" altLang="en-US" dirty="0">
              <a:latin typeface="inherit"/>
            </a:endParaRPr>
          </a:p>
        </p:txBody>
      </p:sp>
      <p:sp>
        <p:nvSpPr>
          <p:cNvPr id="21" name="矩形: 圆角 20">
            <a:extLst>
              <a:ext uri="{FF2B5EF4-FFF2-40B4-BE49-F238E27FC236}">
                <a16:creationId xmlns:a16="http://schemas.microsoft.com/office/drawing/2014/main" id="{7A0AC6CF-F117-6500-13B5-3779E5D6D2FB}"/>
              </a:ext>
            </a:extLst>
          </p:cNvPr>
          <p:cNvSpPr/>
          <p:nvPr/>
        </p:nvSpPr>
        <p:spPr>
          <a:xfrm>
            <a:off x="1801091" y="4712760"/>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zh-CN" altLang="en-US" dirty="0">
                <a:latin typeface="inherit"/>
              </a:rPr>
              <a:t>格式化输出功能</a:t>
            </a:r>
          </a:p>
        </p:txBody>
      </p:sp>
      <p:cxnSp>
        <p:nvCxnSpPr>
          <p:cNvPr id="22" name="直接箭头连接符 21">
            <a:extLst>
              <a:ext uri="{FF2B5EF4-FFF2-40B4-BE49-F238E27FC236}">
                <a16:creationId xmlns:a16="http://schemas.microsoft.com/office/drawing/2014/main" id="{B147446D-B060-2DC4-F75B-3F54CE334B25}"/>
              </a:ext>
            </a:extLst>
          </p:cNvPr>
          <p:cNvCxnSpPr>
            <a:stCxn id="21" idx="3"/>
          </p:cNvCxnSpPr>
          <p:nvPr/>
        </p:nvCxnSpPr>
        <p:spPr>
          <a:xfrm>
            <a:off x="3943928" y="4949540"/>
            <a:ext cx="3694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C7EE722A-8535-8AFE-EADC-75D4A3F14CA5}"/>
              </a:ext>
            </a:extLst>
          </p:cNvPr>
          <p:cNvSpPr/>
          <p:nvPr/>
        </p:nvSpPr>
        <p:spPr>
          <a:xfrm>
            <a:off x="7647220" y="4712760"/>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err="1"/>
              <a:t>cortex_m_semihosting</a:t>
            </a:r>
            <a:endParaRPr lang="en-US" sz="1400" dirty="0"/>
          </a:p>
        </p:txBody>
      </p:sp>
      <p:sp>
        <p:nvSpPr>
          <p:cNvPr id="24" name="矩形: 圆角 23">
            <a:extLst>
              <a:ext uri="{FF2B5EF4-FFF2-40B4-BE49-F238E27FC236}">
                <a16:creationId xmlns:a16="http://schemas.microsoft.com/office/drawing/2014/main" id="{F51B0F9A-D12E-7BC7-CB02-2038415EAAD9}"/>
              </a:ext>
            </a:extLst>
          </p:cNvPr>
          <p:cNvSpPr/>
          <p:nvPr/>
        </p:nvSpPr>
        <p:spPr>
          <a:xfrm>
            <a:off x="1801091" y="5332174"/>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zh-CN" altLang="en-US" dirty="0">
                <a:latin typeface="inherit"/>
              </a:rPr>
              <a:t>调试和断言功能</a:t>
            </a:r>
          </a:p>
        </p:txBody>
      </p:sp>
      <p:cxnSp>
        <p:nvCxnSpPr>
          <p:cNvPr id="25" name="直接箭头连接符 24">
            <a:extLst>
              <a:ext uri="{FF2B5EF4-FFF2-40B4-BE49-F238E27FC236}">
                <a16:creationId xmlns:a16="http://schemas.microsoft.com/office/drawing/2014/main" id="{25498D6F-7FA0-DD3D-C7EF-1F92EC81EFD9}"/>
              </a:ext>
            </a:extLst>
          </p:cNvPr>
          <p:cNvCxnSpPr>
            <a:stCxn id="24" idx="3"/>
          </p:cNvCxnSpPr>
          <p:nvPr/>
        </p:nvCxnSpPr>
        <p:spPr>
          <a:xfrm>
            <a:off x="3943928" y="5568954"/>
            <a:ext cx="3694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圆角 25">
            <a:extLst>
              <a:ext uri="{FF2B5EF4-FFF2-40B4-BE49-F238E27FC236}">
                <a16:creationId xmlns:a16="http://schemas.microsoft.com/office/drawing/2014/main" id="{34519541-BB2A-A648-3901-908BF0D8CD11}"/>
              </a:ext>
            </a:extLst>
          </p:cNvPr>
          <p:cNvSpPr/>
          <p:nvPr/>
        </p:nvSpPr>
        <p:spPr>
          <a:xfrm>
            <a:off x="7647220" y="5332174"/>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en-US" altLang="zh-CN" dirty="0">
                <a:latin typeface="inherit"/>
              </a:rPr>
              <a:t>Trail Debug/Display</a:t>
            </a:r>
            <a:endParaRPr lang="zh-CN" altLang="en-US" dirty="0">
              <a:latin typeface="inherit"/>
            </a:endParaRPr>
          </a:p>
        </p:txBody>
      </p:sp>
      <p:sp>
        <p:nvSpPr>
          <p:cNvPr id="30" name="矩形: 圆角 29">
            <a:extLst>
              <a:ext uri="{FF2B5EF4-FFF2-40B4-BE49-F238E27FC236}">
                <a16:creationId xmlns:a16="http://schemas.microsoft.com/office/drawing/2014/main" id="{07FB5AE7-828C-2586-A440-558AF2329700}"/>
              </a:ext>
            </a:extLst>
          </p:cNvPr>
          <p:cNvSpPr/>
          <p:nvPr/>
        </p:nvSpPr>
        <p:spPr>
          <a:xfrm>
            <a:off x="1801091" y="5935424"/>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zh-CN" altLang="en-US" dirty="0">
                <a:latin typeface="inherit"/>
              </a:rPr>
              <a:t>链表实现</a:t>
            </a:r>
          </a:p>
        </p:txBody>
      </p:sp>
      <p:cxnSp>
        <p:nvCxnSpPr>
          <p:cNvPr id="31" name="直接箭头连接符 30">
            <a:extLst>
              <a:ext uri="{FF2B5EF4-FFF2-40B4-BE49-F238E27FC236}">
                <a16:creationId xmlns:a16="http://schemas.microsoft.com/office/drawing/2014/main" id="{EE96C23E-892D-831B-4612-D8DF09CCAD84}"/>
              </a:ext>
            </a:extLst>
          </p:cNvPr>
          <p:cNvCxnSpPr>
            <a:stCxn id="30" idx="3"/>
          </p:cNvCxnSpPr>
          <p:nvPr/>
        </p:nvCxnSpPr>
        <p:spPr>
          <a:xfrm>
            <a:off x="3943928" y="6172204"/>
            <a:ext cx="36945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CCC256E6-8886-EA56-49BB-7425038294B2}"/>
              </a:ext>
            </a:extLst>
          </p:cNvPr>
          <p:cNvSpPr/>
          <p:nvPr/>
        </p:nvSpPr>
        <p:spPr>
          <a:xfrm>
            <a:off x="7647220" y="5935424"/>
            <a:ext cx="2142837" cy="47356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fontAlgn="base">
              <a:lnSpc>
                <a:spcPts val="1950"/>
              </a:lnSpc>
              <a:spcAft>
                <a:spcPts val="900"/>
              </a:spcAft>
            </a:pPr>
            <a:r>
              <a:rPr lang="en-US" altLang="zh-CN" dirty="0">
                <a:latin typeface="inherit"/>
              </a:rPr>
              <a:t>Vec</a:t>
            </a:r>
            <a:r>
              <a:rPr lang="zh-CN" altLang="en-US" dirty="0">
                <a:latin typeface="inherit"/>
              </a:rPr>
              <a:t>等容器</a:t>
            </a:r>
          </a:p>
        </p:txBody>
      </p:sp>
    </p:spTree>
    <p:custDataLst>
      <p:tags r:id="rId1"/>
    </p:custDataLst>
    <p:extLst>
      <p:ext uri="{BB962C8B-B14F-4D97-AF65-F5344CB8AC3E}">
        <p14:creationId xmlns:p14="http://schemas.microsoft.com/office/powerpoint/2010/main" val="206270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0C294BD8-5005-3A3F-B60C-76C3205F83AD}"/>
            </a:ext>
          </a:extLst>
        </p:cNvPr>
        <p:cNvGrpSpPr/>
        <p:nvPr/>
      </p:nvGrpSpPr>
      <p:grpSpPr>
        <a:xfrm>
          <a:off x="0" y="0"/>
          <a:ext cx="0" cy="0"/>
          <a:chOff x="0" y="0"/>
          <a:chExt cx="0" cy="0"/>
        </a:xfrm>
      </p:grpSpPr>
      <p:sp>
        <p:nvSpPr>
          <p:cNvPr id="79" name="Google Shape;79;p2">
            <a:extLst>
              <a:ext uri="{FF2B5EF4-FFF2-40B4-BE49-F238E27FC236}">
                <a16:creationId xmlns:a16="http://schemas.microsoft.com/office/drawing/2014/main" id="{AE26F902-B10D-D9AB-E849-D97A300E5294}"/>
              </a:ext>
            </a:extLst>
          </p:cNvPr>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17</a:t>
            </a:fld>
            <a:endParaRPr lang="en-US" dirty="0">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9BB5945F-CBA4-17DB-AD01-B5EB40F63F35}"/>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CF785007-0ACC-417B-4002-3A9A263C9D76}"/>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内核服务</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2EF3DFC0-1FA5-88FB-F8F0-BDD988817BDB}"/>
              </a:ext>
            </a:extLst>
          </p:cNvPr>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A73CB63C-538A-7C4F-BA54-2E9F5B07D546}"/>
              </a:ext>
            </a:extLst>
          </p:cNvPr>
          <p:cNvSpPr txBox="1"/>
          <p:nvPr/>
        </p:nvSpPr>
        <p:spPr>
          <a:xfrm>
            <a:off x="613102" y="1178749"/>
            <a:ext cx="10609080" cy="952184"/>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800" b="1" spc="-5" dirty="0">
                <a:solidFill>
                  <a:srgbClr val="004282"/>
                </a:solidFill>
                <a:latin typeface="Calibri" panose="020F0502020204030204" charset="0"/>
                <a:cs typeface="Calibri" panose="020F0502020204030204" charset="0"/>
              </a:rPr>
              <a:t>内核服务层是内核的基础</a:t>
            </a:r>
            <a:endParaRPr lang="en-US" altLang="zh-CN" sz="2800" b="1"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r>
              <a:rPr lang="zh-CN" altLang="en-US" sz="2000" spc="-5" dirty="0">
                <a:solidFill>
                  <a:srgbClr val="004282"/>
                </a:solidFill>
                <a:latin typeface="Calibri" panose="020F0502020204030204" charset="0"/>
                <a:cs typeface="Calibri" panose="020F0502020204030204" charset="0"/>
              </a:rPr>
              <a:t>为适应</a:t>
            </a:r>
            <a:r>
              <a:rPr lang="en-US" altLang="zh-CN" sz="2000" spc="-5" dirty="0">
                <a:solidFill>
                  <a:srgbClr val="004282"/>
                </a:solidFill>
                <a:latin typeface="Calibri" panose="020F0502020204030204" charset="0"/>
                <a:cs typeface="Calibri" panose="020F0502020204030204" charset="0"/>
              </a:rPr>
              <a:t>rust</a:t>
            </a:r>
            <a:r>
              <a:rPr lang="zh-CN" altLang="en-US" sz="2000" spc="-5" dirty="0">
                <a:solidFill>
                  <a:srgbClr val="004282"/>
                </a:solidFill>
                <a:latin typeface="Calibri" panose="020F0502020204030204" charset="0"/>
                <a:cs typeface="Calibri" panose="020F0502020204030204" charset="0"/>
              </a:rPr>
              <a:t>的语言特性，实现更加安全的内存管理，新增</a:t>
            </a:r>
            <a:r>
              <a:rPr lang="en-US" altLang="zh-CN" sz="2000" spc="-5" dirty="0">
                <a:solidFill>
                  <a:srgbClr val="004282"/>
                </a:solidFill>
                <a:latin typeface="Calibri" panose="020F0502020204030204" charset="0"/>
                <a:cs typeface="Calibri" panose="020F0502020204030204" charset="0"/>
              </a:rPr>
              <a:t>Cell</a:t>
            </a:r>
            <a:r>
              <a:rPr lang="zh-CN" altLang="en-US" sz="2000" spc="-5" dirty="0">
                <a:solidFill>
                  <a:srgbClr val="004282"/>
                </a:solidFill>
                <a:latin typeface="Calibri" panose="020F0502020204030204" charset="0"/>
                <a:cs typeface="Calibri" panose="020F0502020204030204" charset="0"/>
              </a:rPr>
              <a:t>模块</a:t>
            </a:r>
            <a:endParaRPr lang="en-US" altLang="zh-CN" sz="2000" spc="-5" dirty="0">
              <a:solidFill>
                <a:srgbClr val="004282"/>
              </a:solidFill>
              <a:latin typeface="Calibri" panose="020F0502020204030204" charset="0"/>
              <a:cs typeface="Calibri" panose="020F0502020204030204" charset="0"/>
            </a:endParaRPr>
          </a:p>
        </p:txBody>
      </p:sp>
      <p:sp>
        <p:nvSpPr>
          <p:cNvPr id="8" name="object 3">
            <a:extLst>
              <a:ext uri="{FF2B5EF4-FFF2-40B4-BE49-F238E27FC236}">
                <a16:creationId xmlns:a16="http://schemas.microsoft.com/office/drawing/2014/main" id="{D1250042-FB6E-9E12-7868-0471994C86B8}"/>
              </a:ext>
            </a:extLst>
          </p:cNvPr>
          <p:cNvSpPr txBox="1"/>
          <p:nvPr/>
        </p:nvSpPr>
        <p:spPr>
          <a:xfrm>
            <a:off x="755408" y="2352855"/>
            <a:ext cx="8056084" cy="792140"/>
          </a:xfrm>
          <a:prstGeom prst="rect">
            <a:avLst/>
          </a:prstGeom>
        </p:spPr>
        <p:txBody>
          <a:bodyPr vert="horz" wrap="square" lIns="0" tIns="12700" rIns="0" bIns="0" rtlCol="0">
            <a:spAutoFit/>
          </a:bodyPr>
          <a:lstStyle/>
          <a:p>
            <a:pPr marL="12700" defTabSz="914400">
              <a:lnSpc>
                <a:spcPct val="130000"/>
              </a:lnSpc>
              <a:spcBef>
                <a:spcPts val="100"/>
              </a:spcBef>
              <a:tabLst>
                <a:tab pos="339090" algn="l"/>
                <a:tab pos="339725" algn="l"/>
              </a:tabLst>
            </a:pPr>
            <a:r>
              <a:rPr lang="en-US" altLang="zh-CN" sz="2000" b="1" spc="-5" dirty="0" err="1">
                <a:latin typeface="Calibri" panose="020F0502020204030204" charset="0"/>
                <a:cs typeface="Calibri" panose="020F0502020204030204" charset="0"/>
              </a:rPr>
              <a:t>RTIntrFreeCell</a:t>
            </a:r>
            <a:r>
              <a:rPr lang="en-US" altLang="zh-CN" sz="2000" b="1" spc="-5" dirty="0">
                <a:latin typeface="Calibri" panose="020F0502020204030204" charset="0"/>
                <a:cs typeface="Calibri" panose="020F0502020204030204" charset="0"/>
              </a:rPr>
              <a:t>&lt;T&gt;</a:t>
            </a:r>
          </a:p>
          <a:p>
            <a:pPr marL="12700" defTabSz="914400">
              <a:lnSpc>
                <a:spcPct val="130000"/>
              </a:lnSpc>
              <a:spcBef>
                <a:spcPts val="100"/>
              </a:spcBef>
              <a:tabLst>
                <a:tab pos="339090" algn="l"/>
                <a:tab pos="339725" algn="l"/>
              </a:tabLst>
            </a:pPr>
            <a:r>
              <a:rPr lang="en-US" altLang="zh-CN" b="1" spc="-5" dirty="0">
                <a:latin typeface="Calibri" panose="020F0502020204030204" charset="0"/>
                <a:cs typeface="Calibri" panose="020F0502020204030204" charset="0"/>
              </a:rPr>
              <a:t>			</a:t>
            </a:r>
            <a:r>
              <a:rPr lang="zh-CN" altLang="en-US" sz="2000" spc="-5" dirty="0">
                <a:latin typeface="Calibri" panose="020F0502020204030204" charset="0"/>
                <a:cs typeface="Calibri" panose="020F0502020204030204" charset="0"/>
              </a:rPr>
              <a:t>不受中断的数据单元</a:t>
            </a:r>
            <a:r>
              <a:rPr lang="en-US" altLang="zh-CN" sz="2000" spc="-5" dirty="0">
                <a:latin typeface="Calibri" panose="020F0502020204030204" charset="0"/>
                <a:cs typeface="Calibri" panose="020F0502020204030204" charset="0"/>
              </a:rPr>
              <a:t>——</a:t>
            </a:r>
            <a:r>
              <a:rPr lang="zh-CN" altLang="en-US" sz="2000" spc="-5" dirty="0">
                <a:latin typeface="Calibri" panose="020F0502020204030204" charset="0"/>
                <a:cs typeface="Calibri" panose="020F0502020204030204" charset="0"/>
              </a:rPr>
              <a:t>避免多线程数据冲突</a:t>
            </a:r>
            <a:endParaRPr lang="en-US" altLang="zh-CN" spc="-5" dirty="0">
              <a:latin typeface="Calibri" panose="020F0502020204030204" charset="0"/>
              <a:cs typeface="Calibri" panose="020F0502020204030204" charset="0"/>
            </a:endParaRPr>
          </a:p>
        </p:txBody>
      </p:sp>
      <p:sp>
        <p:nvSpPr>
          <p:cNvPr id="27" name="文本框 26">
            <a:extLst>
              <a:ext uri="{FF2B5EF4-FFF2-40B4-BE49-F238E27FC236}">
                <a16:creationId xmlns:a16="http://schemas.microsoft.com/office/drawing/2014/main" id="{50801406-86C5-FDB1-3609-7DFCF36C99AC}"/>
              </a:ext>
            </a:extLst>
          </p:cNvPr>
          <p:cNvSpPr txBox="1"/>
          <p:nvPr/>
        </p:nvSpPr>
        <p:spPr>
          <a:xfrm>
            <a:off x="755408" y="5023989"/>
            <a:ext cx="7066308" cy="1384995"/>
          </a:xfrm>
          <a:prstGeom prst="rect">
            <a:avLst/>
          </a:prstGeom>
          <a:solidFill>
            <a:schemeClr val="tx1">
              <a:lumMod val="75000"/>
              <a:lumOff val="25000"/>
            </a:schemeClr>
          </a:solidFill>
        </p:spPr>
        <p:txBody>
          <a:bodyPr wrap="square">
            <a:spAutoFit/>
          </a:bodyPr>
          <a:lstStyle/>
          <a:p>
            <a:pPr>
              <a:buNone/>
            </a:pPr>
            <a:r>
              <a:rPr lang="en-US" sz="1400" b="0" dirty="0">
                <a:solidFill>
                  <a:srgbClr val="569CD6"/>
                </a:solidFill>
                <a:effectLst/>
                <a:latin typeface="Consolas" panose="020B0609020204030204" pitchFamily="49" charset="0"/>
              </a:rPr>
              <a:t>impl</a:t>
            </a:r>
            <a:r>
              <a:rPr lang="en-US" sz="1400" b="0" dirty="0">
                <a:solidFill>
                  <a:srgbClr val="CCCCCC"/>
                </a:solidFill>
                <a:effectLst/>
                <a:latin typeface="Consolas" panose="020B0609020204030204" pitchFamily="49" charset="0"/>
              </a:rPr>
              <a:t>&lt;</a:t>
            </a:r>
            <a:r>
              <a:rPr lang="en-US" sz="1400" b="0" dirty="0">
                <a:solidFill>
                  <a:srgbClr val="569CD6"/>
                </a:solidFill>
                <a:effectLst/>
                <a:latin typeface="Consolas" panose="020B0609020204030204" pitchFamily="49" charset="0"/>
              </a:rPr>
              <a:t>'a</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a:t>
            </a:r>
            <a:r>
              <a:rPr lang="en-US" sz="1400" b="0" dirty="0">
                <a:solidFill>
                  <a:srgbClr val="CCCCCC"/>
                </a:solidFill>
                <a:effectLst/>
                <a:latin typeface="Consolas" panose="020B0609020204030204" pitchFamily="49" charset="0"/>
              </a:rPr>
              <a:t>&gt; </a:t>
            </a:r>
            <a:r>
              <a:rPr lang="en-US" sz="1400" b="0" dirty="0">
                <a:solidFill>
                  <a:srgbClr val="4EC9B0"/>
                </a:solidFill>
                <a:effectLst/>
                <a:latin typeface="Consolas" panose="020B0609020204030204" pitchFamily="49" charset="0"/>
              </a:rPr>
              <a:t>Drop</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CCCCCC"/>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RTIntrRefMut</a:t>
            </a:r>
            <a:r>
              <a:rPr lang="en-US" sz="1400" b="0" dirty="0">
                <a:solidFill>
                  <a:srgbClr val="CCCCCC"/>
                </a:solidFill>
                <a:effectLst/>
                <a:latin typeface="Consolas" panose="020B0609020204030204" pitchFamily="49" charset="0"/>
              </a:rPr>
              <a:t>&lt;</a:t>
            </a:r>
            <a:r>
              <a:rPr lang="en-US" sz="1400" b="0" dirty="0">
                <a:solidFill>
                  <a:srgbClr val="569CD6"/>
                </a:solidFill>
                <a:effectLst/>
                <a:latin typeface="Consolas" panose="020B0609020204030204" pitchFamily="49" charset="0"/>
              </a:rPr>
              <a:t>'a</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a:t>
            </a:r>
            <a:r>
              <a:rPr lang="en-US" sz="1400" b="0" dirty="0">
                <a:solidFill>
                  <a:srgbClr val="CCCCCC"/>
                </a:solidFill>
                <a:effectLst/>
                <a:latin typeface="Consolas" panose="020B0609020204030204" pitchFamily="49" charset="0"/>
              </a:rPr>
              <a:t>&gt; {</a:t>
            </a:r>
          </a:p>
          <a:p>
            <a:pPr>
              <a:buNone/>
            </a:pPr>
            <a:r>
              <a:rPr lang="en-US" sz="1400" b="0" dirty="0">
                <a:solidFill>
                  <a:srgbClr val="CCCCCC"/>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fn</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drop</a:t>
            </a:r>
            <a:r>
              <a:rPr lang="en-US" sz="1400" b="0" dirty="0">
                <a:solidFill>
                  <a:srgbClr val="CCCCCC"/>
                </a:solidFill>
                <a:effectLst/>
                <a:latin typeface="Consolas" panose="020B0609020204030204" pitchFamily="49" charset="0"/>
              </a:rPr>
              <a:t>(</a:t>
            </a:r>
            <a:r>
              <a:rPr lang="en-US" sz="1400" b="0" dirty="0">
                <a:solidFill>
                  <a:srgbClr val="D4D4D4"/>
                </a:solidFill>
                <a:effectLst/>
                <a:latin typeface="Consolas" panose="020B0609020204030204" pitchFamily="49" charset="0"/>
              </a:rPr>
              <a:t>&amp;</a:t>
            </a:r>
            <a:r>
              <a:rPr lang="en-US" sz="1400" b="0" dirty="0">
                <a:solidFill>
                  <a:srgbClr val="569CD6"/>
                </a:solidFill>
                <a:effectLst/>
                <a:latin typeface="Consolas" panose="020B0609020204030204" pitchFamily="49" charset="0"/>
              </a:rPr>
              <a:t>mut</a:t>
            </a: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 {</a:t>
            </a:r>
          </a:p>
          <a:p>
            <a:pPr>
              <a:buNone/>
            </a:pP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self</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inner</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None</a:t>
            </a:r>
            <a:r>
              <a:rPr lang="en-US" sz="1400" b="0" dirty="0">
                <a:solidFill>
                  <a:srgbClr val="CCCCCC"/>
                </a:solidFill>
                <a:effectLst/>
                <a:latin typeface="Consolas" panose="020B0609020204030204" pitchFamily="49" charset="0"/>
              </a:rPr>
              <a:t>;</a:t>
            </a:r>
          </a:p>
          <a:p>
            <a:pPr>
              <a:buNone/>
            </a:pP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rt_hw_interrupt_enable</a:t>
            </a:r>
            <a:r>
              <a:rPr lang="en-US" sz="1400" b="0" dirty="0">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self</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level</a:t>
            </a:r>
            <a:r>
              <a:rPr lang="en-US" sz="1400" b="0" dirty="0">
                <a:solidFill>
                  <a:srgbClr val="CCCCCC"/>
                </a:solidFill>
                <a:effectLst/>
                <a:latin typeface="Consolas" panose="020B0609020204030204" pitchFamily="49" charset="0"/>
              </a:rPr>
              <a:t>);</a:t>
            </a:r>
          </a:p>
          <a:p>
            <a:pPr>
              <a:buNone/>
            </a:pP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a:t>
            </a:r>
          </a:p>
        </p:txBody>
      </p:sp>
      <p:sp>
        <p:nvSpPr>
          <p:cNvPr id="33" name="文本框 32">
            <a:extLst>
              <a:ext uri="{FF2B5EF4-FFF2-40B4-BE49-F238E27FC236}">
                <a16:creationId xmlns:a16="http://schemas.microsoft.com/office/drawing/2014/main" id="{07E282F2-766B-F8DE-A1F9-40F18172643D}"/>
              </a:ext>
            </a:extLst>
          </p:cNvPr>
          <p:cNvSpPr txBox="1"/>
          <p:nvPr/>
        </p:nvSpPr>
        <p:spPr>
          <a:xfrm>
            <a:off x="8863901" y="3833140"/>
            <a:ext cx="3205307" cy="400110"/>
          </a:xfrm>
          <a:prstGeom prst="rect">
            <a:avLst/>
          </a:prstGeom>
          <a:noFill/>
        </p:spPr>
        <p:txBody>
          <a:bodyPr wrap="square" rtlCol="0">
            <a:spAutoFit/>
          </a:bodyPr>
          <a:lstStyle/>
          <a:p>
            <a:r>
              <a:rPr lang="zh-CN" altLang="en-US" sz="2000" dirty="0"/>
              <a:t>获取所有权即关闭中断</a:t>
            </a:r>
            <a:endParaRPr lang="en-US" sz="2000" dirty="0"/>
          </a:p>
        </p:txBody>
      </p:sp>
      <p:sp>
        <p:nvSpPr>
          <p:cNvPr id="34" name="文本框 33">
            <a:extLst>
              <a:ext uri="{FF2B5EF4-FFF2-40B4-BE49-F238E27FC236}">
                <a16:creationId xmlns:a16="http://schemas.microsoft.com/office/drawing/2014/main" id="{EA1FC4C8-E319-10EC-767E-EE1D39C750F9}"/>
              </a:ext>
            </a:extLst>
          </p:cNvPr>
          <p:cNvSpPr txBox="1"/>
          <p:nvPr/>
        </p:nvSpPr>
        <p:spPr>
          <a:xfrm>
            <a:off x="8863901" y="5535347"/>
            <a:ext cx="3205307" cy="400110"/>
          </a:xfrm>
          <a:prstGeom prst="rect">
            <a:avLst/>
          </a:prstGeom>
          <a:noFill/>
        </p:spPr>
        <p:txBody>
          <a:bodyPr wrap="square" rtlCol="0">
            <a:spAutoFit/>
          </a:bodyPr>
          <a:lstStyle/>
          <a:p>
            <a:r>
              <a:rPr lang="zh-CN" altLang="en-US" sz="2000" dirty="0"/>
              <a:t>失去所有权自动开启中断</a:t>
            </a:r>
            <a:endParaRPr lang="en-US" sz="2000" dirty="0"/>
          </a:p>
        </p:txBody>
      </p:sp>
      <p:sp>
        <p:nvSpPr>
          <p:cNvPr id="36" name="文本框 35">
            <a:extLst>
              <a:ext uri="{FF2B5EF4-FFF2-40B4-BE49-F238E27FC236}">
                <a16:creationId xmlns:a16="http://schemas.microsoft.com/office/drawing/2014/main" id="{E00E6DF4-FAFB-F2AE-4331-8EE1D1F2AAFF}"/>
              </a:ext>
            </a:extLst>
          </p:cNvPr>
          <p:cNvSpPr txBox="1"/>
          <p:nvPr/>
        </p:nvSpPr>
        <p:spPr>
          <a:xfrm>
            <a:off x="755408" y="3176551"/>
            <a:ext cx="7066308" cy="1815882"/>
          </a:xfrm>
          <a:prstGeom prst="rect">
            <a:avLst/>
          </a:prstGeom>
          <a:solidFill>
            <a:schemeClr val="tx1">
              <a:lumMod val="75000"/>
              <a:lumOff val="25000"/>
            </a:schemeClr>
          </a:solidFill>
        </p:spPr>
        <p:txBody>
          <a:bodyPr wrap="square">
            <a:spAutoFit/>
          </a:bodyPr>
          <a:lstStyle/>
          <a:p>
            <a:pPr>
              <a:buNone/>
            </a:pP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pub</a:t>
            </a:r>
            <a:r>
              <a:rPr lang="en-US" sz="1400" b="0" dirty="0">
                <a:solidFill>
                  <a:srgbClr val="CCCCCC"/>
                </a:solidFill>
                <a:effectLst/>
                <a:latin typeface="Consolas" panose="020B0609020204030204" pitchFamily="49" charset="0"/>
              </a:rPr>
              <a:t> </a:t>
            </a:r>
            <a:r>
              <a:rPr lang="en-US" sz="1400" b="0" dirty="0" err="1">
                <a:solidFill>
                  <a:srgbClr val="569CD6"/>
                </a:solidFill>
                <a:effectLst/>
                <a:latin typeface="Consolas" panose="020B0609020204030204" pitchFamily="49" charset="0"/>
              </a:rPr>
              <a:t>fn</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exclusive_access</a:t>
            </a:r>
            <a:r>
              <a:rPr lang="en-US" sz="1400" b="0" dirty="0">
                <a:solidFill>
                  <a:srgbClr val="CCCCCC"/>
                </a:solidFill>
                <a:effectLst/>
                <a:latin typeface="Consolas" panose="020B0609020204030204" pitchFamily="49" charset="0"/>
              </a:rPr>
              <a:t>(</a:t>
            </a:r>
            <a:r>
              <a:rPr lang="en-US" sz="1400" b="0" dirty="0">
                <a:solidFill>
                  <a:srgbClr val="D4D4D4"/>
                </a:solidFill>
                <a:effectLst/>
                <a:latin typeface="Consolas" panose="020B0609020204030204" pitchFamily="49" charset="0"/>
              </a:rPr>
              <a:t>&amp;</a:t>
            </a:r>
            <a:r>
              <a:rPr lang="en-US" sz="1400" b="0" dirty="0">
                <a:solidFill>
                  <a:srgbClr val="569CD6"/>
                </a:solidFill>
                <a:effectLst/>
                <a:latin typeface="Consolas" panose="020B0609020204030204" pitchFamily="49" charset="0"/>
              </a:rPr>
              <a:t>self</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-&gt;</a:t>
            </a:r>
            <a:r>
              <a:rPr lang="en-US" sz="1400" b="0" dirty="0">
                <a:solidFill>
                  <a:srgbClr val="CCCCCC"/>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RTIntrRefMut</a:t>
            </a:r>
            <a:r>
              <a:rPr lang="en-US" sz="1400" b="0" dirty="0">
                <a:solidFill>
                  <a:srgbClr val="CCCCCC"/>
                </a:solidFill>
                <a:effectLst/>
                <a:latin typeface="Consolas" panose="020B0609020204030204" pitchFamily="49" charset="0"/>
              </a:rPr>
              <a:t>&lt;</a:t>
            </a:r>
            <a:r>
              <a:rPr lang="en-US" sz="1400" b="0" dirty="0">
                <a:solidFill>
                  <a:srgbClr val="569CD6"/>
                </a:solidFill>
                <a:effectLst/>
                <a:latin typeface="Consolas" panose="020B0609020204030204" pitchFamily="49" charset="0"/>
              </a:rPr>
              <a:t>'_</a:t>
            </a:r>
            <a:r>
              <a:rPr lang="en-US" sz="1400" b="0" dirty="0">
                <a:solidFill>
                  <a:srgbClr val="CCCCCC"/>
                </a:solidFill>
                <a:effectLst/>
                <a:latin typeface="Consolas" panose="020B0609020204030204" pitchFamily="49" charset="0"/>
              </a:rPr>
              <a:t>, </a:t>
            </a:r>
            <a:r>
              <a:rPr lang="en-US" sz="1400" b="0" dirty="0">
                <a:solidFill>
                  <a:srgbClr val="4EC9B0"/>
                </a:solidFill>
                <a:effectLst/>
                <a:latin typeface="Consolas" panose="020B0609020204030204" pitchFamily="49" charset="0"/>
              </a:rPr>
              <a:t>T</a:t>
            </a:r>
            <a:r>
              <a:rPr lang="en-US" sz="1400" b="0" dirty="0">
                <a:solidFill>
                  <a:srgbClr val="CCCCCC"/>
                </a:solidFill>
                <a:effectLst/>
                <a:latin typeface="Consolas" panose="020B0609020204030204" pitchFamily="49" charset="0"/>
              </a:rPr>
              <a:t>&gt; {</a:t>
            </a:r>
          </a:p>
          <a:p>
            <a:pPr>
              <a:buNone/>
            </a:pPr>
            <a:r>
              <a:rPr lang="en-US" sz="1400" b="0" dirty="0">
                <a:solidFill>
                  <a:srgbClr val="CCCCCC"/>
                </a:solidFill>
                <a:effectLst/>
                <a:latin typeface="Consolas" panose="020B0609020204030204" pitchFamily="49" charset="0"/>
              </a:rPr>
              <a:t>        </a:t>
            </a:r>
            <a:r>
              <a:rPr lang="en-US" sz="1400" b="0" dirty="0">
                <a:solidFill>
                  <a:srgbClr val="569CD6"/>
                </a:solidFill>
                <a:effectLst/>
                <a:latin typeface="Consolas" panose="020B0609020204030204" pitchFamily="49" charset="0"/>
              </a:rPr>
              <a:t>let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level</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rt_hw_interrupt_disable</a:t>
            </a:r>
            <a:r>
              <a:rPr lang="en-US" sz="1400" b="0" dirty="0">
                <a:solidFill>
                  <a:srgbClr val="CCCCCC"/>
                </a:solidFill>
                <a:effectLst/>
                <a:latin typeface="Consolas" panose="020B0609020204030204" pitchFamily="49" charset="0"/>
              </a:rPr>
              <a:t>();</a:t>
            </a:r>
          </a:p>
          <a:p>
            <a:pPr>
              <a:buNone/>
            </a:pPr>
            <a:r>
              <a:rPr lang="en-US" sz="1400" b="0" dirty="0">
                <a:solidFill>
                  <a:srgbClr val="CCCCCC"/>
                </a:solidFill>
                <a:effectLst/>
                <a:latin typeface="Consolas" panose="020B0609020204030204" pitchFamily="49" charset="0"/>
              </a:rPr>
              <a:t>        </a:t>
            </a:r>
            <a:r>
              <a:rPr lang="en-US" sz="1400" b="0" dirty="0">
                <a:solidFill>
                  <a:srgbClr val="6A9955"/>
                </a:solidFill>
                <a:effectLst/>
                <a:latin typeface="Consolas" panose="020B0609020204030204" pitchFamily="49" charset="0"/>
              </a:rPr>
              <a:t>// let level = 0;</a:t>
            </a:r>
            <a:endParaRPr lang="en-US" sz="1400" b="0" dirty="0">
              <a:solidFill>
                <a:srgbClr val="CCCCCC"/>
              </a:solidFill>
              <a:effectLst/>
              <a:latin typeface="Consolas" panose="020B0609020204030204" pitchFamily="49" charset="0"/>
            </a:endParaRPr>
          </a:p>
          <a:p>
            <a:pPr>
              <a:buNone/>
            </a:pPr>
            <a:r>
              <a:rPr lang="en-US" sz="1400" b="0" dirty="0">
                <a:solidFill>
                  <a:srgbClr val="CCCCCC"/>
                </a:solidFill>
                <a:effectLst/>
                <a:latin typeface="Consolas" panose="020B0609020204030204" pitchFamily="49" charset="0"/>
              </a:rPr>
              <a:t>        </a:t>
            </a:r>
            <a:r>
              <a:rPr lang="en-US" sz="1400" b="0" dirty="0" err="1">
                <a:solidFill>
                  <a:srgbClr val="4EC9B0"/>
                </a:solidFill>
                <a:effectLst/>
                <a:latin typeface="Consolas" panose="020B0609020204030204" pitchFamily="49" charset="0"/>
              </a:rPr>
              <a:t>RTIntrRefMut</a:t>
            </a:r>
            <a:r>
              <a:rPr lang="en-US" sz="1400" b="0" dirty="0">
                <a:solidFill>
                  <a:srgbClr val="CCCCCC"/>
                </a:solidFill>
                <a:effectLst/>
                <a:latin typeface="Consolas" panose="020B0609020204030204" pitchFamily="49" charset="0"/>
              </a:rPr>
              <a:t> {</a:t>
            </a:r>
          </a:p>
          <a:p>
            <a:pPr>
              <a:buNone/>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inner</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Some</a:t>
            </a:r>
            <a:r>
              <a:rPr lang="en-US" sz="1400" b="0" dirty="0">
                <a:solidFill>
                  <a:srgbClr val="CCCCCC"/>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self</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inner</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borrow_mut</a:t>
            </a:r>
            <a:r>
              <a:rPr lang="en-US" sz="1400" b="0" dirty="0">
                <a:solidFill>
                  <a:srgbClr val="CCCCCC"/>
                </a:solidFill>
                <a:effectLst/>
                <a:latin typeface="Consolas" panose="020B0609020204030204" pitchFamily="49" charset="0"/>
              </a:rPr>
              <a:t>()),</a:t>
            </a:r>
          </a:p>
          <a:p>
            <a:pPr>
              <a:buNone/>
            </a:pP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level</a:t>
            </a:r>
            <a:r>
              <a:rPr lang="en-US" sz="1400" b="0" dirty="0">
                <a:solidFill>
                  <a:srgbClr val="CCCCCC"/>
                </a:solidFill>
                <a:effectLst/>
                <a:latin typeface="Consolas" panose="020B0609020204030204" pitchFamily="49" charset="0"/>
              </a:rPr>
              <a:t>,</a:t>
            </a:r>
          </a:p>
          <a:p>
            <a:pPr>
              <a:buNone/>
            </a:pPr>
            <a:r>
              <a:rPr lang="en-US" sz="1400" b="0" dirty="0">
                <a:solidFill>
                  <a:srgbClr val="CCCCCC"/>
                </a:solidFill>
                <a:effectLst/>
                <a:latin typeface="Consolas" panose="020B0609020204030204" pitchFamily="49" charset="0"/>
              </a:rPr>
              <a:t>        }</a:t>
            </a:r>
          </a:p>
          <a:p>
            <a:r>
              <a:rPr lang="en-US" sz="1400" b="0" dirty="0">
                <a:solidFill>
                  <a:srgbClr val="CCCCCC"/>
                </a:solidFill>
                <a:effectLst/>
                <a:latin typeface="Consolas" panose="020B0609020204030204" pitchFamily="49" charset="0"/>
              </a:rPr>
              <a:t>    }</a:t>
            </a:r>
          </a:p>
        </p:txBody>
      </p:sp>
      <p:pic>
        <p:nvPicPr>
          <p:cNvPr id="2050" name="Picture 2" descr="Right arrow ">
            <a:extLst>
              <a:ext uri="{FF2B5EF4-FFF2-40B4-BE49-F238E27FC236}">
                <a16:creationId xmlns:a16="http://schemas.microsoft.com/office/drawing/2014/main" id="{37B20968-D706-E35D-9F89-040BA034F9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8209" y="3672983"/>
            <a:ext cx="769199" cy="68964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ight arrow ">
            <a:extLst>
              <a:ext uri="{FF2B5EF4-FFF2-40B4-BE49-F238E27FC236}">
                <a16:creationId xmlns:a16="http://schemas.microsoft.com/office/drawing/2014/main" id="{ACDC33AF-3D65-F0E1-EDCD-80653DAA44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8209" y="5371663"/>
            <a:ext cx="769199" cy="6896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0234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14285-7655-77BB-B193-E74C17314414}"/>
            </a:ext>
          </a:extLst>
        </p:cNvPr>
        <p:cNvGrpSpPr/>
        <p:nvPr/>
      </p:nvGrpSpPr>
      <p:grpSpPr>
        <a:xfrm>
          <a:off x="0" y="0"/>
          <a:ext cx="0" cy="0"/>
          <a:chOff x="0" y="0"/>
          <a:chExt cx="0" cy="0"/>
        </a:xfrm>
      </p:grpSpPr>
      <p:pic>
        <p:nvPicPr>
          <p:cNvPr id="7" name="图片 6">
            <a:extLst>
              <a:ext uri="{FF2B5EF4-FFF2-40B4-BE49-F238E27FC236}">
                <a16:creationId xmlns:a16="http://schemas.microsoft.com/office/drawing/2014/main" id="{2E3986B3-A6A2-B904-3722-B98989AE3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17379"/>
            <a:ext cx="12192000" cy="6394901"/>
          </a:xfrm>
          <a:prstGeom prst="rect">
            <a:avLst/>
          </a:prstGeom>
        </p:spPr>
      </p:pic>
      <p:sp>
        <p:nvSpPr>
          <p:cNvPr id="8" name="任意多边形: 形状 7">
            <a:extLst>
              <a:ext uri="{FF2B5EF4-FFF2-40B4-BE49-F238E27FC236}">
                <a16:creationId xmlns:a16="http://schemas.microsoft.com/office/drawing/2014/main" id="{EDC93349-5377-CE09-5749-4DE997B14FF6}"/>
              </a:ext>
            </a:extLst>
          </p:cNvPr>
          <p:cNvSpPr/>
          <p:nvPr/>
        </p:nvSpPr>
        <p:spPr>
          <a:xfrm>
            <a:off x="-914400" y="-478857"/>
            <a:ext cx="13783377" cy="7815714"/>
          </a:xfrm>
          <a:custGeom>
            <a:avLst/>
            <a:gdLst>
              <a:gd name="connsiteX0" fmla="*/ 2853890 w 13783377"/>
              <a:gd name="connsiteY0" fmla="*/ 3116179 h 7815714"/>
              <a:gd name="connsiteX1" fmla="*/ 914399 w 13783377"/>
              <a:gd name="connsiteY1" fmla="*/ 4605689 h 7815714"/>
              <a:gd name="connsiteX2" fmla="*/ 2853890 w 13783377"/>
              <a:gd name="connsiteY2" fmla="*/ 6095199 h 7815714"/>
              <a:gd name="connsiteX3" fmla="*/ 4793381 w 13783377"/>
              <a:gd name="connsiteY3" fmla="*/ 4605689 h 7815714"/>
              <a:gd name="connsiteX4" fmla="*/ 2853890 w 13783377"/>
              <a:gd name="connsiteY4" fmla="*/ 3116179 h 7815714"/>
              <a:gd name="connsiteX5" fmla="*/ 0 w 13783377"/>
              <a:gd name="connsiteY5" fmla="*/ 0 h 7815714"/>
              <a:gd name="connsiteX6" fmla="*/ 13783377 w 13783377"/>
              <a:gd name="connsiteY6" fmla="*/ 0 h 7815714"/>
              <a:gd name="connsiteX7" fmla="*/ 13783377 w 13783377"/>
              <a:gd name="connsiteY7" fmla="*/ 7815714 h 7815714"/>
              <a:gd name="connsiteX8" fmla="*/ 0 w 13783377"/>
              <a:gd name="connsiteY8" fmla="*/ 7815714 h 781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3377" h="7815714">
                <a:moveTo>
                  <a:pt x="2853890" y="3116179"/>
                </a:moveTo>
                <a:cubicBezTo>
                  <a:pt x="1782739" y="3116179"/>
                  <a:pt x="914399" y="3783055"/>
                  <a:pt x="914399" y="4605689"/>
                </a:cubicBezTo>
                <a:cubicBezTo>
                  <a:pt x="914399" y="5428323"/>
                  <a:pt x="1782739" y="6095199"/>
                  <a:pt x="2853890" y="6095199"/>
                </a:cubicBezTo>
                <a:cubicBezTo>
                  <a:pt x="3925041" y="6095199"/>
                  <a:pt x="4793381" y="5428323"/>
                  <a:pt x="4793381" y="4605689"/>
                </a:cubicBezTo>
                <a:cubicBezTo>
                  <a:pt x="4793381" y="3783055"/>
                  <a:pt x="3925041" y="3116179"/>
                  <a:pt x="2853890" y="3116179"/>
                </a:cubicBezTo>
                <a:close/>
                <a:moveTo>
                  <a:pt x="0" y="0"/>
                </a:moveTo>
                <a:lnTo>
                  <a:pt x="13783377" y="0"/>
                </a:lnTo>
                <a:lnTo>
                  <a:pt x="13783377" y="7815714"/>
                </a:lnTo>
                <a:lnTo>
                  <a:pt x="0" y="7815714"/>
                </a:lnTo>
                <a:close/>
              </a:path>
            </a:pathLst>
          </a:cu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灯片编号占位符 1">
            <a:extLst>
              <a:ext uri="{FF2B5EF4-FFF2-40B4-BE49-F238E27FC236}">
                <a16:creationId xmlns:a16="http://schemas.microsoft.com/office/drawing/2014/main" id="{FAFB9B6B-CE52-93F4-9388-1FBC4EABE42F}"/>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18</a:t>
            </a:fld>
            <a:endParaRPr lang="zh-CN" altLang="en-US" dirty="0"/>
          </a:p>
        </p:txBody>
      </p:sp>
    </p:spTree>
    <p:extLst>
      <p:ext uri="{BB962C8B-B14F-4D97-AF65-F5344CB8AC3E}">
        <p14:creationId xmlns:p14="http://schemas.microsoft.com/office/powerpoint/2010/main" val="172133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中断管理</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7E1E415-78B1-2847-A29A-7D0D69B9BC01}"/>
              </a:ext>
            </a:extLst>
          </p:cNvPr>
          <p:cNvSpPr/>
          <p:nvPr/>
        </p:nvSpPr>
        <p:spPr>
          <a:xfrm>
            <a:off x="1569200" y="259693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5984E32F-329B-2816-E927-0ACF899F6E78}"/>
              </a:ext>
            </a:extLst>
          </p:cNvPr>
          <p:cNvSpPr txBox="1"/>
          <p:nvPr/>
        </p:nvSpPr>
        <p:spPr>
          <a:xfrm>
            <a:off x="87522" y="1177353"/>
            <a:ext cx="2633067" cy="476541"/>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全局中断开关</a:t>
            </a:r>
            <a:endParaRPr lang="en-US" altLang="zh-CN" sz="2400" b="1" spc="-5" dirty="0">
              <a:solidFill>
                <a:srgbClr val="004282"/>
              </a:solidFill>
              <a:latin typeface="Calibri" panose="020F0502020204030204" charset="0"/>
              <a:cs typeface="Calibri" panose="020F0502020204030204" charset="0"/>
            </a:endParaRPr>
          </a:p>
        </p:txBody>
      </p:sp>
      <p:sp>
        <p:nvSpPr>
          <p:cNvPr id="8" name="文本框 7">
            <a:extLst>
              <a:ext uri="{FF2B5EF4-FFF2-40B4-BE49-F238E27FC236}">
                <a16:creationId xmlns:a16="http://schemas.microsoft.com/office/drawing/2014/main" id="{0DE4B3CE-F025-489F-CF05-6D8EB1C72FE3}"/>
              </a:ext>
            </a:extLst>
          </p:cNvPr>
          <p:cNvSpPr txBox="1"/>
          <p:nvPr/>
        </p:nvSpPr>
        <p:spPr>
          <a:xfrm>
            <a:off x="1079523" y="2056752"/>
            <a:ext cx="4223970" cy="400110"/>
          </a:xfrm>
          <a:prstGeom prst="rect">
            <a:avLst/>
          </a:prstGeom>
          <a:noFill/>
        </p:spPr>
        <p:txBody>
          <a:bodyPr wrap="square" rtlCol="0">
            <a:spAutoFit/>
          </a:bodyPr>
          <a:lstStyle/>
          <a:p>
            <a:r>
              <a:rPr lang="en-US" altLang="zh-CN" sz="2000" dirty="0"/>
              <a:t>PRIMASK</a:t>
            </a:r>
            <a:r>
              <a:rPr lang="zh-CN" altLang="en-US" sz="2000" dirty="0"/>
              <a:t>：全局中断寄存器</a:t>
            </a:r>
            <a:endParaRPr lang="en-US" altLang="zh-CN" sz="2000" dirty="0"/>
          </a:p>
        </p:txBody>
      </p:sp>
      <p:cxnSp>
        <p:nvCxnSpPr>
          <p:cNvPr id="10" name="直接箭头连接符 9">
            <a:extLst>
              <a:ext uri="{FF2B5EF4-FFF2-40B4-BE49-F238E27FC236}">
                <a16:creationId xmlns:a16="http://schemas.microsoft.com/office/drawing/2014/main" id="{BD0C2022-0BB4-2AF9-1738-1500570D1999}"/>
              </a:ext>
            </a:extLst>
          </p:cNvPr>
          <p:cNvCxnSpPr>
            <a:cxnSpLocks/>
          </p:cNvCxnSpPr>
          <p:nvPr/>
        </p:nvCxnSpPr>
        <p:spPr>
          <a:xfrm flipH="1">
            <a:off x="1030661" y="2574017"/>
            <a:ext cx="746790" cy="127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0B8AAE2-406C-E55D-8A86-2FD953D43863}"/>
              </a:ext>
            </a:extLst>
          </p:cNvPr>
          <p:cNvSpPr txBox="1"/>
          <p:nvPr/>
        </p:nvSpPr>
        <p:spPr>
          <a:xfrm>
            <a:off x="398806" y="3980627"/>
            <a:ext cx="3595119" cy="400110"/>
          </a:xfrm>
          <a:prstGeom prst="rect">
            <a:avLst/>
          </a:prstGeom>
          <a:noFill/>
        </p:spPr>
        <p:txBody>
          <a:bodyPr wrap="square" rtlCol="0">
            <a:spAutoFit/>
          </a:bodyPr>
          <a:lstStyle/>
          <a:p>
            <a:r>
              <a:rPr lang="en-US" altLang="zh-CN" sz="2000" dirty="0"/>
              <a:t>1</a:t>
            </a:r>
            <a:r>
              <a:rPr lang="zh-CN" altLang="en-US" sz="2000" dirty="0"/>
              <a:t>：屏蔽所有可屏蔽中断</a:t>
            </a:r>
          </a:p>
        </p:txBody>
      </p:sp>
      <p:cxnSp>
        <p:nvCxnSpPr>
          <p:cNvPr id="15" name="直接箭头连接符 14">
            <a:extLst>
              <a:ext uri="{FF2B5EF4-FFF2-40B4-BE49-F238E27FC236}">
                <a16:creationId xmlns:a16="http://schemas.microsoft.com/office/drawing/2014/main" id="{1E88727C-E5F9-25FE-C0A2-EA4F620434AF}"/>
              </a:ext>
            </a:extLst>
          </p:cNvPr>
          <p:cNvCxnSpPr/>
          <p:nvPr/>
        </p:nvCxnSpPr>
        <p:spPr>
          <a:xfrm>
            <a:off x="2227359" y="2574017"/>
            <a:ext cx="576870" cy="687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A4872AA-BFBB-72EC-7A41-F6B038AF29D1}"/>
              </a:ext>
            </a:extLst>
          </p:cNvPr>
          <p:cNvSpPr txBox="1"/>
          <p:nvPr/>
        </p:nvSpPr>
        <p:spPr>
          <a:xfrm>
            <a:off x="2055773" y="3376985"/>
            <a:ext cx="3595119" cy="400110"/>
          </a:xfrm>
          <a:prstGeom prst="rect">
            <a:avLst/>
          </a:prstGeom>
          <a:noFill/>
        </p:spPr>
        <p:txBody>
          <a:bodyPr wrap="square" rtlCol="0">
            <a:spAutoFit/>
          </a:bodyPr>
          <a:lstStyle/>
          <a:p>
            <a:r>
              <a:rPr lang="en-US" altLang="zh-CN" sz="2000" dirty="0"/>
              <a:t>0</a:t>
            </a:r>
            <a:r>
              <a:rPr lang="zh-CN" altLang="en-US" sz="2000" dirty="0"/>
              <a:t>：恢复中断响应</a:t>
            </a:r>
          </a:p>
        </p:txBody>
      </p:sp>
      <p:sp>
        <p:nvSpPr>
          <p:cNvPr id="21" name="文本框 20">
            <a:extLst>
              <a:ext uri="{FF2B5EF4-FFF2-40B4-BE49-F238E27FC236}">
                <a16:creationId xmlns:a16="http://schemas.microsoft.com/office/drawing/2014/main" id="{EF8A830D-48C2-65C3-6E4C-32557277227F}"/>
              </a:ext>
            </a:extLst>
          </p:cNvPr>
          <p:cNvSpPr txBox="1"/>
          <p:nvPr/>
        </p:nvSpPr>
        <p:spPr>
          <a:xfrm>
            <a:off x="398806" y="4712739"/>
            <a:ext cx="4019686" cy="1015663"/>
          </a:xfrm>
          <a:prstGeom prst="rect">
            <a:avLst/>
          </a:prstGeom>
          <a:noFill/>
        </p:spPr>
        <p:txBody>
          <a:bodyPr wrap="square" rtlCol="0">
            <a:spAutoFit/>
          </a:bodyPr>
          <a:lstStyle/>
          <a:p>
            <a:r>
              <a:rPr lang="zh-CN" altLang="en-US" sz="2000" dirty="0"/>
              <a:t>专用指令：</a:t>
            </a:r>
            <a:endParaRPr lang="en-US" altLang="zh-CN" sz="2000" dirty="0"/>
          </a:p>
          <a:p>
            <a:pPr marL="742950" lvl="1" indent="-285750">
              <a:buFont typeface="Arial" panose="020B0604020202020204" pitchFamily="34" charset="0"/>
              <a:buChar char="•"/>
            </a:pPr>
            <a:r>
              <a:rPr lang="en-US" altLang="zh-CN" sz="2000" dirty="0"/>
              <a:t>CPSID I</a:t>
            </a:r>
            <a:r>
              <a:rPr lang="zh-CN" altLang="en-US" sz="2000" dirty="0"/>
              <a:t>：关闭全局中断</a:t>
            </a:r>
            <a:endParaRPr lang="en-US" altLang="zh-CN" sz="2000" dirty="0"/>
          </a:p>
          <a:p>
            <a:pPr marL="742950" lvl="1" indent="-285750">
              <a:buFont typeface="Arial" panose="020B0604020202020204" pitchFamily="34" charset="0"/>
              <a:buChar char="•"/>
            </a:pPr>
            <a:r>
              <a:rPr lang="en-US" altLang="zh-CN" sz="2000" dirty="0"/>
              <a:t>CPSIE I</a:t>
            </a:r>
            <a:r>
              <a:rPr lang="zh-CN" altLang="en-US" sz="2000" dirty="0"/>
              <a:t>：恢复全局中断</a:t>
            </a:r>
          </a:p>
        </p:txBody>
      </p:sp>
      <p:sp>
        <p:nvSpPr>
          <p:cNvPr id="23" name="文本框 22">
            <a:extLst>
              <a:ext uri="{FF2B5EF4-FFF2-40B4-BE49-F238E27FC236}">
                <a16:creationId xmlns:a16="http://schemas.microsoft.com/office/drawing/2014/main" id="{F16195D0-5D07-F42B-0CF2-2CB118BE2A1C}"/>
              </a:ext>
            </a:extLst>
          </p:cNvPr>
          <p:cNvSpPr txBox="1"/>
          <p:nvPr/>
        </p:nvSpPr>
        <p:spPr>
          <a:xfrm>
            <a:off x="6268607" y="602388"/>
            <a:ext cx="2038965" cy="461665"/>
          </a:xfrm>
          <a:prstGeom prst="rect">
            <a:avLst/>
          </a:prstGeom>
          <a:noFill/>
        </p:spPr>
        <p:txBody>
          <a:bodyPr wrap="square" rtlCol="0">
            <a:spAutoFit/>
          </a:bodyPr>
          <a:lstStyle/>
          <a:p>
            <a:r>
              <a:rPr lang="zh-CN" altLang="en-US" sz="2400" dirty="0"/>
              <a:t>中断嵌套设计：</a:t>
            </a:r>
          </a:p>
        </p:txBody>
      </p:sp>
      <p:pic>
        <p:nvPicPr>
          <p:cNvPr id="25" name="图片 24">
            <a:extLst>
              <a:ext uri="{FF2B5EF4-FFF2-40B4-BE49-F238E27FC236}">
                <a16:creationId xmlns:a16="http://schemas.microsoft.com/office/drawing/2014/main" id="{1D38DA27-3BF4-3479-3E85-086D0C89B5CF}"/>
              </a:ext>
            </a:extLst>
          </p:cNvPr>
          <p:cNvPicPr>
            <a:picLocks noChangeAspect="1"/>
          </p:cNvPicPr>
          <p:nvPr/>
        </p:nvPicPr>
        <p:blipFill>
          <a:blip r:embed="rId5"/>
          <a:stretch>
            <a:fillRect/>
          </a:stretch>
        </p:blipFill>
        <p:spPr>
          <a:xfrm>
            <a:off x="5565839" y="1215043"/>
            <a:ext cx="3689807" cy="2268111"/>
          </a:xfrm>
          <a:prstGeom prst="rect">
            <a:avLst/>
          </a:prstGeom>
        </p:spPr>
      </p:pic>
      <p:pic>
        <p:nvPicPr>
          <p:cNvPr id="27" name="图片 26">
            <a:extLst>
              <a:ext uri="{FF2B5EF4-FFF2-40B4-BE49-F238E27FC236}">
                <a16:creationId xmlns:a16="http://schemas.microsoft.com/office/drawing/2014/main" id="{85FA9969-A668-BCAB-6250-922A990D4904}"/>
              </a:ext>
            </a:extLst>
          </p:cNvPr>
          <p:cNvPicPr>
            <a:picLocks noChangeAspect="1"/>
          </p:cNvPicPr>
          <p:nvPr/>
        </p:nvPicPr>
        <p:blipFill>
          <a:blip r:embed="rId6"/>
          <a:stretch>
            <a:fillRect/>
          </a:stretch>
        </p:blipFill>
        <p:spPr>
          <a:xfrm>
            <a:off x="5565838" y="3835736"/>
            <a:ext cx="3689807" cy="2213884"/>
          </a:xfrm>
          <a:prstGeom prst="rect">
            <a:avLst/>
          </a:prstGeom>
        </p:spPr>
      </p:pic>
      <p:sp>
        <p:nvSpPr>
          <p:cNvPr id="30" name="对话气泡: 圆角矩形 29">
            <a:extLst>
              <a:ext uri="{FF2B5EF4-FFF2-40B4-BE49-F238E27FC236}">
                <a16:creationId xmlns:a16="http://schemas.microsoft.com/office/drawing/2014/main" id="{B21F3E3C-208B-2359-6C41-51541C773B08}"/>
              </a:ext>
            </a:extLst>
          </p:cNvPr>
          <p:cNvSpPr/>
          <p:nvPr/>
        </p:nvSpPr>
        <p:spPr>
          <a:xfrm>
            <a:off x="9780338" y="1206987"/>
            <a:ext cx="2236918" cy="913172"/>
          </a:xfrm>
          <a:prstGeom prst="wedgeRoundRectCallout">
            <a:avLst>
              <a:gd name="adj1" fmla="val -157827"/>
              <a:gd name="adj2" fmla="val 73252"/>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Disable</a:t>
            </a:r>
            <a:r>
              <a:rPr lang="zh-CN" altLang="en-US" dirty="0"/>
              <a:t>返回关中断前的</a:t>
            </a:r>
            <a:r>
              <a:rPr lang="en-US" altLang="zh-CN" dirty="0"/>
              <a:t>PRIMASK</a:t>
            </a:r>
            <a:r>
              <a:rPr lang="zh-CN" altLang="en-US" dirty="0"/>
              <a:t>值</a:t>
            </a:r>
          </a:p>
        </p:txBody>
      </p:sp>
      <p:sp>
        <p:nvSpPr>
          <p:cNvPr id="31" name="对话气泡: 圆角矩形 30">
            <a:extLst>
              <a:ext uri="{FF2B5EF4-FFF2-40B4-BE49-F238E27FC236}">
                <a16:creationId xmlns:a16="http://schemas.microsoft.com/office/drawing/2014/main" id="{86D40071-E02D-D00D-612B-22AD037FE6CD}"/>
              </a:ext>
            </a:extLst>
          </p:cNvPr>
          <p:cNvSpPr/>
          <p:nvPr/>
        </p:nvSpPr>
        <p:spPr>
          <a:xfrm>
            <a:off x="9487667" y="4854298"/>
            <a:ext cx="2350438" cy="1012591"/>
          </a:xfrm>
          <a:prstGeom prst="wedgeRoundRectCallout">
            <a:avLst>
              <a:gd name="adj1" fmla="val -116395"/>
              <a:gd name="adj2" fmla="val -39924"/>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恢复到关中断前的</a:t>
            </a:r>
            <a:r>
              <a:rPr lang="en-US" altLang="zh-CN" dirty="0"/>
              <a:t>PRIMASK</a:t>
            </a:r>
            <a:r>
              <a:rPr lang="zh-CN" altLang="en-US" dirty="0"/>
              <a:t>值，此时仍可能为关中断状态</a:t>
            </a:r>
          </a:p>
        </p:txBody>
      </p:sp>
      <p:sp>
        <p:nvSpPr>
          <p:cNvPr id="9" name="灯片编号占位符 8">
            <a:extLst>
              <a:ext uri="{FF2B5EF4-FFF2-40B4-BE49-F238E27FC236}">
                <a16:creationId xmlns:a16="http://schemas.microsoft.com/office/drawing/2014/main" id="{4C68CFDB-8142-8924-6AA6-FB6ECB4677F0}"/>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19</a:t>
            </a:fld>
            <a:endParaRPr lang="zh-CN" altLang="en-US" dirty="0"/>
          </a:p>
        </p:txBody>
      </p:sp>
    </p:spTree>
    <p:extLst>
      <p:ext uri="{BB962C8B-B14F-4D97-AF65-F5344CB8AC3E}">
        <p14:creationId xmlns:p14="http://schemas.microsoft.com/office/powerpoint/2010/main" val="119281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ECEE0B9E-0103-1573-A43B-511118B80368}"/>
            </a:ext>
          </a:extLst>
        </p:cNvPr>
        <p:cNvGrpSpPr/>
        <p:nvPr/>
      </p:nvGrpSpPr>
      <p:grpSpPr>
        <a:xfrm>
          <a:off x="0" y="0"/>
          <a:ext cx="0" cy="0"/>
          <a:chOff x="0" y="0"/>
          <a:chExt cx="0" cy="0"/>
        </a:xfrm>
      </p:grpSpPr>
      <p:sp>
        <p:nvSpPr>
          <p:cNvPr id="2" name="AutoShape 2" descr="Information overload in the legal sphere | FifteenEightyFour | Cambridge  University Press">
            <a:extLst>
              <a:ext uri="{FF2B5EF4-FFF2-40B4-BE49-F238E27FC236}">
                <a16:creationId xmlns:a16="http://schemas.microsoft.com/office/drawing/2014/main" id="{2864C666-C405-0DD7-FF06-3F8715468D20}"/>
              </a:ext>
            </a:extLst>
          </p:cNvPr>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87419B04-22B3-E977-F47D-4792CB3BB3A8}"/>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14378ED8-DA99-F125-A127-40BD5E4DB4F4}"/>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提纲</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9C748AB8-E0DA-D2E3-50B0-8E2E01A09DC9}"/>
              </a:ext>
            </a:extLst>
          </p:cNvPr>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14" name="灯片编号占位符 13">
            <a:extLst>
              <a:ext uri="{FF2B5EF4-FFF2-40B4-BE49-F238E27FC236}">
                <a16:creationId xmlns:a16="http://schemas.microsoft.com/office/drawing/2014/main" id="{EA07E3C2-B185-1514-62F5-6774F4BFF93F}"/>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2</a:t>
            </a:fld>
            <a:endParaRPr lang="zh-CN" altLang="en-US" dirty="0"/>
          </a:p>
        </p:txBody>
      </p:sp>
      <p:sp>
        <p:nvSpPr>
          <p:cNvPr id="4" name="object 3">
            <a:extLst>
              <a:ext uri="{FF2B5EF4-FFF2-40B4-BE49-F238E27FC236}">
                <a16:creationId xmlns:a16="http://schemas.microsoft.com/office/drawing/2014/main" id="{C02D58E6-48C0-93B6-46A0-504418E2B9D4}"/>
              </a:ext>
            </a:extLst>
          </p:cNvPr>
          <p:cNvSpPr txBox="1"/>
          <p:nvPr/>
        </p:nvSpPr>
        <p:spPr>
          <a:xfrm>
            <a:off x="860835" y="1172806"/>
            <a:ext cx="2688460" cy="1025409"/>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800" spc="-5" dirty="0">
                <a:solidFill>
                  <a:srgbClr val="004282"/>
                </a:solidFill>
                <a:latin typeface="Calibri" panose="020F0502020204030204" charset="0"/>
                <a:cs typeface="Calibri" panose="020F0502020204030204" charset="0"/>
              </a:rPr>
              <a:t>项目简介</a:t>
            </a:r>
            <a:endParaRPr lang="en-US" altLang="zh-CN" sz="2800"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SzPct val="70000"/>
              <a:buFont typeface="Wingdings" panose="05000000000000000000" pitchFamily="2" charset="2"/>
              <a:buChar char="q"/>
              <a:tabLst>
                <a:tab pos="339090" algn="l"/>
                <a:tab pos="339725" algn="l"/>
              </a:tabLst>
            </a:pPr>
            <a:r>
              <a:rPr lang="zh-CN" altLang="en-US" sz="2400" spc="-5" dirty="0">
                <a:solidFill>
                  <a:srgbClr val="004282"/>
                </a:solidFill>
                <a:latin typeface="Calibri" panose="020F0502020204030204" charset="0"/>
                <a:cs typeface="Calibri" panose="020F0502020204030204" charset="0"/>
              </a:rPr>
              <a:t>项目背景</a:t>
            </a:r>
            <a:endParaRPr lang="en-US" sz="2400" spc="-5" dirty="0">
              <a:solidFill>
                <a:srgbClr val="004282"/>
              </a:solidFill>
              <a:latin typeface="Calibri" panose="020F0502020204030204" charset="0"/>
              <a:cs typeface="Calibri" panose="020F0502020204030204" charset="0"/>
            </a:endParaRPr>
          </a:p>
        </p:txBody>
      </p:sp>
      <p:sp>
        <p:nvSpPr>
          <p:cNvPr id="5" name="object 3">
            <a:extLst>
              <a:ext uri="{FF2B5EF4-FFF2-40B4-BE49-F238E27FC236}">
                <a16:creationId xmlns:a16="http://schemas.microsoft.com/office/drawing/2014/main" id="{FE364F51-E2D4-6D1C-0EEF-197F58C04B85}"/>
              </a:ext>
            </a:extLst>
          </p:cNvPr>
          <p:cNvSpPr txBox="1"/>
          <p:nvPr/>
        </p:nvSpPr>
        <p:spPr>
          <a:xfrm>
            <a:off x="860835" y="2617757"/>
            <a:ext cx="2781273" cy="3766031"/>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800" spc="-5" dirty="0">
                <a:solidFill>
                  <a:srgbClr val="004282"/>
                </a:solidFill>
                <a:latin typeface="Calibri" panose="020F0502020204030204" charset="0"/>
                <a:cs typeface="Calibri" panose="020F0502020204030204" charset="0"/>
              </a:rPr>
              <a:t>项目总览</a:t>
            </a:r>
            <a:endParaRPr lang="en-US" altLang="zh-CN" sz="2800"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SzPct val="70000"/>
              <a:buFont typeface="Wingdings" panose="05000000000000000000" pitchFamily="2" charset="2"/>
              <a:buChar char="q"/>
              <a:tabLst>
                <a:tab pos="339090" algn="l"/>
                <a:tab pos="339725" algn="l"/>
              </a:tabLst>
            </a:pPr>
            <a:r>
              <a:rPr lang="zh-CN" altLang="en-US" sz="2400" spc="-5" dirty="0">
                <a:solidFill>
                  <a:srgbClr val="004282"/>
                </a:solidFill>
                <a:latin typeface="Calibri" panose="020F0502020204030204" charset="0"/>
                <a:cs typeface="Calibri" panose="020F0502020204030204" charset="0"/>
              </a:rPr>
              <a:t>总体介绍</a:t>
            </a:r>
            <a:endParaRPr lang="en-US" altLang="zh-CN" sz="2400"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SzPct val="70000"/>
              <a:buFont typeface="Wingdings" panose="05000000000000000000" pitchFamily="2" charset="2"/>
              <a:buChar char="q"/>
              <a:tabLst>
                <a:tab pos="339090" algn="l"/>
                <a:tab pos="339725" algn="l"/>
              </a:tabLst>
            </a:pPr>
            <a:r>
              <a:rPr lang="zh-CN" altLang="en-US" sz="2400" spc="-5" dirty="0">
                <a:solidFill>
                  <a:srgbClr val="004282"/>
                </a:solidFill>
                <a:latin typeface="Calibri" panose="020F0502020204030204" charset="0"/>
                <a:cs typeface="Calibri" panose="020F0502020204030204" charset="0"/>
              </a:rPr>
              <a:t>分模块介绍</a:t>
            </a:r>
            <a:endParaRPr lang="en-US" altLang="zh-CN" sz="2400"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内核服务层</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硬件抽象层</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进程调度层</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内存管理层</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线程通信层</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时钟控制层</a:t>
            </a:r>
            <a:endParaRPr lang="en-US" altLang="zh-CN" spc="-5" dirty="0">
              <a:solidFill>
                <a:srgbClr val="004282"/>
              </a:solidFill>
              <a:latin typeface="Calibri" panose="020F0502020204030204" charset="0"/>
              <a:cs typeface="Calibri" panose="020F0502020204030204" charset="0"/>
            </a:endParaRPr>
          </a:p>
        </p:txBody>
      </p:sp>
      <p:sp>
        <p:nvSpPr>
          <p:cNvPr id="7" name="object 3">
            <a:extLst>
              <a:ext uri="{FF2B5EF4-FFF2-40B4-BE49-F238E27FC236}">
                <a16:creationId xmlns:a16="http://schemas.microsoft.com/office/drawing/2014/main" id="{C93721F6-89E5-F4CD-032F-135E16FB15A5}"/>
              </a:ext>
            </a:extLst>
          </p:cNvPr>
          <p:cNvSpPr txBox="1"/>
          <p:nvPr/>
        </p:nvSpPr>
        <p:spPr>
          <a:xfrm>
            <a:off x="6712688" y="1172806"/>
            <a:ext cx="8485360" cy="1518364"/>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800" spc="-5" dirty="0">
                <a:solidFill>
                  <a:srgbClr val="004282"/>
                </a:solidFill>
                <a:latin typeface="Calibri" panose="020F0502020204030204" charset="0"/>
                <a:cs typeface="Calibri" panose="020F0502020204030204" charset="0"/>
              </a:rPr>
              <a:t>性能与验证</a:t>
            </a:r>
            <a:endParaRPr lang="en-US" altLang="zh-CN" sz="2800"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SzPct val="70000"/>
              <a:buFont typeface="Wingdings" panose="05000000000000000000" pitchFamily="2" charset="2"/>
              <a:buChar char="q"/>
              <a:tabLst>
                <a:tab pos="339090" algn="l"/>
                <a:tab pos="339725" algn="l"/>
              </a:tabLst>
            </a:pPr>
            <a:r>
              <a:rPr lang="zh-CN" altLang="en-US" sz="2400" spc="-5" dirty="0">
                <a:solidFill>
                  <a:srgbClr val="004282"/>
                </a:solidFill>
                <a:latin typeface="Calibri" panose="020F0502020204030204" charset="0"/>
                <a:cs typeface="Calibri" panose="020F0502020204030204" charset="0"/>
              </a:rPr>
              <a:t>内存性能测试</a:t>
            </a:r>
            <a:endParaRPr lang="en-US" altLang="zh-CN" sz="2400"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SzPct val="70000"/>
              <a:buFont typeface="Wingdings" panose="05000000000000000000" pitchFamily="2" charset="2"/>
              <a:buChar char="q"/>
              <a:tabLst>
                <a:tab pos="339090" algn="l"/>
                <a:tab pos="339725" algn="l"/>
              </a:tabLst>
            </a:pPr>
            <a:r>
              <a:rPr lang="zh-CN" altLang="en-US" sz="2400" spc="-5" dirty="0">
                <a:solidFill>
                  <a:srgbClr val="004282"/>
                </a:solidFill>
                <a:latin typeface="Calibri" panose="020F0502020204030204" charset="0"/>
                <a:cs typeface="Calibri" panose="020F0502020204030204" charset="0"/>
              </a:rPr>
              <a:t>模块验证测试</a:t>
            </a:r>
            <a:endParaRPr lang="en-US" altLang="zh-CN" sz="2400" spc="-5" dirty="0">
              <a:solidFill>
                <a:srgbClr val="004282"/>
              </a:solidFill>
              <a:latin typeface="Calibri" panose="020F0502020204030204" charset="0"/>
              <a:cs typeface="Calibri" panose="020F0502020204030204" charset="0"/>
            </a:endParaRPr>
          </a:p>
        </p:txBody>
      </p:sp>
      <p:sp>
        <p:nvSpPr>
          <p:cNvPr id="9" name="object 3">
            <a:extLst>
              <a:ext uri="{FF2B5EF4-FFF2-40B4-BE49-F238E27FC236}">
                <a16:creationId xmlns:a16="http://schemas.microsoft.com/office/drawing/2014/main" id="{ACF4004C-3771-B026-F2AB-4A14921A162B}"/>
              </a:ext>
            </a:extLst>
          </p:cNvPr>
          <p:cNvSpPr txBox="1"/>
          <p:nvPr/>
        </p:nvSpPr>
        <p:spPr>
          <a:xfrm>
            <a:off x="6712688" y="3091196"/>
            <a:ext cx="8485360" cy="525721"/>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800" spc="-5" dirty="0">
                <a:solidFill>
                  <a:srgbClr val="004282"/>
                </a:solidFill>
                <a:latin typeface="Calibri" panose="020F0502020204030204" charset="0"/>
                <a:cs typeface="Calibri" panose="020F0502020204030204" charset="0"/>
              </a:rPr>
              <a:t>扩展与总结</a:t>
            </a:r>
            <a:endParaRPr lang="en-US" sz="2800" spc="-5" dirty="0">
              <a:solidFill>
                <a:srgbClr val="004282"/>
              </a:solidFill>
              <a:latin typeface="Calibri" panose="020F0502020204030204" charset="0"/>
              <a:cs typeface="Calibri" panose="020F0502020204030204" charset="0"/>
            </a:endParaRPr>
          </a:p>
        </p:txBody>
      </p:sp>
      <p:cxnSp>
        <p:nvCxnSpPr>
          <p:cNvPr id="13" name="直接连接符 12">
            <a:extLst>
              <a:ext uri="{FF2B5EF4-FFF2-40B4-BE49-F238E27FC236}">
                <a16:creationId xmlns:a16="http://schemas.microsoft.com/office/drawing/2014/main" id="{3979DBD0-6251-3A0D-24AD-E32578501182}"/>
              </a:ext>
            </a:extLst>
          </p:cNvPr>
          <p:cNvCxnSpPr>
            <a:cxnSpLocks/>
          </p:cNvCxnSpPr>
          <p:nvPr/>
        </p:nvCxnSpPr>
        <p:spPr>
          <a:xfrm>
            <a:off x="5592725" y="384334"/>
            <a:ext cx="0" cy="6422983"/>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98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20</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线程切换</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E5D26F35-6248-1598-9178-3F974B0AB615}"/>
              </a:ext>
            </a:extLst>
          </p:cNvPr>
          <p:cNvPicPr>
            <a:picLocks noChangeAspect="1"/>
          </p:cNvPicPr>
          <p:nvPr/>
        </p:nvPicPr>
        <p:blipFill>
          <a:blip r:embed="rId6"/>
          <a:stretch>
            <a:fillRect/>
          </a:stretch>
        </p:blipFill>
        <p:spPr>
          <a:xfrm>
            <a:off x="578862" y="1806956"/>
            <a:ext cx="3837462" cy="4449044"/>
          </a:xfrm>
          <a:prstGeom prst="rect">
            <a:avLst/>
          </a:prstGeom>
        </p:spPr>
      </p:pic>
      <p:sp>
        <p:nvSpPr>
          <p:cNvPr id="5" name="文本框 4">
            <a:extLst>
              <a:ext uri="{FF2B5EF4-FFF2-40B4-BE49-F238E27FC236}">
                <a16:creationId xmlns:a16="http://schemas.microsoft.com/office/drawing/2014/main" id="{4FB49985-983A-9DA9-4F9C-E1C8A632B9FF}"/>
              </a:ext>
            </a:extLst>
          </p:cNvPr>
          <p:cNvSpPr txBox="1"/>
          <p:nvPr/>
        </p:nvSpPr>
        <p:spPr>
          <a:xfrm>
            <a:off x="474778" y="1223722"/>
            <a:ext cx="3803454" cy="461665"/>
          </a:xfrm>
          <a:prstGeom prst="rect">
            <a:avLst/>
          </a:prstGeom>
          <a:noFill/>
        </p:spPr>
        <p:txBody>
          <a:bodyPr wrap="square" rtlCol="0">
            <a:spAutoFit/>
          </a:bodyPr>
          <a:lstStyle/>
          <a:p>
            <a:r>
              <a:rPr lang="en-US" altLang="zh-CN" sz="2400" dirty="0"/>
              <a:t>Cortex-M CPU</a:t>
            </a:r>
            <a:r>
              <a:rPr lang="zh-CN" altLang="en-US" sz="2400" dirty="0"/>
              <a:t>寄存器布局</a:t>
            </a:r>
          </a:p>
        </p:txBody>
      </p:sp>
      <p:sp>
        <p:nvSpPr>
          <p:cNvPr id="8" name="文本框 7">
            <a:extLst>
              <a:ext uri="{FF2B5EF4-FFF2-40B4-BE49-F238E27FC236}">
                <a16:creationId xmlns:a16="http://schemas.microsoft.com/office/drawing/2014/main" id="{19C0FDEE-672C-4CDB-8E23-BDF6E9FEB462}"/>
              </a:ext>
            </a:extLst>
          </p:cNvPr>
          <p:cNvSpPr txBox="1"/>
          <p:nvPr/>
        </p:nvSpPr>
        <p:spPr>
          <a:xfrm>
            <a:off x="5880976" y="949637"/>
            <a:ext cx="4251539" cy="461665"/>
          </a:xfrm>
          <a:prstGeom prst="rect">
            <a:avLst/>
          </a:prstGeom>
          <a:noFill/>
        </p:spPr>
        <p:txBody>
          <a:bodyPr wrap="square" rtlCol="0">
            <a:spAutoFit/>
          </a:bodyPr>
          <a:lstStyle/>
          <a:p>
            <a:r>
              <a:rPr lang="zh-CN" altLang="en-US" sz="2400" dirty="0"/>
              <a:t>线程切换数据结构：上下文帧</a:t>
            </a:r>
          </a:p>
        </p:txBody>
      </p:sp>
      <p:pic>
        <p:nvPicPr>
          <p:cNvPr id="12" name="图片 11">
            <a:extLst>
              <a:ext uri="{FF2B5EF4-FFF2-40B4-BE49-F238E27FC236}">
                <a16:creationId xmlns:a16="http://schemas.microsoft.com/office/drawing/2014/main" id="{780368BD-F621-38A1-0F5C-A8E5FBC17864}"/>
              </a:ext>
            </a:extLst>
          </p:cNvPr>
          <p:cNvPicPr>
            <a:picLocks noChangeAspect="1"/>
          </p:cNvPicPr>
          <p:nvPr/>
        </p:nvPicPr>
        <p:blipFill>
          <a:blip r:embed="rId7"/>
          <a:stretch>
            <a:fillRect/>
          </a:stretch>
        </p:blipFill>
        <p:spPr>
          <a:xfrm>
            <a:off x="8511159" y="2798585"/>
            <a:ext cx="3276514" cy="1823294"/>
          </a:xfrm>
          <a:prstGeom prst="rect">
            <a:avLst/>
          </a:prstGeom>
        </p:spPr>
      </p:pic>
      <p:sp>
        <p:nvSpPr>
          <p:cNvPr id="15" name="箭头: 手杖形 14">
            <a:extLst>
              <a:ext uri="{FF2B5EF4-FFF2-40B4-BE49-F238E27FC236}">
                <a16:creationId xmlns:a16="http://schemas.microsoft.com/office/drawing/2014/main" id="{9767B4F1-2B0E-6531-3A9A-7EE2AC8F7441}"/>
              </a:ext>
            </a:extLst>
          </p:cNvPr>
          <p:cNvSpPr/>
          <p:nvPr/>
        </p:nvSpPr>
        <p:spPr>
          <a:xfrm>
            <a:off x="5813907" y="1568304"/>
            <a:ext cx="4159297" cy="566420"/>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文本框 15">
            <a:extLst>
              <a:ext uri="{FF2B5EF4-FFF2-40B4-BE49-F238E27FC236}">
                <a16:creationId xmlns:a16="http://schemas.microsoft.com/office/drawing/2014/main" id="{53C35205-589A-DF7D-60E5-8D3F0B3ABB24}"/>
              </a:ext>
            </a:extLst>
          </p:cNvPr>
          <p:cNvSpPr txBox="1"/>
          <p:nvPr/>
        </p:nvSpPr>
        <p:spPr>
          <a:xfrm>
            <a:off x="8312357" y="2176203"/>
            <a:ext cx="3475316" cy="369332"/>
          </a:xfrm>
          <a:prstGeom prst="rect">
            <a:avLst/>
          </a:prstGeom>
          <a:noFill/>
        </p:spPr>
        <p:txBody>
          <a:bodyPr wrap="square" rtlCol="0">
            <a:spAutoFit/>
          </a:bodyPr>
          <a:lstStyle/>
          <a:p>
            <a:r>
              <a:rPr lang="zh-CN" altLang="en-US" dirty="0"/>
              <a:t>异常栈帧，触发异常时自动保存</a:t>
            </a:r>
          </a:p>
        </p:txBody>
      </p:sp>
      <p:grpSp>
        <p:nvGrpSpPr>
          <p:cNvPr id="2" name="组合 1">
            <a:extLst>
              <a:ext uri="{FF2B5EF4-FFF2-40B4-BE49-F238E27FC236}">
                <a16:creationId xmlns:a16="http://schemas.microsoft.com/office/drawing/2014/main" id="{B7292041-27A4-0EC9-871C-8D4454C4E85D}"/>
              </a:ext>
            </a:extLst>
          </p:cNvPr>
          <p:cNvGrpSpPr/>
          <p:nvPr/>
        </p:nvGrpSpPr>
        <p:grpSpPr>
          <a:xfrm>
            <a:off x="4469618" y="2342004"/>
            <a:ext cx="4141199" cy="3786474"/>
            <a:chOff x="4076127" y="2080415"/>
            <a:chExt cx="4141199" cy="3786474"/>
          </a:xfrm>
        </p:grpSpPr>
        <p:pic>
          <p:nvPicPr>
            <p:cNvPr id="7" name="图片 6">
              <a:extLst>
                <a:ext uri="{FF2B5EF4-FFF2-40B4-BE49-F238E27FC236}">
                  <a16:creationId xmlns:a16="http://schemas.microsoft.com/office/drawing/2014/main" id="{465D05F5-ADD5-4620-E221-985B2BC059EE}"/>
                </a:ext>
              </a:extLst>
            </p:cNvPr>
            <p:cNvPicPr>
              <a:picLocks noChangeAspect="1"/>
            </p:cNvPicPr>
            <p:nvPr/>
          </p:nvPicPr>
          <p:blipFill>
            <a:blip r:embed="rId8"/>
            <a:stretch>
              <a:fillRect/>
            </a:stretch>
          </p:blipFill>
          <p:spPr>
            <a:xfrm>
              <a:off x="4107429" y="2080415"/>
              <a:ext cx="3198240" cy="3127430"/>
            </a:xfrm>
            <a:prstGeom prst="rect">
              <a:avLst/>
            </a:prstGeom>
          </p:spPr>
        </p:pic>
        <p:sp>
          <p:nvSpPr>
            <p:cNvPr id="14" name="对话气泡: 椭圆形 13">
              <a:extLst>
                <a:ext uri="{FF2B5EF4-FFF2-40B4-BE49-F238E27FC236}">
                  <a16:creationId xmlns:a16="http://schemas.microsoft.com/office/drawing/2014/main" id="{CB5FB2BF-33DE-4B15-D4C7-0ECB9779074B}"/>
                </a:ext>
              </a:extLst>
            </p:cNvPr>
            <p:cNvSpPr/>
            <p:nvPr/>
          </p:nvSpPr>
          <p:spPr>
            <a:xfrm>
              <a:off x="6314883" y="4756107"/>
              <a:ext cx="1902443" cy="1110782"/>
            </a:xfrm>
            <a:prstGeom prst="wedgeEllipseCallout">
              <a:avLst>
                <a:gd name="adj1" fmla="val -53414"/>
                <a:gd name="adj2" fmla="val -66229"/>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通用寄存器</a:t>
              </a:r>
              <a:r>
                <a:rPr lang="en-US" altLang="zh-CN" dirty="0"/>
                <a:t>R4-R11</a:t>
              </a:r>
              <a:endParaRPr lang="zh-CN" altLang="en-US" dirty="0"/>
            </a:p>
          </p:txBody>
        </p:sp>
        <p:sp>
          <p:nvSpPr>
            <p:cNvPr id="21" name="矩形 20">
              <a:extLst>
                <a:ext uri="{FF2B5EF4-FFF2-40B4-BE49-F238E27FC236}">
                  <a16:creationId xmlns:a16="http://schemas.microsoft.com/office/drawing/2014/main" id="{D6551EB2-A418-8610-6CFC-A2A36DAC9CBC}"/>
                </a:ext>
              </a:extLst>
            </p:cNvPr>
            <p:cNvSpPr/>
            <p:nvPr/>
          </p:nvSpPr>
          <p:spPr>
            <a:xfrm>
              <a:off x="4076127" y="4163661"/>
              <a:ext cx="3111415" cy="552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883154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21</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线程切换</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B83C21B4-D268-B8BF-1E36-B2A02421DB45}"/>
              </a:ext>
            </a:extLst>
          </p:cNvPr>
          <p:cNvPicPr>
            <a:picLocks noChangeAspect="1"/>
          </p:cNvPicPr>
          <p:nvPr/>
        </p:nvPicPr>
        <p:blipFill>
          <a:blip r:embed="rId6"/>
          <a:stretch>
            <a:fillRect/>
          </a:stretch>
        </p:blipFill>
        <p:spPr>
          <a:xfrm>
            <a:off x="367565" y="3093004"/>
            <a:ext cx="5147547" cy="2442295"/>
          </a:xfrm>
          <a:prstGeom prst="rect">
            <a:avLst/>
          </a:prstGeom>
        </p:spPr>
      </p:pic>
      <p:pic>
        <p:nvPicPr>
          <p:cNvPr id="5" name="图片 4">
            <a:extLst>
              <a:ext uri="{FF2B5EF4-FFF2-40B4-BE49-F238E27FC236}">
                <a16:creationId xmlns:a16="http://schemas.microsoft.com/office/drawing/2014/main" id="{71F632B0-F64B-26E0-1EA7-767F465D04D4}"/>
              </a:ext>
            </a:extLst>
          </p:cNvPr>
          <p:cNvPicPr>
            <a:picLocks noChangeAspect="1"/>
          </p:cNvPicPr>
          <p:nvPr/>
        </p:nvPicPr>
        <p:blipFill>
          <a:blip r:embed="rId7"/>
          <a:stretch>
            <a:fillRect/>
          </a:stretch>
        </p:blipFill>
        <p:spPr>
          <a:xfrm>
            <a:off x="6096000" y="3093005"/>
            <a:ext cx="5070033" cy="2442294"/>
          </a:xfrm>
          <a:prstGeom prst="rect">
            <a:avLst/>
          </a:prstGeom>
        </p:spPr>
      </p:pic>
      <p:pic>
        <p:nvPicPr>
          <p:cNvPr id="7" name="图片 6">
            <a:extLst>
              <a:ext uri="{FF2B5EF4-FFF2-40B4-BE49-F238E27FC236}">
                <a16:creationId xmlns:a16="http://schemas.microsoft.com/office/drawing/2014/main" id="{1CE770FD-AAEF-7817-97BA-816D88BCBB61}"/>
              </a:ext>
            </a:extLst>
          </p:cNvPr>
          <p:cNvPicPr>
            <a:picLocks noChangeAspect="1"/>
          </p:cNvPicPr>
          <p:nvPr/>
        </p:nvPicPr>
        <p:blipFill>
          <a:blip r:embed="rId8"/>
          <a:stretch>
            <a:fillRect/>
          </a:stretch>
        </p:blipFill>
        <p:spPr>
          <a:xfrm>
            <a:off x="345363" y="1174852"/>
            <a:ext cx="10631109" cy="1628560"/>
          </a:xfrm>
          <a:prstGeom prst="rect">
            <a:avLst/>
          </a:prstGeom>
        </p:spPr>
      </p:pic>
      <p:sp>
        <p:nvSpPr>
          <p:cNvPr id="9" name="文本框 8">
            <a:extLst>
              <a:ext uri="{FF2B5EF4-FFF2-40B4-BE49-F238E27FC236}">
                <a16:creationId xmlns:a16="http://schemas.microsoft.com/office/drawing/2014/main" id="{B605A718-5A5C-9945-F8FC-6FBEFC99A4B4}"/>
              </a:ext>
            </a:extLst>
          </p:cNvPr>
          <p:cNvSpPr txBox="1"/>
          <p:nvPr/>
        </p:nvSpPr>
        <p:spPr>
          <a:xfrm>
            <a:off x="345362" y="5787476"/>
            <a:ext cx="11382277" cy="369332"/>
          </a:xfrm>
          <a:prstGeom prst="rect">
            <a:avLst/>
          </a:prstGeom>
          <a:noFill/>
        </p:spPr>
        <p:txBody>
          <a:bodyPr wrap="square" rtlCol="0">
            <a:spAutoFit/>
          </a:bodyPr>
          <a:lstStyle/>
          <a:p>
            <a:r>
              <a:rPr lang="zh-CN" altLang="en-US" dirty="0"/>
              <a:t>由于</a:t>
            </a:r>
            <a:r>
              <a:rPr lang="en-US" altLang="zh-CN" dirty="0"/>
              <a:t>Cortex-M </a:t>
            </a:r>
            <a:r>
              <a:rPr lang="zh-CN" altLang="en-US" dirty="0"/>
              <a:t>的特性，只需在</a:t>
            </a:r>
            <a:r>
              <a:rPr lang="en-US" altLang="zh-CN" dirty="0" err="1"/>
              <a:t>PendSV</a:t>
            </a:r>
            <a:r>
              <a:rPr lang="zh-CN" altLang="en-US" dirty="0"/>
              <a:t>异常处理中保存</a:t>
            </a:r>
            <a:r>
              <a:rPr lang="en-US" altLang="zh-CN" dirty="0"/>
              <a:t>from</a:t>
            </a:r>
            <a:r>
              <a:rPr lang="zh-CN" altLang="en-US" dirty="0"/>
              <a:t>线程的</a:t>
            </a:r>
            <a:r>
              <a:rPr lang="en-US" altLang="zh-CN" dirty="0"/>
              <a:t>R4-R11</a:t>
            </a:r>
            <a:r>
              <a:rPr lang="zh-CN" altLang="en-US" dirty="0"/>
              <a:t>，切换栈指针，恢复</a:t>
            </a:r>
            <a:r>
              <a:rPr lang="en-US" altLang="zh-CN" dirty="0"/>
              <a:t>to</a:t>
            </a:r>
            <a:r>
              <a:rPr lang="zh-CN" altLang="en-US" dirty="0"/>
              <a:t>线程的</a:t>
            </a:r>
            <a:r>
              <a:rPr lang="en-US" altLang="zh-CN" dirty="0"/>
              <a:t>R4-R11</a:t>
            </a:r>
            <a:endParaRPr lang="zh-CN" altLang="en-US" dirty="0"/>
          </a:p>
        </p:txBody>
      </p:sp>
      <p:cxnSp>
        <p:nvCxnSpPr>
          <p:cNvPr id="11" name="直接箭头连接符 10">
            <a:extLst>
              <a:ext uri="{FF2B5EF4-FFF2-40B4-BE49-F238E27FC236}">
                <a16:creationId xmlns:a16="http://schemas.microsoft.com/office/drawing/2014/main" id="{4C301AEF-11AB-00DB-DA61-ABA66DA4EEAB}"/>
              </a:ext>
            </a:extLst>
          </p:cNvPr>
          <p:cNvCxnSpPr/>
          <p:nvPr/>
        </p:nvCxnSpPr>
        <p:spPr>
          <a:xfrm flipH="1">
            <a:off x="2620462" y="2147919"/>
            <a:ext cx="859168" cy="1281081"/>
          </a:xfrm>
          <a:prstGeom prst="straightConnector1">
            <a:avLst/>
          </a:prstGeom>
          <a:ln>
            <a:tailEnd type="triangle"/>
          </a:ln>
          <a:effectLst>
            <a:glow rad="1397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BAC4214-A8C3-21D9-EBBE-F5BE52C1C3E5}"/>
              </a:ext>
            </a:extLst>
          </p:cNvPr>
          <p:cNvCxnSpPr/>
          <p:nvPr/>
        </p:nvCxnSpPr>
        <p:spPr>
          <a:xfrm>
            <a:off x="7413391" y="2706379"/>
            <a:ext cx="1631082" cy="722621"/>
          </a:xfrm>
          <a:prstGeom prst="straightConnector1">
            <a:avLst/>
          </a:prstGeom>
          <a:ln>
            <a:tailEnd type="triangle"/>
          </a:ln>
          <a:effectLst>
            <a:glow rad="1397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4" name="对话气泡: 矩形 13">
            <a:extLst>
              <a:ext uri="{FF2B5EF4-FFF2-40B4-BE49-F238E27FC236}">
                <a16:creationId xmlns:a16="http://schemas.microsoft.com/office/drawing/2014/main" id="{B10F1B1D-E1ED-CCFF-7C41-7404011A02E9}"/>
              </a:ext>
            </a:extLst>
          </p:cNvPr>
          <p:cNvSpPr/>
          <p:nvPr/>
        </p:nvSpPr>
        <p:spPr>
          <a:xfrm>
            <a:off x="6155323" y="310970"/>
            <a:ext cx="3031635" cy="683260"/>
          </a:xfrm>
          <a:prstGeom prst="wedgeRectCallout">
            <a:avLst>
              <a:gd name="adj1" fmla="val -14753"/>
              <a:gd name="adj2" fmla="val 81174"/>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solidFill>
                  <a:schemeClr val="tx1"/>
                </a:solidFill>
              </a:rPr>
              <a:t>只需</a:t>
            </a:r>
            <a:r>
              <a:rPr lang="en-US" altLang="zh-CN" dirty="0" err="1">
                <a:solidFill>
                  <a:schemeClr val="tx1"/>
                </a:solidFill>
              </a:rPr>
              <a:t>PendSV</a:t>
            </a:r>
            <a:r>
              <a:rPr lang="zh-CN" altLang="en-US" dirty="0">
                <a:solidFill>
                  <a:schemeClr val="tx1"/>
                </a:solidFill>
              </a:rPr>
              <a:t>异常处理即可实现三种切换</a:t>
            </a:r>
          </a:p>
        </p:txBody>
      </p:sp>
    </p:spTree>
    <p:custDataLst>
      <p:tags r:id="rId1"/>
    </p:custDataLst>
    <p:extLst>
      <p:ext uri="{BB962C8B-B14F-4D97-AF65-F5344CB8AC3E}">
        <p14:creationId xmlns:p14="http://schemas.microsoft.com/office/powerpoint/2010/main" val="110949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BFCC1B6-0119-0142-6776-8E1DCBE3F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782"/>
            <a:ext cx="12192000" cy="6394901"/>
          </a:xfrm>
          <a:prstGeom prst="rect">
            <a:avLst/>
          </a:prstGeom>
        </p:spPr>
      </p:pic>
      <p:sp>
        <p:nvSpPr>
          <p:cNvPr id="16" name="任意多边形: 形状 15">
            <a:extLst>
              <a:ext uri="{FF2B5EF4-FFF2-40B4-BE49-F238E27FC236}">
                <a16:creationId xmlns:a16="http://schemas.microsoft.com/office/drawing/2014/main" id="{AB5801F7-677B-D2E0-85B5-F66B2A5C8AC5}"/>
              </a:ext>
            </a:extLst>
          </p:cNvPr>
          <p:cNvSpPr/>
          <p:nvPr/>
        </p:nvSpPr>
        <p:spPr>
          <a:xfrm>
            <a:off x="-616017" y="-471638"/>
            <a:ext cx="13783377" cy="7815714"/>
          </a:xfrm>
          <a:custGeom>
            <a:avLst/>
            <a:gdLst>
              <a:gd name="connsiteX0" fmla="*/ 10901708 w 13783377"/>
              <a:gd name="connsiteY0" fmla="*/ 1300863 h 7815714"/>
              <a:gd name="connsiteX1" fmla="*/ 8995398 w 13783377"/>
              <a:gd name="connsiteY1" fmla="*/ 2989371 h 7815714"/>
              <a:gd name="connsiteX2" fmla="*/ 10901708 w 13783377"/>
              <a:gd name="connsiteY2" fmla="*/ 4677879 h 7815714"/>
              <a:gd name="connsiteX3" fmla="*/ 12808018 w 13783377"/>
              <a:gd name="connsiteY3" fmla="*/ 2989371 h 7815714"/>
              <a:gd name="connsiteX4" fmla="*/ 10901708 w 13783377"/>
              <a:gd name="connsiteY4" fmla="*/ 1300863 h 7815714"/>
              <a:gd name="connsiteX5" fmla="*/ 0 w 13783377"/>
              <a:gd name="connsiteY5" fmla="*/ 0 h 7815714"/>
              <a:gd name="connsiteX6" fmla="*/ 13783377 w 13783377"/>
              <a:gd name="connsiteY6" fmla="*/ 0 h 7815714"/>
              <a:gd name="connsiteX7" fmla="*/ 13783377 w 13783377"/>
              <a:gd name="connsiteY7" fmla="*/ 7815714 h 7815714"/>
              <a:gd name="connsiteX8" fmla="*/ 0 w 13783377"/>
              <a:gd name="connsiteY8" fmla="*/ 7815714 h 781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3377" h="7815714">
                <a:moveTo>
                  <a:pt x="10901708" y="1300863"/>
                </a:moveTo>
                <a:cubicBezTo>
                  <a:pt x="9848882" y="1300863"/>
                  <a:pt x="8995398" y="2056834"/>
                  <a:pt x="8995398" y="2989371"/>
                </a:cubicBezTo>
                <a:cubicBezTo>
                  <a:pt x="8995398" y="3921908"/>
                  <a:pt x="9848882" y="4677879"/>
                  <a:pt x="10901708" y="4677879"/>
                </a:cubicBezTo>
                <a:cubicBezTo>
                  <a:pt x="11954534" y="4677879"/>
                  <a:pt x="12808018" y="3921908"/>
                  <a:pt x="12808018" y="2989371"/>
                </a:cubicBezTo>
                <a:cubicBezTo>
                  <a:pt x="12808018" y="2056834"/>
                  <a:pt x="11954534" y="1300863"/>
                  <a:pt x="10901708" y="1300863"/>
                </a:cubicBezTo>
                <a:close/>
                <a:moveTo>
                  <a:pt x="0" y="0"/>
                </a:moveTo>
                <a:lnTo>
                  <a:pt x="13783377" y="0"/>
                </a:lnTo>
                <a:lnTo>
                  <a:pt x="13783377" y="7815714"/>
                </a:lnTo>
                <a:lnTo>
                  <a:pt x="0" y="7815714"/>
                </a:lnTo>
                <a:close/>
              </a:path>
            </a:pathLst>
          </a:cu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灯片编号占位符 1">
            <a:extLst>
              <a:ext uri="{FF2B5EF4-FFF2-40B4-BE49-F238E27FC236}">
                <a16:creationId xmlns:a16="http://schemas.microsoft.com/office/drawing/2014/main" id="{4A501BEB-1936-5A37-2F65-793766F9817A}"/>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22</a:t>
            </a:fld>
            <a:endParaRPr lang="zh-CN" altLang="en-US" dirty="0"/>
          </a:p>
        </p:txBody>
      </p:sp>
    </p:spTree>
    <p:extLst>
      <p:ext uri="{BB962C8B-B14F-4D97-AF65-F5344CB8AC3E}">
        <p14:creationId xmlns:p14="http://schemas.microsoft.com/office/powerpoint/2010/main" val="404556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290390" y="636206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23</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线程管理</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E84981A-35A8-3B1C-BC7B-E4128D34123F}"/>
              </a:ext>
            </a:extLst>
          </p:cNvPr>
          <p:cNvSpPr txBox="1"/>
          <p:nvPr/>
        </p:nvSpPr>
        <p:spPr>
          <a:xfrm>
            <a:off x="179883" y="1118013"/>
            <a:ext cx="4646002" cy="525721"/>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en-US" altLang="zh-CN" sz="2800" b="1" spc="-5" dirty="0">
                <a:solidFill>
                  <a:srgbClr val="004282"/>
                </a:solidFill>
                <a:latin typeface="Calibri" panose="020F0502020204030204" charset="0"/>
                <a:cs typeface="Calibri" panose="020F0502020204030204" charset="0"/>
              </a:rPr>
              <a:t>Trait </a:t>
            </a:r>
            <a:r>
              <a:rPr lang="zh-CN" altLang="en-US" sz="2800" b="1" spc="-5" dirty="0">
                <a:solidFill>
                  <a:srgbClr val="004282"/>
                </a:solidFill>
                <a:latin typeface="Calibri" panose="020F0502020204030204" charset="0"/>
                <a:cs typeface="Calibri" panose="020F0502020204030204" charset="0"/>
              </a:rPr>
              <a:t>抽象调度策略</a:t>
            </a:r>
            <a:endParaRPr lang="en-US" altLang="zh-CN" sz="2800" b="1" spc="-5" dirty="0">
              <a:solidFill>
                <a:srgbClr val="004282"/>
              </a:solidFill>
              <a:latin typeface="Calibri" panose="020F0502020204030204" charset="0"/>
              <a:cs typeface="Calibri" panose="020F0502020204030204" charset="0"/>
            </a:endParaRPr>
          </a:p>
        </p:txBody>
      </p:sp>
      <p:sp>
        <p:nvSpPr>
          <p:cNvPr id="4" name="文本框 3">
            <a:extLst>
              <a:ext uri="{FF2B5EF4-FFF2-40B4-BE49-F238E27FC236}">
                <a16:creationId xmlns:a16="http://schemas.microsoft.com/office/drawing/2014/main" id="{31821870-7483-D22A-7CCF-66C6541A0BF9}"/>
              </a:ext>
            </a:extLst>
          </p:cNvPr>
          <p:cNvSpPr txBox="1"/>
          <p:nvPr/>
        </p:nvSpPr>
        <p:spPr>
          <a:xfrm>
            <a:off x="5105745" y="1309680"/>
            <a:ext cx="6797965" cy="1846659"/>
          </a:xfrm>
          <a:prstGeom prst="rect">
            <a:avLst/>
          </a:prstGeom>
          <a:solidFill>
            <a:schemeClr val="tx1">
              <a:lumMod val="75000"/>
              <a:lumOff val="25000"/>
            </a:schemeClr>
          </a:solidFill>
        </p:spPr>
        <p:txBody>
          <a:bodyPr wrap="square">
            <a:spAutoFit/>
          </a:bodyPr>
          <a:lstStyle/>
          <a:p>
            <a:pPr>
              <a:buNone/>
            </a:pPr>
            <a:r>
              <a:rPr lang="en-US" sz="1600" b="0" dirty="0">
                <a:solidFill>
                  <a:srgbClr val="569CD6"/>
                </a:solidFill>
                <a:effectLst/>
                <a:latin typeface="Consolas" panose="020B0609020204030204" pitchFamily="49" charset="0"/>
              </a:rPr>
              <a:t>pub</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trait</a:t>
            </a:r>
            <a:r>
              <a:rPr lang="en-US" sz="1600" b="0" dirty="0">
                <a:solidFill>
                  <a:srgbClr val="CCCCCC"/>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SchedulingPolicy</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Send</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p>
          <a:p>
            <a:pPr>
              <a:buNone/>
            </a:pPr>
            <a:r>
              <a:rPr lang="zh-CN" alt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fn</a:t>
            </a:r>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select_next_thread</a:t>
            </a:r>
            <a:r>
              <a:rPr lang="en-US" sz="1600" b="0" dirty="0">
                <a:solidFill>
                  <a:srgbClr val="CCCCCC"/>
                </a:solidFill>
                <a:effectLst/>
                <a:latin typeface="Consolas" panose="020B0609020204030204" pitchFamily="49" charset="0"/>
              </a:rPr>
              <a:t>(</a:t>
            </a:r>
          </a:p>
          <a:p>
            <a:pPr>
              <a:buNone/>
            </a:pP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&amp;</a:t>
            </a:r>
            <a:r>
              <a:rPr lang="en-US" sz="1600" b="0" dirty="0">
                <a:solidFill>
                  <a:srgbClr val="569CD6"/>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a:t>
            </a:r>
          </a:p>
          <a:p>
            <a:pPr>
              <a:buNone/>
            </a:pP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current_thread</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&amp;</a:t>
            </a:r>
            <a:r>
              <a:rPr lang="en-US" sz="1600" b="0" dirty="0">
                <a:solidFill>
                  <a:srgbClr val="4EC9B0"/>
                </a:solidFill>
                <a:effectLst/>
                <a:latin typeface="Consolas" panose="020B0609020204030204" pitchFamily="49" charset="0"/>
              </a:rPr>
              <a:t>Option</a:t>
            </a:r>
            <a:r>
              <a:rPr lang="en-US" sz="1600" b="0" dirty="0">
                <a:solidFill>
                  <a:srgbClr val="CCCCCC"/>
                </a:solidFill>
                <a:effectLst/>
                <a:latin typeface="Consolas" panose="020B0609020204030204" pitchFamily="49" charset="0"/>
              </a:rPr>
              <a:t>&lt;</a:t>
            </a:r>
            <a:r>
              <a:rPr lang="en-US" sz="1600" b="0" dirty="0">
                <a:solidFill>
                  <a:srgbClr val="4EC9B0"/>
                </a:solidFill>
                <a:effectLst/>
                <a:latin typeface="Consolas" panose="020B0609020204030204" pitchFamily="49" charset="0"/>
              </a:rPr>
              <a:t>Arc</a:t>
            </a:r>
            <a:r>
              <a:rPr lang="en-US" sz="1600" b="0" dirty="0">
                <a:solidFill>
                  <a:srgbClr val="CCCCCC"/>
                </a:solidFill>
                <a:effectLst/>
                <a:latin typeface="Consolas" panose="020B0609020204030204" pitchFamily="49" charset="0"/>
              </a:rPr>
              <a:t>&lt;</a:t>
            </a:r>
            <a:r>
              <a:rPr lang="en-US" sz="1600" b="0" dirty="0" err="1">
                <a:solidFill>
                  <a:srgbClr val="4EC9B0"/>
                </a:solidFill>
                <a:effectLst/>
                <a:latin typeface="Consolas" panose="020B0609020204030204" pitchFamily="49" charset="0"/>
              </a:rPr>
              <a:t>RtThread</a:t>
            </a:r>
            <a:r>
              <a:rPr lang="en-US" sz="1600" b="0" dirty="0">
                <a:solidFill>
                  <a:srgbClr val="CCCCCC"/>
                </a:solidFill>
                <a:effectLst/>
                <a:latin typeface="Consolas" panose="020B0609020204030204" pitchFamily="49" charset="0"/>
              </a:rPr>
              <a:t>&gt;&gt;,</a:t>
            </a:r>
          </a:p>
          <a:p>
            <a:pPr>
              <a:buNone/>
            </a:pPr>
            <a:r>
              <a:rPr lang="en-US" sz="1600" b="0" dirty="0">
                <a:solidFill>
                  <a:srgbClr val="CCCCCC"/>
                </a:solidFill>
                <a:effectLst/>
                <a:latin typeface="Consolas" panose="020B0609020204030204" pitchFamily="49" charset="0"/>
              </a:rPr>
              <a:t>    ) </a:t>
            </a:r>
            <a:r>
              <a:rPr lang="en-US" sz="1600" b="0" dirty="0">
                <a:solidFill>
                  <a:srgbClr val="D4D4D4"/>
                </a:solidFill>
                <a:effectLst/>
                <a:latin typeface="Consolas" panose="020B0609020204030204" pitchFamily="49" charset="0"/>
              </a:rPr>
              <a:t>-&gt;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Option</a:t>
            </a:r>
            <a:r>
              <a:rPr lang="en-US" sz="1600" b="0" dirty="0">
                <a:solidFill>
                  <a:srgbClr val="CCCCCC"/>
                </a:solidFill>
                <a:effectLst/>
                <a:latin typeface="Consolas" panose="020B0609020204030204" pitchFamily="49" charset="0"/>
              </a:rPr>
              <a:t>&lt;(</a:t>
            </a:r>
            <a:r>
              <a:rPr lang="en-US" sz="1600" b="0" dirty="0">
                <a:solidFill>
                  <a:srgbClr val="4EC9B0"/>
                </a:solidFill>
                <a:effectLst/>
                <a:latin typeface="Consolas" panose="020B0609020204030204" pitchFamily="49" charset="0"/>
              </a:rPr>
              <a:t>Arc</a:t>
            </a:r>
            <a:r>
              <a:rPr lang="en-US" sz="1600" b="0" dirty="0">
                <a:solidFill>
                  <a:srgbClr val="CCCCCC"/>
                </a:solidFill>
                <a:effectLst/>
                <a:latin typeface="Consolas" panose="020B0609020204030204" pitchFamily="49" charset="0"/>
              </a:rPr>
              <a:t>&lt;</a:t>
            </a:r>
            <a:r>
              <a:rPr lang="en-US" sz="1600" b="0" dirty="0" err="1">
                <a:solidFill>
                  <a:srgbClr val="4EC9B0"/>
                </a:solidFill>
                <a:effectLst/>
                <a:latin typeface="Consolas" panose="020B0609020204030204" pitchFamily="49" charset="0"/>
              </a:rPr>
              <a:t>RtThread</a:t>
            </a:r>
            <a:r>
              <a:rPr lang="en-US" sz="1600" b="0" dirty="0">
                <a:solidFill>
                  <a:srgbClr val="CCCCCC"/>
                </a:solidFill>
                <a:effectLst/>
                <a:latin typeface="Consolas" panose="020B0609020204030204" pitchFamily="49" charset="0"/>
              </a:rPr>
              <a:t>&gt;, </a:t>
            </a:r>
            <a:r>
              <a:rPr lang="en-US" sz="1600" b="0" dirty="0">
                <a:solidFill>
                  <a:srgbClr val="4EC9B0"/>
                </a:solidFill>
                <a:effectLst/>
                <a:latin typeface="Consolas" panose="020B0609020204030204" pitchFamily="49" charset="0"/>
              </a:rPr>
              <a:t>bool</a:t>
            </a:r>
            <a:r>
              <a:rPr lang="en-US" sz="1600" b="0" dirty="0">
                <a:solidFill>
                  <a:srgbClr val="CCCCCC"/>
                </a:solidFill>
                <a:effectLst/>
                <a:latin typeface="Consolas" panose="020B0609020204030204" pitchFamily="49" charset="0"/>
              </a:rPr>
              <a:t>)&gt;;</a:t>
            </a:r>
          </a:p>
          <a:p>
            <a:pPr>
              <a:buNone/>
            </a:pPr>
            <a:r>
              <a:rPr lang="zh-CN" alt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fn</a:t>
            </a:r>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get_policy_name</a:t>
            </a:r>
            <a:r>
              <a:rPr lang="en-US" sz="1600" b="0" dirty="0">
                <a:solidFill>
                  <a:srgbClr val="CCCCCC"/>
                </a:solidFill>
                <a:effectLst/>
                <a:latin typeface="Consolas" panose="020B0609020204030204" pitchFamily="49" charset="0"/>
              </a:rPr>
              <a:t>(</a:t>
            </a:r>
            <a:r>
              <a:rPr lang="en-US" sz="1600" b="0" dirty="0">
                <a:solidFill>
                  <a:srgbClr val="D4D4D4"/>
                </a:solidFill>
                <a:effectLst/>
                <a:latin typeface="Consolas" panose="020B0609020204030204" pitchFamily="49" charset="0"/>
              </a:rPr>
              <a:t>&amp;</a:t>
            </a:r>
            <a:r>
              <a:rPr lang="en-US" sz="1600" b="0" dirty="0">
                <a:solidFill>
                  <a:srgbClr val="569CD6"/>
                </a:solidFill>
                <a:effectLst/>
                <a:latin typeface="Consolas" panose="020B0609020204030204" pitchFamily="49" charset="0"/>
              </a:rPr>
              <a:t>self</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-&gt;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&amp;</a:t>
            </a:r>
            <a:r>
              <a:rPr lang="en-US" sz="1600" b="0" dirty="0">
                <a:solidFill>
                  <a:srgbClr val="569CD6"/>
                </a:solidFill>
                <a:effectLst/>
                <a:latin typeface="Consolas" panose="020B0609020204030204" pitchFamily="49" charset="0"/>
              </a:rPr>
              <a:t>'static</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str</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a:t>
            </a:r>
          </a:p>
        </p:txBody>
      </p:sp>
      <p:sp>
        <p:nvSpPr>
          <p:cNvPr id="6" name="文本框 5">
            <a:extLst>
              <a:ext uri="{FF2B5EF4-FFF2-40B4-BE49-F238E27FC236}">
                <a16:creationId xmlns:a16="http://schemas.microsoft.com/office/drawing/2014/main" id="{DA92B788-02BC-7FA0-19DD-367E70DB2A97}"/>
              </a:ext>
            </a:extLst>
          </p:cNvPr>
          <p:cNvSpPr txBox="1"/>
          <p:nvPr/>
        </p:nvSpPr>
        <p:spPr>
          <a:xfrm>
            <a:off x="5105746" y="3257174"/>
            <a:ext cx="6797964" cy="2800767"/>
          </a:xfrm>
          <a:prstGeom prst="rect">
            <a:avLst/>
          </a:prstGeom>
          <a:solidFill>
            <a:schemeClr val="tx1">
              <a:lumMod val="75000"/>
              <a:lumOff val="25000"/>
            </a:schemeClr>
          </a:solidFill>
        </p:spPr>
        <p:txBody>
          <a:bodyPr wrap="square">
            <a:spAutoFit/>
          </a:bodyPr>
          <a:lstStyle/>
          <a:p>
            <a:pPr>
              <a:buNone/>
            </a:pPr>
            <a:r>
              <a:rPr lang="en-US" sz="1600" b="0" dirty="0">
                <a:solidFill>
                  <a:srgbClr val="569CD6"/>
                </a:solidFill>
                <a:effectLst/>
                <a:latin typeface="Consolas" panose="020B0609020204030204" pitchFamily="49" charset="0"/>
              </a:rPr>
              <a:t>pub</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struct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Scheduler</a:t>
            </a:r>
            <a:r>
              <a:rPr lang="en-US" sz="1600" b="0" dirty="0">
                <a:solidFill>
                  <a:srgbClr val="CCCCCC"/>
                </a:solidFill>
                <a:effectLst/>
                <a:latin typeface="Consolas" panose="020B0609020204030204" pitchFamily="49" charset="0"/>
              </a:rPr>
              <a:t> {</a:t>
            </a:r>
          </a:p>
          <a:p>
            <a:pPr>
              <a:buNone/>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当前线程</a:t>
            </a:r>
            <a:endParaRPr lang="zh-CN" altLang="en-US" sz="1600" b="0" dirty="0">
              <a:solidFill>
                <a:srgbClr val="CCCCCC"/>
              </a:solidFill>
              <a:effectLst/>
              <a:latin typeface="Consolas" panose="020B0609020204030204" pitchFamily="49" charset="0"/>
            </a:endParaRPr>
          </a:p>
          <a:p>
            <a:pPr>
              <a:buNone/>
            </a:pPr>
            <a:r>
              <a:rPr lang="zh-CN" alt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current_thread</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Option</a:t>
            </a:r>
            <a:r>
              <a:rPr lang="en-US" sz="1600" b="0" dirty="0">
                <a:solidFill>
                  <a:srgbClr val="CCCCCC"/>
                </a:solidFill>
                <a:effectLst/>
                <a:latin typeface="Consolas" panose="020B0609020204030204" pitchFamily="49" charset="0"/>
              </a:rPr>
              <a:t>&lt;</a:t>
            </a:r>
            <a:r>
              <a:rPr lang="en-US" sz="1600" b="0" dirty="0">
                <a:solidFill>
                  <a:srgbClr val="4EC9B0"/>
                </a:solidFill>
                <a:effectLst/>
                <a:latin typeface="Consolas" panose="020B0609020204030204" pitchFamily="49" charset="0"/>
              </a:rPr>
              <a:t>Arc</a:t>
            </a:r>
            <a:r>
              <a:rPr lang="en-US" sz="1600" b="0" dirty="0">
                <a:solidFill>
                  <a:srgbClr val="CCCCCC"/>
                </a:solidFill>
                <a:effectLst/>
                <a:latin typeface="Consolas" panose="020B0609020204030204" pitchFamily="49" charset="0"/>
              </a:rPr>
              <a:t>&lt;</a:t>
            </a:r>
            <a:r>
              <a:rPr lang="en-US" sz="1600" b="0" dirty="0" err="1">
                <a:solidFill>
                  <a:srgbClr val="4EC9B0"/>
                </a:solidFill>
                <a:effectLst/>
                <a:latin typeface="Consolas" panose="020B0609020204030204" pitchFamily="49" charset="0"/>
              </a:rPr>
              <a:t>RtThread</a:t>
            </a:r>
            <a:r>
              <a:rPr lang="en-US" sz="1600" b="0" dirty="0">
                <a:solidFill>
                  <a:srgbClr val="CCCCCC"/>
                </a:solidFill>
                <a:effectLst/>
                <a:latin typeface="Consolas" panose="020B0609020204030204" pitchFamily="49" charset="0"/>
              </a:rPr>
              <a:t>&gt;&gt;,</a:t>
            </a:r>
          </a:p>
          <a:p>
            <a:pPr>
              <a:buNone/>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当前优先级</a:t>
            </a:r>
            <a:endParaRPr lang="zh-CN" altLang="en-US" sz="1600" b="0" dirty="0">
              <a:solidFill>
                <a:srgbClr val="CCCCCC"/>
              </a:solidFill>
              <a:effectLst/>
              <a:latin typeface="Consolas" panose="020B0609020204030204" pitchFamily="49" charset="0"/>
            </a:endParaRPr>
          </a:p>
          <a:p>
            <a:pPr>
              <a:buNone/>
            </a:pPr>
            <a:r>
              <a:rPr lang="zh-CN" alt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current_priority</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u8</a:t>
            </a:r>
            <a:r>
              <a:rPr lang="en-US" sz="1600" b="0" dirty="0">
                <a:solidFill>
                  <a:srgbClr val="CCCCCC"/>
                </a:solidFill>
                <a:effectLst/>
                <a:latin typeface="Consolas" panose="020B0609020204030204" pitchFamily="49" charset="0"/>
              </a:rPr>
              <a:t>,</a:t>
            </a:r>
          </a:p>
          <a:p>
            <a:pPr>
              <a:buNone/>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锁嵌套计数</a:t>
            </a:r>
            <a:endParaRPr lang="zh-CN" altLang="en-US" sz="1600" b="0" dirty="0">
              <a:solidFill>
                <a:srgbClr val="CCCCCC"/>
              </a:solidFill>
              <a:effectLst/>
              <a:latin typeface="Consolas" panose="020B0609020204030204" pitchFamily="49" charset="0"/>
            </a:endParaRPr>
          </a:p>
          <a:p>
            <a:pPr>
              <a:buNone/>
            </a:pPr>
            <a:r>
              <a:rPr lang="zh-CN" alt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lock_nest</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u8</a:t>
            </a:r>
            <a:r>
              <a:rPr lang="en-US" sz="1600" b="0" dirty="0">
                <a:solidFill>
                  <a:srgbClr val="CCCCCC"/>
                </a:solidFill>
                <a:effectLst/>
                <a:latin typeface="Consolas" panose="020B0609020204030204" pitchFamily="49" charset="0"/>
              </a:rPr>
              <a:t>,</a:t>
            </a:r>
          </a:p>
          <a:p>
            <a:pPr>
              <a:buNone/>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调度策略</a:t>
            </a:r>
            <a:endParaRPr lang="zh-CN" altLang="en-US" sz="1600" b="0" dirty="0">
              <a:solidFill>
                <a:srgbClr val="CCCCCC"/>
              </a:solidFill>
              <a:effectLst/>
              <a:latin typeface="Consolas" panose="020B0609020204030204" pitchFamily="49" charset="0"/>
            </a:endParaRPr>
          </a:p>
          <a:p>
            <a:pPr>
              <a:buNone/>
            </a:pPr>
            <a:r>
              <a:rPr lang="zh-CN" alt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scheduling_policy</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Box</a:t>
            </a:r>
            <a:r>
              <a:rPr lang="en-US" sz="1600" b="0" dirty="0">
                <a:solidFill>
                  <a:srgbClr val="CCCCCC"/>
                </a:solidFill>
                <a:effectLst/>
                <a:latin typeface="Consolas" panose="020B0609020204030204" pitchFamily="49" charset="0"/>
              </a:rPr>
              <a:t>&lt;</a:t>
            </a:r>
            <a:r>
              <a:rPr lang="en-US" sz="1600" b="0" dirty="0" err="1">
                <a:solidFill>
                  <a:srgbClr val="569CD6"/>
                </a:solidFill>
                <a:effectLst/>
                <a:latin typeface="Consolas" panose="020B0609020204030204" pitchFamily="49" charset="0"/>
              </a:rPr>
              <a:t>dyn</a:t>
            </a:r>
            <a:r>
              <a:rPr lang="en-US" sz="1600" b="0" dirty="0">
                <a:solidFill>
                  <a:srgbClr val="CCCCCC"/>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SchedulingPolicy</a:t>
            </a:r>
            <a:r>
              <a:rPr lang="en-US" sz="1600" b="0" dirty="0">
                <a:solidFill>
                  <a:srgbClr val="CCCCCC"/>
                </a:solidFill>
                <a:effectLst/>
                <a:latin typeface="Consolas" panose="020B0609020204030204" pitchFamily="49" charset="0"/>
              </a:rPr>
              <a:t>&gt;,</a:t>
            </a:r>
          </a:p>
          <a:p>
            <a:r>
              <a:rPr lang="en-US" sz="1600" b="0" dirty="0">
                <a:solidFill>
                  <a:srgbClr val="CCCCCC"/>
                </a:solidFill>
                <a:effectLst/>
                <a:latin typeface="Consolas" panose="020B0609020204030204" pitchFamily="49" charset="0"/>
              </a:rPr>
              <a:t>}</a:t>
            </a:r>
          </a:p>
          <a:p>
            <a:endParaRPr lang="en-US" sz="1600" b="0" dirty="0">
              <a:solidFill>
                <a:srgbClr val="CCCCCC"/>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E29A0842-6946-2336-068D-F94DA0735462}"/>
              </a:ext>
            </a:extLst>
          </p:cNvPr>
          <p:cNvSpPr txBox="1"/>
          <p:nvPr/>
        </p:nvSpPr>
        <p:spPr>
          <a:xfrm>
            <a:off x="365306" y="3193515"/>
            <a:ext cx="4646002" cy="2862322"/>
          </a:xfrm>
          <a:prstGeom prst="rect">
            <a:avLst/>
          </a:prstGeom>
          <a:solidFill>
            <a:schemeClr val="tx1">
              <a:lumMod val="75000"/>
              <a:lumOff val="25000"/>
            </a:schemeClr>
          </a:solidFill>
        </p:spPr>
        <p:txBody>
          <a:bodyPr wrap="square">
            <a:spAutoFit/>
          </a:bodyPr>
          <a:lstStyle/>
          <a:p>
            <a:pPr>
              <a:buNone/>
            </a:pPr>
            <a:r>
              <a:rPr lang="en-US" altLang="zh-CN"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设置调度策略为优先级调度</a:t>
            </a:r>
            <a:endParaRPr lang="zh-CN" altLang="en-US" sz="1200" b="0" dirty="0">
              <a:solidFill>
                <a:srgbClr val="CCCCCC"/>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pub</a:t>
            </a:r>
            <a:r>
              <a:rPr lang="en-US" sz="1200" b="0" dirty="0">
                <a:solidFill>
                  <a:srgbClr val="CCCCCC"/>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fn</a:t>
            </a:r>
            <a:r>
              <a:rPr lang="en-US" sz="1200" b="0" dirty="0">
                <a:solidFill>
                  <a:srgbClr val="CCCCCC"/>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set_priority_scheduling</a:t>
            </a:r>
            <a:r>
              <a:rPr lang="en-US" sz="1200" b="0" dirty="0">
                <a:solidFill>
                  <a:srgbClr val="CCCCCC"/>
                </a:solidFill>
                <a:effectLst/>
                <a:latin typeface="Consolas" panose="020B0609020204030204" pitchFamily="49" charset="0"/>
              </a:rPr>
              <a:t>() {</a:t>
            </a:r>
          </a:p>
          <a:p>
            <a:pPr>
              <a:buNone/>
            </a:pP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let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mut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scheduler</a:t>
            </a:r>
            <a:r>
              <a:rPr lang="en-US" sz="1200" b="0" dirty="0">
                <a:solidFill>
                  <a:srgbClr val="CCCCCC"/>
                </a:solidFill>
                <a:effectLst/>
                <a:latin typeface="Consolas" panose="020B0609020204030204" pitchFamily="49" charset="0"/>
              </a:rPr>
              <a:t> </a:t>
            </a:r>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RT_SCHEDULER</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exclusive_access</a:t>
            </a:r>
            <a:r>
              <a:rPr lang="en-US" sz="1200" b="0" dirty="0">
                <a:solidFill>
                  <a:srgbClr val="CCCCCC"/>
                </a:solidFill>
                <a:effectLst/>
                <a:latin typeface="Consolas" panose="020B0609020204030204" pitchFamily="49" charset="0"/>
              </a:rPr>
              <a:t>();</a:t>
            </a:r>
          </a:p>
          <a:p>
            <a:pPr>
              <a:buNone/>
            </a:pP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scheduler</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set_scheduling_policy</a:t>
            </a:r>
            <a:r>
              <a:rPr lang="en-US" sz="1200" b="0" dirty="0">
                <a:solidFill>
                  <a:srgbClr val="CCCCCC"/>
                </a:solidFill>
                <a:effectLst/>
                <a:latin typeface="Consolas" panose="020B0609020204030204" pitchFamily="49" charset="0"/>
              </a:rPr>
              <a:t>(</a:t>
            </a:r>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Box</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new</a:t>
            </a:r>
            <a:r>
              <a:rPr lang="en-US" sz="1200" b="0" dirty="0">
                <a:solidFill>
                  <a:srgbClr val="CCCCCC"/>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PrioritySchedulingPolicy</a:t>
            </a:r>
            <a:r>
              <a:rPr lang="en-US" sz="1200" b="0" dirty="0">
                <a:solidFill>
                  <a:srgbClr val="CCCCCC"/>
                </a:solidFill>
                <a:effectLst/>
                <a:latin typeface="Consolas" panose="020B0609020204030204" pitchFamily="49" charset="0"/>
              </a:rPr>
              <a:t>));</a:t>
            </a:r>
          </a:p>
          <a:p>
            <a:pPr>
              <a:buNone/>
            </a:pPr>
            <a:r>
              <a:rPr lang="en-US" sz="1200" b="0" dirty="0">
                <a:solidFill>
                  <a:srgbClr val="CCCCCC"/>
                </a:solidFill>
                <a:effectLst/>
                <a:latin typeface="Consolas" panose="020B0609020204030204" pitchFamily="49" charset="0"/>
              </a:rPr>
              <a:t>}</a:t>
            </a:r>
          </a:p>
          <a:p>
            <a:pPr>
              <a:buNone/>
            </a:pPr>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设置调度策略为多级反馈队列调度</a:t>
            </a:r>
            <a:endParaRPr lang="zh-CN" altLang="en-US" sz="1200" b="0" dirty="0">
              <a:solidFill>
                <a:srgbClr val="CCCCCC"/>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pub</a:t>
            </a:r>
            <a:r>
              <a:rPr lang="en-US" sz="1200" b="0" dirty="0">
                <a:solidFill>
                  <a:srgbClr val="CCCCCC"/>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fn</a:t>
            </a:r>
            <a:r>
              <a:rPr lang="en-US" sz="1200" b="0" dirty="0">
                <a:solidFill>
                  <a:srgbClr val="CCCCCC"/>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set_mfq_scheduling</a:t>
            </a:r>
            <a:r>
              <a:rPr lang="en-US" sz="1200" b="0" dirty="0">
                <a:solidFill>
                  <a:srgbClr val="CCCCCC"/>
                </a:solidFill>
                <a:effectLst/>
                <a:latin typeface="Consolas" panose="020B0609020204030204" pitchFamily="49" charset="0"/>
              </a:rPr>
              <a:t>() {</a:t>
            </a:r>
          </a:p>
          <a:p>
            <a:pPr>
              <a:buNone/>
            </a:pP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let</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mut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scheduler</a:t>
            </a:r>
            <a:r>
              <a:rPr lang="en-US" sz="1200" b="0" dirty="0">
                <a:solidFill>
                  <a:srgbClr val="CCCCCC"/>
                </a:solidFill>
                <a:effectLst/>
                <a:latin typeface="Consolas" panose="020B0609020204030204" pitchFamily="49" charset="0"/>
              </a:rPr>
              <a:t> </a:t>
            </a:r>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RT_SCHEDULER</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exclusive_access</a:t>
            </a:r>
            <a:r>
              <a:rPr lang="en-US" sz="1200" b="0" dirty="0">
                <a:solidFill>
                  <a:srgbClr val="CCCCCC"/>
                </a:solidFill>
                <a:effectLst/>
                <a:latin typeface="Consolas" panose="020B0609020204030204" pitchFamily="49" charset="0"/>
              </a:rPr>
              <a:t>();</a:t>
            </a:r>
          </a:p>
          <a:p>
            <a:pPr>
              <a:buNone/>
            </a:pP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scheduler</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set_scheduling_policy</a:t>
            </a:r>
            <a:r>
              <a:rPr lang="en-US" sz="1200" b="0" dirty="0">
                <a:solidFill>
                  <a:srgbClr val="CCCCCC"/>
                </a:solidFill>
                <a:effectLst/>
                <a:latin typeface="Consolas" panose="020B0609020204030204" pitchFamily="49" charset="0"/>
              </a:rPr>
              <a:t>(</a:t>
            </a:r>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Box</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new</a:t>
            </a:r>
            <a:r>
              <a:rPr lang="en-US" sz="1200" b="0" dirty="0">
                <a:solidFill>
                  <a:srgbClr val="CCCCCC"/>
                </a:solidFill>
                <a:effectLst/>
                <a:latin typeface="Consolas" panose="020B0609020204030204" pitchFamily="49" charset="0"/>
              </a:rPr>
              <a:t>(</a:t>
            </a:r>
            <a:r>
              <a:rPr lang="en-US" sz="1200" b="0" dirty="0" err="1">
                <a:solidFill>
                  <a:srgbClr val="4EC9B0"/>
                </a:solidFill>
                <a:effectLst/>
                <a:latin typeface="Consolas" panose="020B0609020204030204" pitchFamily="49" charset="0"/>
              </a:rPr>
              <a:t>MultiLevelFeedbackQueuePolicy</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a:t>
            </a:r>
          </a:p>
        </p:txBody>
      </p:sp>
      <p:sp>
        <p:nvSpPr>
          <p:cNvPr id="5" name="文本框 4">
            <a:extLst>
              <a:ext uri="{FF2B5EF4-FFF2-40B4-BE49-F238E27FC236}">
                <a16:creationId xmlns:a16="http://schemas.microsoft.com/office/drawing/2014/main" id="{243190C0-C498-DDAD-E9F2-81AC52346DE5}"/>
              </a:ext>
            </a:extLst>
          </p:cNvPr>
          <p:cNvSpPr txBox="1"/>
          <p:nvPr/>
        </p:nvSpPr>
        <p:spPr>
          <a:xfrm>
            <a:off x="53417" y="1841094"/>
            <a:ext cx="4277578" cy="1155060"/>
          </a:xfrm>
          <a:prstGeom prst="rect">
            <a:avLst/>
          </a:prstGeom>
          <a:noFill/>
        </p:spPr>
        <p:txBody>
          <a:bodyPr wrap="square">
            <a:spAutoFit/>
          </a:bodyPr>
          <a:lstStyle/>
          <a:p>
            <a:pPr marL="755650" lvl="1" indent="-285750">
              <a:lnSpc>
                <a:spcPct val="130000"/>
              </a:lnSpc>
              <a:spcBef>
                <a:spcPts val="100"/>
              </a:spcBef>
              <a:buSzPct val="70000"/>
              <a:buFont typeface="Wingdings" panose="05000000000000000000" pitchFamily="2" charset="2"/>
              <a:buChar char="n"/>
              <a:tabLst>
                <a:tab pos="339090" algn="l"/>
                <a:tab pos="339725" algn="l"/>
              </a:tabLst>
            </a:pPr>
            <a:r>
              <a:rPr lang="zh-CN" altLang="en-US" sz="1800" spc="-5" dirty="0">
                <a:latin typeface="Calibri" panose="020F0502020204030204" charset="0"/>
                <a:cs typeface="Calibri" panose="020F0502020204030204" charset="0"/>
              </a:rPr>
              <a:t>将调度策略从大片逻辑中抽象出来</a:t>
            </a:r>
            <a:endParaRPr lang="en-US" altLang="zh-CN" sz="1800" spc="-5" dirty="0">
              <a:latin typeface="Calibri" panose="020F0502020204030204" charset="0"/>
              <a:cs typeface="Calibri" panose="020F0502020204030204" charset="0"/>
            </a:endParaRPr>
          </a:p>
          <a:p>
            <a:pPr marL="755650" lvl="1" indent="-285750">
              <a:lnSpc>
                <a:spcPct val="130000"/>
              </a:lnSpc>
              <a:spcBef>
                <a:spcPts val="100"/>
              </a:spcBef>
              <a:buSzPct val="70000"/>
              <a:buFont typeface="Wingdings" panose="05000000000000000000" pitchFamily="2" charset="2"/>
              <a:buChar char="n"/>
              <a:tabLst>
                <a:tab pos="339090" algn="l"/>
                <a:tab pos="339725" algn="l"/>
              </a:tabLst>
            </a:pPr>
            <a:r>
              <a:rPr lang="zh-CN" altLang="en-US" sz="1800" spc="-5" dirty="0">
                <a:latin typeface="Calibri" panose="020F0502020204030204" charset="0"/>
                <a:cs typeface="Calibri" panose="020F0502020204030204" charset="0"/>
              </a:rPr>
              <a:t>实现更加灵活的调度方式切换</a:t>
            </a:r>
            <a:endParaRPr lang="en-US" altLang="zh-CN" spc="-5" dirty="0">
              <a:latin typeface="Calibri" panose="020F0502020204030204" charset="0"/>
              <a:cs typeface="Calibri" panose="020F050202020403020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FE99ABA8-CF37-B020-E1DE-15F04CBB89FC}"/>
            </a:ext>
          </a:extLst>
        </p:cNvPr>
        <p:cNvGrpSpPr/>
        <p:nvPr/>
      </p:nvGrpSpPr>
      <p:grpSpPr>
        <a:xfrm>
          <a:off x="0" y="0"/>
          <a:ext cx="0" cy="0"/>
          <a:chOff x="0" y="0"/>
          <a:chExt cx="0" cy="0"/>
        </a:xfrm>
      </p:grpSpPr>
      <p:sp>
        <p:nvSpPr>
          <p:cNvPr id="79" name="Google Shape;79;p2">
            <a:extLst>
              <a:ext uri="{FF2B5EF4-FFF2-40B4-BE49-F238E27FC236}">
                <a16:creationId xmlns:a16="http://schemas.microsoft.com/office/drawing/2014/main" id="{B760401F-522F-C687-D002-50D091375CE3}"/>
              </a:ext>
            </a:extLst>
          </p:cNvPr>
          <p:cNvSpPr txBox="1">
            <a:spLocks noGrp="1"/>
          </p:cNvSpPr>
          <p:nvPr>
            <p:ph type="sldNum" idx="12"/>
          </p:nvPr>
        </p:nvSpPr>
        <p:spPr>
          <a:xfrm>
            <a:off x="9311655"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24</a:t>
            </a:fld>
            <a:endParaRPr lang="en-US" dirty="0">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69AEC143-6325-BAC9-EDF2-61D0BF4DA73E}"/>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E2DB6B21-1EE0-0E39-E75F-2F8C54652320}"/>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线程管理</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C2B9C276-F57F-0E37-C75F-354135B3D546}"/>
              </a:ext>
            </a:extLst>
          </p:cNvPr>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F4D5761-3D4E-438C-89B4-A1C53734E912}"/>
              </a:ext>
            </a:extLst>
          </p:cNvPr>
          <p:cNvSpPr txBox="1"/>
          <p:nvPr/>
        </p:nvSpPr>
        <p:spPr>
          <a:xfrm>
            <a:off x="288290" y="1121896"/>
            <a:ext cx="4476748" cy="5259260"/>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多种调度策略</a:t>
            </a:r>
            <a:endParaRPr lang="en-US" altLang="zh-CN" sz="2400" b="1"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r>
              <a:rPr lang="zh-CN" altLang="en-US" spc="-5" dirty="0">
                <a:solidFill>
                  <a:srgbClr val="004282"/>
                </a:solidFill>
                <a:latin typeface="Calibri" panose="020F0502020204030204" charset="0"/>
                <a:cs typeface="Calibri" panose="020F0502020204030204" charset="0"/>
              </a:rPr>
              <a:t>优先级</a:t>
            </a:r>
            <a:r>
              <a:rPr lang="en-US" altLang="zh-CN" spc="-5" dirty="0">
                <a:solidFill>
                  <a:srgbClr val="004282"/>
                </a:solidFill>
                <a:latin typeface="Calibri" panose="020F0502020204030204" charset="0"/>
                <a:cs typeface="Calibri" panose="020F0502020204030204" charset="0"/>
              </a:rPr>
              <a:t>+</a:t>
            </a:r>
            <a:r>
              <a:rPr lang="zh-CN" altLang="en-US" spc="-5" dirty="0">
                <a:solidFill>
                  <a:srgbClr val="004282"/>
                </a:solidFill>
                <a:latin typeface="Calibri" panose="020F0502020204030204" charset="0"/>
                <a:cs typeface="Calibri" panose="020F0502020204030204" charset="0"/>
              </a:rPr>
              <a:t>时间片轮转</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高优先级任务可以优先获得资源处理器，同优先级按时间片相互轮转</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缺点：低优先级任务饥饿</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endParaRPr lang="en-US" altLang="zh-CN"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r>
              <a:rPr lang="zh-CN" altLang="en-US" spc="-5" dirty="0">
                <a:solidFill>
                  <a:srgbClr val="004282"/>
                </a:solidFill>
                <a:latin typeface="Calibri" panose="020F0502020204030204" charset="0"/>
                <a:cs typeface="Calibri" panose="020F0502020204030204" charset="0"/>
              </a:rPr>
              <a:t>多级反馈队列</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添加老化机制，长期未被调度的任务会逐渐升高优先级，调度后恢复</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r>
              <a:rPr lang="zh-CN" altLang="en-US" spc="-5" dirty="0">
                <a:solidFill>
                  <a:srgbClr val="004282"/>
                </a:solidFill>
                <a:latin typeface="Calibri" panose="020F0502020204030204" charset="0"/>
                <a:cs typeface="Calibri" panose="020F0502020204030204" charset="0"/>
              </a:rPr>
              <a:t>具有较好的公平性和响应性</a:t>
            </a:r>
            <a:endParaRPr lang="en-US" altLang="zh-CN" spc="-5" dirty="0">
              <a:solidFill>
                <a:srgbClr val="004282"/>
              </a:solidFill>
              <a:latin typeface="Calibri" panose="020F0502020204030204" charset="0"/>
              <a:cs typeface="Calibri" panose="020F0502020204030204" charset="0"/>
            </a:endParaRPr>
          </a:p>
          <a:p>
            <a:pPr marL="1270000" lvl="2" indent="-342900">
              <a:lnSpc>
                <a:spcPct val="130000"/>
              </a:lnSpc>
              <a:spcBef>
                <a:spcPts val="100"/>
              </a:spcBef>
              <a:buSzPct val="70000"/>
              <a:buFont typeface="Wingdings" panose="05000000000000000000" pitchFamily="2" charset="2"/>
              <a:buChar char="n"/>
              <a:tabLst>
                <a:tab pos="339090" algn="l"/>
                <a:tab pos="339725" algn="l"/>
              </a:tabLst>
            </a:pPr>
            <a:endParaRPr lang="en-US" altLang="zh-CN"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r>
              <a:rPr lang="zh-CN" altLang="en-US" spc="-5" dirty="0">
                <a:solidFill>
                  <a:srgbClr val="004282"/>
                </a:solidFill>
                <a:latin typeface="Calibri" panose="020F0502020204030204" charset="0"/>
                <a:cs typeface="Calibri" panose="020F0502020204030204" charset="0"/>
              </a:rPr>
              <a:t>可扩展</a:t>
            </a:r>
            <a:endParaRPr lang="en-US" altLang="zh-CN" spc="-5" dirty="0">
              <a:solidFill>
                <a:srgbClr val="004282"/>
              </a:solidFill>
              <a:latin typeface="Calibri" panose="020F0502020204030204" charset="0"/>
              <a:cs typeface="Calibri" panose="020F0502020204030204" charset="0"/>
            </a:endParaRPr>
          </a:p>
        </p:txBody>
      </p:sp>
      <p:sp>
        <p:nvSpPr>
          <p:cNvPr id="3" name="object 3">
            <a:extLst>
              <a:ext uri="{FF2B5EF4-FFF2-40B4-BE49-F238E27FC236}">
                <a16:creationId xmlns:a16="http://schemas.microsoft.com/office/drawing/2014/main" id="{5032F9B4-0556-AA4C-05B2-C63B08739555}"/>
              </a:ext>
            </a:extLst>
          </p:cNvPr>
          <p:cNvSpPr txBox="1"/>
          <p:nvPr/>
        </p:nvSpPr>
        <p:spPr>
          <a:xfrm>
            <a:off x="5789469" y="1089660"/>
            <a:ext cx="5882406" cy="2661626"/>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位图</a:t>
            </a:r>
            <a:r>
              <a:rPr lang="en-US" altLang="zh-CN" sz="2400" b="1" spc="-5" dirty="0">
                <a:solidFill>
                  <a:srgbClr val="004282"/>
                </a:solidFill>
                <a:latin typeface="Calibri" panose="020F0502020204030204" charset="0"/>
                <a:cs typeface="Calibri" panose="020F0502020204030204" charset="0"/>
              </a:rPr>
              <a:t>+FFS</a:t>
            </a:r>
            <a:r>
              <a:rPr lang="zh-CN" altLang="en-US" sz="2400" b="1" spc="-5" dirty="0">
                <a:solidFill>
                  <a:srgbClr val="004282"/>
                </a:solidFill>
                <a:latin typeface="Calibri" panose="020F0502020204030204" charset="0"/>
                <a:cs typeface="Calibri" panose="020F0502020204030204" charset="0"/>
              </a:rPr>
              <a:t>算法</a:t>
            </a:r>
            <a:endParaRPr lang="en-US" altLang="zh-CN" sz="2400" b="1"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r>
              <a:rPr lang="zh-CN" altLang="en-US" spc="-5" dirty="0">
                <a:solidFill>
                  <a:srgbClr val="004282"/>
                </a:solidFill>
                <a:latin typeface="Calibri" panose="020F0502020204030204" charset="0"/>
                <a:cs typeface="Calibri" panose="020F0502020204030204" charset="0"/>
              </a:rPr>
              <a:t>通过预计算的查找表将复杂的位运算转化为简单的数组访问，确保调度器能够在确定的时间内完成线程选择，满足实时系统的时间约束要求</a:t>
            </a:r>
            <a:endParaRPr lang="en-US" altLang="zh-CN"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endParaRPr lang="en-US" altLang="zh-CN" spc="-5" dirty="0">
              <a:solidFill>
                <a:srgbClr val="004282"/>
              </a:solidFill>
              <a:latin typeface="Calibri" panose="020F0502020204030204" charset="0"/>
              <a:cs typeface="Calibri" panose="020F0502020204030204" charset="0"/>
            </a:endParaRPr>
          </a:p>
          <a:p>
            <a:pPr marL="812800" lvl="1" indent="-342900">
              <a:lnSpc>
                <a:spcPct val="130000"/>
              </a:lnSpc>
              <a:spcBef>
                <a:spcPts val="100"/>
              </a:spcBef>
              <a:buFont typeface="Wingdings" panose="05000000000000000000" pitchFamily="2" charset="2"/>
              <a:buChar char="q"/>
              <a:tabLst>
                <a:tab pos="339090" algn="l"/>
                <a:tab pos="339725" algn="l"/>
              </a:tabLst>
            </a:pPr>
            <a:r>
              <a:rPr lang="zh-CN" altLang="en-US" spc="-5" dirty="0">
                <a:solidFill>
                  <a:srgbClr val="004282"/>
                </a:solidFill>
                <a:latin typeface="Calibri" panose="020F0502020204030204" charset="0"/>
                <a:cs typeface="Calibri" panose="020F0502020204030204" charset="0"/>
              </a:rPr>
              <a:t>可在</a:t>
            </a:r>
            <a:r>
              <a:rPr lang="en-US" altLang="zh-CN" spc="-5" dirty="0">
                <a:solidFill>
                  <a:srgbClr val="FF0000"/>
                </a:solidFill>
                <a:latin typeface="Calibri" panose="020F0502020204030204" charset="0"/>
                <a:cs typeface="Calibri" panose="020F0502020204030204" charset="0"/>
              </a:rPr>
              <a:t>O(1)</a:t>
            </a:r>
            <a:r>
              <a:rPr lang="zh-CN" altLang="en-US" spc="-5" dirty="0">
                <a:solidFill>
                  <a:srgbClr val="FF0000"/>
                </a:solidFill>
                <a:latin typeface="Calibri" panose="020F0502020204030204" charset="0"/>
                <a:cs typeface="Calibri" panose="020F0502020204030204" charset="0"/>
              </a:rPr>
              <a:t>的时间</a:t>
            </a:r>
            <a:r>
              <a:rPr lang="zh-CN" altLang="en-US" spc="-5" dirty="0">
                <a:solidFill>
                  <a:srgbClr val="004282"/>
                </a:solidFill>
                <a:latin typeface="Calibri" panose="020F0502020204030204" charset="0"/>
                <a:cs typeface="Calibri" panose="020F0502020204030204" charset="0"/>
              </a:rPr>
              <a:t>复杂度快速找到最高优先级线程，高效调度</a:t>
            </a:r>
            <a:endParaRPr lang="en-US" altLang="zh-CN" spc="-5" dirty="0">
              <a:solidFill>
                <a:srgbClr val="004282"/>
              </a:solidFill>
              <a:latin typeface="Calibri" panose="020F0502020204030204" charset="0"/>
              <a:cs typeface="Calibri" panose="020F0502020204030204" charset="0"/>
            </a:endParaRPr>
          </a:p>
        </p:txBody>
      </p:sp>
      <p:sp>
        <p:nvSpPr>
          <p:cNvPr id="7" name="文本框 6">
            <a:extLst>
              <a:ext uri="{FF2B5EF4-FFF2-40B4-BE49-F238E27FC236}">
                <a16:creationId xmlns:a16="http://schemas.microsoft.com/office/drawing/2014/main" id="{0169F0D0-3C09-E96C-E1D0-0DE0004FC39E}"/>
              </a:ext>
            </a:extLst>
          </p:cNvPr>
          <p:cNvSpPr txBox="1"/>
          <p:nvPr/>
        </p:nvSpPr>
        <p:spPr>
          <a:xfrm>
            <a:off x="5526635" y="4072832"/>
            <a:ext cx="6408074" cy="2308324"/>
          </a:xfrm>
          <a:prstGeom prst="rect">
            <a:avLst/>
          </a:prstGeom>
          <a:solidFill>
            <a:schemeClr val="tx1">
              <a:lumMod val="75000"/>
              <a:lumOff val="25000"/>
            </a:schemeClr>
          </a:solidFill>
        </p:spPr>
        <p:txBody>
          <a:bodyPr wrap="square">
            <a:spAutoFit/>
          </a:bodyPr>
          <a:lstStyle/>
          <a:p>
            <a:pPr>
              <a:buNone/>
            </a:pPr>
            <a:r>
              <a:rPr lang="en-US" sz="1200" b="0" dirty="0">
                <a:solidFill>
                  <a:srgbClr val="569CD6"/>
                </a:solidFill>
                <a:effectLst/>
                <a:latin typeface="Consolas" panose="020B0609020204030204" pitchFamily="49" charset="0"/>
              </a:rPr>
              <a:t>const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__LOWEST_BIT_BITMAP</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u8</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37</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p>
          <a:p>
            <a:pPr>
              <a:buNone/>
            </a:pP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0 - 7  */</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27</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24</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28</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32</a:t>
            </a:r>
            <a:r>
              <a:rPr lang="en-US" sz="1200" b="0" dirty="0">
                <a:solidFill>
                  <a:srgbClr val="CCCCCC"/>
                </a:solidFill>
                <a:effectLst/>
                <a:latin typeface="Consolas" panose="020B0609020204030204" pitchFamily="49" charset="0"/>
              </a:rPr>
              <a:t>,</a:t>
            </a:r>
          </a:p>
          <a:p>
            <a:pPr>
              <a:buNone/>
            </a:pP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8 - 15 */</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4</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17</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25</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31</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29</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12</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32</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14</a:t>
            </a:r>
            <a:r>
              <a:rPr lang="en-US" sz="1200" b="0" dirty="0">
                <a:solidFill>
                  <a:srgbClr val="CCCCCC"/>
                </a:solidFill>
                <a:effectLst/>
                <a:latin typeface="Consolas" panose="020B0609020204030204" pitchFamily="49" charset="0"/>
              </a:rPr>
              <a:t>,</a:t>
            </a:r>
          </a:p>
          <a:p>
            <a:pPr>
              <a:buNone/>
            </a:pP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16 - 23 */</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5</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8</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18</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32</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26</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23</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32</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CCCCCC"/>
                </a:solidFill>
                <a:effectLst/>
                <a:latin typeface="Consolas" panose="020B0609020204030204" pitchFamily="49" charset="0"/>
              </a:rPr>
              <a:t>,</a:t>
            </a:r>
          </a:p>
          <a:p>
            <a:pPr>
              <a:buNone/>
            </a:pP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24 - 31 */</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30</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11</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13</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7</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32</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22</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15</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10</a:t>
            </a:r>
            <a:r>
              <a:rPr lang="en-US" sz="1200" b="0" dirty="0">
                <a:solidFill>
                  <a:srgbClr val="CCCCCC"/>
                </a:solidFill>
                <a:effectLst/>
                <a:latin typeface="Consolas" panose="020B0609020204030204" pitchFamily="49" charset="0"/>
              </a:rPr>
              <a:t>,</a:t>
            </a:r>
          </a:p>
          <a:p>
            <a:pPr>
              <a:buNone/>
            </a:pPr>
            <a:r>
              <a:rPr lang="en-US" sz="1200" b="0" dirty="0">
                <a:solidFill>
                  <a:srgbClr val="CCCCCC"/>
                </a:solidFill>
                <a:effectLst/>
                <a:latin typeface="Consolas" panose="020B0609020204030204" pitchFamily="49" charset="0"/>
              </a:rPr>
              <a:t>    </a:t>
            </a:r>
            <a:r>
              <a:rPr lang="en-US" sz="1200" b="0" dirty="0">
                <a:solidFill>
                  <a:srgbClr val="6A9955"/>
                </a:solidFill>
                <a:effectLst/>
                <a:latin typeface="Consolas" panose="020B0609020204030204" pitchFamily="49" charset="0"/>
              </a:rPr>
              <a:t>/* 32 - 36 */</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6</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21</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9</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20</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19</a:t>
            </a:r>
            <a:endParaRPr lang="en-US" sz="1200" b="0" dirty="0">
              <a:solidFill>
                <a:srgbClr val="CCCCCC"/>
              </a:solidFill>
              <a:effectLst/>
              <a:latin typeface="Consolas" panose="020B0609020204030204" pitchFamily="49" charset="0"/>
            </a:endParaRPr>
          </a:p>
          <a:p>
            <a:pPr>
              <a:buNone/>
            </a:pPr>
            <a:r>
              <a:rPr lang="en-US" sz="1200" b="0" dirty="0">
                <a:solidFill>
                  <a:srgbClr val="CCCCCC"/>
                </a:solidFill>
                <a:effectLst/>
                <a:latin typeface="Consolas" panose="020B0609020204030204" pitchFamily="49" charset="0"/>
              </a:rPr>
              <a:t>];</a:t>
            </a:r>
          </a:p>
          <a:p>
            <a:pPr>
              <a:buNone/>
            </a:pPr>
            <a:br>
              <a:rPr lang="en-US" sz="1200" b="0" dirty="0">
                <a:solidFill>
                  <a:srgbClr val="CCCCCC"/>
                </a:solidFill>
                <a:effectLst/>
                <a:latin typeface="Consolas" panose="020B0609020204030204" pitchFamily="49" charset="0"/>
              </a:rPr>
            </a:br>
            <a:r>
              <a:rPr lang="en-US" sz="1200" b="0" dirty="0">
                <a:solidFill>
                  <a:srgbClr val="6A9955"/>
                </a:solidFill>
                <a:effectLst/>
                <a:latin typeface="Consolas" panose="020B0609020204030204" pitchFamily="49" charset="0"/>
              </a:rPr>
              <a:t>/// </a:t>
            </a:r>
            <a:r>
              <a:rPr lang="zh-CN" altLang="en-US" sz="1200" b="0" dirty="0">
                <a:solidFill>
                  <a:srgbClr val="6A9955"/>
                </a:solidFill>
                <a:effectLst/>
                <a:latin typeface="Consolas" panose="020B0609020204030204" pitchFamily="49" charset="0"/>
              </a:rPr>
              <a:t>查找最低位设置的实现</a:t>
            </a:r>
            <a:endParaRPr lang="zh-CN" altLang="en-US" sz="1200" b="0" dirty="0">
              <a:solidFill>
                <a:srgbClr val="CCCCCC"/>
              </a:solidFill>
              <a:effectLst/>
              <a:latin typeface="Consolas" panose="020B0609020204030204" pitchFamily="49" charset="0"/>
            </a:endParaRPr>
          </a:p>
          <a:p>
            <a:pPr>
              <a:buNone/>
            </a:pPr>
            <a:r>
              <a:rPr lang="en-US" sz="1200" b="0" dirty="0">
                <a:solidFill>
                  <a:srgbClr val="569CD6"/>
                </a:solidFill>
                <a:effectLst/>
                <a:latin typeface="Consolas" panose="020B0609020204030204" pitchFamily="49" charset="0"/>
              </a:rPr>
              <a:t>pub</a:t>
            </a:r>
            <a:r>
              <a:rPr lang="en-US" sz="1200" b="0" dirty="0">
                <a:solidFill>
                  <a:srgbClr val="CCCCCC"/>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fn</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__</a:t>
            </a:r>
            <a:r>
              <a:rPr lang="en-US" sz="1200" b="0" dirty="0" err="1">
                <a:solidFill>
                  <a:srgbClr val="DCDCAA"/>
                </a:solidFill>
                <a:effectLst/>
                <a:latin typeface="Consolas" panose="020B0609020204030204" pitchFamily="49" charset="0"/>
              </a:rPr>
              <a:t>rt_ffs</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value</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u32</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-&gt;</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u8</a:t>
            </a:r>
            <a:r>
              <a:rPr lang="en-US" sz="1200" b="0" dirty="0">
                <a:solidFill>
                  <a:srgbClr val="CCCCCC"/>
                </a:solidFill>
                <a:effectLst/>
                <a:latin typeface="Consolas" panose="020B0609020204030204" pitchFamily="49" charset="0"/>
              </a:rPr>
              <a:t> {</a:t>
            </a:r>
          </a:p>
          <a:p>
            <a:pPr>
              <a:buNone/>
            </a:pP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__LOWEST_BIT_BITMAP</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value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&amp;</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value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37</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as</a:t>
            </a:r>
            <a:r>
              <a:rPr lang="en-US" sz="1200" b="0" dirty="0">
                <a:solidFill>
                  <a:srgbClr val="CCCCCC"/>
                </a:solidFill>
                <a:effectLst/>
                <a:latin typeface="Consolas" panose="020B0609020204030204" pitchFamily="49" charset="0"/>
              </a:rPr>
              <a:t> </a:t>
            </a:r>
            <a:r>
              <a:rPr lang="en-US" sz="1200" b="0" dirty="0" err="1">
                <a:solidFill>
                  <a:srgbClr val="4EC9B0"/>
                </a:solidFill>
                <a:effectLst/>
                <a:latin typeface="Consolas" panose="020B0609020204030204" pitchFamily="49" charset="0"/>
              </a:rPr>
              <a:t>usize</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72124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D00D8-56FE-B1FF-450A-AAE5731EC79B}"/>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C4EDFD4B-DBA6-25D6-F6E7-D7688086A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782"/>
            <a:ext cx="12192000" cy="6394901"/>
          </a:xfrm>
          <a:prstGeom prst="rect">
            <a:avLst/>
          </a:prstGeom>
        </p:spPr>
      </p:pic>
      <p:sp>
        <p:nvSpPr>
          <p:cNvPr id="6" name="任意多边形: 形状 5">
            <a:extLst>
              <a:ext uri="{FF2B5EF4-FFF2-40B4-BE49-F238E27FC236}">
                <a16:creationId xmlns:a16="http://schemas.microsoft.com/office/drawing/2014/main" id="{86DE2289-1242-ABAE-2958-BF8757EDB347}"/>
              </a:ext>
            </a:extLst>
          </p:cNvPr>
          <p:cNvSpPr/>
          <p:nvPr/>
        </p:nvSpPr>
        <p:spPr>
          <a:xfrm>
            <a:off x="-616017" y="-471638"/>
            <a:ext cx="13783377" cy="7815714"/>
          </a:xfrm>
          <a:custGeom>
            <a:avLst/>
            <a:gdLst>
              <a:gd name="connsiteX0" fmla="*/ 4510533 w 13783377"/>
              <a:gd name="connsiteY0" fmla="*/ 544903 h 7815714"/>
              <a:gd name="connsiteX1" fmla="*/ 2604223 w 13783377"/>
              <a:gd name="connsiteY1" fmla="*/ 1514111 h 7815714"/>
              <a:gd name="connsiteX2" fmla="*/ 4510533 w 13783377"/>
              <a:gd name="connsiteY2" fmla="*/ 2483319 h 7815714"/>
              <a:gd name="connsiteX3" fmla="*/ 6416843 w 13783377"/>
              <a:gd name="connsiteY3" fmla="*/ 1514111 h 7815714"/>
              <a:gd name="connsiteX4" fmla="*/ 4510533 w 13783377"/>
              <a:gd name="connsiteY4" fmla="*/ 544903 h 7815714"/>
              <a:gd name="connsiteX5" fmla="*/ 0 w 13783377"/>
              <a:gd name="connsiteY5" fmla="*/ 0 h 7815714"/>
              <a:gd name="connsiteX6" fmla="*/ 13783377 w 13783377"/>
              <a:gd name="connsiteY6" fmla="*/ 0 h 7815714"/>
              <a:gd name="connsiteX7" fmla="*/ 13783377 w 13783377"/>
              <a:gd name="connsiteY7" fmla="*/ 7815714 h 7815714"/>
              <a:gd name="connsiteX8" fmla="*/ 0 w 13783377"/>
              <a:gd name="connsiteY8" fmla="*/ 7815714 h 781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3377" h="7815714">
                <a:moveTo>
                  <a:pt x="4510533" y="544903"/>
                </a:moveTo>
                <a:cubicBezTo>
                  <a:pt x="3457707" y="544903"/>
                  <a:pt x="2604223" y="978832"/>
                  <a:pt x="2604223" y="1514111"/>
                </a:cubicBezTo>
                <a:cubicBezTo>
                  <a:pt x="2604223" y="2049390"/>
                  <a:pt x="3457707" y="2483319"/>
                  <a:pt x="4510533" y="2483319"/>
                </a:cubicBezTo>
                <a:cubicBezTo>
                  <a:pt x="5563359" y="2483319"/>
                  <a:pt x="6416843" y="2049390"/>
                  <a:pt x="6416843" y="1514111"/>
                </a:cubicBezTo>
                <a:cubicBezTo>
                  <a:pt x="6416843" y="978832"/>
                  <a:pt x="5563359" y="544903"/>
                  <a:pt x="4510533" y="544903"/>
                </a:cubicBezTo>
                <a:close/>
                <a:moveTo>
                  <a:pt x="0" y="0"/>
                </a:moveTo>
                <a:lnTo>
                  <a:pt x="13783377" y="0"/>
                </a:lnTo>
                <a:lnTo>
                  <a:pt x="13783377" y="7815714"/>
                </a:lnTo>
                <a:lnTo>
                  <a:pt x="0" y="7815714"/>
                </a:lnTo>
                <a:close/>
              </a:path>
            </a:pathLst>
          </a:cu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灯片编号占位符 1">
            <a:extLst>
              <a:ext uri="{FF2B5EF4-FFF2-40B4-BE49-F238E27FC236}">
                <a16:creationId xmlns:a16="http://schemas.microsoft.com/office/drawing/2014/main" id="{19569890-BFF9-00C2-2857-E9FAB3F27E4D}"/>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25</a:t>
            </a:fld>
            <a:endParaRPr lang="zh-CN" altLang="en-US" dirty="0"/>
          </a:p>
        </p:txBody>
      </p:sp>
    </p:spTree>
    <p:extLst>
      <p:ext uri="{BB962C8B-B14F-4D97-AF65-F5344CB8AC3E}">
        <p14:creationId xmlns:p14="http://schemas.microsoft.com/office/powerpoint/2010/main" val="58007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8A9C7AE7-F7BB-6418-242A-A27178264888}"/>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154B065D-0C0B-462D-181B-C05E80A47A46}"/>
              </a:ext>
            </a:extLst>
          </p:cNvPr>
          <p:cNvPicPr>
            <a:picLocks noChangeAspect="1"/>
          </p:cNvPicPr>
          <p:nvPr/>
        </p:nvPicPr>
        <p:blipFill>
          <a:blip r:embed="rId5"/>
          <a:stretch>
            <a:fillRect/>
          </a:stretch>
        </p:blipFill>
        <p:spPr>
          <a:xfrm>
            <a:off x="532939" y="2395907"/>
            <a:ext cx="4834413" cy="3387822"/>
          </a:xfrm>
          <a:prstGeom prst="rect">
            <a:avLst/>
          </a:prstGeom>
        </p:spPr>
      </p:pic>
      <p:sp>
        <p:nvSpPr>
          <p:cNvPr id="79" name="Google Shape;79;p2">
            <a:extLst>
              <a:ext uri="{FF2B5EF4-FFF2-40B4-BE49-F238E27FC236}">
                <a16:creationId xmlns:a16="http://schemas.microsoft.com/office/drawing/2014/main" id="{D45A8D8C-66FC-DDE7-C495-06646513D635}"/>
              </a:ext>
            </a:extLst>
          </p:cNvPr>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26</a:t>
            </a:fld>
            <a:endParaRPr lang="en-US">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EC184E4C-5B70-2ED3-8830-32A3E4F07089}"/>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54A63E52-40FF-DB7B-179E-7500DDFC64E4}"/>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内存管理</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2CF1E8F6-C899-982A-B141-A4E2B2E59717}"/>
              </a:ext>
            </a:extLst>
          </p:cNvPr>
          <p:cNvPicPr>
            <a:picLocks noChangeAspect="1" noChangeArrowheads="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C07B0D20-49E6-6C13-BCE1-54ACA9B92F0C}"/>
              </a:ext>
            </a:extLst>
          </p:cNvPr>
          <p:cNvPicPr>
            <a:picLocks noChangeAspect="1"/>
          </p:cNvPicPr>
          <p:nvPr/>
        </p:nvPicPr>
        <p:blipFill>
          <a:blip r:embed="rId7"/>
          <a:stretch>
            <a:fillRect/>
          </a:stretch>
        </p:blipFill>
        <p:spPr>
          <a:xfrm>
            <a:off x="5826429" y="2363251"/>
            <a:ext cx="6255982" cy="3420478"/>
          </a:xfrm>
          <a:prstGeom prst="rect">
            <a:avLst/>
          </a:prstGeom>
        </p:spPr>
      </p:pic>
      <p:sp>
        <p:nvSpPr>
          <p:cNvPr id="4" name="object 3">
            <a:extLst>
              <a:ext uri="{FF2B5EF4-FFF2-40B4-BE49-F238E27FC236}">
                <a16:creationId xmlns:a16="http://schemas.microsoft.com/office/drawing/2014/main" id="{999FAD75-0DFD-A944-56FE-F31ED8D0743A}"/>
              </a:ext>
            </a:extLst>
          </p:cNvPr>
          <p:cNvSpPr txBox="1"/>
          <p:nvPr/>
        </p:nvSpPr>
        <p:spPr>
          <a:xfrm>
            <a:off x="345363" y="1214758"/>
            <a:ext cx="5261610" cy="454163"/>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小内存分配算法</a:t>
            </a:r>
            <a:endParaRPr lang="en-US" sz="2400" b="1" spc="-5" dirty="0">
              <a:solidFill>
                <a:srgbClr val="004282"/>
              </a:solidFill>
              <a:latin typeface="Calibri" panose="020F0502020204030204" charset="0"/>
              <a:cs typeface="Calibri" panose="020F0502020204030204" charset="0"/>
            </a:endParaRPr>
          </a:p>
        </p:txBody>
      </p:sp>
      <p:sp>
        <p:nvSpPr>
          <p:cNvPr id="5" name="文本框 4">
            <a:extLst>
              <a:ext uri="{FF2B5EF4-FFF2-40B4-BE49-F238E27FC236}">
                <a16:creationId xmlns:a16="http://schemas.microsoft.com/office/drawing/2014/main" id="{A7B1D001-63A2-DE3E-C9D7-A1468A1CC584}"/>
              </a:ext>
            </a:extLst>
          </p:cNvPr>
          <p:cNvSpPr txBox="1"/>
          <p:nvPr/>
        </p:nvSpPr>
        <p:spPr>
          <a:xfrm>
            <a:off x="7398664" y="1801446"/>
            <a:ext cx="3902550" cy="400110"/>
          </a:xfrm>
          <a:prstGeom prst="rect">
            <a:avLst/>
          </a:prstGeom>
          <a:noFill/>
        </p:spPr>
        <p:txBody>
          <a:bodyPr wrap="square" rtlCol="0">
            <a:spAutoFit/>
          </a:bodyPr>
          <a:lstStyle/>
          <a:p>
            <a:r>
              <a:rPr lang="zh-CN" altLang="en-US" sz="2000" b="1" dirty="0"/>
              <a:t>首次适应算法 </a:t>
            </a:r>
            <a:r>
              <a:rPr lang="en-US" altLang="zh-CN" sz="2000" b="1" dirty="0"/>
              <a:t>+ </a:t>
            </a:r>
            <a:r>
              <a:rPr lang="zh-CN" altLang="en-US" sz="2000" b="1" dirty="0"/>
              <a:t>双向链表</a:t>
            </a:r>
          </a:p>
        </p:txBody>
      </p:sp>
      <p:sp>
        <p:nvSpPr>
          <p:cNvPr id="2" name="标注: 弯曲线形 1">
            <a:extLst>
              <a:ext uri="{FF2B5EF4-FFF2-40B4-BE49-F238E27FC236}">
                <a16:creationId xmlns:a16="http://schemas.microsoft.com/office/drawing/2014/main" id="{2FA116FB-1E0B-1BEB-1623-B465A34F6F9A}"/>
              </a:ext>
            </a:extLst>
          </p:cNvPr>
          <p:cNvSpPr/>
          <p:nvPr/>
        </p:nvSpPr>
        <p:spPr>
          <a:xfrm>
            <a:off x="3317798" y="1801445"/>
            <a:ext cx="2778202" cy="454163"/>
          </a:xfrm>
          <a:prstGeom prst="borderCallout2">
            <a:avLst>
              <a:gd name="adj1" fmla="val 56661"/>
              <a:gd name="adj2" fmla="val -1260"/>
              <a:gd name="adj3" fmla="val 56661"/>
              <a:gd name="adj4" fmla="val -18515"/>
              <a:gd name="adj5" fmla="val 128123"/>
              <a:gd name="adj6" fmla="val -40364"/>
            </a:avLst>
          </a:prstGeom>
          <a:solidFill>
            <a:schemeClr val="accent2">
              <a:lumMod val="40000"/>
              <a:lumOff val="60000"/>
            </a:schemeClr>
          </a:solidFill>
          <a:ln w="12700"/>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确保与 </a:t>
            </a:r>
            <a:r>
              <a:rPr lang="en-US" altLang="zh-CN" dirty="0"/>
              <a:t>C </a:t>
            </a:r>
            <a:r>
              <a:rPr lang="zh-CN" altLang="en-US" dirty="0"/>
              <a:t>兼容的内存布局</a:t>
            </a:r>
          </a:p>
        </p:txBody>
      </p:sp>
      <p:sp>
        <p:nvSpPr>
          <p:cNvPr id="6" name="矩形: 圆角 5">
            <a:extLst>
              <a:ext uri="{FF2B5EF4-FFF2-40B4-BE49-F238E27FC236}">
                <a16:creationId xmlns:a16="http://schemas.microsoft.com/office/drawing/2014/main" id="{A8229160-3BF7-633E-246F-F11A9031DF02}"/>
              </a:ext>
            </a:extLst>
          </p:cNvPr>
          <p:cNvSpPr/>
          <p:nvPr/>
        </p:nvSpPr>
        <p:spPr>
          <a:xfrm>
            <a:off x="439479" y="2363251"/>
            <a:ext cx="1616149" cy="349523"/>
          </a:xfrm>
          <a:prstGeom prst="roundRect">
            <a:avLst>
              <a:gd name="adj" fmla="val 8689"/>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注: 弯曲线形 8">
            <a:extLst>
              <a:ext uri="{FF2B5EF4-FFF2-40B4-BE49-F238E27FC236}">
                <a16:creationId xmlns:a16="http://schemas.microsoft.com/office/drawing/2014/main" id="{D78E0CAB-D5A4-476B-51BB-FC566FA8303D}"/>
              </a:ext>
            </a:extLst>
          </p:cNvPr>
          <p:cNvSpPr/>
          <p:nvPr/>
        </p:nvSpPr>
        <p:spPr>
          <a:xfrm>
            <a:off x="4949143" y="6111763"/>
            <a:ext cx="3549814" cy="529733"/>
          </a:xfrm>
          <a:prstGeom prst="borderCallout2">
            <a:avLst>
              <a:gd name="adj1" fmla="val 56661"/>
              <a:gd name="adj2" fmla="val -1260"/>
              <a:gd name="adj3" fmla="val 54719"/>
              <a:gd name="adj4" fmla="val -21126"/>
              <a:gd name="adj5" fmla="val -137608"/>
              <a:gd name="adj6" fmla="val -40955"/>
            </a:avLst>
          </a:prstGeom>
          <a:solidFill>
            <a:schemeClr val="accent2">
              <a:lumMod val="40000"/>
              <a:lumOff val="60000"/>
            </a:schemeClr>
          </a:solidFill>
          <a:ln w="12700"/>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使用精准条件编译，避免平台宏</a:t>
            </a:r>
          </a:p>
        </p:txBody>
      </p:sp>
      <p:sp>
        <p:nvSpPr>
          <p:cNvPr id="10" name="矩形: 圆角 9">
            <a:extLst>
              <a:ext uri="{FF2B5EF4-FFF2-40B4-BE49-F238E27FC236}">
                <a16:creationId xmlns:a16="http://schemas.microsoft.com/office/drawing/2014/main" id="{414CCBAA-ACC3-C43A-666D-0A6C53C089B2}"/>
              </a:ext>
            </a:extLst>
          </p:cNvPr>
          <p:cNvSpPr/>
          <p:nvPr/>
        </p:nvSpPr>
        <p:spPr>
          <a:xfrm>
            <a:off x="920672" y="4373525"/>
            <a:ext cx="4232576" cy="871869"/>
          </a:xfrm>
          <a:prstGeom prst="roundRect">
            <a:avLst>
              <a:gd name="adj" fmla="val 8689"/>
            </a:avLst>
          </a:prstGeom>
          <a:noFill/>
          <a:ln w="127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7202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43" name="矩形: 圆角 42">
            <a:extLst>
              <a:ext uri="{FF2B5EF4-FFF2-40B4-BE49-F238E27FC236}">
                <a16:creationId xmlns:a16="http://schemas.microsoft.com/office/drawing/2014/main" id="{C8265D0A-2377-78BD-9474-31B711BF2B26}"/>
              </a:ext>
            </a:extLst>
          </p:cNvPr>
          <p:cNvSpPr/>
          <p:nvPr/>
        </p:nvSpPr>
        <p:spPr>
          <a:xfrm>
            <a:off x="253213" y="5131816"/>
            <a:ext cx="6063507" cy="118375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圆角 38">
            <a:extLst>
              <a:ext uri="{FF2B5EF4-FFF2-40B4-BE49-F238E27FC236}">
                <a16:creationId xmlns:a16="http://schemas.microsoft.com/office/drawing/2014/main" id="{C2C200C7-8F3C-9FC2-E6A2-E4A20F4DD79C}"/>
              </a:ext>
            </a:extLst>
          </p:cNvPr>
          <p:cNvSpPr/>
          <p:nvPr/>
        </p:nvSpPr>
        <p:spPr>
          <a:xfrm>
            <a:off x="253213" y="3635354"/>
            <a:ext cx="6063507" cy="118375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014F32E9-19B9-3721-5C51-E88175FD6E9E}"/>
              </a:ext>
            </a:extLst>
          </p:cNvPr>
          <p:cNvSpPr/>
          <p:nvPr/>
        </p:nvSpPr>
        <p:spPr>
          <a:xfrm>
            <a:off x="253213" y="2121179"/>
            <a:ext cx="6063507" cy="118375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27</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内存管理</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A7DD204C-D212-AEA4-2EF8-F37195B33E4D}"/>
              </a:ext>
            </a:extLst>
          </p:cNvPr>
          <p:cNvSpPr txBox="1"/>
          <p:nvPr/>
        </p:nvSpPr>
        <p:spPr>
          <a:xfrm>
            <a:off x="1360207" y="1290368"/>
            <a:ext cx="4560991" cy="527709"/>
          </a:xfrm>
          <a:prstGeom prst="rect">
            <a:avLst/>
          </a:prstGeom>
        </p:spPr>
        <p:txBody>
          <a:bodyPr vert="horz" wrap="square" lIns="0" tIns="12700" rIns="0" bIns="0" rtlCol="0">
            <a:spAutoFit/>
          </a:bodyPr>
          <a:lstStyle/>
          <a:p>
            <a:pPr marL="12700">
              <a:lnSpc>
                <a:spcPct val="130000"/>
              </a:lnSpc>
              <a:spcBef>
                <a:spcPts val="100"/>
              </a:spcBef>
              <a:tabLst>
                <a:tab pos="339090" algn="l"/>
                <a:tab pos="339725" algn="l"/>
              </a:tabLst>
            </a:pPr>
            <a:r>
              <a:rPr lang="en-US" altLang="zh-CN" sz="2800" b="1" spc="-5" dirty="0">
                <a:latin typeface="Calibri" panose="020F0502020204030204" charset="0"/>
                <a:cs typeface="Calibri" panose="020F0502020204030204" charset="0"/>
              </a:rPr>
              <a:t>Innovation and Advantages </a:t>
            </a:r>
            <a:r>
              <a:rPr lang="zh-CN" altLang="en-US" sz="2800" b="1" spc="-5" dirty="0">
                <a:latin typeface="Calibri" panose="020F0502020204030204" charset="0"/>
                <a:cs typeface="Calibri" panose="020F0502020204030204" charset="0"/>
              </a:rPr>
              <a:t>？</a:t>
            </a:r>
            <a:endParaRPr lang="en-US" sz="2800" b="1" spc="-5" dirty="0">
              <a:latin typeface="Calibri" panose="020F0502020204030204" charset="0"/>
              <a:cs typeface="Calibri" panose="020F0502020204030204" charset="0"/>
            </a:endParaRPr>
          </a:p>
        </p:txBody>
      </p:sp>
      <p:pic>
        <p:nvPicPr>
          <p:cNvPr id="8" name="Picture 2" descr="Thinking ">
            <a:extLst>
              <a:ext uri="{FF2B5EF4-FFF2-40B4-BE49-F238E27FC236}">
                <a16:creationId xmlns:a16="http://schemas.microsoft.com/office/drawing/2014/main" id="{1960D15E-9336-A700-8063-85759E9B58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872" y="1201560"/>
            <a:ext cx="705327" cy="7053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isis ">
            <a:extLst>
              <a:ext uri="{FF2B5EF4-FFF2-40B4-BE49-F238E27FC236}">
                <a16:creationId xmlns:a16="http://schemas.microsoft.com/office/drawing/2014/main" id="{7F440319-E824-C798-6D92-A396121E7E2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894" y="2203154"/>
            <a:ext cx="384336" cy="3843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ecked ">
            <a:extLst>
              <a:ext uri="{FF2B5EF4-FFF2-40B4-BE49-F238E27FC236}">
                <a16:creationId xmlns:a16="http://schemas.microsoft.com/office/drawing/2014/main" id="{353CC014-F84F-120F-2979-67335F62361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894" y="2772396"/>
            <a:ext cx="384336" cy="38433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Crisis ">
            <a:extLst>
              <a:ext uri="{FF2B5EF4-FFF2-40B4-BE49-F238E27FC236}">
                <a16:creationId xmlns:a16="http://schemas.microsoft.com/office/drawing/2014/main" id="{68530D48-C46A-0171-37CB-3950E799E88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5873" y="5286154"/>
            <a:ext cx="384336" cy="38433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Checked ">
            <a:extLst>
              <a:ext uri="{FF2B5EF4-FFF2-40B4-BE49-F238E27FC236}">
                <a16:creationId xmlns:a16="http://schemas.microsoft.com/office/drawing/2014/main" id="{DA77A7B2-5B65-B266-8044-FAB023C5DBD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873" y="5806618"/>
            <a:ext cx="384336" cy="38433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Crisis ">
            <a:extLst>
              <a:ext uri="{FF2B5EF4-FFF2-40B4-BE49-F238E27FC236}">
                <a16:creationId xmlns:a16="http://schemas.microsoft.com/office/drawing/2014/main" id="{4827D3CF-7BC4-2FE3-D059-A467F98CFF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3647" y="3763334"/>
            <a:ext cx="384336" cy="38433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Checked ">
            <a:extLst>
              <a:ext uri="{FF2B5EF4-FFF2-40B4-BE49-F238E27FC236}">
                <a16:creationId xmlns:a16="http://schemas.microsoft.com/office/drawing/2014/main" id="{0C51AAF4-2039-184F-7243-F0B13221AE7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3647" y="4283798"/>
            <a:ext cx="384336" cy="384336"/>
          </a:xfrm>
          <a:prstGeom prst="rect">
            <a:avLst/>
          </a:prstGeom>
          <a:noFill/>
          <a:extLst>
            <a:ext uri="{909E8E84-426E-40DD-AFC4-6F175D3DCCD1}">
              <a14:hiddenFill xmlns:a14="http://schemas.microsoft.com/office/drawing/2010/main">
                <a:solidFill>
                  <a:srgbClr val="FFFFFF"/>
                </a:solidFill>
              </a14:hiddenFill>
            </a:ext>
          </a:extLst>
        </p:spPr>
      </p:pic>
      <p:sp>
        <p:nvSpPr>
          <p:cNvPr id="33" name="文本框 32">
            <a:extLst>
              <a:ext uri="{FF2B5EF4-FFF2-40B4-BE49-F238E27FC236}">
                <a16:creationId xmlns:a16="http://schemas.microsoft.com/office/drawing/2014/main" id="{B7AF7624-8AD5-F465-C292-81CB5B509D07}"/>
              </a:ext>
            </a:extLst>
          </p:cNvPr>
          <p:cNvSpPr txBox="1"/>
          <p:nvPr/>
        </p:nvSpPr>
        <p:spPr>
          <a:xfrm>
            <a:off x="872536" y="2229498"/>
            <a:ext cx="3856891" cy="369332"/>
          </a:xfrm>
          <a:prstGeom prst="rect">
            <a:avLst/>
          </a:prstGeom>
          <a:noFill/>
        </p:spPr>
        <p:txBody>
          <a:bodyPr wrap="square" rtlCol="0">
            <a:spAutoFit/>
          </a:bodyPr>
          <a:lstStyle/>
          <a:p>
            <a:r>
              <a:rPr lang="en-US" altLang="zh-CN" dirty="0"/>
              <a:t>C</a:t>
            </a:r>
            <a:r>
              <a:rPr lang="zh-CN" altLang="en-US" dirty="0"/>
              <a:t>版本中存在大量不安全的指针转换</a:t>
            </a:r>
          </a:p>
        </p:txBody>
      </p:sp>
      <p:sp>
        <p:nvSpPr>
          <p:cNvPr id="34" name="文本框 33">
            <a:extLst>
              <a:ext uri="{FF2B5EF4-FFF2-40B4-BE49-F238E27FC236}">
                <a16:creationId xmlns:a16="http://schemas.microsoft.com/office/drawing/2014/main" id="{5AD372E7-ECBD-E885-1B47-1D461C80A569}"/>
              </a:ext>
            </a:extLst>
          </p:cNvPr>
          <p:cNvSpPr txBox="1"/>
          <p:nvPr/>
        </p:nvSpPr>
        <p:spPr>
          <a:xfrm>
            <a:off x="872536" y="2794946"/>
            <a:ext cx="5536334" cy="369332"/>
          </a:xfrm>
          <a:prstGeom prst="rect">
            <a:avLst/>
          </a:prstGeom>
          <a:noFill/>
        </p:spPr>
        <p:txBody>
          <a:bodyPr wrap="square" rtlCol="0">
            <a:spAutoFit/>
          </a:bodyPr>
          <a:lstStyle/>
          <a:p>
            <a:r>
              <a:rPr lang="zh-CN" altLang="en-US" dirty="0"/>
              <a:t>引入生命周期管理，将不安全操作封装在安全接口中</a:t>
            </a:r>
          </a:p>
        </p:txBody>
      </p:sp>
      <p:grpSp>
        <p:nvGrpSpPr>
          <p:cNvPr id="5" name="组合 4">
            <a:extLst>
              <a:ext uri="{FF2B5EF4-FFF2-40B4-BE49-F238E27FC236}">
                <a16:creationId xmlns:a16="http://schemas.microsoft.com/office/drawing/2014/main" id="{E899FC00-C0E5-3413-140E-805555F4894F}"/>
              </a:ext>
            </a:extLst>
          </p:cNvPr>
          <p:cNvGrpSpPr/>
          <p:nvPr/>
        </p:nvGrpSpPr>
        <p:grpSpPr>
          <a:xfrm>
            <a:off x="6831508" y="310969"/>
            <a:ext cx="4177851" cy="2558174"/>
            <a:chOff x="6642549" y="310970"/>
            <a:chExt cx="4177851" cy="2558174"/>
          </a:xfrm>
        </p:grpSpPr>
        <p:pic>
          <p:nvPicPr>
            <p:cNvPr id="21" name="图片 20">
              <a:extLst>
                <a:ext uri="{FF2B5EF4-FFF2-40B4-BE49-F238E27FC236}">
                  <a16:creationId xmlns:a16="http://schemas.microsoft.com/office/drawing/2014/main" id="{ECDE1FC5-C78A-199B-80A8-135C84095711}"/>
                </a:ext>
              </a:extLst>
            </p:cNvPr>
            <p:cNvPicPr>
              <a:picLocks noChangeAspect="1"/>
            </p:cNvPicPr>
            <p:nvPr/>
          </p:nvPicPr>
          <p:blipFill>
            <a:blip r:embed="rId9"/>
            <a:stretch>
              <a:fillRect/>
            </a:stretch>
          </p:blipFill>
          <p:spPr>
            <a:xfrm>
              <a:off x="6703367" y="404302"/>
              <a:ext cx="4049566" cy="2450244"/>
            </a:xfrm>
            <a:prstGeom prst="rect">
              <a:avLst/>
            </a:prstGeom>
          </p:spPr>
        </p:pic>
        <p:sp>
          <p:nvSpPr>
            <p:cNvPr id="36" name="矩形: 圆角 35">
              <a:extLst>
                <a:ext uri="{FF2B5EF4-FFF2-40B4-BE49-F238E27FC236}">
                  <a16:creationId xmlns:a16="http://schemas.microsoft.com/office/drawing/2014/main" id="{B6CB2A62-EA19-2DF0-C52E-1670F2ED4467}"/>
                </a:ext>
              </a:extLst>
            </p:cNvPr>
            <p:cNvSpPr/>
            <p:nvPr/>
          </p:nvSpPr>
          <p:spPr>
            <a:xfrm>
              <a:off x="6642549" y="310970"/>
              <a:ext cx="4177851" cy="2558174"/>
            </a:xfrm>
            <a:prstGeom prst="roundRect">
              <a:avLst>
                <a:gd name="adj" fmla="val 1242"/>
              </a:avLst>
            </a:prstGeom>
            <a:noFill/>
            <a:ln>
              <a:prstDash val="dash"/>
              <a:extLst>
                <a:ext uri="{C807C97D-BFC1-408E-A445-0C87EB9F89A2}">
                  <ask:lineSketchStyleProps xmlns:ask="http://schemas.microsoft.com/office/drawing/2018/sketchyshapes" sd="1219033472">
                    <a:custGeom>
                      <a:avLst/>
                      <a:gdLst>
                        <a:gd name="connsiteX0" fmla="*/ 0 w 4440477"/>
                        <a:gd name="connsiteY0" fmla="*/ 33104 h 2665354"/>
                        <a:gd name="connsiteX1" fmla="*/ 33104 w 4440477"/>
                        <a:gd name="connsiteY1" fmla="*/ 0 h 2665354"/>
                        <a:gd name="connsiteX2" fmla="*/ 667373 w 4440477"/>
                        <a:gd name="connsiteY2" fmla="*/ 0 h 2665354"/>
                        <a:gd name="connsiteX3" fmla="*/ 1170414 w 4440477"/>
                        <a:gd name="connsiteY3" fmla="*/ 0 h 2665354"/>
                        <a:gd name="connsiteX4" fmla="*/ 1629712 w 4440477"/>
                        <a:gd name="connsiteY4" fmla="*/ 0 h 2665354"/>
                        <a:gd name="connsiteX5" fmla="*/ 2220239 w 4440477"/>
                        <a:gd name="connsiteY5" fmla="*/ 0 h 2665354"/>
                        <a:gd name="connsiteX6" fmla="*/ 2723279 w 4440477"/>
                        <a:gd name="connsiteY6" fmla="*/ 0 h 2665354"/>
                        <a:gd name="connsiteX7" fmla="*/ 3357548 w 4440477"/>
                        <a:gd name="connsiteY7" fmla="*/ 0 h 2665354"/>
                        <a:gd name="connsiteX8" fmla="*/ 3816847 w 4440477"/>
                        <a:gd name="connsiteY8" fmla="*/ 0 h 2665354"/>
                        <a:gd name="connsiteX9" fmla="*/ 4407373 w 4440477"/>
                        <a:gd name="connsiteY9" fmla="*/ 0 h 2665354"/>
                        <a:gd name="connsiteX10" fmla="*/ 4440477 w 4440477"/>
                        <a:gd name="connsiteY10" fmla="*/ 33104 h 2665354"/>
                        <a:gd name="connsiteX11" fmla="*/ 4440477 w 4440477"/>
                        <a:gd name="connsiteY11" fmla="*/ 552933 h 2665354"/>
                        <a:gd name="connsiteX12" fmla="*/ 4440477 w 4440477"/>
                        <a:gd name="connsiteY12" fmla="*/ 1046771 h 2665354"/>
                        <a:gd name="connsiteX13" fmla="*/ 4440477 w 4440477"/>
                        <a:gd name="connsiteY13" fmla="*/ 1618583 h 2665354"/>
                        <a:gd name="connsiteX14" fmla="*/ 4440477 w 4440477"/>
                        <a:gd name="connsiteY14" fmla="*/ 2190395 h 2665354"/>
                        <a:gd name="connsiteX15" fmla="*/ 4440477 w 4440477"/>
                        <a:gd name="connsiteY15" fmla="*/ 2632250 h 2665354"/>
                        <a:gd name="connsiteX16" fmla="*/ 4407373 w 4440477"/>
                        <a:gd name="connsiteY16" fmla="*/ 2665354 h 2665354"/>
                        <a:gd name="connsiteX17" fmla="*/ 3816847 w 4440477"/>
                        <a:gd name="connsiteY17" fmla="*/ 2665354 h 2665354"/>
                        <a:gd name="connsiteX18" fmla="*/ 3401291 w 4440477"/>
                        <a:gd name="connsiteY18" fmla="*/ 2665354 h 2665354"/>
                        <a:gd name="connsiteX19" fmla="*/ 2941993 w 4440477"/>
                        <a:gd name="connsiteY19" fmla="*/ 2665354 h 2665354"/>
                        <a:gd name="connsiteX20" fmla="*/ 2307724 w 4440477"/>
                        <a:gd name="connsiteY20" fmla="*/ 2665354 h 2665354"/>
                        <a:gd name="connsiteX21" fmla="*/ 1760940 w 4440477"/>
                        <a:gd name="connsiteY21" fmla="*/ 2665354 h 2665354"/>
                        <a:gd name="connsiteX22" fmla="*/ 1301642 w 4440477"/>
                        <a:gd name="connsiteY22" fmla="*/ 2665354 h 2665354"/>
                        <a:gd name="connsiteX23" fmla="*/ 754858 w 4440477"/>
                        <a:gd name="connsiteY23" fmla="*/ 2665354 h 2665354"/>
                        <a:gd name="connsiteX24" fmla="*/ 33104 w 4440477"/>
                        <a:gd name="connsiteY24" fmla="*/ 2665354 h 2665354"/>
                        <a:gd name="connsiteX25" fmla="*/ 0 w 4440477"/>
                        <a:gd name="connsiteY25" fmla="*/ 2632250 h 2665354"/>
                        <a:gd name="connsiteX26" fmla="*/ 0 w 4440477"/>
                        <a:gd name="connsiteY26" fmla="*/ 2060438 h 2665354"/>
                        <a:gd name="connsiteX27" fmla="*/ 0 w 4440477"/>
                        <a:gd name="connsiteY27" fmla="*/ 1514617 h 2665354"/>
                        <a:gd name="connsiteX28" fmla="*/ 0 w 4440477"/>
                        <a:gd name="connsiteY28" fmla="*/ 1046771 h 2665354"/>
                        <a:gd name="connsiteX29" fmla="*/ 0 w 4440477"/>
                        <a:gd name="connsiteY29" fmla="*/ 500950 h 2665354"/>
                        <a:gd name="connsiteX30" fmla="*/ 0 w 4440477"/>
                        <a:gd name="connsiteY30" fmla="*/ 33104 h 266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40477" h="2665354" extrusionOk="0">
                          <a:moveTo>
                            <a:pt x="0" y="33104"/>
                          </a:moveTo>
                          <a:cubicBezTo>
                            <a:pt x="-2320" y="13390"/>
                            <a:pt x="13986" y="313"/>
                            <a:pt x="33104" y="0"/>
                          </a:cubicBezTo>
                          <a:cubicBezTo>
                            <a:pt x="300171" y="-38392"/>
                            <a:pt x="433165" y="26354"/>
                            <a:pt x="667373" y="0"/>
                          </a:cubicBezTo>
                          <a:cubicBezTo>
                            <a:pt x="901581" y="-26354"/>
                            <a:pt x="933718" y="15939"/>
                            <a:pt x="1170414" y="0"/>
                          </a:cubicBezTo>
                          <a:cubicBezTo>
                            <a:pt x="1407110" y="-15939"/>
                            <a:pt x="1480015" y="2401"/>
                            <a:pt x="1629712" y="0"/>
                          </a:cubicBezTo>
                          <a:cubicBezTo>
                            <a:pt x="1779409" y="-2401"/>
                            <a:pt x="2018992" y="11828"/>
                            <a:pt x="2220239" y="0"/>
                          </a:cubicBezTo>
                          <a:cubicBezTo>
                            <a:pt x="2421486" y="-11828"/>
                            <a:pt x="2616576" y="40788"/>
                            <a:pt x="2723279" y="0"/>
                          </a:cubicBezTo>
                          <a:cubicBezTo>
                            <a:pt x="2829982" y="-40788"/>
                            <a:pt x="3112334" y="57317"/>
                            <a:pt x="3357548" y="0"/>
                          </a:cubicBezTo>
                          <a:cubicBezTo>
                            <a:pt x="3602762" y="-57317"/>
                            <a:pt x="3661939" y="55097"/>
                            <a:pt x="3816847" y="0"/>
                          </a:cubicBezTo>
                          <a:cubicBezTo>
                            <a:pt x="3971755" y="-55097"/>
                            <a:pt x="4173379" y="21795"/>
                            <a:pt x="4407373" y="0"/>
                          </a:cubicBezTo>
                          <a:cubicBezTo>
                            <a:pt x="4429994" y="1043"/>
                            <a:pt x="4435666" y="14043"/>
                            <a:pt x="4440477" y="33104"/>
                          </a:cubicBezTo>
                          <a:cubicBezTo>
                            <a:pt x="4467176" y="265300"/>
                            <a:pt x="4378380" y="371757"/>
                            <a:pt x="4440477" y="552933"/>
                          </a:cubicBezTo>
                          <a:cubicBezTo>
                            <a:pt x="4502574" y="734109"/>
                            <a:pt x="4382430" y="932232"/>
                            <a:pt x="4440477" y="1046771"/>
                          </a:cubicBezTo>
                          <a:cubicBezTo>
                            <a:pt x="4498524" y="1161310"/>
                            <a:pt x="4432595" y="1337825"/>
                            <a:pt x="4440477" y="1618583"/>
                          </a:cubicBezTo>
                          <a:cubicBezTo>
                            <a:pt x="4448359" y="1899341"/>
                            <a:pt x="4405107" y="2018815"/>
                            <a:pt x="4440477" y="2190395"/>
                          </a:cubicBezTo>
                          <a:cubicBezTo>
                            <a:pt x="4475847" y="2361975"/>
                            <a:pt x="4407310" y="2499198"/>
                            <a:pt x="4440477" y="2632250"/>
                          </a:cubicBezTo>
                          <a:cubicBezTo>
                            <a:pt x="4439900" y="2649989"/>
                            <a:pt x="4423292" y="2661821"/>
                            <a:pt x="4407373" y="2665354"/>
                          </a:cubicBezTo>
                          <a:cubicBezTo>
                            <a:pt x="4169790" y="2711430"/>
                            <a:pt x="3936487" y="2596148"/>
                            <a:pt x="3816847" y="2665354"/>
                          </a:cubicBezTo>
                          <a:cubicBezTo>
                            <a:pt x="3697207" y="2734560"/>
                            <a:pt x="3588803" y="2646601"/>
                            <a:pt x="3401291" y="2665354"/>
                          </a:cubicBezTo>
                          <a:cubicBezTo>
                            <a:pt x="3213779" y="2684107"/>
                            <a:pt x="3101739" y="2616806"/>
                            <a:pt x="2941993" y="2665354"/>
                          </a:cubicBezTo>
                          <a:cubicBezTo>
                            <a:pt x="2782247" y="2713902"/>
                            <a:pt x="2583109" y="2618568"/>
                            <a:pt x="2307724" y="2665354"/>
                          </a:cubicBezTo>
                          <a:cubicBezTo>
                            <a:pt x="2032339" y="2712140"/>
                            <a:pt x="2011443" y="2636844"/>
                            <a:pt x="1760940" y="2665354"/>
                          </a:cubicBezTo>
                          <a:cubicBezTo>
                            <a:pt x="1510437" y="2693864"/>
                            <a:pt x="1502996" y="2617085"/>
                            <a:pt x="1301642" y="2665354"/>
                          </a:cubicBezTo>
                          <a:cubicBezTo>
                            <a:pt x="1100288" y="2713623"/>
                            <a:pt x="1022004" y="2603412"/>
                            <a:pt x="754858" y="2665354"/>
                          </a:cubicBezTo>
                          <a:cubicBezTo>
                            <a:pt x="487712" y="2727296"/>
                            <a:pt x="270807" y="2639737"/>
                            <a:pt x="33104" y="2665354"/>
                          </a:cubicBezTo>
                          <a:cubicBezTo>
                            <a:pt x="16238" y="2660995"/>
                            <a:pt x="2276" y="2652994"/>
                            <a:pt x="0" y="2632250"/>
                          </a:cubicBezTo>
                          <a:cubicBezTo>
                            <a:pt x="-53" y="2472134"/>
                            <a:pt x="55968" y="2303747"/>
                            <a:pt x="0" y="2060438"/>
                          </a:cubicBezTo>
                          <a:cubicBezTo>
                            <a:pt x="-55968" y="1817129"/>
                            <a:pt x="61680" y="1738175"/>
                            <a:pt x="0" y="1514617"/>
                          </a:cubicBezTo>
                          <a:cubicBezTo>
                            <a:pt x="-61680" y="1291059"/>
                            <a:pt x="23249" y="1271992"/>
                            <a:pt x="0" y="1046771"/>
                          </a:cubicBezTo>
                          <a:cubicBezTo>
                            <a:pt x="-23249" y="821550"/>
                            <a:pt x="26298" y="619875"/>
                            <a:pt x="0" y="500950"/>
                          </a:cubicBezTo>
                          <a:cubicBezTo>
                            <a:pt x="-26298" y="382025"/>
                            <a:pt x="53473" y="203179"/>
                            <a:pt x="0" y="33104"/>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文本框 36">
            <a:extLst>
              <a:ext uri="{FF2B5EF4-FFF2-40B4-BE49-F238E27FC236}">
                <a16:creationId xmlns:a16="http://schemas.microsoft.com/office/drawing/2014/main" id="{88A99409-C3AB-CDD1-EEE5-30BB885919BD}"/>
              </a:ext>
            </a:extLst>
          </p:cNvPr>
          <p:cNvSpPr txBox="1"/>
          <p:nvPr/>
        </p:nvSpPr>
        <p:spPr>
          <a:xfrm>
            <a:off x="872536" y="3779077"/>
            <a:ext cx="4440477" cy="369332"/>
          </a:xfrm>
          <a:prstGeom prst="rect">
            <a:avLst/>
          </a:prstGeom>
          <a:noFill/>
        </p:spPr>
        <p:txBody>
          <a:bodyPr wrap="square" rtlCol="0">
            <a:spAutoFit/>
          </a:bodyPr>
          <a:lstStyle/>
          <a:p>
            <a:r>
              <a:rPr lang="zh-CN" altLang="en-US" dirty="0"/>
              <a:t>缺少边界检查，可能出现内存泄漏</a:t>
            </a:r>
          </a:p>
        </p:txBody>
      </p:sp>
      <p:sp>
        <p:nvSpPr>
          <p:cNvPr id="38" name="文本框 37">
            <a:extLst>
              <a:ext uri="{FF2B5EF4-FFF2-40B4-BE49-F238E27FC236}">
                <a16:creationId xmlns:a16="http://schemas.microsoft.com/office/drawing/2014/main" id="{9D064852-6149-FC5F-E2E8-30898D92B7E7}"/>
              </a:ext>
            </a:extLst>
          </p:cNvPr>
          <p:cNvSpPr txBox="1"/>
          <p:nvPr/>
        </p:nvSpPr>
        <p:spPr>
          <a:xfrm>
            <a:off x="872536" y="4283798"/>
            <a:ext cx="4777563" cy="369332"/>
          </a:xfrm>
          <a:prstGeom prst="rect">
            <a:avLst/>
          </a:prstGeom>
          <a:noFill/>
        </p:spPr>
        <p:txBody>
          <a:bodyPr wrap="square" rtlCol="0">
            <a:spAutoFit/>
          </a:bodyPr>
          <a:lstStyle/>
          <a:p>
            <a:r>
              <a:rPr lang="zh-CN" altLang="en-US" dirty="0"/>
              <a:t>使用 </a:t>
            </a:r>
            <a:r>
              <a:rPr lang="en-US" altLang="zh-CN" dirty="0"/>
              <a:t>assert </a:t>
            </a:r>
            <a:r>
              <a:rPr lang="zh-CN" altLang="en-US" dirty="0"/>
              <a:t>在运行时进行安全验证</a:t>
            </a:r>
          </a:p>
        </p:txBody>
      </p:sp>
      <p:grpSp>
        <p:nvGrpSpPr>
          <p:cNvPr id="3" name="组合 2">
            <a:extLst>
              <a:ext uri="{FF2B5EF4-FFF2-40B4-BE49-F238E27FC236}">
                <a16:creationId xmlns:a16="http://schemas.microsoft.com/office/drawing/2014/main" id="{55F7B668-75B0-DE96-5F5C-A99091FCF6D1}"/>
              </a:ext>
            </a:extLst>
          </p:cNvPr>
          <p:cNvGrpSpPr/>
          <p:nvPr/>
        </p:nvGrpSpPr>
        <p:grpSpPr>
          <a:xfrm>
            <a:off x="6842536" y="3013709"/>
            <a:ext cx="4177851" cy="1842587"/>
            <a:chOff x="6642549" y="2976524"/>
            <a:chExt cx="4177851" cy="1842587"/>
          </a:xfrm>
        </p:grpSpPr>
        <p:pic>
          <p:nvPicPr>
            <p:cNvPr id="23" name="图片 22">
              <a:extLst>
                <a:ext uri="{FF2B5EF4-FFF2-40B4-BE49-F238E27FC236}">
                  <a16:creationId xmlns:a16="http://schemas.microsoft.com/office/drawing/2014/main" id="{8455513E-14B5-E443-7799-7B1FF480CB94}"/>
                </a:ext>
              </a:extLst>
            </p:cNvPr>
            <p:cNvPicPr>
              <a:picLocks noChangeAspect="1"/>
            </p:cNvPicPr>
            <p:nvPr/>
          </p:nvPicPr>
          <p:blipFill>
            <a:blip r:embed="rId10"/>
            <a:stretch>
              <a:fillRect/>
            </a:stretch>
          </p:blipFill>
          <p:spPr>
            <a:xfrm>
              <a:off x="6687962" y="3032064"/>
              <a:ext cx="4064971" cy="1746627"/>
            </a:xfrm>
            <a:prstGeom prst="rect">
              <a:avLst/>
            </a:prstGeom>
          </p:spPr>
        </p:pic>
        <p:sp>
          <p:nvSpPr>
            <p:cNvPr id="40" name="矩形: 圆角 39">
              <a:extLst>
                <a:ext uri="{FF2B5EF4-FFF2-40B4-BE49-F238E27FC236}">
                  <a16:creationId xmlns:a16="http://schemas.microsoft.com/office/drawing/2014/main" id="{EAE90E41-A852-A2F9-33AA-A540DE52E7F3}"/>
                </a:ext>
              </a:extLst>
            </p:cNvPr>
            <p:cNvSpPr/>
            <p:nvPr/>
          </p:nvSpPr>
          <p:spPr>
            <a:xfrm>
              <a:off x="6642549" y="2976524"/>
              <a:ext cx="4177851" cy="1842587"/>
            </a:xfrm>
            <a:prstGeom prst="roundRect">
              <a:avLst>
                <a:gd name="adj" fmla="val 1242"/>
              </a:avLst>
            </a:prstGeom>
            <a:noFill/>
            <a:ln>
              <a:prstDash val="dash"/>
              <a:extLst>
                <a:ext uri="{C807C97D-BFC1-408E-A445-0C87EB9F89A2}">
                  <ask:lineSketchStyleProps xmlns:ask="http://schemas.microsoft.com/office/drawing/2018/sketchyshapes" sd="1219033472">
                    <a:custGeom>
                      <a:avLst/>
                      <a:gdLst>
                        <a:gd name="connsiteX0" fmla="*/ 0 w 4440477"/>
                        <a:gd name="connsiteY0" fmla="*/ 33104 h 2665354"/>
                        <a:gd name="connsiteX1" fmla="*/ 33104 w 4440477"/>
                        <a:gd name="connsiteY1" fmla="*/ 0 h 2665354"/>
                        <a:gd name="connsiteX2" fmla="*/ 667373 w 4440477"/>
                        <a:gd name="connsiteY2" fmla="*/ 0 h 2665354"/>
                        <a:gd name="connsiteX3" fmla="*/ 1170414 w 4440477"/>
                        <a:gd name="connsiteY3" fmla="*/ 0 h 2665354"/>
                        <a:gd name="connsiteX4" fmla="*/ 1629712 w 4440477"/>
                        <a:gd name="connsiteY4" fmla="*/ 0 h 2665354"/>
                        <a:gd name="connsiteX5" fmla="*/ 2220239 w 4440477"/>
                        <a:gd name="connsiteY5" fmla="*/ 0 h 2665354"/>
                        <a:gd name="connsiteX6" fmla="*/ 2723279 w 4440477"/>
                        <a:gd name="connsiteY6" fmla="*/ 0 h 2665354"/>
                        <a:gd name="connsiteX7" fmla="*/ 3357548 w 4440477"/>
                        <a:gd name="connsiteY7" fmla="*/ 0 h 2665354"/>
                        <a:gd name="connsiteX8" fmla="*/ 3816847 w 4440477"/>
                        <a:gd name="connsiteY8" fmla="*/ 0 h 2665354"/>
                        <a:gd name="connsiteX9" fmla="*/ 4407373 w 4440477"/>
                        <a:gd name="connsiteY9" fmla="*/ 0 h 2665354"/>
                        <a:gd name="connsiteX10" fmla="*/ 4440477 w 4440477"/>
                        <a:gd name="connsiteY10" fmla="*/ 33104 h 2665354"/>
                        <a:gd name="connsiteX11" fmla="*/ 4440477 w 4440477"/>
                        <a:gd name="connsiteY11" fmla="*/ 552933 h 2665354"/>
                        <a:gd name="connsiteX12" fmla="*/ 4440477 w 4440477"/>
                        <a:gd name="connsiteY12" fmla="*/ 1046771 h 2665354"/>
                        <a:gd name="connsiteX13" fmla="*/ 4440477 w 4440477"/>
                        <a:gd name="connsiteY13" fmla="*/ 1618583 h 2665354"/>
                        <a:gd name="connsiteX14" fmla="*/ 4440477 w 4440477"/>
                        <a:gd name="connsiteY14" fmla="*/ 2190395 h 2665354"/>
                        <a:gd name="connsiteX15" fmla="*/ 4440477 w 4440477"/>
                        <a:gd name="connsiteY15" fmla="*/ 2632250 h 2665354"/>
                        <a:gd name="connsiteX16" fmla="*/ 4407373 w 4440477"/>
                        <a:gd name="connsiteY16" fmla="*/ 2665354 h 2665354"/>
                        <a:gd name="connsiteX17" fmla="*/ 3816847 w 4440477"/>
                        <a:gd name="connsiteY17" fmla="*/ 2665354 h 2665354"/>
                        <a:gd name="connsiteX18" fmla="*/ 3401291 w 4440477"/>
                        <a:gd name="connsiteY18" fmla="*/ 2665354 h 2665354"/>
                        <a:gd name="connsiteX19" fmla="*/ 2941993 w 4440477"/>
                        <a:gd name="connsiteY19" fmla="*/ 2665354 h 2665354"/>
                        <a:gd name="connsiteX20" fmla="*/ 2307724 w 4440477"/>
                        <a:gd name="connsiteY20" fmla="*/ 2665354 h 2665354"/>
                        <a:gd name="connsiteX21" fmla="*/ 1760940 w 4440477"/>
                        <a:gd name="connsiteY21" fmla="*/ 2665354 h 2665354"/>
                        <a:gd name="connsiteX22" fmla="*/ 1301642 w 4440477"/>
                        <a:gd name="connsiteY22" fmla="*/ 2665354 h 2665354"/>
                        <a:gd name="connsiteX23" fmla="*/ 754858 w 4440477"/>
                        <a:gd name="connsiteY23" fmla="*/ 2665354 h 2665354"/>
                        <a:gd name="connsiteX24" fmla="*/ 33104 w 4440477"/>
                        <a:gd name="connsiteY24" fmla="*/ 2665354 h 2665354"/>
                        <a:gd name="connsiteX25" fmla="*/ 0 w 4440477"/>
                        <a:gd name="connsiteY25" fmla="*/ 2632250 h 2665354"/>
                        <a:gd name="connsiteX26" fmla="*/ 0 w 4440477"/>
                        <a:gd name="connsiteY26" fmla="*/ 2060438 h 2665354"/>
                        <a:gd name="connsiteX27" fmla="*/ 0 w 4440477"/>
                        <a:gd name="connsiteY27" fmla="*/ 1514617 h 2665354"/>
                        <a:gd name="connsiteX28" fmla="*/ 0 w 4440477"/>
                        <a:gd name="connsiteY28" fmla="*/ 1046771 h 2665354"/>
                        <a:gd name="connsiteX29" fmla="*/ 0 w 4440477"/>
                        <a:gd name="connsiteY29" fmla="*/ 500950 h 2665354"/>
                        <a:gd name="connsiteX30" fmla="*/ 0 w 4440477"/>
                        <a:gd name="connsiteY30" fmla="*/ 33104 h 266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40477" h="2665354" extrusionOk="0">
                          <a:moveTo>
                            <a:pt x="0" y="33104"/>
                          </a:moveTo>
                          <a:cubicBezTo>
                            <a:pt x="-2320" y="13390"/>
                            <a:pt x="13986" y="313"/>
                            <a:pt x="33104" y="0"/>
                          </a:cubicBezTo>
                          <a:cubicBezTo>
                            <a:pt x="300171" y="-38392"/>
                            <a:pt x="433165" y="26354"/>
                            <a:pt x="667373" y="0"/>
                          </a:cubicBezTo>
                          <a:cubicBezTo>
                            <a:pt x="901581" y="-26354"/>
                            <a:pt x="933718" y="15939"/>
                            <a:pt x="1170414" y="0"/>
                          </a:cubicBezTo>
                          <a:cubicBezTo>
                            <a:pt x="1407110" y="-15939"/>
                            <a:pt x="1480015" y="2401"/>
                            <a:pt x="1629712" y="0"/>
                          </a:cubicBezTo>
                          <a:cubicBezTo>
                            <a:pt x="1779409" y="-2401"/>
                            <a:pt x="2018992" y="11828"/>
                            <a:pt x="2220239" y="0"/>
                          </a:cubicBezTo>
                          <a:cubicBezTo>
                            <a:pt x="2421486" y="-11828"/>
                            <a:pt x="2616576" y="40788"/>
                            <a:pt x="2723279" y="0"/>
                          </a:cubicBezTo>
                          <a:cubicBezTo>
                            <a:pt x="2829982" y="-40788"/>
                            <a:pt x="3112334" y="57317"/>
                            <a:pt x="3357548" y="0"/>
                          </a:cubicBezTo>
                          <a:cubicBezTo>
                            <a:pt x="3602762" y="-57317"/>
                            <a:pt x="3661939" y="55097"/>
                            <a:pt x="3816847" y="0"/>
                          </a:cubicBezTo>
                          <a:cubicBezTo>
                            <a:pt x="3971755" y="-55097"/>
                            <a:pt x="4173379" y="21795"/>
                            <a:pt x="4407373" y="0"/>
                          </a:cubicBezTo>
                          <a:cubicBezTo>
                            <a:pt x="4429994" y="1043"/>
                            <a:pt x="4435666" y="14043"/>
                            <a:pt x="4440477" y="33104"/>
                          </a:cubicBezTo>
                          <a:cubicBezTo>
                            <a:pt x="4467176" y="265300"/>
                            <a:pt x="4378380" y="371757"/>
                            <a:pt x="4440477" y="552933"/>
                          </a:cubicBezTo>
                          <a:cubicBezTo>
                            <a:pt x="4502574" y="734109"/>
                            <a:pt x="4382430" y="932232"/>
                            <a:pt x="4440477" y="1046771"/>
                          </a:cubicBezTo>
                          <a:cubicBezTo>
                            <a:pt x="4498524" y="1161310"/>
                            <a:pt x="4432595" y="1337825"/>
                            <a:pt x="4440477" y="1618583"/>
                          </a:cubicBezTo>
                          <a:cubicBezTo>
                            <a:pt x="4448359" y="1899341"/>
                            <a:pt x="4405107" y="2018815"/>
                            <a:pt x="4440477" y="2190395"/>
                          </a:cubicBezTo>
                          <a:cubicBezTo>
                            <a:pt x="4475847" y="2361975"/>
                            <a:pt x="4407310" y="2499198"/>
                            <a:pt x="4440477" y="2632250"/>
                          </a:cubicBezTo>
                          <a:cubicBezTo>
                            <a:pt x="4439900" y="2649989"/>
                            <a:pt x="4423292" y="2661821"/>
                            <a:pt x="4407373" y="2665354"/>
                          </a:cubicBezTo>
                          <a:cubicBezTo>
                            <a:pt x="4169790" y="2711430"/>
                            <a:pt x="3936487" y="2596148"/>
                            <a:pt x="3816847" y="2665354"/>
                          </a:cubicBezTo>
                          <a:cubicBezTo>
                            <a:pt x="3697207" y="2734560"/>
                            <a:pt x="3588803" y="2646601"/>
                            <a:pt x="3401291" y="2665354"/>
                          </a:cubicBezTo>
                          <a:cubicBezTo>
                            <a:pt x="3213779" y="2684107"/>
                            <a:pt x="3101739" y="2616806"/>
                            <a:pt x="2941993" y="2665354"/>
                          </a:cubicBezTo>
                          <a:cubicBezTo>
                            <a:pt x="2782247" y="2713902"/>
                            <a:pt x="2583109" y="2618568"/>
                            <a:pt x="2307724" y="2665354"/>
                          </a:cubicBezTo>
                          <a:cubicBezTo>
                            <a:pt x="2032339" y="2712140"/>
                            <a:pt x="2011443" y="2636844"/>
                            <a:pt x="1760940" y="2665354"/>
                          </a:cubicBezTo>
                          <a:cubicBezTo>
                            <a:pt x="1510437" y="2693864"/>
                            <a:pt x="1502996" y="2617085"/>
                            <a:pt x="1301642" y="2665354"/>
                          </a:cubicBezTo>
                          <a:cubicBezTo>
                            <a:pt x="1100288" y="2713623"/>
                            <a:pt x="1022004" y="2603412"/>
                            <a:pt x="754858" y="2665354"/>
                          </a:cubicBezTo>
                          <a:cubicBezTo>
                            <a:pt x="487712" y="2727296"/>
                            <a:pt x="270807" y="2639737"/>
                            <a:pt x="33104" y="2665354"/>
                          </a:cubicBezTo>
                          <a:cubicBezTo>
                            <a:pt x="16238" y="2660995"/>
                            <a:pt x="2276" y="2652994"/>
                            <a:pt x="0" y="2632250"/>
                          </a:cubicBezTo>
                          <a:cubicBezTo>
                            <a:pt x="-53" y="2472134"/>
                            <a:pt x="55968" y="2303747"/>
                            <a:pt x="0" y="2060438"/>
                          </a:cubicBezTo>
                          <a:cubicBezTo>
                            <a:pt x="-55968" y="1817129"/>
                            <a:pt x="61680" y="1738175"/>
                            <a:pt x="0" y="1514617"/>
                          </a:cubicBezTo>
                          <a:cubicBezTo>
                            <a:pt x="-61680" y="1291059"/>
                            <a:pt x="23249" y="1271992"/>
                            <a:pt x="0" y="1046771"/>
                          </a:cubicBezTo>
                          <a:cubicBezTo>
                            <a:pt x="-23249" y="821550"/>
                            <a:pt x="26298" y="619875"/>
                            <a:pt x="0" y="500950"/>
                          </a:cubicBezTo>
                          <a:cubicBezTo>
                            <a:pt x="-26298" y="382025"/>
                            <a:pt x="53473" y="203179"/>
                            <a:pt x="0" y="33104"/>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a:extLst>
              <a:ext uri="{FF2B5EF4-FFF2-40B4-BE49-F238E27FC236}">
                <a16:creationId xmlns:a16="http://schemas.microsoft.com/office/drawing/2014/main" id="{A47F2EC9-37D8-3BD4-D189-2629D371CDE9}"/>
              </a:ext>
            </a:extLst>
          </p:cNvPr>
          <p:cNvSpPr txBox="1"/>
          <p:nvPr/>
        </p:nvSpPr>
        <p:spPr>
          <a:xfrm>
            <a:off x="872536" y="5322631"/>
            <a:ext cx="5086064" cy="369332"/>
          </a:xfrm>
          <a:prstGeom prst="rect">
            <a:avLst/>
          </a:prstGeom>
          <a:noFill/>
        </p:spPr>
        <p:txBody>
          <a:bodyPr wrap="square" rtlCol="0">
            <a:spAutoFit/>
          </a:bodyPr>
          <a:lstStyle/>
          <a:p>
            <a:r>
              <a:rPr lang="zh-CN" altLang="en-US" dirty="0"/>
              <a:t>没有类型检查，在宏中多次求值，作用域污染</a:t>
            </a:r>
          </a:p>
        </p:txBody>
      </p:sp>
      <p:sp>
        <p:nvSpPr>
          <p:cNvPr id="42" name="文本框 41">
            <a:extLst>
              <a:ext uri="{FF2B5EF4-FFF2-40B4-BE49-F238E27FC236}">
                <a16:creationId xmlns:a16="http://schemas.microsoft.com/office/drawing/2014/main" id="{2006640D-9FC5-C356-1647-36363D52E514}"/>
              </a:ext>
            </a:extLst>
          </p:cNvPr>
          <p:cNvSpPr txBox="1"/>
          <p:nvPr/>
        </p:nvSpPr>
        <p:spPr>
          <a:xfrm>
            <a:off x="872536" y="5821622"/>
            <a:ext cx="5086064" cy="369332"/>
          </a:xfrm>
          <a:prstGeom prst="rect">
            <a:avLst/>
          </a:prstGeom>
          <a:noFill/>
        </p:spPr>
        <p:txBody>
          <a:bodyPr wrap="square" rtlCol="0">
            <a:spAutoFit/>
          </a:bodyPr>
          <a:lstStyle/>
          <a:p>
            <a:r>
              <a:rPr lang="zh-CN" altLang="en-US" dirty="0"/>
              <a:t>编译时检查类型，使用内联函数提升性能</a:t>
            </a:r>
          </a:p>
        </p:txBody>
      </p:sp>
      <p:grpSp>
        <p:nvGrpSpPr>
          <p:cNvPr id="2" name="组合 1">
            <a:extLst>
              <a:ext uri="{FF2B5EF4-FFF2-40B4-BE49-F238E27FC236}">
                <a16:creationId xmlns:a16="http://schemas.microsoft.com/office/drawing/2014/main" id="{83C26077-06A5-5569-F7A1-6149AACFFB5E}"/>
              </a:ext>
            </a:extLst>
          </p:cNvPr>
          <p:cNvGrpSpPr/>
          <p:nvPr/>
        </p:nvGrpSpPr>
        <p:grpSpPr>
          <a:xfrm>
            <a:off x="6853564" y="5000862"/>
            <a:ext cx="4177851" cy="1773247"/>
            <a:chOff x="6642549" y="4926491"/>
            <a:chExt cx="4177851" cy="1773247"/>
          </a:xfrm>
        </p:grpSpPr>
        <p:pic>
          <p:nvPicPr>
            <p:cNvPr id="27" name="图片 26">
              <a:extLst>
                <a:ext uri="{FF2B5EF4-FFF2-40B4-BE49-F238E27FC236}">
                  <a16:creationId xmlns:a16="http://schemas.microsoft.com/office/drawing/2014/main" id="{989D82DA-B34B-51A1-30D9-BB8BB0242317}"/>
                </a:ext>
              </a:extLst>
            </p:cNvPr>
            <p:cNvPicPr>
              <a:picLocks noChangeAspect="1"/>
            </p:cNvPicPr>
            <p:nvPr/>
          </p:nvPicPr>
          <p:blipFill>
            <a:blip r:embed="rId11"/>
            <a:stretch>
              <a:fillRect/>
            </a:stretch>
          </p:blipFill>
          <p:spPr>
            <a:xfrm>
              <a:off x="6687962" y="4955530"/>
              <a:ext cx="4064971" cy="1697460"/>
            </a:xfrm>
            <a:prstGeom prst="rect">
              <a:avLst/>
            </a:prstGeom>
          </p:spPr>
        </p:pic>
        <p:sp>
          <p:nvSpPr>
            <p:cNvPr id="46" name="矩形: 圆角 45">
              <a:extLst>
                <a:ext uri="{FF2B5EF4-FFF2-40B4-BE49-F238E27FC236}">
                  <a16:creationId xmlns:a16="http://schemas.microsoft.com/office/drawing/2014/main" id="{AA506EA6-CE35-2F5C-BBE6-94CA5EF32460}"/>
                </a:ext>
              </a:extLst>
            </p:cNvPr>
            <p:cNvSpPr/>
            <p:nvPr/>
          </p:nvSpPr>
          <p:spPr>
            <a:xfrm>
              <a:off x="6642549" y="4926491"/>
              <a:ext cx="4177851" cy="1773247"/>
            </a:xfrm>
            <a:prstGeom prst="roundRect">
              <a:avLst>
                <a:gd name="adj" fmla="val 1242"/>
              </a:avLst>
            </a:prstGeom>
            <a:noFill/>
            <a:ln>
              <a:prstDash val="dash"/>
              <a:extLst>
                <a:ext uri="{C807C97D-BFC1-408E-A445-0C87EB9F89A2}">
                  <ask:lineSketchStyleProps xmlns:ask="http://schemas.microsoft.com/office/drawing/2018/sketchyshapes" sd="1219033472">
                    <a:custGeom>
                      <a:avLst/>
                      <a:gdLst>
                        <a:gd name="connsiteX0" fmla="*/ 0 w 4440477"/>
                        <a:gd name="connsiteY0" fmla="*/ 33104 h 2665354"/>
                        <a:gd name="connsiteX1" fmla="*/ 33104 w 4440477"/>
                        <a:gd name="connsiteY1" fmla="*/ 0 h 2665354"/>
                        <a:gd name="connsiteX2" fmla="*/ 667373 w 4440477"/>
                        <a:gd name="connsiteY2" fmla="*/ 0 h 2665354"/>
                        <a:gd name="connsiteX3" fmla="*/ 1170414 w 4440477"/>
                        <a:gd name="connsiteY3" fmla="*/ 0 h 2665354"/>
                        <a:gd name="connsiteX4" fmla="*/ 1629712 w 4440477"/>
                        <a:gd name="connsiteY4" fmla="*/ 0 h 2665354"/>
                        <a:gd name="connsiteX5" fmla="*/ 2220239 w 4440477"/>
                        <a:gd name="connsiteY5" fmla="*/ 0 h 2665354"/>
                        <a:gd name="connsiteX6" fmla="*/ 2723279 w 4440477"/>
                        <a:gd name="connsiteY6" fmla="*/ 0 h 2665354"/>
                        <a:gd name="connsiteX7" fmla="*/ 3357548 w 4440477"/>
                        <a:gd name="connsiteY7" fmla="*/ 0 h 2665354"/>
                        <a:gd name="connsiteX8" fmla="*/ 3816847 w 4440477"/>
                        <a:gd name="connsiteY8" fmla="*/ 0 h 2665354"/>
                        <a:gd name="connsiteX9" fmla="*/ 4407373 w 4440477"/>
                        <a:gd name="connsiteY9" fmla="*/ 0 h 2665354"/>
                        <a:gd name="connsiteX10" fmla="*/ 4440477 w 4440477"/>
                        <a:gd name="connsiteY10" fmla="*/ 33104 h 2665354"/>
                        <a:gd name="connsiteX11" fmla="*/ 4440477 w 4440477"/>
                        <a:gd name="connsiteY11" fmla="*/ 552933 h 2665354"/>
                        <a:gd name="connsiteX12" fmla="*/ 4440477 w 4440477"/>
                        <a:gd name="connsiteY12" fmla="*/ 1046771 h 2665354"/>
                        <a:gd name="connsiteX13" fmla="*/ 4440477 w 4440477"/>
                        <a:gd name="connsiteY13" fmla="*/ 1618583 h 2665354"/>
                        <a:gd name="connsiteX14" fmla="*/ 4440477 w 4440477"/>
                        <a:gd name="connsiteY14" fmla="*/ 2190395 h 2665354"/>
                        <a:gd name="connsiteX15" fmla="*/ 4440477 w 4440477"/>
                        <a:gd name="connsiteY15" fmla="*/ 2632250 h 2665354"/>
                        <a:gd name="connsiteX16" fmla="*/ 4407373 w 4440477"/>
                        <a:gd name="connsiteY16" fmla="*/ 2665354 h 2665354"/>
                        <a:gd name="connsiteX17" fmla="*/ 3816847 w 4440477"/>
                        <a:gd name="connsiteY17" fmla="*/ 2665354 h 2665354"/>
                        <a:gd name="connsiteX18" fmla="*/ 3401291 w 4440477"/>
                        <a:gd name="connsiteY18" fmla="*/ 2665354 h 2665354"/>
                        <a:gd name="connsiteX19" fmla="*/ 2941993 w 4440477"/>
                        <a:gd name="connsiteY19" fmla="*/ 2665354 h 2665354"/>
                        <a:gd name="connsiteX20" fmla="*/ 2307724 w 4440477"/>
                        <a:gd name="connsiteY20" fmla="*/ 2665354 h 2665354"/>
                        <a:gd name="connsiteX21" fmla="*/ 1760940 w 4440477"/>
                        <a:gd name="connsiteY21" fmla="*/ 2665354 h 2665354"/>
                        <a:gd name="connsiteX22" fmla="*/ 1301642 w 4440477"/>
                        <a:gd name="connsiteY22" fmla="*/ 2665354 h 2665354"/>
                        <a:gd name="connsiteX23" fmla="*/ 754858 w 4440477"/>
                        <a:gd name="connsiteY23" fmla="*/ 2665354 h 2665354"/>
                        <a:gd name="connsiteX24" fmla="*/ 33104 w 4440477"/>
                        <a:gd name="connsiteY24" fmla="*/ 2665354 h 2665354"/>
                        <a:gd name="connsiteX25" fmla="*/ 0 w 4440477"/>
                        <a:gd name="connsiteY25" fmla="*/ 2632250 h 2665354"/>
                        <a:gd name="connsiteX26" fmla="*/ 0 w 4440477"/>
                        <a:gd name="connsiteY26" fmla="*/ 2060438 h 2665354"/>
                        <a:gd name="connsiteX27" fmla="*/ 0 w 4440477"/>
                        <a:gd name="connsiteY27" fmla="*/ 1514617 h 2665354"/>
                        <a:gd name="connsiteX28" fmla="*/ 0 w 4440477"/>
                        <a:gd name="connsiteY28" fmla="*/ 1046771 h 2665354"/>
                        <a:gd name="connsiteX29" fmla="*/ 0 w 4440477"/>
                        <a:gd name="connsiteY29" fmla="*/ 500950 h 2665354"/>
                        <a:gd name="connsiteX30" fmla="*/ 0 w 4440477"/>
                        <a:gd name="connsiteY30" fmla="*/ 33104 h 2665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40477" h="2665354" extrusionOk="0">
                          <a:moveTo>
                            <a:pt x="0" y="33104"/>
                          </a:moveTo>
                          <a:cubicBezTo>
                            <a:pt x="-2320" y="13390"/>
                            <a:pt x="13986" y="313"/>
                            <a:pt x="33104" y="0"/>
                          </a:cubicBezTo>
                          <a:cubicBezTo>
                            <a:pt x="300171" y="-38392"/>
                            <a:pt x="433165" y="26354"/>
                            <a:pt x="667373" y="0"/>
                          </a:cubicBezTo>
                          <a:cubicBezTo>
                            <a:pt x="901581" y="-26354"/>
                            <a:pt x="933718" y="15939"/>
                            <a:pt x="1170414" y="0"/>
                          </a:cubicBezTo>
                          <a:cubicBezTo>
                            <a:pt x="1407110" y="-15939"/>
                            <a:pt x="1480015" y="2401"/>
                            <a:pt x="1629712" y="0"/>
                          </a:cubicBezTo>
                          <a:cubicBezTo>
                            <a:pt x="1779409" y="-2401"/>
                            <a:pt x="2018992" y="11828"/>
                            <a:pt x="2220239" y="0"/>
                          </a:cubicBezTo>
                          <a:cubicBezTo>
                            <a:pt x="2421486" y="-11828"/>
                            <a:pt x="2616576" y="40788"/>
                            <a:pt x="2723279" y="0"/>
                          </a:cubicBezTo>
                          <a:cubicBezTo>
                            <a:pt x="2829982" y="-40788"/>
                            <a:pt x="3112334" y="57317"/>
                            <a:pt x="3357548" y="0"/>
                          </a:cubicBezTo>
                          <a:cubicBezTo>
                            <a:pt x="3602762" y="-57317"/>
                            <a:pt x="3661939" y="55097"/>
                            <a:pt x="3816847" y="0"/>
                          </a:cubicBezTo>
                          <a:cubicBezTo>
                            <a:pt x="3971755" y="-55097"/>
                            <a:pt x="4173379" y="21795"/>
                            <a:pt x="4407373" y="0"/>
                          </a:cubicBezTo>
                          <a:cubicBezTo>
                            <a:pt x="4429994" y="1043"/>
                            <a:pt x="4435666" y="14043"/>
                            <a:pt x="4440477" y="33104"/>
                          </a:cubicBezTo>
                          <a:cubicBezTo>
                            <a:pt x="4467176" y="265300"/>
                            <a:pt x="4378380" y="371757"/>
                            <a:pt x="4440477" y="552933"/>
                          </a:cubicBezTo>
                          <a:cubicBezTo>
                            <a:pt x="4502574" y="734109"/>
                            <a:pt x="4382430" y="932232"/>
                            <a:pt x="4440477" y="1046771"/>
                          </a:cubicBezTo>
                          <a:cubicBezTo>
                            <a:pt x="4498524" y="1161310"/>
                            <a:pt x="4432595" y="1337825"/>
                            <a:pt x="4440477" y="1618583"/>
                          </a:cubicBezTo>
                          <a:cubicBezTo>
                            <a:pt x="4448359" y="1899341"/>
                            <a:pt x="4405107" y="2018815"/>
                            <a:pt x="4440477" y="2190395"/>
                          </a:cubicBezTo>
                          <a:cubicBezTo>
                            <a:pt x="4475847" y="2361975"/>
                            <a:pt x="4407310" y="2499198"/>
                            <a:pt x="4440477" y="2632250"/>
                          </a:cubicBezTo>
                          <a:cubicBezTo>
                            <a:pt x="4439900" y="2649989"/>
                            <a:pt x="4423292" y="2661821"/>
                            <a:pt x="4407373" y="2665354"/>
                          </a:cubicBezTo>
                          <a:cubicBezTo>
                            <a:pt x="4169790" y="2711430"/>
                            <a:pt x="3936487" y="2596148"/>
                            <a:pt x="3816847" y="2665354"/>
                          </a:cubicBezTo>
                          <a:cubicBezTo>
                            <a:pt x="3697207" y="2734560"/>
                            <a:pt x="3588803" y="2646601"/>
                            <a:pt x="3401291" y="2665354"/>
                          </a:cubicBezTo>
                          <a:cubicBezTo>
                            <a:pt x="3213779" y="2684107"/>
                            <a:pt x="3101739" y="2616806"/>
                            <a:pt x="2941993" y="2665354"/>
                          </a:cubicBezTo>
                          <a:cubicBezTo>
                            <a:pt x="2782247" y="2713902"/>
                            <a:pt x="2583109" y="2618568"/>
                            <a:pt x="2307724" y="2665354"/>
                          </a:cubicBezTo>
                          <a:cubicBezTo>
                            <a:pt x="2032339" y="2712140"/>
                            <a:pt x="2011443" y="2636844"/>
                            <a:pt x="1760940" y="2665354"/>
                          </a:cubicBezTo>
                          <a:cubicBezTo>
                            <a:pt x="1510437" y="2693864"/>
                            <a:pt x="1502996" y="2617085"/>
                            <a:pt x="1301642" y="2665354"/>
                          </a:cubicBezTo>
                          <a:cubicBezTo>
                            <a:pt x="1100288" y="2713623"/>
                            <a:pt x="1022004" y="2603412"/>
                            <a:pt x="754858" y="2665354"/>
                          </a:cubicBezTo>
                          <a:cubicBezTo>
                            <a:pt x="487712" y="2727296"/>
                            <a:pt x="270807" y="2639737"/>
                            <a:pt x="33104" y="2665354"/>
                          </a:cubicBezTo>
                          <a:cubicBezTo>
                            <a:pt x="16238" y="2660995"/>
                            <a:pt x="2276" y="2652994"/>
                            <a:pt x="0" y="2632250"/>
                          </a:cubicBezTo>
                          <a:cubicBezTo>
                            <a:pt x="-53" y="2472134"/>
                            <a:pt x="55968" y="2303747"/>
                            <a:pt x="0" y="2060438"/>
                          </a:cubicBezTo>
                          <a:cubicBezTo>
                            <a:pt x="-55968" y="1817129"/>
                            <a:pt x="61680" y="1738175"/>
                            <a:pt x="0" y="1514617"/>
                          </a:cubicBezTo>
                          <a:cubicBezTo>
                            <a:pt x="-61680" y="1291059"/>
                            <a:pt x="23249" y="1271992"/>
                            <a:pt x="0" y="1046771"/>
                          </a:cubicBezTo>
                          <a:cubicBezTo>
                            <a:pt x="-23249" y="821550"/>
                            <a:pt x="26298" y="619875"/>
                            <a:pt x="0" y="500950"/>
                          </a:cubicBezTo>
                          <a:cubicBezTo>
                            <a:pt x="-26298" y="382025"/>
                            <a:pt x="53473" y="203179"/>
                            <a:pt x="0" y="33104"/>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AutoShape 2" descr="Output image">
            <a:extLst>
              <a:ext uri="{FF2B5EF4-FFF2-40B4-BE49-F238E27FC236}">
                <a16:creationId xmlns:a16="http://schemas.microsoft.com/office/drawing/2014/main" id="{3B40EB88-F6FF-4DF7-DA28-D2D57F5A99A6}"/>
              </a:ext>
            </a:extLst>
          </p:cNvPr>
          <p:cNvSpPr>
            <a:spLocks noChangeAspect="1" noChangeArrowheads="1"/>
          </p:cNvSpPr>
          <p:nvPr/>
        </p:nvSpPr>
        <p:spPr bwMode="auto">
          <a:xfrm>
            <a:off x="0" y="412750"/>
            <a:ext cx="12192000" cy="60309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5E104-B700-5568-2654-F4FA4D8E94CE}"/>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1A33AC66-E382-D1E9-DC8C-42EE71346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782"/>
            <a:ext cx="12192000" cy="6394901"/>
          </a:xfrm>
          <a:prstGeom prst="rect">
            <a:avLst/>
          </a:prstGeom>
        </p:spPr>
      </p:pic>
      <p:sp>
        <p:nvSpPr>
          <p:cNvPr id="6" name="任意多边形: 形状 5">
            <a:extLst>
              <a:ext uri="{FF2B5EF4-FFF2-40B4-BE49-F238E27FC236}">
                <a16:creationId xmlns:a16="http://schemas.microsoft.com/office/drawing/2014/main" id="{2FEED84E-63C8-9113-8DF5-7184490439AB}"/>
              </a:ext>
            </a:extLst>
          </p:cNvPr>
          <p:cNvSpPr/>
          <p:nvPr/>
        </p:nvSpPr>
        <p:spPr>
          <a:xfrm>
            <a:off x="-616017" y="-471638"/>
            <a:ext cx="13783377" cy="7815714"/>
          </a:xfrm>
          <a:custGeom>
            <a:avLst/>
            <a:gdLst>
              <a:gd name="connsiteX0" fmla="*/ 8407667 w 13783377"/>
              <a:gd name="connsiteY0" fmla="*/ 471638 h 7815714"/>
              <a:gd name="connsiteX1" fmla="*/ 6987940 w 13783377"/>
              <a:gd name="connsiteY1" fmla="*/ 1660358 h 7815714"/>
              <a:gd name="connsiteX2" fmla="*/ 8407667 w 13783377"/>
              <a:gd name="connsiteY2" fmla="*/ 2849078 h 7815714"/>
              <a:gd name="connsiteX3" fmla="*/ 9827394 w 13783377"/>
              <a:gd name="connsiteY3" fmla="*/ 1660358 h 7815714"/>
              <a:gd name="connsiteX4" fmla="*/ 8407667 w 13783377"/>
              <a:gd name="connsiteY4" fmla="*/ 471638 h 7815714"/>
              <a:gd name="connsiteX5" fmla="*/ 0 w 13783377"/>
              <a:gd name="connsiteY5" fmla="*/ 0 h 7815714"/>
              <a:gd name="connsiteX6" fmla="*/ 13783377 w 13783377"/>
              <a:gd name="connsiteY6" fmla="*/ 0 h 7815714"/>
              <a:gd name="connsiteX7" fmla="*/ 13783377 w 13783377"/>
              <a:gd name="connsiteY7" fmla="*/ 7815714 h 7815714"/>
              <a:gd name="connsiteX8" fmla="*/ 0 w 13783377"/>
              <a:gd name="connsiteY8" fmla="*/ 7815714 h 781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3377" h="7815714">
                <a:moveTo>
                  <a:pt x="8407667" y="471638"/>
                </a:moveTo>
                <a:cubicBezTo>
                  <a:pt x="7623573" y="471638"/>
                  <a:pt x="6987940" y="1003846"/>
                  <a:pt x="6987940" y="1660358"/>
                </a:cubicBezTo>
                <a:cubicBezTo>
                  <a:pt x="6987940" y="2316870"/>
                  <a:pt x="7623573" y="2849078"/>
                  <a:pt x="8407667" y="2849078"/>
                </a:cubicBezTo>
                <a:cubicBezTo>
                  <a:pt x="9191761" y="2849078"/>
                  <a:pt x="9827394" y="2316870"/>
                  <a:pt x="9827394" y="1660358"/>
                </a:cubicBezTo>
                <a:cubicBezTo>
                  <a:pt x="9827394" y="1003846"/>
                  <a:pt x="9191761" y="471638"/>
                  <a:pt x="8407667" y="471638"/>
                </a:cubicBezTo>
                <a:close/>
                <a:moveTo>
                  <a:pt x="0" y="0"/>
                </a:moveTo>
                <a:lnTo>
                  <a:pt x="13783377" y="0"/>
                </a:lnTo>
                <a:lnTo>
                  <a:pt x="13783377" y="7815714"/>
                </a:lnTo>
                <a:lnTo>
                  <a:pt x="0" y="7815714"/>
                </a:lnTo>
                <a:close/>
              </a:path>
            </a:pathLst>
          </a:cu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灯片编号占位符 1">
            <a:extLst>
              <a:ext uri="{FF2B5EF4-FFF2-40B4-BE49-F238E27FC236}">
                <a16:creationId xmlns:a16="http://schemas.microsoft.com/office/drawing/2014/main" id="{3DEAD472-56DB-4B06-E286-6C87E5DBF96D}"/>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28</a:t>
            </a:fld>
            <a:endParaRPr lang="zh-CN" altLang="en-US" dirty="0"/>
          </a:p>
        </p:txBody>
      </p:sp>
    </p:spTree>
    <p:extLst>
      <p:ext uri="{BB962C8B-B14F-4D97-AF65-F5344CB8AC3E}">
        <p14:creationId xmlns:p14="http://schemas.microsoft.com/office/powerpoint/2010/main" val="3073058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时钟与定时器</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7E1E415-78B1-2847-A29A-7D0D69B9BC01}"/>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FB393BD7-2F62-E430-1E19-0908B21F94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02" y="2837476"/>
            <a:ext cx="12192000" cy="4543646"/>
          </a:xfrm>
          <a:prstGeom prst="rect">
            <a:avLst/>
          </a:prstGeom>
        </p:spPr>
      </p:pic>
      <p:sp>
        <p:nvSpPr>
          <p:cNvPr id="16" name="文本框 15">
            <a:extLst>
              <a:ext uri="{FF2B5EF4-FFF2-40B4-BE49-F238E27FC236}">
                <a16:creationId xmlns:a16="http://schemas.microsoft.com/office/drawing/2014/main" id="{393309D9-7C2F-0221-DD2B-EC3A917ECE21}"/>
              </a:ext>
            </a:extLst>
          </p:cNvPr>
          <p:cNvSpPr txBox="1"/>
          <p:nvPr/>
        </p:nvSpPr>
        <p:spPr>
          <a:xfrm>
            <a:off x="285306" y="2975826"/>
            <a:ext cx="8794897" cy="400110"/>
          </a:xfrm>
          <a:prstGeom prst="rect">
            <a:avLst/>
          </a:prstGeom>
          <a:noFill/>
        </p:spPr>
        <p:txBody>
          <a:bodyPr wrap="square">
            <a:spAutoFit/>
          </a:bodyPr>
          <a:lstStyle/>
          <a:p>
            <a:r>
              <a:rPr lang="en-US" altLang="zh-CN" sz="2000" spc="-5" dirty="0" err="1">
                <a:solidFill>
                  <a:srgbClr val="004282"/>
                </a:solidFill>
                <a:latin typeface="Calibri" panose="020F0502020204030204" charset="0"/>
                <a:cs typeface="Calibri" panose="020F0502020204030204" charset="0"/>
              </a:rPr>
              <a:t>Rust_Thread</a:t>
            </a:r>
            <a:r>
              <a:rPr lang="zh-CN" altLang="en-US" sz="2000" spc="-5" dirty="0">
                <a:solidFill>
                  <a:srgbClr val="004282"/>
                </a:solidFill>
                <a:latin typeface="Calibri" panose="020F0502020204030204" charset="0"/>
                <a:cs typeface="Calibri" panose="020F0502020204030204" charset="0"/>
              </a:rPr>
              <a:t>的中断函数是在</a:t>
            </a:r>
            <a:r>
              <a:rPr lang="en-US" altLang="zh-CN" sz="2000" spc="-5" dirty="0" err="1">
                <a:solidFill>
                  <a:srgbClr val="004282"/>
                </a:solidFill>
                <a:latin typeface="Calibri" panose="020F0502020204030204" charset="0"/>
                <a:cs typeface="Calibri" panose="020F0502020204030204" charset="0"/>
              </a:rPr>
              <a:t>qemu</a:t>
            </a:r>
            <a:r>
              <a:rPr lang="zh-CN" altLang="en-US" sz="2000" spc="-5" dirty="0">
                <a:solidFill>
                  <a:srgbClr val="004282"/>
                </a:solidFill>
                <a:latin typeface="Calibri" panose="020F0502020204030204" charset="0"/>
                <a:cs typeface="Calibri" panose="020F0502020204030204" charset="0"/>
              </a:rPr>
              <a:t>模拟器上的</a:t>
            </a:r>
            <a:r>
              <a:rPr lang="en-US" altLang="zh-CN" sz="2000" spc="-5" dirty="0">
                <a:solidFill>
                  <a:srgbClr val="004282"/>
                </a:solidFill>
                <a:latin typeface="Calibri" panose="020F0502020204030204" charset="0"/>
                <a:cs typeface="Calibri" panose="020F0502020204030204" charset="0"/>
              </a:rPr>
              <a:t>stm32</a:t>
            </a:r>
            <a:r>
              <a:rPr lang="zh-CN" altLang="en-US" sz="2000" spc="-5" dirty="0">
                <a:solidFill>
                  <a:srgbClr val="004282"/>
                </a:solidFill>
                <a:latin typeface="Calibri" panose="020F0502020204030204" charset="0"/>
                <a:cs typeface="Calibri" panose="020F0502020204030204" charset="0"/>
              </a:rPr>
              <a:t>系列单片机上实现的</a:t>
            </a:r>
            <a:endParaRPr lang="zh-CN" altLang="en-US" sz="2000" dirty="0"/>
          </a:p>
        </p:txBody>
      </p:sp>
      <p:sp>
        <p:nvSpPr>
          <p:cNvPr id="20" name="文本框 19">
            <a:extLst>
              <a:ext uri="{FF2B5EF4-FFF2-40B4-BE49-F238E27FC236}">
                <a16:creationId xmlns:a16="http://schemas.microsoft.com/office/drawing/2014/main" id="{742B7CAC-C70F-15A4-A0DB-21823F93A883}"/>
              </a:ext>
            </a:extLst>
          </p:cNvPr>
          <p:cNvSpPr txBox="1"/>
          <p:nvPr/>
        </p:nvSpPr>
        <p:spPr>
          <a:xfrm>
            <a:off x="171893" y="1134093"/>
            <a:ext cx="6156250" cy="476541"/>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时钟中断管理核心函数</a:t>
            </a:r>
            <a:r>
              <a:rPr lang="en-US" altLang="zh-CN" sz="2400" b="1" spc="-5" dirty="0" err="1">
                <a:solidFill>
                  <a:srgbClr val="004282"/>
                </a:solidFill>
                <a:latin typeface="Calibri" panose="020F0502020204030204" charset="0"/>
                <a:cs typeface="Calibri" panose="020F0502020204030204" charset="0"/>
              </a:rPr>
              <a:t>rt_tick_increase</a:t>
            </a:r>
            <a:r>
              <a:rPr lang="en-US" altLang="zh-CN" sz="2400" b="1" spc="-5" dirty="0">
                <a:solidFill>
                  <a:srgbClr val="004282"/>
                </a:solidFill>
                <a:latin typeface="Calibri" panose="020F0502020204030204" charset="0"/>
                <a:cs typeface="Calibri" panose="020F0502020204030204" charset="0"/>
              </a:rPr>
              <a:t>()</a:t>
            </a:r>
          </a:p>
        </p:txBody>
      </p:sp>
      <p:sp>
        <p:nvSpPr>
          <p:cNvPr id="22" name="文本框 21">
            <a:extLst>
              <a:ext uri="{FF2B5EF4-FFF2-40B4-BE49-F238E27FC236}">
                <a16:creationId xmlns:a16="http://schemas.microsoft.com/office/drawing/2014/main" id="{F07F8583-DE6A-35D7-1C3D-D934DB78558A}"/>
              </a:ext>
            </a:extLst>
          </p:cNvPr>
          <p:cNvSpPr txBox="1"/>
          <p:nvPr/>
        </p:nvSpPr>
        <p:spPr>
          <a:xfrm>
            <a:off x="516634" y="1610634"/>
            <a:ext cx="9690621" cy="1320233"/>
          </a:xfrm>
          <a:prstGeom prst="rect">
            <a:avLst/>
          </a:prstGeom>
          <a:noFill/>
        </p:spPr>
        <p:txBody>
          <a:bodyPr wrap="square">
            <a:spAutoFit/>
          </a:bodyPr>
          <a:lstStyle/>
          <a:p>
            <a:pPr marL="12700" defTabSz="914400">
              <a:lnSpc>
                <a:spcPct val="110000"/>
              </a:lnSpc>
              <a:spcBef>
                <a:spcPts val="100"/>
              </a:spcBef>
              <a:tabLst>
                <a:tab pos="339090" algn="l"/>
                <a:tab pos="339725" algn="l"/>
              </a:tabLst>
            </a:pPr>
            <a:r>
              <a:rPr lang="en-US" altLang="zh-CN" spc="-5" dirty="0">
                <a:solidFill>
                  <a:srgbClr val="004282"/>
                </a:solidFill>
                <a:latin typeface="Calibri" panose="020F0502020204030204" charset="0"/>
                <a:cs typeface="Calibri" panose="020F0502020204030204" charset="0"/>
              </a:rPr>
              <a:t>	1. </a:t>
            </a:r>
            <a:r>
              <a:rPr lang="zh-CN" altLang="en-US" spc="-5" dirty="0">
                <a:solidFill>
                  <a:srgbClr val="004282"/>
                </a:solidFill>
                <a:latin typeface="Calibri" panose="020F0502020204030204" charset="0"/>
                <a:cs typeface="Calibri" panose="020F0502020204030204" charset="0"/>
              </a:rPr>
              <a:t>将全局变量</a:t>
            </a:r>
            <a:r>
              <a:rPr lang="en-US" altLang="zh-CN" spc="-5" dirty="0">
                <a:solidFill>
                  <a:srgbClr val="004282"/>
                </a:solidFill>
                <a:latin typeface="Calibri" panose="020F0502020204030204" charset="0"/>
                <a:cs typeface="Calibri" panose="020F0502020204030204" charset="0"/>
              </a:rPr>
              <a:t>RT_TICK</a:t>
            </a:r>
            <a:r>
              <a:rPr lang="zh-CN" altLang="en-US" spc="-5" dirty="0">
                <a:solidFill>
                  <a:srgbClr val="004282"/>
                </a:solidFill>
                <a:latin typeface="Calibri" panose="020F0502020204030204" charset="0"/>
                <a:cs typeface="Calibri" panose="020F0502020204030204" charset="0"/>
              </a:rPr>
              <a:t>自增，这个变量记录了系统从初始化到当前经过了多少个时钟周期，叫做系统时间</a:t>
            </a:r>
            <a:endParaRPr lang="en-US" altLang="zh-CN" spc="-5" dirty="0">
              <a:solidFill>
                <a:srgbClr val="004282"/>
              </a:solidFill>
              <a:latin typeface="Calibri" panose="020F0502020204030204" charset="0"/>
              <a:cs typeface="Calibri" panose="020F0502020204030204" charset="0"/>
            </a:endParaRPr>
          </a:p>
          <a:p>
            <a:pPr marL="12700" defTabSz="914400">
              <a:lnSpc>
                <a:spcPct val="110000"/>
              </a:lnSpc>
              <a:spcBef>
                <a:spcPts val="100"/>
              </a:spcBef>
              <a:tabLst>
                <a:tab pos="339090" algn="l"/>
                <a:tab pos="339725" algn="l"/>
              </a:tabLst>
            </a:pPr>
            <a:r>
              <a:rPr lang="en-US" altLang="zh-CN" spc="-5" dirty="0">
                <a:solidFill>
                  <a:srgbClr val="004282"/>
                </a:solidFill>
                <a:latin typeface="Calibri" panose="020F0502020204030204" charset="0"/>
                <a:cs typeface="Calibri" panose="020F0502020204030204" charset="0"/>
              </a:rPr>
              <a:t>	2. </a:t>
            </a:r>
            <a:r>
              <a:rPr lang="zh-CN" altLang="en-US" spc="-5" dirty="0">
                <a:solidFill>
                  <a:srgbClr val="004282"/>
                </a:solidFill>
                <a:latin typeface="Calibri" panose="020F0502020204030204" charset="0"/>
                <a:cs typeface="Calibri" panose="020F0502020204030204" charset="0"/>
              </a:rPr>
              <a:t>检查当前线程的时间片是否到期，若到期，则触发线程调度</a:t>
            </a:r>
            <a:endParaRPr lang="en-US" altLang="zh-CN" spc="-5" dirty="0">
              <a:solidFill>
                <a:srgbClr val="004282"/>
              </a:solidFill>
              <a:latin typeface="Calibri" panose="020F0502020204030204" charset="0"/>
              <a:cs typeface="Calibri" panose="020F0502020204030204" charset="0"/>
            </a:endParaRPr>
          </a:p>
          <a:p>
            <a:pPr marL="12700" defTabSz="914400">
              <a:lnSpc>
                <a:spcPct val="110000"/>
              </a:lnSpc>
              <a:spcBef>
                <a:spcPts val="100"/>
              </a:spcBef>
              <a:tabLst>
                <a:tab pos="339090" algn="l"/>
                <a:tab pos="339725" algn="l"/>
              </a:tabLst>
            </a:pPr>
            <a:r>
              <a:rPr lang="en-US" altLang="zh-CN" spc="-5" dirty="0">
                <a:solidFill>
                  <a:srgbClr val="004282"/>
                </a:solidFill>
                <a:latin typeface="Calibri" panose="020F0502020204030204" charset="0"/>
                <a:cs typeface="Calibri" panose="020F0502020204030204" charset="0"/>
              </a:rPr>
              <a:t>	3. </a:t>
            </a:r>
            <a:r>
              <a:rPr lang="zh-CN" altLang="en-US" spc="-5" dirty="0">
                <a:solidFill>
                  <a:srgbClr val="004282"/>
                </a:solidFill>
                <a:latin typeface="Calibri" panose="020F0502020204030204" charset="0"/>
                <a:cs typeface="Calibri" panose="020F0502020204030204" charset="0"/>
              </a:rPr>
              <a:t>检查是否有定时器到期，如果有，触发定时器超时函数</a:t>
            </a:r>
            <a:endParaRPr lang="en-US" altLang="zh-CN" spc="-5" dirty="0">
              <a:solidFill>
                <a:srgbClr val="004282"/>
              </a:solidFill>
              <a:latin typeface="Calibri" panose="020F0502020204030204" charset="0"/>
              <a:cs typeface="Calibri" panose="020F0502020204030204" charset="0"/>
            </a:endParaRPr>
          </a:p>
        </p:txBody>
      </p:sp>
      <p:sp>
        <p:nvSpPr>
          <p:cNvPr id="24" name="灯片编号占位符 23">
            <a:extLst>
              <a:ext uri="{FF2B5EF4-FFF2-40B4-BE49-F238E27FC236}">
                <a16:creationId xmlns:a16="http://schemas.microsoft.com/office/drawing/2014/main" id="{DC33BFD0-C65B-154E-7ABD-25E5B1312A15}"/>
              </a:ext>
            </a:extLst>
          </p:cNvPr>
          <p:cNvSpPr>
            <a:spLocks noGrp="1"/>
          </p:cNvSpPr>
          <p:nvPr>
            <p:ph type="sldNum" sz="quarter" idx="12"/>
          </p:nvPr>
        </p:nvSpPr>
        <p:spPr>
          <a:xfrm>
            <a:off x="9371498" y="6484521"/>
            <a:ext cx="2700000" cy="316800"/>
          </a:xfrm>
        </p:spPr>
        <p:txBody>
          <a:bodyPr>
            <a:normAutofit fontScale="70000" lnSpcReduction="20000"/>
          </a:bodyPr>
          <a:lstStyle/>
          <a:p>
            <a:fld id="{49AE70B2-8BF9-45C0-BB95-33D1B9D3A854}" type="slidenum">
              <a:rPr lang="zh-CN" altLang="en-US" smtClean="0"/>
              <a:pPr/>
              <a:t>29</a:t>
            </a:fld>
            <a:endParaRPr lang="zh-CN" altLang="en-US" dirty="0"/>
          </a:p>
        </p:txBody>
      </p:sp>
    </p:spTree>
    <p:extLst>
      <p:ext uri="{BB962C8B-B14F-4D97-AF65-F5344CB8AC3E}">
        <p14:creationId xmlns:p14="http://schemas.microsoft.com/office/powerpoint/2010/main" val="72578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项目简介</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984E32F-329B-2816-E927-0ACF899F6E78}"/>
              </a:ext>
            </a:extLst>
          </p:cNvPr>
          <p:cNvSpPr txBox="1"/>
          <p:nvPr/>
        </p:nvSpPr>
        <p:spPr>
          <a:xfrm>
            <a:off x="497555" y="1419943"/>
            <a:ext cx="3074985" cy="592022"/>
          </a:xfrm>
          <a:prstGeom prst="rect">
            <a:avLst/>
          </a:prstGeom>
          <a:noFill/>
        </p:spPr>
        <p:txBody>
          <a:bodyPr wrap="square">
            <a:spAutoFit/>
          </a:bodyPr>
          <a:lstStyle/>
          <a:p>
            <a:pPr marL="12700" defTabSz="914400">
              <a:lnSpc>
                <a:spcPct val="110000"/>
              </a:lnSpc>
              <a:spcBef>
                <a:spcPts val="100"/>
              </a:spcBef>
              <a:tabLst>
                <a:tab pos="339090" algn="l"/>
                <a:tab pos="339725" algn="l"/>
              </a:tabLst>
            </a:pPr>
            <a:r>
              <a:rPr lang="en-US" altLang="zh-CN" sz="3200" b="1" spc="-5" dirty="0" err="1">
                <a:solidFill>
                  <a:srgbClr val="004282"/>
                </a:solidFill>
                <a:latin typeface="+mj-lt"/>
                <a:cs typeface="Calibri" panose="020F0502020204030204" charset="0"/>
              </a:rPr>
              <a:t>RusT</a:t>
            </a:r>
            <a:r>
              <a:rPr lang="en-US" altLang="zh-CN" sz="3200" b="1" spc="-5" dirty="0">
                <a:solidFill>
                  <a:srgbClr val="004282"/>
                </a:solidFill>
                <a:latin typeface="+mj-lt"/>
                <a:cs typeface="Calibri" panose="020F0502020204030204" charset="0"/>
              </a:rPr>
              <a:t>-Thread</a:t>
            </a:r>
            <a:endParaRPr lang="en-US" altLang="zh-CN" sz="2400" spc="-5" dirty="0">
              <a:solidFill>
                <a:srgbClr val="004282"/>
              </a:solidFill>
              <a:latin typeface="+mj-lt"/>
              <a:cs typeface="Calibri" panose="020F0502020204030204" charset="0"/>
            </a:endParaRPr>
          </a:p>
        </p:txBody>
      </p:sp>
      <p:sp>
        <p:nvSpPr>
          <p:cNvPr id="14" name="灯片编号占位符 13">
            <a:extLst>
              <a:ext uri="{FF2B5EF4-FFF2-40B4-BE49-F238E27FC236}">
                <a16:creationId xmlns:a16="http://schemas.microsoft.com/office/drawing/2014/main" id="{A561071E-1B80-3BDA-2809-91D10D9A12BE}"/>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3</a:t>
            </a:fld>
            <a:endParaRPr lang="zh-CN" altLang="en-US" dirty="0"/>
          </a:p>
        </p:txBody>
      </p:sp>
      <p:sp>
        <p:nvSpPr>
          <p:cNvPr id="4" name="文本框 3">
            <a:extLst>
              <a:ext uri="{FF2B5EF4-FFF2-40B4-BE49-F238E27FC236}">
                <a16:creationId xmlns:a16="http://schemas.microsoft.com/office/drawing/2014/main" id="{652401A0-88AD-E6C1-4A3A-49F81804D900}"/>
              </a:ext>
            </a:extLst>
          </p:cNvPr>
          <p:cNvSpPr txBox="1"/>
          <p:nvPr/>
        </p:nvSpPr>
        <p:spPr>
          <a:xfrm>
            <a:off x="2509280" y="2978242"/>
            <a:ext cx="7173433" cy="830997"/>
          </a:xfrm>
          <a:prstGeom prst="rect">
            <a:avLst/>
          </a:prstGeom>
          <a:noFill/>
        </p:spPr>
        <p:txBody>
          <a:bodyPr wrap="square" rtlCol="0">
            <a:spAutoFit/>
          </a:bodyPr>
          <a:lstStyle/>
          <a:p>
            <a:pPr algn="ctr"/>
            <a:r>
              <a:rPr lang="zh-CN" altLang="en-US" sz="4800" b="1" dirty="0">
                <a:solidFill>
                  <a:srgbClr val="FF0000"/>
                </a:solidFill>
              </a:rPr>
              <a:t>完全使用</a:t>
            </a:r>
            <a:r>
              <a:rPr lang="en-US" altLang="zh-CN" sz="4800" b="1" dirty="0">
                <a:solidFill>
                  <a:srgbClr val="FF0000"/>
                </a:solidFill>
              </a:rPr>
              <a:t>Rust</a:t>
            </a:r>
            <a:r>
              <a:rPr lang="zh-CN" altLang="en-US" sz="4800" b="1" dirty="0">
                <a:solidFill>
                  <a:srgbClr val="FF0000"/>
                </a:solidFill>
              </a:rPr>
              <a:t>语言</a:t>
            </a:r>
            <a:r>
              <a:rPr lang="zh-CN" altLang="en-US" sz="4000" dirty="0"/>
              <a:t>实现的</a:t>
            </a:r>
            <a:endParaRPr lang="en-US" altLang="zh-CN" sz="4000" dirty="0"/>
          </a:p>
        </p:txBody>
      </p:sp>
      <p:sp>
        <p:nvSpPr>
          <p:cNvPr id="7" name="文本框 6">
            <a:extLst>
              <a:ext uri="{FF2B5EF4-FFF2-40B4-BE49-F238E27FC236}">
                <a16:creationId xmlns:a16="http://schemas.microsoft.com/office/drawing/2014/main" id="{4EFD15BD-CE74-771B-A549-9412AA63D55A}"/>
              </a:ext>
            </a:extLst>
          </p:cNvPr>
          <p:cNvSpPr txBox="1"/>
          <p:nvPr/>
        </p:nvSpPr>
        <p:spPr>
          <a:xfrm>
            <a:off x="2835348" y="2011965"/>
            <a:ext cx="6691423" cy="707886"/>
          </a:xfrm>
          <a:prstGeom prst="rect">
            <a:avLst/>
          </a:prstGeom>
          <a:noFill/>
        </p:spPr>
        <p:txBody>
          <a:bodyPr wrap="square">
            <a:spAutoFit/>
          </a:bodyPr>
          <a:lstStyle/>
          <a:p>
            <a:pPr algn="ctr"/>
            <a:r>
              <a:rPr lang="zh-CN" altLang="en-US" sz="4000" dirty="0"/>
              <a:t>一个参考</a:t>
            </a:r>
            <a:r>
              <a:rPr lang="en-US" altLang="zh-CN" sz="4000" dirty="0"/>
              <a:t>Rt-Thread</a:t>
            </a:r>
            <a:r>
              <a:rPr lang="zh-CN" altLang="en-US" sz="4000" dirty="0"/>
              <a:t>设计理念</a:t>
            </a:r>
            <a:endParaRPr lang="en-US" altLang="zh-CN" sz="4000" dirty="0"/>
          </a:p>
        </p:txBody>
      </p:sp>
      <p:sp>
        <p:nvSpPr>
          <p:cNvPr id="11" name="文本框 10">
            <a:extLst>
              <a:ext uri="{FF2B5EF4-FFF2-40B4-BE49-F238E27FC236}">
                <a16:creationId xmlns:a16="http://schemas.microsoft.com/office/drawing/2014/main" id="{7D110534-D6DC-89E4-4638-1D6E276FB8EB}"/>
              </a:ext>
            </a:extLst>
          </p:cNvPr>
          <p:cNvSpPr txBox="1"/>
          <p:nvPr/>
        </p:nvSpPr>
        <p:spPr>
          <a:xfrm>
            <a:off x="3047996" y="4247240"/>
            <a:ext cx="6096000" cy="646331"/>
          </a:xfrm>
          <a:prstGeom prst="rect">
            <a:avLst/>
          </a:prstGeom>
          <a:noFill/>
        </p:spPr>
        <p:txBody>
          <a:bodyPr wrap="square">
            <a:spAutoFit/>
          </a:bodyPr>
          <a:lstStyle/>
          <a:p>
            <a:pPr algn="ctr"/>
            <a:r>
              <a:rPr lang="zh-CN" altLang="en-US" sz="3600" b="1" dirty="0"/>
              <a:t>嵌入式实时操作系统</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时钟与定时器</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7E1E415-78B1-2847-A29A-7D0D69B9BC01}"/>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D5371CB2-2923-4397-98E3-3FC3C7648685}"/>
              </a:ext>
            </a:extLst>
          </p:cNvPr>
          <p:cNvSpPr txBox="1"/>
          <p:nvPr/>
        </p:nvSpPr>
        <p:spPr>
          <a:xfrm>
            <a:off x="256344" y="4332920"/>
            <a:ext cx="1808352" cy="476541"/>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2400" spc="-5" dirty="0">
                <a:solidFill>
                  <a:srgbClr val="004282"/>
                </a:solidFill>
                <a:latin typeface="Calibri" panose="020F0502020204030204" charset="0"/>
                <a:cs typeface="Calibri" panose="020F0502020204030204" charset="0"/>
              </a:rPr>
              <a:t>代码示例：</a:t>
            </a:r>
            <a:endParaRPr lang="en-US" altLang="zh-CN" sz="2400" spc="-5" dirty="0">
              <a:solidFill>
                <a:srgbClr val="004282"/>
              </a:solidFill>
              <a:latin typeface="Calibri" panose="020F0502020204030204" charset="0"/>
              <a:cs typeface="Calibri" panose="020F0502020204030204" charset="0"/>
            </a:endParaRPr>
          </a:p>
        </p:txBody>
      </p:sp>
      <p:pic>
        <p:nvPicPr>
          <p:cNvPr id="4" name="图片 3">
            <a:extLst>
              <a:ext uri="{FF2B5EF4-FFF2-40B4-BE49-F238E27FC236}">
                <a16:creationId xmlns:a16="http://schemas.microsoft.com/office/drawing/2014/main" id="{DE40D3EF-A7CE-45F9-B999-E686462D5A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33179" y="4809461"/>
            <a:ext cx="6925642" cy="1971950"/>
          </a:xfrm>
          <a:prstGeom prst="rect">
            <a:avLst/>
          </a:prstGeom>
        </p:spPr>
      </p:pic>
      <p:sp>
        <p:nvSpPr>
          <p:cNvPr id="3" name="文本框 2">
            <a:extLst>
              <a:ext uri="{FF2B5EF4-FFF2-40B4-BE49-F238E27FC236}">
                <a16:creationId xmlns:a16="http://schemas.microsoft.com/office/drawing/2014/main" id="{C9213F6A-74F6-47D3-A8E9-FD72C5CE92A2}"/>
              </a:ext>
            </a:extLst>
          </p:cNvPr>
          <p:cNvSpPr txBox="1"/>
          <p:nvPr/>
        </p:nvSpPr>
        <p:spPr>
          <a:xfrm>
            <a:off x="199405" y="1118394"/>
            <a:ext cx="3498631" cy="476541"/>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定时器的管理算法</a:t>
            </a:r>
            <a:endParaRPr lang="en-US" altLang="zh-CN" sz="2400" b="1" spc="-5" dirty="0">
              <a:solidFill>
                <a:srgbClr val="004282"/>
              </a:solidFill>
              <a:latin typeface="Calibri" panose="020F0502020204030204" charset="0"/>
              <a:cs typeface="Calibri" panose="020F0502020204030204" charset="0"/>
            </a:endParaRPr>
          </a:p>
        </p:txBody>
      </p:sp>
      <p:sp>
        <p:nvSpPr>
          <p:cNvPr id="11" name="文本框 10">
            <a:extLst>
              <a:ext uri="{FF2B5EF4-FFF2-40B4-BE49-F238E27FC236}">
                <a16:creationId xmlns:a16="http://schemas.microsoft.com/office/drawing/2014/main" id="{F69892D9-CA8A-C388-A1B9-ADF654699E0B}"/>
              </a:ext>
            </a:extLst>
          </p:cNvPr>
          <p:cNvSpPr txBox="1"/>
          <p:nvPr/>
        </p:nvSpPr>
        <p:spPr>
          <a:xfrm>
            <a:off x="751324" y="1664169"/>
            <a:ext cx="9668582" cy="380489"/>
          </a:xfrm>
          <a:prstGeom prst="rect">
            <a:avLst/>
          </a:prstGeom>
          <a:noFill/>
        </p:spPr>
        <p:txBody>
          <a:bodyPr wrap="square">
            <a:spAutoFit/>
          </a:bodyPr>
          <a:lstStyle/>
          <a:p>
            <a:pPr marL="12700" defTabSz="914400">
              <a:lnSpc>
                <a:spcPct val="110000"/>
              </a:lnSpc>
              <a:spcBef>
                <a:spcPts val="100"/>
              </a:spcBef>
              <a:buSzPct val="70000"/>
              <a:tabLst>
                <a:tab pos="339090" algn="l"/>
                <a:tab pos="339725" algn="l"/>
              </a:tabLst>
            </a:pPr>
            <a:r>
              <a:rPr lang="zh-CN" altLang="en-US" spc="-5" dirty="0">
                <a:solidFill>
                  <a:srgbClr val="004282"/>
                </a:solidFill>
                <a:latin typeface="Calibri" panose="020F0502020204030204" charset="0"/>
                <a:cs typeface="Calibri" panose="020F0502020204030204" charset="0"/>
              </a:rPr>
              <a:t>线性查找超时定时器需要</a:t>
            </a:r>
            <a:r>
              <a:rPr lang="en-US" altLang="zh-CN" spc="-5" dirty="0">
                <a:solidFill>
                  <a:srgbClr val="004282"/>
                </a:solidFill>
                <a:latin typeface="Calibri" panose="020F0502020204030204" charset="0"/>
                <a:cs typeface="Calibri" panose="020F0502020204030204" charset="0"/>
              </a:rPr>
              <a:t>O(n)</a:t>
            </a:r>
            <a:r>
              <a:rPr lang="zh-CN" altLang="en-US" spc="-5" dirty="0">
                <a:solidFill>
                  <a:srgbClr val="004282"/>
                </a:solidFill>
                <a:latin typeface="Calibri" panose="020F0502020204030204" charset="0"/>
                <a:cs typeface="Calibri" panose="020F0502020204030204" charset="0"/>
              </a:rPr>
              <a:t>的时间，在实时系统里不能接受</a:t>
            </a:r>
            <a:endParaRPr lang="en-US" altLang="zh-CN" spc="-5" dirty="0">
              <a:solidFill>
                <a:srgbClr val="004282"/>
              </a:solidFill>
              <a:latin typeface="Calibri" panose="020F0502020204030204" charset="0"/>
              <a:cs typeface="Calibri" panose="020F0502020204030204" charset="0"/>
            </a:endParaRPr>
          </a:p>
        </p:txBody>
      </p:sp>
      <p:pic>
        <p:nvPicPr>
          <p:cNvPr id="6" name="Picture 2" descr="Cross ">
            <a:extLst>
              <a:ext uri="{FF2B5EF4-FFF2-40B4-BE49-F238E27FC236}">
                <a16:creationId xmlns:a16="http://schemas.microsoft.com/office/drawing/2014/main" id="{6260FCC6-03C7-8C74-8CCB-A833893D284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363" y="1698975"/>
            <a:ext cx="349565" cy="34956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50DB918-83CD-604D-DDB6-F66D56FD9B84}"/>
              </a:ext>
            </a:extLst>
          </p:cNvPr>
          <p:cNvSpPr txBox="1"/>
          <p:nvPr/>
        </p:nvSpPr>
        <p:spPr>
          <a:xfrm>
            <a:off x="3416593" y="3062917"/>
            <a:ext cx="8335927" cy="685188"/>
          </a:xfrm>
          <a:prstGeom prst="rect">
            <a:avLst/>
          </a:prstGeom>
          <a:noFill/>
        </p:spPr>
        <p:txBody>
          <a:bodyPr wrap="square">
            <a:spAutoFit/>
          </a:bodyPr>
          <a:lstStyle/>
          <a:p>
            <a:pPr marL="12700">
              <a:lnSpc>
                <a:spcPct val="110000"/>
              </a:lnSpc>
              <a:spcBef>
                <a:spcPts val="100"/>
              </a:spcBef>
              <a:buSzPct val="70000"/>
              <a:tabLst>
                <a:tab pos="339090" algn="l"/>
                <a:tab pos="339725" algn="l"/>
              </a:tabLst>
            </a:pPr>
            <a:r>
              <a:rPr lang="zh-CN" altLang="en-US" spc="-5" dirty="0">
                <a:solidFill>
                  <a:srgbClr val="004282"/>
                </a:solidFill>
                <a:latin typeface="Calibri" panose="020F0502020204030204" charset="0"/>
                <a:cs typeface="Calibri" panose="020F0502020204030204" charset="0"/>
              </a:rPr>
              <a:t>我们的</a:t>
            </a:r>
            <a:r>
              <a:rPr lang="en-US" altLang="zh-CN" spc="-5" dirty="0" err="1">
                <a:solidFill>
                  <a:srgbClr val="004282"/>
                </a:solidFill>
                <a:latin typeface="Calibri" panose="020F0502020204030204" charset="0"/>
                <a:cs typeface="Calibri" panose="020F0502020204030204" charset="0"/>
              </a:rPr>
              <a:t>RUST_Thread</a:t>
            </a:r>
            <a:r>
              <a:rPr lang="zh-CN" altLang="en-US" spc="-5" dirty="0">
                <a:solidFill>
                  <a:srgbClr val="004282"/>
                </a:solidFill>
                <a:latin typeface="Calibri" panose="020F0502020204030204" charset="0"/>
                <a:cs typeface="Calibri" panose="020F0502020204030204" charset="0"/>
              </a:rPr>
              <a:t>中，动态数组组织定时器使得可以</a:t>
            </a:r>
            <a:r>
              <a:rPr lang="zh-CN" altLang="en-US" spc="-5" dirty="0">
                <a:solidFill>
                  <a:srgbClr val="FF0000"/>
                </a:solidFill>
                <a:latin typeface="Calibri" panose="020F0502020204030204" charset="0"/>
                <a:cs typeface="Calibri" panose="020F0502020204030204" charset="0"/>
              </a:rPr>
              <a:t>使用简单的二分查找</a:t>
            </a:r>
            <a:r>
              <a:rPr lang="zh-CN" altLang="en-US" spc="-5" dirty="0">
                <a:solidFill>
                  <a:srgbClr val="004282"/>
                </a:solidFill>
                <a:latin typeface="Calibri" panose="020F0502020204030204" charset="0"/>
                <a:cs typeface="Calibri" panose="020F0502020204030204" charset="0"/>
              </a:rPr>
              <a:t>来实现和跳表算法</a:t>
            </a:r>
            <a:r>
              <a:rPr lang="zh-CN" altLang="en-US" spc="-5" dirty="0">
                <a:solidFill>
                  <a:srgbClr val="FF0000"/>
                </a:solidFill>
                <a:latin typeface="Calibri" panose="020F0502020204030204" charset="0"/>
                <a:cs typeface="Calibri" panose="020F0502020204030204" charset="0"/>
              </a:rPr>
              <a:t>相同的性能</a:t>
            </a:r>
            <a:endParaRPr lang="en-US" altLang="zh-CN" spc="-5" dirty="0">
              <a:solidFill>
                <a:srgbClr val="FF0000"/>
              </a:solidFill>
              <a:latin typeface="Calibri" panose="020F0502020204030204" charset="0"/>
              <a:cs typeface="Calibri" panose="020F0502020204030204" charset="0"/>
            </a:endParaRPr>
          </a:p>
        </p:txBody>
      </p:sp>
      <p:sp>
        <p:nvSpPr>
          <p:cNvPr id="13" name="文本框 12">
            <a:extLst>
              <a:ext uri="{FF2B5EF4-FFF2-40B4-BE49-F238E27FC236}">
                <a16:creationId xmlns:a16="http://schemas.microsoft.com/office/drawing/2014/main" id="{E1219ED8-599D-2F76-0399-B7CB0D5B2853}"/>
              </a:ext>
            </a:extLst>
          </p:cNvPr>
          <p:cNvSpPr txBox="1"/>
          <p:nvPr/>
        </p:nvSpPr>
        <p:spPr>
          <a:xfrm>
            <a:off x="751323" y="2182486"/>
            <a:ext cx="10079709" cy="685188"/>
          </a:xfrm>
          <a:prstGeom prst="rect">
            <a:avLst/>
          </a:prstGeom>
          <a:noFill/>
        </p:spPr>
        <p:txBody>
          <a:bodyPr wrap="square">
            <a:spAutoFit/>
          </a:bodyPr>
          <a:lstStyle/>
          <a:p>
            <a:pPr marL="12700">
              <a:lnSpc>
                <a:spcPct val="110000"/>
              </a:lnSpc>
              <a:spcBef>
                <a:spcPts val="100"/>
              </a:spcBef>
              <a:buSzPct val="70000"/>
              <a:tabLst>
                <a:tab pos="339090" algn="l"/>
                <a:tab pos="339725" algn="l"/>
              </a:tabLst>
            </a:pPr>
            <a:r>
              <a:rPr lang="zh-CN" altLang="en-US" spc="-5" dirty="0">
                <a:solidFill>
                  <a:srgbClr val="004282"/>
                </a:solidFill>
                <a:latin typeface="Calibri" panose="020F0502020204030204" charset="0"/>
                <a:cs typeface="Calibri" panose="020F0502020204030204" charset="0"/>
              </a:rPr>
              <a:t>原生</a:t>
            </a:r>
            <a:r>
              <a:rPr lang="en-US" altLang="zh-CN" spc="-5" dirty="0" err="1">
                <a:solidFill>
                  <a:srgbClr val="004282"/>
                </a:solidFill>
                <a:latin typeface="Calibri" panose="020F0502020204030204" charset="0"/>
                <a:cs typeface="Calibri" panose="020F0502020204030204" charset="0"/>
              </a:rPr>
              <a:t>RT_Thread</a:t>
            </a:r>
            <a:r>
              <a:rPr lang="zh-CN" altLang="en-US" spc="-5" dirty="0">
                <a:solidFill>
                  <a:srgbClr val="004282"/>
                </a:solidFill>
                <a:latin typeface="Calibri" panose="020F0502020204030204" charset="0"/>
                <a:cs typeface="Calibri" panose="020F0502020204030204" charset="0"/>
              </a:rPr>
              <a:t>中定时器控制块采用基于随机数的跳表结构来实现</a:t>
            </a:r>
            <a:r>
              <a:rPr lang="en-US" altLang="zh-CN" spc="-5" dirty="0">
                <a:solidFill>
                  <a:srgbClr val="004282"/>
                </a:solidFill>
                <a:latin typeface="Calibri" panose="020F0502020204030204" charset="0"/>
                <a:cs typeface="Calibri" panose="020F0502020204030204" charset="0"/>
              </a:rPr>
              <a:t>O(</a:t>
            </a:r>
            <a:r>
              <a:rPr lang="en-US" altLang="zh-CN" spc="-5" dirty="0" err="1">
                <a:solidFill>
                  <a:srgbClr val="004282"/>
                </a:solidFill>
                <a:latin typeface="Calibri" panose="020F0502020204030204" charset="0"/>
                <a:cs typeface="Calibri" panose="020F0502020204030204" charset="0"/>
              </a:rPr>
              <a:t>logn</a:t>
            </a:r>
            <a:r>
              <a:rPr lang="en-US" altLang="zh-CN" spc="-5" dirty="0">
                <a:solidFill>
                  <a:srgbClr val="004282"/>
                </a:solidFill>
                <a:latin typeface="Calibri" panose="020F0502020204030204" charset="0"/>
                <a:cs typeface="Calibri" panose="020F0502020204030204" charset="0"/>
              </a:rPr>
              <a:t>)</a:t>
            </a:r>
            <a:r>
              <a:rPr lang="zh-CN" altLang="en-US" spc="-5" dirty="0">
                <a:solidFill>
                  <a:srgbClr val="004282"/>
                </a:solidFill>
                <a:latin typeface="Calibri" panose="020F0502020204030204" charset="0"/>
                <a:cs typeface="Calibri" panose="020F0502020204030204" charset="0"/>
              </a:rPr>
              <a:t>的搜索时间复杂度，这会占用更多的内存，实际效果不稳定</a:t>
            </a:r>
            <a:endParaRPr lang="en-US" altLang="zh-CN" spc="-5" dirty="0">
              <a:solidFill>
                <a:srgbClr val="004282"/>
              </a:solidFill>
              <a:latin typeface="Calibri" panose="020F0502020204030204" charset="0"/>
              <a:cs typeface="Calibri" panose="020F0502020204030204" charset="0"/>
            </a:endParaRPr>
          </a:p>
        </p:txBody>
      </p:sp>
      <p:pic>
        <p:nvPicPr>
          <p:cNvPr id="14" name="Picture 2" descr="Cross ">
            <a:extLst>
              <a:ext uri="{FF2B5EF4-FFF2-40B4-BE49-F238E27FC236}">
                <a16:creationId xmlns:a16="http://schemas.microsoft.com/office/drawing/2014/main" id="{2A1D0913-D72C-2D68-11A4-EA1386588E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7428" y="2212777"/>
            <a:ext cx="349565" cy="349565"/>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FFCA2694-9F30-B142-85E0-1A4D3F2F09DE}"/>
              </a:ext>
            </a:extLst>
          </p:cNvPr>
          <p:cNvSpPr txBox="1"/>
          <p:nvPr/>
        </p:nvSpPr>
        <p:spPr>
          <a:xfrm>
            <a:off x="3416594" y="3793264"/>
            <a:ext cx="8406809" cy="685188"/>
          </a:xfrm>
          <a:prstGeom prst="rect">
            <a:avLst/>
          </a:prstGeom>
          <a:noFill/>
        </p:spPr>
        <p:txBody>
          <a:bodyPr wrap="square">
            <a:spAutoFit/>
          </a:bodyPr>
          <a:lstStyle/>
          <a:p>
            <a:pPr marL="12700">
              <a:lnSpc>
                <a:spcPct val="110000"/>
              </a:lnSpc>
              <a:spcBef>
                <a:spcPts val="100"/>
              </a:spcBef>
              <a:buSzPct val="70000"/>
              <a:tabLst>
                <a:tab pos="339090" algn="l"/>
                <a:tab pos="339725" algn="l"/>
              </a:tabLst>
            </a:pPr>
            <a:r>
              <a:rPr lang="zh-CN" altLang="en-US" spc="-5" dirty="0">
                <a:solidFill>
                  <a:srgbClr val="004282"/>
                </a:solidFill>
                <a:latin typeface="Calibri" panose="020F0502020204030204" charset="0"/>
                <a:cs typeface="Calibri" panose="020F0502020204030204" charset="0"/>
              </a:rPr>
              <a:t>得益于</a:t>
            </a:r>
            <a:r>
              <a:rPr lang="en-US" altLang="zh-CN" spc="-5" dirty="0">
                <a:solidFill>
                  <a:srgbClr val="004282"/>
                </a:solidFill>
                <a:latin typeface="Calibri" panose="020F0502020204030204" charset="0"/>
                <a:cs typeface="Calibri" panose="020F0502020204030204" charset="0"/>
              </a:rPr>
              <a:t>RUST</a:t>
            </a:r>
            <a:r>
              <a:rPr lang="zh-CN" altLang="en-US" spc="-5" dirty="0">
                <a:solidFill>
                  <a:srgbClr val="004282"/>
                </a:solidFill>
                <a:latin typeface="Calibri" panose="020F0502020204030204" charset="0"/>
                <a:cs typeface="Calibri" panose="020F0502020204030204" charset="0"/>
              </a:rPr>
              <a:t>语言零成本抽象的语言特性，我们可以在</a:t>
            </a:r>
            <a:r>
              <a:rPr lang="en-US" altLang="zh-CN" spc="-5" dirty="0" err="1">
                <a:solidFill>
                  <a:srgbClr val="004282"/>
                </a:solidFill>
                <a:latin typeface="Calibri" panose="020F0502020204030204" charset="0"/>
                <a:cs typeface="Calibri" panose="020F0502020204030204" charset="0"/>
              </a:rPr>
              <a:t>no_std</a:t>
            </a:r>
            <a:r>
              <a:rPr lang="zh-CN" altLang="en-US" spc="-5" dirty="0">
                <a:solidFill>
                  <a:srgbClr val="004282"/>
                </a:solidFill>
                <a:latin typeface="Calibri" panose="020F0502020204030204" charset="0"/>
                <a:cs typeface="Calibri" panose="020F0502020204030204" charset="0"/>
              </a:rPr>
              <a:t>环境下使用现代语言特性，不会造成性能损失</a:t>
            </a:r>
            <a:endParaRPr lang="en-US" altLang="zh-CN" spc="-5" dirty="0">
              <a:solidFill>
                <a:srgbClr val="004282"/>
              </a:solidFill>
              <a:latin typeface="Calibri" panose="020F0502020204030204" charset="0"/>
              <a:cs typeface="Calibri" panose="020F0502020204030204" charset="0"/>
            </a:endParaRPr>
          </a:p>
        </p:txBody>
      </p:sp>
      <p:pic>
        <p:nvPicPr>
          <p:cNvPr id="6148" name="Picture 4" descr="Check button ">
            <a:extLst>
              <a:ext uri="{FF2B5EF4-FFF2-40B4-BE49-F238E27FC236}">
                <a16:creationId xmlns:a16="http://schemas.microsoft.com/office/drawing/2014/main" id="{89343F98-D552-45A8-A9A8-D134B15DBB8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5173" y="3123805"/>
            <a:ext cx="331420" cy="33142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heck button ">
            <a:extLst>
              <a:ext uri="{FF2B5EF4-FFF2-40B4-BE49-F238E27FC236}">
                <a16:creationId xmlns:a16="http://schemas.microsoft.com/office/drawing/2014/main" id="{19955EB5-32EE-29DD-F194-13D6BA9BB6F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85173" y="3838526"/>
            <a:ext cx="331420" cy="331420"/>
          </a:xfrm>
          <a:prstGeom prst="rect">
            <a:avLst/>
          </a:prstGeom>
          <a:noFill/>
          <a:extLst>
            <a:ext uri="{909E8E84-426E-40DD-AFC4-6F175D3DCCD1}">
              <a14:hiddenFill xmlns:a14="http://schemas.microsoft.com/office/drawing/2010/main">
                <a:solidFill>
                  <a:srgbClr val="FFFFFF"/>
                </a:solidFill>
              </a14:hiddenFill>
            </a:ext>
          </a:extLst>
        </p:spPr>
      </p:pic>
      <p:sp>
        <p:nvSpPr>
          <p:cNvPr id="21" name="灯片编号占位符 20">
            <a:extLst>
              <a:ext uri="{FF2B5EF4-FFF2-40B4-BE49-F238E27FC236}">
                <a16:creationId xmlns:a16="http://schemas.microsoft.com/office/drawing/2014/main" id="{62EF36E3-476E-9848-EF8D-86D953CED397}"/>
              </a:ext>
            </a:extLst>
          </p:cNvPr>
          <p:cNvSpPr>
            <a:spLocks noGrp="1"/>
          </p:cNvSpPr>
          <p:nvPr>
            <p:ph type="sldNum" sz="quarter" idx="12"/>
          </p:nvPr>
        </p:nvSpPr>
        <p:spPr>
          <a:xfrm>
            <a:off x="9373786" y="6541200"/>
            <a:ext cx="2700000" cy="316800"/>
          </a:xfrm>
        </p:spPr>
        <p:txBody>
          <a:bodyPr>
            <a:normAutofit fontScale="70000" lnSpcReduction="20000"/>
          </a:bodyPr>
          <a:lstStyle/>
          <a:p>
            <a:fld id="{49AE70B2-8BF9-45C0-BB95-33D1B9D3A854}" type="slidenum">
              <a:rPr lang="zh-CN" altLang="en-US" smtClean="0"/>
              <a:pPr/>
              <a:t>30</a:t>
            </a:fld>
            <a:endParaRPr lang="zh-CN" altLang="en-US" dirty="0"/>
          </a:p>
        </p:txBody>
      </p:sp>
    </p:spTree>
    <p:extLst>
      <p:ext uri="{BB962C8B-B14F-4D97-AF65-F5344CB8AC3E}">
        <p14:creationId xmlns:p14="http://schemas.microsoft.com/office/powerpoint/2010/main" val="2212216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17D25-81DB-2AF8-717C-C155CCEEAFE6}"/>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5A15BF5C-97FB-2A94-256E-CEFA1D3E7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782"/>
            <a:ext cx="12192000" cy="6394901"/>
          </a:xfrm>
          <a:prstGeom prst="rect">
            <a:avLst/>
          </a:prstGeom>
        </p:spPr>
      </p:pic>
      <p:sp>
        <p:nvSpPr>
          <p:cNvPr id="6" name="任意多边形: 形状 5">
            <a:extLst>
              <a:ext uri="{FF2B5EF4-FFF2-40B4-BE49-F238E27FC236}">
                <a16:creationId xmlns:a16="http://schemas.microsoft.com/office/drawing/2014/main" id="{09918CDF-1732-1ED4-AA8D-9D30534C03D7}"/>
              </a:ext>
            </a:extLst>
          </p:cNvPr>
          <p:cNvSpPr/>
          <p:nvPr/>
        </p:nvSpPr>
        <p:spPr>
          <a:xfrm>
            <a:off x="-616017" y="-471638"/>
            <a:ext cx="13783377" cy="7815714"/>
          </a:xfrm>
          <a:custGeom>
            <a:avLst/>
            <a:gdLst>
              <a:gd name="connsiteX0" fmla="*/ 6838750 w 13783377"/>
              <a:gd name="connsiteY0" fmla="*/ 1049153 h 7815714"/>
              <a:gd name="connsiteX1" fmla="*/ 5977289 w 13783377"/>
              <a:gd name="connsiteY1" fmla="*/ 1804737 h 7815714"/>
              <a:gd name="connsiteX2" fmla="*/ 6838750 w 13783377"/>
              <a:gd name="connsiteY2" fmla="*/ 2560321 h 7815714"/>
              <a:gd name="connsiteX3" fmla="*/ 7700211 w 13783377"/>
              <a:gd name="connsiteY3" fmla="*/ 1804737 h 7815714"/>
              <a:gd name="connsiteX4" fmla="*/ 6838750 w 13783377"/>
              <a:gd name="connsiteY4" fmla="*/ 1049153 h 7815714"/>
              <a:gd name="connsiteX5" fmla="*/ 0 w 13783377"/>
              <a:gd name="connsiteY5" fmla="*/ 0 h 7815714"/>
              <a:gd name="connsiteX6" fmla="*/ 13783377 w 13783377"/>
              <a:gd name="connsiteY6" fmla="*/ 0 h 7815714"/>
              <a:gd name="connsiteX7" fmla="*/ 13783377 w 13783377"/>
              <a:gd name="connsiteY7" fmla="*/ 7815714 h 7815714"/>
              <a:gd name="connsiteX8" fmla="*/ 0 w 13783377"/>
              <a:gd name="connsiteY8" fmla="*/ 7815714 h 781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83377" h="7815714">
                <a:moveTo>
                  <a:pt x="6838750" y="1049153"/>
                </a:moveTo>
                <a:cubicBezTo>
                  <a:pt x="6362978" y="1049153"/>
                  <a:pt x="5977289" y="1387439"/>
                  <a:pt x="5977289" y="1804737"/>
                </a:cubicBezTo>
                <a:cubicBezTo>
                  <a:pt x="5977289" y="2222035"/>
                  <a:pt x="6362978" y="2560321"/>
                  <a:pt x="6838750" y="2560321"/>
                </a:cubicBezTo>
                <a:cubicBezTo>
                  <a:pt x="7314522" y="2560321"/>
                  <a:pt x="7700211" y="2222035"/>
                  <a:pt x="7700211" y="1804737"/>
                </a:cubicBezTo>
                <a:cubicBezTo>
                  <a:pt x="7700211" y="1387439"/>
                  <a:pt x="7314522" y="1049153"/>
                  <a:pt x="6838750" y="1049153"/>
                </a:cubicBezTo>
                <a:close/>
                <a:moveTo>
                  <a:pt x="0" y="0"/>
                </a:moveTo>
                <a:lnTo>
                  <a:pt x="13783377" y="0"/>
                </a:lnTo>
                <a:lnTo>
                  <a:pt x="13783377" y="7815714"/>
                </a:lnTo>
                <a:lnTo>
                  <a:pt x="0" y="7815714"/>
                </a:lnTo>
                <a:close/>
              </a:path>
            </a:pathLst>
          </a:cu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灯片编号占位符 1">
            <a:extLst>
              <a:ext uri="{FF2B5EF4-FFF2-40B4-BE49-F238E27FC236}">
                <a16:creationId xmlns:a16="http://schemas.microsoft.com/office/drawing/2014/main" id="{91D14B26-D8FE-1629-7A94-57B9406FF45F}"/>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31</a:t>
            </a:fld>
            <a:endParaRPr lang="zh-CN" altLang="en-US" dirty="0"/>
          </a:p>
        </p:txBody>
      </p:sp>
    </p:spTree>
    <p:extLst>
      <p:ext uri="{BB962C8B-B14F-4D97-AF65-F5344CB8AC3E}">
        <p14:creationId xmlns:p14="http://schemas.microsoft.com/office/powerpoint/2010/main" val="1431576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进程通信</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7E1E415-78B1-2847-A29A-7D0D69B9BC01}"/>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5984E32F-329B-2816-E927-0ACF899F6E78}"/>
              </a:ext>
            </a:extLst>
          </p:cNvPr>
          <p:cNvSpPr txBox="1"/>
          <p:nvPr/>
        </p:nvSpPr>
        <p:spPr>
          <a:xfrm>
            <a:off x="133935" y="1133062"/>
            <a:ext cx="6096000" cy="540597"/>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en-US" altLang="zh-CN" sz="2800" b="1" spc="-5" dirty="0">
                <a:solidFill>
                  <a:srgbClr val="004282"/>
                </a:solidFill>
                <a:latin typeface="Calibri" panose="020F0502020204030204" charset="0"/>
                <a:cs typeface="Calibri" panose="020F0502020204030204" charset="0"/>
              </a:rPr>
              <a:t>IPC </a:t>
            </a:r>
            <a:r>
              <a:rPr lang="zh-CN" altLang="en-US" sz="2800" b="1" spc="-5" dirty="0">
                <a:solidFill>
                  <a:srgbClr val="004282"/>
                </a:solidFill>
                <a:latin typeface="Calibri" panose="020F0502020204030204" charset="0"/>
                <a:cs typeface="Calibri" panose="020F0502020204030204" charset="0"/>
              </a:rPr>
              <a:t>机制</a:t>
            </a:r>
            <a:endParaRPr lang="en-US" altLang="zh-CN" sz="2800" b="1" spc="-5" dirty="0">
              <a:solidFill>
                <a:srgbClr val="004282"/>
              </a:solidFill>
              <a:latin typeface="Calibri" panose="020F0502020204030204" charset="0"/>
              <a:cs typeface="Calibri" panose="020F0502020204030204" charset="0"/>
            </a:endParaRPr>
          </a:p>
        </p:txBody>
      </p:sp>
      <p:pic>
        <p:nvPicPr>
          <p:cNvPr id="4" name="Picture 2" descr="信号量工作示意图">
            <a:extLst>
              <a:ext uri="{FF2B5EF4-FFF2-40B4-BE49-F238E27FC236}">
                <a16:creationId xmlns:a16="http://schemas.microsoft.com/office/drawing/2014/main" id="{A46C6D91-7262-F900-2A40-21A64CAB3D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800" y="2032951"/>
            <a:ext cx="4744681" cy="17429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信号量相关接口">
            <a:extLst>
              <a:ext uri="{FF2B5EF4-FFF2-40B4-BE49-F238E27FC236}">
                <a16:creationId xmlns:a16="http://schemas.microsoft.com/office/drawing/2014/main" id="{4F97DAB8-BA4F-1754-8BD0-77716AA074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800" y="4221123"/>
            <a:ext cx="428625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8D411628-F5C8-50B9-79BB-1B4569F4AF78}"/>
              </a:ext>
            </a:extLst>
          </p:cNvPr>
          <p:cNvPicPr>
            <a:picLocks noChangeAspect="1"/>
          </p:cNvPicPr>
          <p:nvPr/>
        </p:nvPicPr>
        <p:blipFill>
          <a:blip r:embed="rId7"/>
          <a:stretch>
            <a:fillRect/>
          </a:stretch>
        </p:blipFill>
        <p:spPr>
          <a:xfrm>
            <a:off x="6390469" y="103901"/>
            <a:ext cx="4575243" cy="6650197"/>
          </a:xfrm>
          <a:prstGeom prst="rect">
            <a:avLst/>
          </a:prstGeom>
        </p:spPr>
      </p:pic>
      <p:sp>
        <p:nvSpPr>
          <p:cNvPr id="7" name="灯片编号占位符 6">
            <a:extLst>
              <a:ext uri="{FF2B5EF4-FFF2-40B4-BE49-F238E27FC236}">
                <a16:creationId xmlns:a16="http://schemas.microsoft.com/office/drawing/2014/main" id="{3B66289F-02DF-4ED2-B567-FDD9AF24C4BC}"/>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32</a:t>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D9593-FE63-BA73-0F4F-065789CA7B9C}"/>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FDB53B39-A3D5-21E0-0FD5-787584680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4782"/>
            <a:ext cx="12192000" cy="6394901"/>
          </a:xfrm>
          <a:prstGeom prst="rect">
            <a:avLst/>
          </a:prstGeom>
        </p:spPr>
      </p:pic>
      <p:sp>
        <p:nvSpPr>
          <p:cNvPr id="2" name="灯片编号占位符 1">
            <a:extLst>
              <a:ext uri="{FF2B5EF4-FFF2-40B4-BE49-F238E27FC236}">
                <a16:creationId xmlns:a16="http://schemas.microsoft.com/office/drawing/2014/main" id="{679F758C-CBF8-01FF-00AA-B333CD91E13D}"/>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33</a:t>
            </a:fld>
            <a:endParaRPr lang="zh-CN" altLang="en-US" dirty="0"/>
          </a:p>
        </p:txBody>
      </p:sp>
      <p:sp>
        <p:nvSpPr>
          <p:cNvPr id="14" name="任意多边形: 形状 13">
            <a:extLst>
              <a:ext uri="{FF2B5EF4-FFF2-40B4-BE49-F238E27FC236}">
                <a16:creationId xmlns:a16="http://schemas.microsoft.com/office/drawing/2014/main" id="{116B414A-3D57-8300-397F-BA0387C9225F}"/>
              </a:ext>
            </a:extLst>
          </p:cNvPr>
          <p:cNvSpPr/>
          <p:nvPr/>
        </p:nvSpPr>
        <p:spPr>
          <a:xfrm>
            <a:off x="-1029903" y="-924025"/>
            <a:ext cx="14514897" cy="8922619"/>
          </a:xfrm>
          <a:custGeom>
            <a:avLst/>
            <a:gdLst>
              <a:gd name="connsiteX0" fmla="*/ 7076122 w 14514897"/>
              <a:gd name="connsiteY0" fmla="*/ 4189396 h 8922619"/>
              <a:gd name="connsiteX1" fmla="*/ 4244741 w 14514897"/>
              <a:gd name="connsiteY1" fmla="*/ 6079557 h 8922619"/>
              <a:gd name="connsiteX2" fmla="*/ 7076122 w 14514897"/>
              <a:gd name="connsiteY2" fmla="*/ 7969718 h 8922619"/>
              <a:gd name="connsiteX3" fmla="*/ 9907503 w 14514897"/>
              <a:gd name="connsiteY3" fmla="*/ 6079557 h 8922619"/>
              <a:gd name="connsiteX4" fmla="*/ 7076122 w 14514897"/>
              <a:gd name="connsiteY4" fmla="*/ 4189396 h 8922619"/>
              <a:gd name="connsiteX5" fmla="*/ 0 w 14514897"/>
              <a:gd name="connsiteY5" fmla="*/ 0 h 8922619"/>
              <a:gd name="connsiteX6" fmla="*/ 14514897 w 14514897"/>
              <a:gd name="connsiteY6" fmla="*/ 0 h 8922619"/>
              <a:gd name="connsiteX7" fmla="*/ 14514897 w 14514897"/>
              <a:gd name="connsiteY7" fmla="*/ 8922619 h 8922619"/>
              <a:gd name="connsiteX8" fmla="*/ 0 w 14514897"/>
              <a:gd name="connsiteY8" fmla="*/ 8922619 h 892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14897" h="8922619">
                <a:moveTo>
                  <a:pt x="7076122" y="4189396"/>
                </a:moveTo>
                <a:cubicBezTo>
                  <a:pt x="5512393" y="4189396"/>
                  <a:pt x="4244741" y="5035650"/>
                  <a:pt x="4244741" y="6079557"/>
                </a:cubicBezTo>
                <a:cubicBezTo>
                  <a:pt x="4244741" y="7123464"/>
                  <a:pt x="5512393" y="7969718"/>
                  <a:pt x="7076122" y="7969718"/>
                </a:cubicBezTo>
                <a:cubicBezTo>
                  <a:pt x="8639851" y="7969718"/>
                  <a:pt x="9907503" y="7123464"/>
                  <a:pt x="9907503" y="6079557"/>
                </a:cubicBezTo>
                <a:cubicBezTo>
                  <a:pt x="9907503" y="5035650"/>
                  <a:pt x="8639851" y="4189396"/>
                  <a:pt x="7076122" y="4189396"/>
                </a:cubicBezTo>
                <a:close/>
                <a:moveTo>
                  <a:pt x="0" y="0"/>
                </a:moveTo>
                <a:lnTo>
                  <a:pt x="14514897" y="0"/>
                </a:lnTo>
                <a:lnTo>
                  <a:pt x="14514897" y="8922619"/>
                </a:lnTo>
                <a:lnTo>
                  <a:pt x="0" y="8922619"/>
                </a:lnTo>
                <a:close/>
              </a:path>
            </a:pathLst>
          </a:custGeom>
          <a:solidFill>
            <a:schemeClr val="tx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988282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34</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可扩展性</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E84981A-35A8-3B1C-BC7B-E4128D34123F}"/>
              </a:ext>
            </a:extLst>
          </p:cNvPr>
          <p:cNvSpPr txBox="1"/>
          <p:nvPr/>
        </p:nvSpPr>
        <p:spPr>
          <a:xfrm>
            <a:off x="686993" y="1348843"/>
            <a:ext cx="5261610" cy="454163"/>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模块化设计</a:t>
            </a:r>
            <a:endParaRPr lang="en-US" sz="2400" b="1" spc="-5" dirty="0">
              <a:solidFill>
                <a:srgbClr val="004282"/>
              </a:solidFill>
              <a:latin typeface="Calibri" panose="020F0502020204030204" charset="0"/>
              <a:cs typeface="Calibri" panose="020F0502020204030204" charset="0"/>
            </a:endParaRPr>
          </a:p>
        </p:txBody>
      </p:sp>
      <p:sp>
        <p:nvSpPr>
          <p:cNvPr id="5" name="矩形: 圆角 4">
            <a:extLst>
              <a:ext uri="{FF2B5EF4-FFF2-40B4-BE49-F238E27FC236}">
                <a16:creationId xmlns:a16="http://schemas.microsoft.com/office/drawing/2014/main" id="{0DC74AEE-63B4-083B-03CA-201CACE3C084}"/>
              </a:ext>
            </a:extLst>
          </p:cNvPr>
          <p:cNvSpPr/>
          <p:nvPr/>
        </p:nvSpPr>
        <p:spPr>
          <a:xfrm>
            <a:off x="6832905" y="1428351"/>
            <a:ext cx="4409872" cy="1110822"/>
          </a:xfrm>
          <a:prstGeom prst="roundRect">
            <a:avLst/>
          </a:prstGeom>
          <a:noFill/>
          <a:ln w="15875" cmpd="sng">
            <a:extLst>
              <a:ext uri="{C807C97D-BFC1-408E-A445-0C87EB9F89A2}">
                <ask:lineSketchStyleProps xmlns:ask="http://schemas.microsoft.com/office/drawing/2018/sketchyshapes" sd="950800048">
                  <a:custGeom>
                    <a:avLst/>
                    <a:gdLst>
                      <a:gd name="connsiteX0" fmla="*/ 0 w 4409872"/>
                      <a:gd name="connsiteY0" fmla="*/ 316706 h 1900195"/>
                      <a:gd name="connsiteX1" fmla="*/ 316706 w 4409872"/>
                      <a:gd name="connsiteY1" fmla="*/ 0 h 1900195"/>
                      <a:gd name="connsiteX2" fmla="*/ 780671 w 4409872"/>
                      <a:gd name="connsiteY2" fmla="*/ 0 h 1900195"/>
                      <a:gd name="connsiteX3" fmla="*/ 1320165 w 4409872"/>
                      <a:gd name="connsiteY3" fmla="*/ 0 h 1900195"/>
                      <a:gd name="connsiteX4" fmla="*/ 1821895 w 4409872"/>
                      <a:gd name="connsiteY4" fmla="*/ 0 h 1900195"/>
                      <a:gd name="connsiteX5" fmla="*/ 2323625 w 4409872"/>
                      <a:gd name="connsiteY5" fmla="*/ 0 h 1900195"/>
                      <a:gd name="connsiteX6" fmla="*/ 2825354 w 4409872"/>
                      <a:gd name="connsiteY6" fmla="*/ 0 h 1900195"/>
                      <a:gd name="connsiteX7" fmla="*/ 3289320 w 4409872"/>
                      <a:gd name="connsiteY7" fmla="*/ 0 h 1900195"/>
                      <a:gd name="connsiteX8" fmla="*/ 4093166 w 4409872"/>
                      <a:gd name="connsiteY8" fmla="*/ 0 h 1900195"/>
                      <a:gd name="connsiteX9" fmla="*/ 4409872 w 4409872"/>
                      <a:gd name="connsiteY9" fmla="*/ 316706 h 1900195"/>
                      <a:gd name="connsiteX10" fmla="*/ 4409872 w 4409872"/>
                      <a:gd name="connsiteY10" fmla="*/ 726299 h 1900195"/>
                      <a:gd name="connsiteX11" fmla="*/ 4409872 w 4409872"/>
                      <a:gd name="connsiteY11" fmla="*/ 1135892 h 1900195"/>
                      <a:gd name="connsiteX12" fmla="*/ 4409872 w 4409872"/>
                      <a:gd name="connsiteY12" fmla="*/ 1583489 h 1900195"/>
                      <a:gd name="connsiteX13" fmla="*/ 4093166 w 4409872"/>
                      <a:gd name="connsiteY13" fmla="*/ 1900195 h 1900195"/>
                      <a:gd name="connsiteX14" fmla="*/ 3553672 w 4409872"/>
                      <a:gd name="connsiteY14" fmla="*/ 1900195 h 1900195"/>
                      <a:gd name="connsiteX15" fmla="*/ 2976413 w 4409872"/>
                      <a:gd name="connsiteY15" fmla="*/ 1900195 h 1900195"/>
                      <a:gd name="connsiteX16" fmla="*/ 2550212 w 4409872"/>
                      <a:gd name="connsiteY16" fmla="*/ 1900195 h 1900195"/>
                      <a:gd name="connsiteX17" fmla="*/ 1935189 w 4409872"/>
                      <a:gd name="connsiteY17" fmla="*/ 1900195 h 1900195"/>
                      <a:gd name="connsiteX18" fmla="*/ 1471224 w 4409872"/>
                      <a:gd name="connsiteY18" fmla="*/ 1900195 h 1900195"/>
                      <a:gd name="connsiteX19" fmla="*/ 931729 w 4409872"/>
                      <a:gd name="connsiteY19" fmla="*/ 1900195 h 1900195"/>
                      <a:gd name="connsiteX20" fmla="*/ 316706 w 4409872"/>
                      <a:gd name="connsiteY20" fmla="*/ 1900195 h 1900195"/>
                      <a:gd name="connsiteX21" fmla="*/ 0 w 4409872"/>
                      <a:gd name="connsiteY21" fmla="*/ 1583489 h 1900195"/>
                      <a:gd name="connsiteX22" fmla="*/ 0 w 4409872"/>
                      <a:gd name="connsiteY22" fmla="*/ 1173896 h 1900195"/>
                      <a:gd name="connsiteX23" fmla="*/ 0 w 4409872"/>
                      <a:gd name="connsiteY23" fmla="*/ 738967 h 1900195"/>
                      <a:gd name="connsiteX24" fmla="*/ 0 w 4409872"/>
                      <a:gd name="connsiteY24" fmla="*/ 316706 h 1900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09872" h="1900195" fill="none" extrusionOk="0">
                        <a:moveTo>
                          <a:pt x="0" y="316706"/>
                        </a:moveTo>
                        <a:cubicBezTo>
                          <a:pt x="-13796" y="129626"/>
                          <a:pt x="138244" y="2899"/>
                          <a:pt x="316706" y="0"/>
                        </a:cubicBezTo>
                        <a:cubicBezTo>
                          <a:pt x="418202" y="-45943"/>
                          <a:pt x="576514" y="11446"/>
                          <a:pt x="780671" y="0"/>
                        </a:cubicBezTo>
                        <a:cubicBezTo>
                          <a:pt x="984829" y="-11446"/>
                          <a:pt x="1165939" y="39900"/>
                          <a:pt x="1320165" y="0"/>
                        </a:cubicBezTo>
                        <a:cubicBezTo>
                          <a:pt x="1474391" y="-39900"/>
                          <a:pt x="1582923" y="44787"/>
                          <a:pt x="1821895" y="0"/>
                        </a:cubicBezTo>
                        <a:cubicBezTo>
                          <a:pt x="2060867" y="-44787"/>
                          <a:pt x="2135639" y="8209"/>
                          <a:pt x="2323625" y="0"/>
                        </a:cubicBezTo>
                        <a:cubicBezTo>
                          <a:pt x="2511611" y="-8209"/>
                          <a:pt x="2687959" y="8528"/>
                          <a:pt x="2825354" y="0"/>
                        </a:cubicBezTo>
                        <a:cubicBezTo>
                          <a:pt x="2962749" y="-8528"/>
                          <a:pt x="3066690" y="8671"/>
                          <a:pt x="3289320" y="0"/>
                        </a:cubicBezTo>
                        <a:cubicBezTo>
                          <a:pt x="3511950" y="-8671"/>
                          <a:pt x="3692133" y="23219"/>
                          <a:pt x="4093166" y="0"/>
                        </a:cubicBezTo>
                        <a:cubicBezTo>
                          <a:pt x="4241308" y="-43402"/>
                          <a:pt x="4416505" y="150380"/>
                          <a:pt x="4409872" y="316706"/>
                        </a:cubicBezTo>
                        <a:cubicBezTo>
                          <a:pt x="4434653" y="400395"/>
                          <a:pt x="4408290" y="567081"/>
                          <a:pt x="4409872" y="726299"/>
                        </a:cubicBezTo>
                        <a:cubicBezTo>
                          <a:pt x="4411454" y="885517"/>
                          <a:pt x="4401206" y="1006559"/>
                          <a:pt x="4409872" y="1135892"/>
                        </a:cubicBezTo>
                        <a:cubicBezTo>
                          <a:pt x="4418538" y="1265225"/>
                          <a:pt x="4403708" y="1396855"/>
                          <a:pt x="4409872" y="1583489"/>
                        </a:cubicBezTo>
                        <a:cubicBezTo>
                          <a:pt x="4362331" y="1736925"/>
                          <a:pt x="4292617" y="1922148"/>
                          <a:pt x="4093166" y="1900195"/>
                        </a:cubicBezTo>
                        <a:cubicBezTo>
                          <a:pt x="3837835" y="1918143"/>
                          <a:pt x="3787428" y="1891111"/>
                          <a:pt x="3553672" y="1900195"/>
                        </a:cubicBezTo>
                        <a:cubicBezTo>
                          <a:pt x="3319916" y="1909279"/>
                          <a:pt x="3129540" y="1862299"/>
                          <a:pt x="2976413" y="1900195"/>
                        </a:cubicBezTo>
                        <a:cubicBezTo>
                          <a:pt x="2823286" y="1938091"/>
                          <a:pt x="2731268" y="1884217"/>
                          <a:pt x="2550212" y="1900195"/>
                        </a:cubicBezTo>
                        <a:cubicBezTo>
                          <a:pt x="2369156" y="1916173"/>
                          <a:pt x="2209965" y="1897589"/>
                          <a:pt x="1935189" y="1900195"/>
                        </a:cubicBezTo>
                        <a:cubicBezTo>
                          <a:pt x="1660413" y="1902801"/>
                          <a:pt x="1676065" y="1884214"/>
                          <a:pt x="1471224" y="1900195"/>
                        </a:cubicBezTo>
                        <a:cubicBezTo>
                          <a:pt x="1266384" y="1916176"/>
                          <a:pt x="1047983" y="1894324"/>
                          <a:pt x="931729" y="1900195"/>
                        </a:cubicBezTo>
                        <a:cubicBezTo>
                          <a:pt x="815476" y="1906066"/>
                          <a:pt x="485968" y="1864068"/>
                          <a:pt x="316706" y="1900195"/>
                        </a:cubicBezTo>
                        <a:cubicBezTo>
                          <a:pt x="152391" y="1906039"/>
                          <a:pt x="-1799" y="1708497"/>
                          <a:pt x="0" y="1583489"/>
                        </a:cubicBezTo>
                        <a:cubicBezTo>
                          <a:pt x="-207" y="1380841"/>
                          <a:pt x="45335" y="1364979"/>
                          <a:pt x="0" y="1173896"/>
                        </a:cubicBezTo>
                        <a:cubicBezTo>
                          <a:pt x="-45335" y="982813"/>
                          <a:pt x="3444" y="950122"/>
                          <a:pt x="0" y="738967"/>
                        </a:cubicBezTo>
                        <a:cubicBezTo>
                          <a:pt x="-3444" y="527812"/>
                          <a:pt x="12440" y="512509"/>
                          <a:pt x="0" y="316706"/>
                        </a:cubicBezTo>
                        <a:close/>
                      </a:path>
                      <a:path w="4409872" h="1900195" stroke="0" extrusionOk="0">
                        <a:moveTo>
                          <a:pt x="0" y="316706"/>
                        </a:moveTo>
                        <a:cubicBezTo>
                          <a:pt x="-36258" y="142562"/>
                          <a:pt x="114663" y="31875"/>
                          <a:pt x="316706" y="0"/>
                        </a:cubicBezTo>
                        <a:cubicBezTo>
                          <a:pt x="430590" y="-18826"/>
                          <a:pt x="667188" y="41401"/>
                          <a:pt x="856200" y="0"/>
                        </a:cubicBezTo>
                        <a:cubicBezTo>
                          <a:pt x="1045212" y="-41401"/>
                          <a:pt x="1263035" y="48772"/>
                          <a:pt x="1395695" y="0"/>
                        </a:cubicBezTo>
                        <a:cubicBezTo>
                          <a:pt x="1528355" y="-48772"/>
                          <a:pt x="1823690" y="41786"/>
                          <a:pt x="1972953" y="0"/>
                        </a:cubicBezTo>
                        <a:cubicBezTo>
                          <a:pt x="2122216" y="-41786"/>
                          <a:pt x="2247671" y="1074"/>
                          <a:pt x="2436919" y="0"/>
                        </a:cubicBezTo>
                        <a:cubicBezTo>
                          <a:pt x="2626167" y="-1074"/>
                          <a:pt x="2829330" y="10934"/>
                          <a:pt x="2938648" y="0"/>
                        </a:cubicBezTo>
                        <a:cubicBezTo>
                          <a:pt x="3047966" y="-10934"/>
                          <a:pt x="3333053" y="35093"/>
                          <a:pt x="3478143" y="0"/>
                        </a:cubicBezTo>
                        <a:cubicBezTo>
                          <a:pt x="3623234" y="-35093"/>
                          <a:pt x="3789141" y="58791"/>
                          <a:pt x="4093166" y="0"/>
                        </a:cubicBezTo>
                        <a:cubicBezTo>
                          <a:pt x="4285433" y="-29154"/>
                          <a:pt x="4440252" y="155963"/>
                          <a:pt x="4409872" y="316706"/>
                        </a:cubicBezTo>
                        <a:cubicBezTo>
                          <a:pt x="4459905" y="482785"/>
                          <a:pt x="4372107" y="542010"/>
                          <a:pt x="4409872" y="738967"/>
                        </a:cubicBezTo>
                        <a:cubicBezTo>
                          <a:pt x="4447637" y="935924"/>
                          <a:pt x="4374348" y="1049185"/>
                          <a:pt x="4409872" y="1161228"/>
                        </a:cubicBezTo>
                        <a:cubicBezTo>
                          <a:pt x="4445396" y="1273271"/>
                          <a:pt x="4364649" y="1441098"/>
                          <a:pt x="4409872" y="1583489"/>
                        </a:cubicBezTo>
                        <a:cubicBezTo>
                          <a:pt x="4404505" y="1750794"/>
                          <a:pt x="4264290" y="1924431"/>
                          <a:pt x="4093166" y="1900195"/>
                        </a:cubicBezTo>
                        <a:cubicBezTo>
                          <a:pt x="3982154" y="1912524"/>
                          <a:pt x="3812081" y="1888813"/>
                          <a:pt x="3666966" y="1900195"/>
                        </a:cubicBezTo>
                        <a:cubicBezTo>
                          <a:pt x="3521851" y="1911577"/>
                          <a:pt x="3378302" y="1885140"/>
                          <a:pt x="3240765" y="1900195"/>
                        </a:cubicBezTo>
                        <a:cubicBezTo>
                          <a:pt x="3103228" y="1915250"/>
                          <a:pt x="2767515" y="1836233"/>
                          <a:pt x="2625742" y="1900195"/>
                        </a:cubicBezTo>
                        <a:cubicBezTo>
                          <a:pt x="2483969" y="1964157"/>
                          <a:pt x="2181260" y="1846396"/>
                          <a:pt x="2010718" y="1900195"/>
                        </a:cubicBezTo>
                        <a:cubicBezTo>
                          <a:pt x="1840176" y="1953994"/>
                          <a:pt x="1705290" y="1863163"/>
                          <a:pt x="1433459" y="1900195"/>
                        </a:cubicBezTo>
                        <a:cubicBezTo>
                          <a:pt x="1161628" y="1937227"/>
                          <a:pt x="1122854" y="1867821"/>
                          <a:pt x="931729" y="1900195"/>
                        </a:cubicBezTo>
                        <a:cubicBezTo>
                          <a:pt x="740604" y="1932569"/>
                          <a:pt x="475416" y="1849345"/>
                          <a:pt x="316706" y="1900195"/>
                        </a:cubicBezTo>
                        <a:cubicBezTo>
                          <a:pt x="160978" y="1940821"/>
                          <a:pt x="-41673" y="1777652"/>
                          <a:pt x="0" y="1583489"/>
                        </a:cubicBezTo>
                        <a:cubicBezTo>
                          <a:pt x="-41645" y="1430857"/>
                          <a:pt x="50921" y="1352881"/>
                          <a:pt x="0" y="1148560"/>
                        </a:cubicBezTo>
                        <a:cubicBezTo>
                          <a:pt x="-50921" y="944239"/>
                          <a:pt x="21148" y="883480"/>
                          <a:pt x="0" y="751635"/>
                        </a:cubicBezTo>
                        <a:cubicBezTo>
                          <a:pt x="-21148" y="619791"/>
                          <a:pt x="20835" y="439446"/>
                          <a:pt x="0" y="316706"/>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mn-ea"/>
              </a:rPr>
              <a:t>清晰的模块化设计便于进一步扩展</a:t>
            </a:r>
          </a:p>
        </p:txBody>
      </p:sp>
      <p:pic>
        <p:nvPicPr>
          <p:cNvPr id="9" name="图片 8">
            <a:extLst>
              <a:ext uri="{FF2B5EF4-FFF2-40B4-BE49-F238E27FC236}">
                <a16:creationId xmlns:a16="http://schemas.microsoft.com/office/drawing/2014/main" id="{E05DA87B-905E-0B9A-7E76-8D1E7D747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108" y="1463658"/>
            <a:ext cx="6224841" cy="5010008"/>
          </a:xfrm>
          <a:prstGeom prst="rect">
            <a:avLst/>
          </a:prstGeom>
        </p:spPr>
      </p:pic>
      <p:sp>
        <p:nvSpPr>
          <p:cNvPr id="10" name="文本框 9">
            <a:extLst>
              <a:ext uri="{FF2B5EF4-FFF2-40B4-BE49-F238E27FC236}">
                <a16:creationId xmlns:a16="http://schemas.microsoft.com/office/drawing/2014/main" id="{79B9C49A-9CC9-4919-687C-504E17228C83}"/>
              </a:ext>
            </a:extLst>
          </p:cNvPr>
          <p:cNvSpPr txBox="1"/>
          <p:nvPr/>
        </p:nvSpPr>
        <p:spPr>
          <a:xfrm>
            <a:off x="6581865" y="3429000"/>
            <a:ext cx="4911952" cy="1200329"/>
          </a:xfrm>
          <a:prstGeom prst="rect">
            <a:avLst/>
          </a:prstGeom>
          <a:noFill/>
        </p:spPr>
        <p:txBody>
          <a:bodyPr wrap="square" rtlCol="0">
            <a:spAutoFit/>
          </a:bodyPr>
          <a:lstStyle/>
          <a:p>
            <a:pPr algn="ctr"/>
            <a:r>
              <a:rPr lang="en-US" altLang="zh-CN" sz="2400" b="1" dirty="0"/>
              <a:t>Want to add more functions</a:t>
            </a:r>
            <a:r>
              <a:rPr lang="zh-CN" altLang="en-US" sz="2400" b="1" dirty="0"/>
              <a:t>？</a:t>
            </a:r>
            <a:endParaRPr lang="en-US" altLang="zh-CN" sz="2400" b="1" dirty="0"/>
          </a:p>
          <a:p>
            <a:pPr algn="ctr"/>
            <a:endParaRPr lang="en-US" altLang="zh-CN" sz="2400" b="1" dirty="0"/>
          </a:p>
          <a:p>
            <a:pPr algn="ctr"/>
            <a:r>
              <a:rPr lang="en-US" altLang="zh-CN" sz="2400" b="1" dirty="0"/>
              <a:t>Just plug in the module</a:t>
            </a:r>
            <a:r>
              <a:rPr lang="zh-CN" altLang="en-US" sz="2400" b="1" dirty="0"/>
              <a:t>！</a:t>
            </a: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0F25CFD9-3001-D49E-A3FD-317545B56507}"/>
            </a:ext>
          </a:extLst>
        </p:cNvPr>
        <p:cNvGrpSpPr/>
        <p:nvPr/>
      </p:nvGrpSpPr>
      <p:grpSpPr>
        <a:xfrm>
          <a:off x="0" y="0"/>
          <a:ext cx="0" cy="0"/>
          <a:chOff x="0" y="0"/>
          <a:chExt cx="0" cy="0"/>
        </a:xfrm>
      </p:grpSpPr>
      <p:sp>
        <p:nvSpPr>
          <p:cNvPr id="79" name="Google Shape;79;p2">
            <a:extLst>
              <a:ext uri="{FF2B5EF4-FFF2-40B4-BE49-F238E27FC236}">
                <a16:creationId xmlns:a16="http://schemas.microsoft.com/office/drawing/2014/main" id="{ADEE3A57-1AEB-C0A2-A9C9-501468C2CBB0}"/>
              </a:ext>
            </a:extLst>
          </p:cNvPr>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35</a:t>
            </a:fld>
            <a:endParaRPr lang="en-US">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837D56FB-89D3-B35D-FBE3-8A9F2530682C}"/>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245A2963-0F38-B830-4DEB-B60E7B52DC9F}"/>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可扩展性</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D84310D7-A645-4C07-BAEC-F4D035F585B3}"/>
              </a:ext>
            </a:extLst>
          </p:cNvPr>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5099D2EF-C84D-9FB0-33EA-C975FB7E0413}"/>
              </a:ext>
            </a:extLst>
          </p:cNvPr>
          <p:cNvSpPr txBox="1"/>
          <p:nvPr/>
        </p:nvSpPr>
        <p:spPr>
          <a:xfrm>
            <a:off x="686993" y="1348843"/>
            <a:ext cx="5261610" cy="454163"/>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跨平台支持</a:t>
            </a:r>
            <a:endParaRPr lang="en-US" sz="2400" b="1" spc="-5" dirty="0">
              <a:solidFill>
                <a:srgbClr val="004282"/>
              </a:solidFill>
              <a:latin typeface="Calibri" panose="020F0502020204030204" charset="0"/>
              <a:cs typeface="Calibri" panose="020F0502020204030204" charset="0"/>
            </a:endParaRPr>
          </a:p>
        </p:txBody>
      </p:sp>
      <p:pic>
        <p:nvPicPr>
          <p:cNvPr id="5124" name="Picture 4" descr="STM32">
            <a:extLst>
              <a:ext uri="{FF2B5EF4-FFF2-40B4-BE49-F238E27FC236}">
                <a16:creationId xmlns:a16="http://schemas.microsoft.com/office/drawing/2014/main" id="{C0557555-A11D-333D-BA0E-0AEFD594EA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993" y="3083605"/>
            <a:ext cx="1484461" cy="148446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CFC3AC4F-4A8F-E550-F92F-B291A0C2AA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3528" y="3092368"/>
            <a:ext cx="1894740" cy="148446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Oracle, OpenSolaris, zabbix, ibm Logo ...">
            <a:extLst>
              <a:ext uri="{FF2B5EF4-FFF2-40B4-BE49-F238E27FC236}">
                <a16:creationId xmlns:a16="http://schemas.microsoft.com/office/drawing/2014/main" id="{942D342A-1A19-46AC-F81F-08EBD6B0B5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5847" y="3083605"/>
            <a:ext cx="1493225" cy="14932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32-bit Icons">
            <a:extLst>
              <a:ext uri="{FF2B5EF4-FFF2-40B4-BE49-F238E27FC236}">
                <a16:creationId xmlns:a16="http://schemas.microsoft.com/office/drawing/2014/main" id="{FC79D5BB-6AB1-E291-25D5-92C2D4D2ED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8372" y="2974538"/>
            <a:ext cx="1676302" cy="167630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62E63316-0CD4-817B-450E-55B2B415437C}"/>
              </a:ext>
            </a:extLst>
          </p:cNvPr>
          <p:cNvSpPr txBox="1"/>
          <p:nvPr/>
        </p:nvSpPr>
        <p:spPr>
          <a:xfrm>
            <a:off x="920672" y="2074711"/>
            <a:ext cx="3877985" cy="461665"/>
          </a:xfrm>
          <a:prstGeom prst="rect">
            <a:avLst/>
          </a:prstGeom>
          <a:noFill/>
        </p:spPr>
        <p:txBody>
          <a:bodyPr wrap="none" rtlCol="0">
            <a:spAutoFit/>
          </a:bodyPr>
          <a:lstStyle/>
          <a:p>
            <a:r>
              <a:rPr lang="zh-CN" altLang="en-US" sz="2400" b="1" dirty="0"/>
              <a:t>易于移植到不同的硬件平台</a:t>
            </a:r>
          </a:p>
        </p:txBody>
      </p:sp>
      <p:sp>
        <p:nvSpPr>
          <p:cNvPr id="4" name="文本框 3">
            <a:extLst>
              <a:ext uri="{FF2B5EF4-FFF2-40B4-BE49-F238E27FC236}">
                <a16:creationId xmlns:a16="http://schemas.microsoft.com/office/drawing/2014/main" id="{7C021315-F48D-2741-30C9-7426E9DB2218}"/>
              </a:ext>
            </a:extLst>
          </p:cNvPr>
          <p:cNvSpPr txBox="1"/>
          <p:nvPr/>
        </p:nvSpPr>
        <p:spPr>
          <a:xfrm>
            <a:off x="2051590" y="5054995"/>
            <a:ext cx="8454559" cy="523220"/>
          </a:xfrm>
          <a:prstGeom prst="rect">
            <a:avLst/>
          </a:prstGeom>
          <a:noFill/>
        </p:spPr>
        <p:txBody>
          <a:bodyPr wrap="none" rtlCol="0">
            <a:spAutoFit/>
          </a:bodyPr>
          <a:lstStyle/>
          <a:p>
            <a:r>
              <a:rPr lang="en-US" altLang="zh-CN" sz="2800" b="1" dirty="0"/>
              <a:t>Select different platform features in </a:t>
            </a:r>
            <a:r>
              <a:rPr lang="en-US" altLang="zh-CN" sz="2800" b="1" dirty="0" err="1"/>
              <a:t>Cargo.toml</a:t>
            </a:r>
            <a:r>
              <a:rPr lang="en-US" altLang="zh-CN" sz="2800" b="1" dirty="0"/>
              <a:t> !</a:t>
            </a:r>
            <a:endParaRPr lang="zh-CN" altLang="en-US" sz="2800" b="1" dirty="0"/>
          </a:p>
        </p:txBody>
      </p:sp>
    </p:spTree>
    <p:custDataLst>
      <p:tags r:id="rId1"/>
    </p:custDataLst>
    <p:extLst>
      <p:ext uri="{BB962C8B-B14F-4D97-AF65-F5344CB8AC3E}">
        <p14:creationId xmlns:p14="http://schemas.microsoft.com/office/powerpoint/2010/main" val="1844442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9066B534-0956-5564-D280-3580CFBD758A}"/>
            </a:ext>
          </a:extLst>
        </p:cNvPr>
        <p:cNvGrpSpPr/>
        <p:nvPr/>
      </p:nvGrpSpPr>
      <p:grpSpPr>
        <a:xfrm>
          <a:off x="0" y="0"/>
          <a:ext cx="0" cy="0"/>
          <a:chOff x="0" y="0"/>
          <a:chExt cx="0" cy="0"/>
        </a:xfrm>
      </p:grpSpPr>
      <p:sp>
        <p:nvSpPr>
          <p:cNvPr id="79" name="Google Shape;79;p2">
            <a:extLst>
              <a:ext uri="{FF2B5EF4-FFF2-40B4-BE49-F238E27FC236}">
                <a16:creationId xmlns:a16="http://schemas.microsoft.com/office/drawing/2014/main" id="{3577342E-9F9E-5E8F-FF11-194617BDDC22}"/>
              </a:ext>
            </a:extLst>
          </p:cNvPr>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36</a:t>
            </a:fld>
            <a:endParaRPr lang="en-US">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AA2AA646-6C4F-9D87-CA50-F1782B31BAFC}"/>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0648DA2D-D3FD-D8C1-6BB9-556BAE8ED7F4}"/>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可扩展性</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48FE84CE-29BD-FE18-6D05-1CBE74B7C761}"/>
              </a:ext>
            </a:extLst>
          </p:cNvPr>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EBD4C849-EF54-173A-DF5E-793A30553C44}"/>
              </a:ext>
            </a:extLst>
          </p:cNvPr>
          <p:cNvSpPr txBox="1"/>
          <p:nvPr/>
        </p:nvSpPr>
        <p:spPr>
          <a:xfrm>
            <a:off x="686993" y="1348843"/>
            <a:ext cx="8485360" cy="452432"/>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特性系统：利用</a:t>
            </a:r>
            <a:r>
              <a:rPr lang="en-US" altLang="zh-CN" sz="2400" b="1" spc="-5" dirty="0">
                <a:solidFill>
                  <a:srgbClr val="004282"/>
                </a:solidFill>
                <a:latin typeface="Calibri" panose="020F0502020204030204" charset="0"/>
                <a:cs typeface="Calibri" panose="020F0502020204030204" charset="0"/>
              </a:rPr>
              <a:t>Rust</a:t>
            </a:r>
            <a:r>
              <a:rPr lang="zh-CN" altLang="en-US" sz="2400" b="1" spc="-5" dirty="0">
                <a:solidFill>
                  <a:srgbClr val="004282"/>
                </a:solidFill>
                <a:latin typeface="Calibri" panose="020F0502020204030204" charset="0"/>
                <a:cs typeface="Calibri" panose="020F0502020204030204" charset="0"/>
              </a:rPr>
              <a:t>的</a:t>
            </a:r>
            <a:r>
              <a:rPr lang="en-US" altLang="zh-CN" sz="2400" b="1" spc="-5" dirty="0">
                <a:solidFill>
                  <a:srgbClr val="004282"/>
                </a:solidFill>
                <a:latin typeface="Calibri" panose="020F0502020204030204" charset="0"/>
                <a:cs typeface="Calibri" panose="020F0502020204030204" charset="0"/>
              </a:rPr>
              <a:t>feature</a:t>
            </a:r>
            <a:r>
              <a:rPr lang="zh-CN" altLang="en-US" sz="2400" b="1" spc="-5" dirty="0">
                <a:solidFill>
                  <a:srgbClr val="004282"/>
                </a:solidFill>
                <a:latin typeface="Calibri" panose="020F0502020204030204" charset="0"/>
                <a:cs typeface="Calibri" panose="020F0502020204030204" charset="0"/>
              </a:rPr>
              <a:t>系统支持条件编译</a:t>
            </a:r>
            <a:endParaRPr lang="en-US" sz="2400" b="1" spc="-5" dirty="0">
              <a:solidFill>
                <a:srgbClr val="004282"/>
              </a:solidFill>
              <a:latin typeface="Calibri" panose="020F0502020204030204" charset="0"/>
              <a:cs typeface="Calibri" panose="020F0502020204030204" charset="0"/>
            </a:endParaRPr>
          </a:p>
        </p:txBody>
      </p:sp>
      <p:pic>
        <p:nvPicPr>
          <p:cNvPr id="5122" name="Picture 2" descr="Check ">
            <a:extLst>
              <a:ext uri="{FF2B5EF4-FFF2-40B4-BE49-F238E27FC236}">
                <a16:creationId xmlns:a16="http://schemas.microsoft.com/office/drawing/2014/main" id="{FB0489A5-1143-8559-3340-B6B4D8842C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1327" y="2266098"/>
            <a:ext cx="468650" cy="4686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eck ">
            <a:extLst>
              <a:ext uri="{FF2B5EF4-FFF2-40B4-BE49-F238E27FC236}">
                <a16:creationId xmlns:a16="http://schemas.microsoft.com/office/drawing/2014/main" id="{2B2C2A39-466F-299B-16A9-D55DB17625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363" y="2266098"/>
            <a:ext cx="468649" cy="46864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E2B7A84-5EEB-4AB6-BED4-78D7C34B3859}"/>
              </a:ext>
            </a:extLst>
          </p:cNvPr>
          <p:cNvSpPr txBox="1"/>
          <p:nvPr/>
        </p:nvSpPr>
        <p:spPr>
          <a:xfrm>
            <a:off x="920672" y="2300367"/>
            <a:ext cx="4453463" cy="400110"/>
          </a:xfrm>
          <a:prstGeom prst="rect">
            <a:avLst/>
          </a:prstGeom>
          <a:noFill/>
        </p:spPr>
        <p:txBody>
          <a:bodyPr wrap="none" rtlCol="0">
            <a:spAutoFit/>
          </a:bodyPr>
          <a:lstStyle/>
          <a:p>
            <a:r>
              <a:rPr lang="en-US" altLang="zh-CN" sz="2000" b="1" dirty="0"/>
              <a:t>Multiple memory allocation models</a:t>
            </a:r>
            <a:endParaRPr lang="zh-CN" altLang="en-US" sz="2000" b="1" dirty="0"/>
          </a:p>
        </p:txBody>
      </p:sp>
      <p:sp>
        <p:nvSpPr>
          <p:cNvPr id="5" name="文本框 4">
            <a:extLst>
              <a:ext uri="{FF2B5EF4-FFF2-40B4-BE49-F238E27FC236}">
                <a16:creationId xmlns:a16="http://schemas.microsoft.com/office/drawing/2014/main" id="{7D10E83F-9FC3-93CF-3D50-DD4210971E17}"/>
              </a:ext>
            </a:extLst>
          </p:cNvPr>
          <p:cNvSpPr txBox="1"/>
          <p:nvPr/>
        </p:nvSpPr>
        <p:spPr>
          <a:xfrm>
            <a:off x="6740225" y="2300367"/>
            <a:ext cx="4453463" cy="400110"/>
          </a:xfrm>
          <a:prstGeom prst="rect">
            <a:avLst/>
          </a:prstGeom>
          <a:noFill/>
        </p:spPr>
        <p:txBody>
          <a:bodyPr wrap="none" rtlCol="0">
            <a:spAutoFit/>
          </a:bodyPr>
          <a:lstStyle/>
          <a:p>
            <a:r>
              <a:rPr lang="en-US" altLang="zh-CN" sz="2000" b="1" dirty="0"/>
              <a:t>Multiple thread scheduling models</a:t>
            </a:r>
            <a:endParaRPr lang="zh-CN" altLang="en-US" sz="2000" b="1" dirty="0"/>
          </a:p>
        </p:txBody>
      </p:sp>
      <p:sp>
        <p:nvSpPr>
          <p:cNvPr id="6" name="文本框 5">
            <a:extLst>
              <a:ext uri="{FF2B5EF4-FFF2-40B4-BE49-F238E27FC236}">
                <a16:creationId xmlns:a16="http://schemas.microsoft.com/office/drawing/2014/main" id="{6D6B19AD-7C71-9A4F-A442-77FC750879D9}"/>
              </a:ext>
            </a:extLst>
          </p:cNvPr>
          <p:cNvSpPr txBox="1"/>
          <p:nvPr/>
        </p:nvSpPr>
        <p:spPr>
          <a:xfrm>
            <a:off x="920672" y="3131288"/>
            <a:ext cx="2884123" cy="1477328"/>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Small memory allocator</a:t>
            </a:r>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Buddy-system allocator</a:t>
            </a:r>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Good-memory allocator</a:t>
            </a:r>
            <a:endParaRPr lang="zh-CN" altLang="en-US" dirty="0"/>
          </a:p>
        </p:txBody>
      </p:sp>
      <p:sp>
        <p:nvSpPr>
          <p:cNvPr id="7" name="文本框 6">
            <a:extLst>
              <a:ext uri="{FF2B5EF4-FFF2-40B4-BE49-F238E27FC236}">
                <a16:creationId xmlns:a16="http://schemas.microsoft.com/office/drawing/2014/main" id="{5855F2FC-0F30-9DBA-F100-6E4ADFA58B37}"/>
              </a:ext>
            </a:extLst>
          </p:cNvPr>
          <p:cNvSpPr txBox="1"/>
          <p:nvPr/>
        </p:nvSpPr>
        <p:spPr>
          <a:xfrm>
            <a:off x="6740225" y="3131288"/>
            <a:ext cx="4384534" cy="1477328"/>
          </a:xfrm>
          <a:prstGeom prst="rect">
            <a:avLst/>
          </a:prstGeom>
          <a:noFill/>
        </p:spPr>
        <p:txBody>
          <a:bodyPr wrap="none" rtlCol="0">
            <a:spAutoFit/>
          </a:bodyPr>
          <a:lstStyle/>
          <a:p>
            <a:pPr marL="285750" indent="-285750">
              <a:buFont typeface="Wingdings" panose="05000000000000000000" pitchFamily="2" charset="2"/>
              <a:buChar char="n"/>
            </a:pPr>
            <a:r>
              <a:rPr lang="en-US" altLang="zh-CN" dirty="0"/>
              <a:t>Multi-level feedback queue scheduling</a:t>
            </a:r>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Priority scheduling</a:t>
            </a:r>
          </a:p>
          <a:p>
            <a:pPr marL="285750" indent="-285750">
              <a:buFont typeface="Wingdings" panose="05000000000000000000" pitchFamily="2" charset="2"/>
              <a:buChar char="n"/>
            </a:pPr>
            <a:endParaRPr lang="en-US" altLang="zh-CN" dirty="0"/>
          </a:p>
          <a:p>
            <a:pPr marL="285750" indent="-285750">
              <a:buFont typeface="Wingdings" panose="05000000000000000000" pitchFamily="2" charset="2"/>
              <a:buChar char="n"/>
            </a:pPr>
            <a:r>
              <a:rPr lang="en-US" altLang="zh-CN" dirty="0"/>
              <a:t>Round-Robin Scheduling</a:t>
            </a:r>
            <a:endParaRPr lang="zh-CN" altLang="en-US" dirty="0"/>
          </a:p>
        </p:txBody>
      </p:sp>
      <p:sp>
        <p:nvSpPr>
          <p:cNvPr id="9" name="文本框 8">
            <a:extLst>
              <a:ext uri="{FF2B5EF4-FFF2-40B4-BE49-F238E27FC236}">
                <a16:creationId xmlns:a16="http://schemas.microsoft.com/office/drawing/2014/main" id="{944B8A1D-6263-FDA9-26CA-62149D276BCA}"/>
              </a:ext>
            </a:extLst>
          </p:cNvPr>
          <p:cNvSpPr txBox="1"/>
          <p:nvPr/>
        </p:nvSpPr>
        <p:spPr>
          <a:xfrm>
            <a:off x="1787727" y="5056726"/>
            <a:ext cx="8859007" cy="523220"/>
          </a:xfrm>
          <a:prstGeom prst="rect">
            <a:avLst/>
          </a:prstGeom>
          <a:noFill/>
        </p:spPr>
        <p:txBody>
          <a:bodyPr wrap="square">
            <a:spAutoFit/>
          </a:bodyPr>
          <a:lstStyle/>
          <a:p>
            <a:r>
              <a:rPr lang="en-US" altLang="zh-CN" sz="2800" b="1" dirty="0"/>
              <a:t>A</a:t>
            </a:r>
            <a:r>
              <a:rPr lang="zh-CN" altLang="en-US" sz="2800" b="1" dirty="0"/>
              <a:t>djust the model</a:t>
            </a:r>
            <a:r>
              <a:rPr lang="en-US" altLang="zh-CN" sz="2800" b="1" dirty="0"/>
              <a:t>s</a:t>
            </a:r>
            <a:r>
              <a:rPr lang="zh-CN" altLang="en-US" sz="2800" b="1" dirty="0"/>
              <a:t> according to different scenarios!</a:t>
            </a:r>
          </a:p>
        </p:txBody>
      </p:sp>
    </p:spTree>
    <p:custDataLst>
      <p:tags r:id="rId1"/>
    </p:custDataLst>
    <p:extLst>
      <p:ext uri="{BB962C8B-B14F-4D97-AF65-F5344CB8AC3E}">
        <p14:creationId xmlns:p14="http://schemas.microsoft.com/office/powerpoint/2010/main" val="2142664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性能与验证</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7E1E415-78B1-2847-A29A-7D0D69B9BC01}"/>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 name="AutoShape 2" descr="Output image">
            <a:extLst>
              <a:ext uri="{FF2B5EF4-FFF2-40B4-BE49-F238E27FC236}">
                <a16:creationId xmlns:a16="http://schemas.microsoft.com/office/drawing/2014/main" id="{F5EF3D04-04A9-40E2-8634-D4F29C16B9CC}"/>
              </a:ext>
            </a:extLst>
          </p:cNvPr>
          <p:cNvSpPr>
            <a:spLocks noChangeAspect="1" noChangeArrowheads="1"/>
          </p:cNvSpPr>
          <p:nvPr/>
        </p:nvSpPr>
        <p:spPr bwMode="auto">
          <a:xfrm>
            <a:off x="0" y="412750"/>
            <a:ext cx="12192000" cy="60309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B8D02285-91DB-0F1E-FC3F-F6AF26E684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2756" y="1194482"/>
            <a:ext cx="5695523" cy="2847761"/>
          </a:xfrm>
          <a:prstGeom prst="rect">
            <a:avLst/>
          </a:prstGeom>
        </p:spPr>
      </p:pic>
      <p:pic>
        <p:nvPicPr>
          <p:cNvPr id="13" name="图片 12">
            <a:extLst>
              <a:ext uri="{FF2B5EF4-FFF2-40B4-BE49-F238E27FC236}">
                <a16:creationId xmlns:a16="http://schemas.microsoft.com/office/drawing/2014/main" id="{03592E09-39B0-AB04-A8AD-B16321D789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83203" y="4042243"/>
            <a:ext cx="5452483" cy="2726241"/>
          </a:xfrm>
          <a:prstGeom prst="rect">
            <a:avLst/>
          </a:prstGeom>
        </p:spPr>
      </p:pic>
      <p:sp>
        <p:nvSpPr>
          <p:cNvPr id="20" name="object 3">
            <a:extLst>
              <a:ext uri="{FF2B5EF4-FFF2-40B4-BE49-F238E27FC236}">
                <a16:creationId xmlns:a16="http://schemas.microsoft.com/office/drawing/2014/main" id="{ABD2D76A-E6F4-FE53-A646-A0504C2F5D79}"/>
              </a:ext>
            </a:extLst>
          </p:cNvPr>
          <p:cNvSpPr txBox="1"/>
          <p:nvPr/>
        </p:nvSpPr>
        <p:spPr>
          <a:xfrm>
            <a:off x="345363" y="1194482"/>
            <a:ext cx="5261610" cy="452432"/>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使用</a:t>
            </a:r>
            <a:r>
              <a:rPr lang="en-US" altLang="zh-CN" sz="2400" b="1" spc="-5" dirty="0">
                <a:solidFill>
                  <a:srgbClr val="004282"/>
                </a:solidFill>
                <a:latin typeface="Calibri" panose="020F0502020204030204" charset="0"/>
                <a:cs typeface="Calibri" panose="020F0502020204030204" charset="0"/>
              </a:rPr>
              <a:t>Criterion</a:t>
            </a:r>
            <a:r>
              <a:rPr lang="zh-CN" altLang="en-US" sz="2400" b="1" spc="-5" dirty="0">
                <a:solidFill>
                  <a:srgbClr val="004282"/>
                </a:solidFill>
                <a:latin typeface="Calibri" panose="020F0502020204030204" charset="0"/>
                <a:cs typeface="Calibri" panose="020F0502020204030204" charset="0"/>
              </a:rPr>
              <a:t>测试不同内存任务性能</a:t>
            </a:r>
            <a:endParaRPr lang="en-US" sz="2400" b="1" spc="-5" dirty="0">
              <a:solidFill>
                <a:srgbClr val="004282"/>
              </a:solidFill>
              <a:latin typeface="Calibri" panose="020F0502020204030204" charset="0"/>
              <a:cs typeface="Calibri" panose="020F0502020204030204" charset="0"/>
            </a:endParaRPr>
          </a:p>
        </p:txBody>
      </p:sp>
      <p:grpSp>
        <p:nvGrpSpPr>
          <p:cNvPr id="33" name="组合 32">
            <a:extLst>
              <a:ext uri="{FF2B5EF4-FFF2-40B4-BE49-F238E27FC236}">
                <a16:creationId xmlns:a16="http://schemas.microsoft.com/office/drawing/2014/main" id="{A755F43E-E71A-5A6C-C9F0-96476AE9A636}"/>
              </a:ext>
            </a:extLst>
          </p:cNvPr>
          <p:cNvGrpSpPr/>
          <p:nvPr/>
        </p:nvGrpSpPr>
        <p:grpSpPr>
          <a:xfrm>
            <a:off x="-23869" y="1991392"/>
            <a:ext cx="5908366" cy="432852"/>
            <a:chOff x="-23869" y="1991392"/>
            <a:chExt cx="5908366" cy="432852"/>
          </a:xfrm>
        </p:grpSpPr>
        <p:pic>
          <p:nvPicPr>
            <p:cNvPr id="22" name="图片 21">
              <a:extLst>
                <a:ext uri="{FF2B5EF4-FFF2-40B4-BE49-F238E27FC236}">
                  <a16:creationId xmlns:a16="http://schemas.microsoft.com/office/drawing/2014/main" id="{A4BFF2F2-4E4C-62DC-B2CF-68EE37EC704A}"/>
                </a:ext>
              </a:extLst>
            </p:cNvPr>
            <p:cNvPicPr>
              <a:picLocks noChangeAspect="1"/>
            </p:cNvPicPr>
            <p:nvPr/>
          </p:nvPicPr>
          <p:blipFill>
            <a:blip r:embed="rId7"/>
            <a:stretch>
              <a:fillRect/>
            </a:stretch>
          </p:blipFill>
          <p:spPr>
            <a:xfrm>
              <a:off x="-23869" y="1991392"/>
              <a:ext cx="1940618" cy="432852"/>
            </a:xfrm>
            <a:prstGeom prst="rect">
              <a:avLst/>
            </a:prstGeom>
          </p:spPr>
        </p:pic>
        <p:sp>
          <p:nvSpPr>
            <p:cNvPr id="23" name="文本框 22">
              <a:extLst>
                <a:ext uri="{FF2B5EF4-FFF2-40B4-BE49-F238E27FC236}">
                  <a16:creationId xmlns:a16="http://schemas.microsoft.com/office/drawing/2014/main" id="{30E451C2-7A31-4280-2FF1-EE456C412AA4}"/>
                </a:ext>
              </a:extLst>
            </p:cNvPr>
            <p:cNvSpPr txBox="1"/>
            <p:nvPr/>
          </p:nvSpPr>
          <p:spPr>
            <a:xfrm>
              <a:off x="1916749" y="2024134"/>
              <a:ext cx="3967748" cy="400110"/>
            </a:xfrm>
            <a:prstGeom prst="rect">
              <a:avLst/>
            </a:prstGeom>
            <a:noFill/>
          </p:spPr>
          <p:txBody>
            <a:bodyPr wrap="square" rtlCol="0">
              <a:spAutoFit/>
            </a:bodyPr>
            <a:lstStyle/>
            <a:p>
              <a:r>
                <a:rPr lang="zh-CN" altLang="en-US" sz="2000" dirty="0">
                  <a:latin typeface="+mn-ea"/>
                </a:rPr>
                <a:t>在小内存分配场景下表现更优</a:t>
              </a:r>
            </a:p>
          </p:txBody>
        </p:sp>
      </p:grpSp>
      <p:grpSp>
        <p:nvGrpSpPr>
          <p:cNvPr id="28" name="组合 27">
            <a:extLst>
              <a:ext uri="{FF2B5EF4-FFF2-40B4-BE49-F238E27FC236}">
                <a16:creationId xmlns:a16="http://schemas.microsoft.com/office/drawing/2014/main" id="{44CFAA5C-92B0-5CEF-4269-35A9B714B019}"/>
              </a:ext>
            </a:extLst>
          </p:cNvPr>
          <p:cNvGrpSpPr/>
          <p:nvPr/>
        </p:nvGrpSpPr>
        <p:grpSpPr>
          <a:xfrm>
            <a:off x="-80501" y="2658939"/>
            <a:ext cx="6652335" cy="569541"/>
            <a:chOff x="146324" y="2474645"/>
            <a:chExt cx="6652335" cy="569541"/>
          </a:xfrm>
        </p:grpSpPr>
        <p:pic>
          <p:nvPicPr>
            <p:cNvPr id="26" name="图片 25">
              <a:extLst>
                <a:ext uri="{FF2B5EF4-FFF2-40B4-BE49-F238E27FC236}">
                  <a16:creationId xmlns:a16="http://schemas.microsoft.com/office/drawing/2014/main" id="{435CFCAA-AF13-C43A-B280-B7F38A8CF0C5}"/>
                </a:ext>
              </a:extLst>
            </p:cNvPr>
            <p:cNvPicPr>
              <a:picLocks noChangeAspect="1"/>
            </p:cNvPicPr>
            <p:nvPr/>
          </p:nvPicPr>
          <p:blipFill>
            <a:blip r:embed="rId8"/>
            <a:stretch>
              <a:fillRect/>
            </a:stretch>
          </p:blipFill>
          <p:spPr>
            <a:xfrm>
              <a:off x="146324" y="2474645"/>
              <a:ext cx="3107240" cy="569541"/>
            </a:xfrm>
            <a:prstGeom prst="rect">
              <a:avLst/>
            </a:prstGeom>
          </p:spPr>
        </p:pic>
        <p:sp>
          <p:nvSpPr>
            <p:cNvPr id="27" name="文本框 26">
              <a:extLst>
                <a:ext uri="{FF2B5EF4-FFF2-40B4-BE49-F238E27FC236}">
                  <a16:creationId xmlns:a16="http://schemas.microsoft.com/office/drawing/2014/main" id="{D04D2CE0-69A8-22F8-5316-3E3920516505}"/>
                </a:ext>
              </a:extLst>
            </p:cNvPr>
            <p:cNvSpPr txBox="1"/>
            <p:nvPr/>
          </p:nvSpPr>
          <p:spPr>
            <a:xfrm>
              <a:off x="3023266" y="2559360"/>
              <a:ext cx="3775393" cy="400110"/>
            </a:xfrm>
            <a:prstGeom prst="rect">
              <a:avLst/>
            </a:prstGeom>
            <a:noFill/>
          </p:spPr>
          <p:txBody>
            <a:bodyPr wrap="none" rtlCol="0">
              <a:spAutoFit/>
            </a:bodyPr>
            <a:lstStyle/>
            <a:p>
              <a:r>
                <a:rPr lang="zh-CN" altLang="en-US" sz="2000" dirty="0"/>
                <a:t>在混合大小分配场景下表现更优</a:t>
              </a:r>
            </a:p>
          </p:txBody>
        </p:sp>
      </p:grpSp>
      <p:grpSp>
        <p:nvGrpSpPr>
          <p:cNvPr id="37" name="组合 36">
            <a:extLst>
              <a:ext uri="{FF2B5EF4-FFF2-40B4-BE49-F238E27FC236}">
                <a16:creationId xmlns:a16="http://schemas.microsoft.com/office/drawing/2014/main" id="{887CE84F-249E-B884-EF97-28509AEF74B1}"/>
              </a:ext>
            </a:extLst>
          </p:cNvPr>
          <p:cNvGrpSpPr/>
          <p:nvPr/>
        </p:nvGrpSpPr>
        <p:grpSpPr>
          <a:xfrm>
            <a:off x="18362" y="4548940"/>
            <a:ext cx="6364841" cy="856423"/>
            <a:chOff x="18361" y="4572663"/>
            <a:chExt cx="6364841" cy="856423"/>
          </a:xfrm>
        </p:grpSpPr>
        <p:pic>
          <p:nvPicPr>
            <p:cNvPr id="29" name="图片 28">
              <a:extLst>
                <a:ext uri="{FF2B5EF4-FFF2-40B4-BE49-F238E27FC236}">
                  <a16:creationId xmlns:a16="http://schemas.microsoft.com/office/drawing/2014/main" id="{84A6D6FF-FDB0-115E-972D-B58033707F28}"/>
                </a:ext>
              </a:extLst>
            </p:cNvPr>
            <p:cNvPicPr>
              <a:picLocks noChangeAspect="1"/>
            </p:cNvPicPr>
            <p:nvPr/>
          </p:nvPicPr>
          <p:blipFill>
            <a:blip r:embed="rId7"/>
            <a:stretch>
              <a:fillRect/>
            </a:stretch>
          </p:blipFill>
          <p:spPr>
            <a:xfrm>
              <a:off x="18361" y="4572663"/>
              <a:ext cx="1940618" cy="432852"/>
            </a:xfrm>
            <a:prstGeom prst="rect">
              <a:avLst/>
            </a:prstGeom>
          </p:spPr>
        </p:pic>
        <p:sp>
          <p:nvSpPr>
            <p:cNvPr id="31" name="文本框 30">
              <a:extLst>
                <a:ext uri="{FF2B5EF4-FFF2-40B4-BE49-F238E27FC236}">
                  <a16:creationId xmlns:a16="http://schemas.microsoft.com/office/drawing/2014/main" id="{BFF0760C-2648-DA27-1EE2-EE24737E9154}"/>
                </a:ext>
              </a:extLst>
            </p:cNvPr>
            <p:cNvSpPr txBox="1"/>
            <p:nvPr/>
          </p:nvSpPr>
          <p:spPr>
            <a:xfrm>
              <a:off x="316283" y="4582721"/>
              <a:ext cx="6066919" cy="400110"/>
            </a:xfrm>
            <a:prstGeom prst="rect">
              <a:avLst/>
            </a:prstGeom>
            <a:noFill/>
          </p:spPr>
          <p:txBody>
            <a:bodyPr wrap="square" rtlCol="0">
              <a:spAutoFit/>
            </a:bodyPr>
            <a:lstStyle/>
            <a:p>
              <a:r>
                <a:rPr lang="zh-CN" altLang="en-US" sz="2000" dirty="0"/>
                <a:t>                        在不同的内存重分配场景下表现显著</a:t>
              </a:r>
            </a:p>
          </p:txBody>
        </p:sp>
        <p:sp>
          <p:nvSpPr>
            <p:cNvPr id="34" name="文本框 33">
              <a:extLst>
                <a:ext uri="{FF2B5EF4-FFF2-40B4-BE49-F238E27FC236}">
                  <a16:creationId xmlns:a16="http://schemas.microsoft.com/office/drawing/2014/main" id="{D63687BC-36DB-6445-E8F2-E709638AD8B0}"/>
                </a:ext>
              </a:extLst>
            </p:cNvPr>
            <p:cNvSpPr txBox="1"/>
            <p:nvPr/>
          </p:nvSpPr>
          <p:spPr>
            <a:xfrm>
              <a:off x="291043" y="5015573"/>
              <a:ext cx="697627" cy="400110"/>
            </a:xfrm>
            <a:prstGeom prst="rect">
              <a:avLst/>
            </a:prstGeom>
            <a:noFill/>
          </p:spPr>
          <p:txBody>
            <a:bodyPr wrap="none" rtlCol="0">
              <a:spAutoFit/>
            </a:bodyPr>
            <a:lstStyle/>
            <a:p>
              <a:r>
                <a:rPr lang="zh-CN" altLang="en-US" sz="2000" dirty="0"/>
                <a:t>优于</a:t>
              </a:r>
            </a:p>
          </p:txBody>
        </p:sp>
        <p:pic>
          <p:nvPicPr>
            <p:cNvPr id="36" name="图片 35">
              <a:extLst>
                <a:ext uri="{FF2B5EF4-FFF2-40B4-BE49-F238E27FC236}">
                  <a16:creationId xmlns:a16="http://schemas.microsoft.com/office/drawing/2014/main" id="{E045C9D2-4F35-8E04-FB22-4DB48615D01B}"/>
                </a:ext>
              </a:extLst>
            </p:cNvPr>
            <p:cNvPicPr>
              <a:picLocks noChangeAspect="1"/>
            </p:cNvPicPr>
            <p:nvPr/>
          </p:nvPicPr>
          <p:blipFill>
            <a:blip r:embed="rId9"/>
            <a:stretch>
              <a:fillRect/>
            </a:stretch>
          </p:blipFill>
          <p:spPr>
            <a:xfrm>
              <a:off x="893557" y="5002169"/>
              <a:ext cx="2779409" cy="426917"/>
            </a:xfrm>
            <a:prstGeom prst="rect">
              <a:avLst/>
            </a:prstGeom>
          </p:spPr>
        </p:pic>
      </p:grpSp>
      <p:sp>
        <p:nvSpPr>
          <p:cNvPr id="6" name="灯片编号占位符 5">
            <a:extLst>
              <a:ext uri="{FF2B5EF4-FFF2-40B4-BE49-F238E27FC236}">
                <a16:creationId xmlns:a16="http://schemas.microsoft.com/office/drawing/2014/main" id="{5C7213A8-02FC-4040-2975-29F3DD433224}"/>
              </a:ext>
            </a:extLst>
          </p:cNvPr>
          <p:cNvSpPr>
            <a:spLocks noGrp="1"/>
          </p:cNvSpPr>
          <p:nvPr>
            <p:ph type="sldNum" sz="quarter" idx="12"/>
          </p:nvPr>
        </p:nvSpPr>
        <p:spPr>
          <a:xfrm>
            <a:off x="9313843" y="6528991"/>
            <a:ext cx="2700000" cy="316800"/>
          </a:xfrm>
        </p:spPr>
        <p:txBody>
          <a:bodyPr>
            <a:normAutofit fontScale="70000" lnSpcReduction="20000"/>
          </a:bodyPr>
          <a:lstStyle/>
          <a:p>
            <a:fld id="{49AE70B2-8BF9-45C0-BB95-33D1B9D3A854}" type="slidenum">
              <a:rPr lang="zh-CN" altLang="en-US" smtClean="0"/>
              <a:pPr/>
              <a:t>37</a:t>
            </a:fld>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C636C3A9-3654-E261-8D2E-81AF5918BDE3}"/>
            </a:ext>
          </a:extLst>
        </p:cNvPr>
        <p:cNvGrpSpPr/>
        <p:nvPr/>
      </p:nvGrpSpPr>
      <p:grpSpPr>
        <a:xfrm>
          <a:off x="0" y="0"/>
          <a:ext cx="0" cy="0"/>
          <a:chOff x="0" y="0"/>
          <a:chExt cx="0" cy="0"/>
        </a:xfrm>
      </p:grpSpPr>
      <p:sp>
        <p:nvSpPr>
          <p:cNvPr id="2" name="AutoShape 2" descr="Information overload in the legal sphere | FifteenEightyFour | Cambridge  University Press">
            <a:extLst>
              <a:ext uri="{FF2B5EF4-FFF2-40B4-BE49-F238E27FC236}">
                <a16:creationId xmlns:a16="http://schemas.microsoft.com/office/drawing/2014/main" id="{EE78DDF4-1870-1A8A-5B72-488D07B67E6F}"/>
              </a:ext>
            </a:extLst>
          </p:cNvPr>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8C745529-43AF-6438-E3E0-559A284F09BF}"/>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F617BA43-C42A-098E-DCCA-2A4BC3D1F118}"/>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性能与验证</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BC38D40A-E112-AEB2-CA72-1600A6184507}"/>
              </a:ext>
            </a:extLst>
          </p:cNvPr>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4DE54CE-9ECE-ACB1-DFE4-56E849C9D7A1}"/>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9" name="图片 8">
            <a:extLst>
              <a:ext uri="{FF2B5EF4-FFF2-40B4-BE49-F238E27FC236}">
                <a16:creationId xmlns:a16="http://schemas.microsoft.com/office/drawing/2014/main" id="{FFDAA205-08D9-3BDB-2FEB-4379BB3BFE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5663" y="3826237"/>
            <a:ext cx="5638833" cy="2819417"/>
          </a:xfrm>
          <a:prstGeom prst="rect">
            <a:avLst/>
          </a:prstGeom>
        </p:spPr>
      </p:pic>
      <p:pic>
        <p:nvPicPr>
          <p:cNvPr id="15" name="图片 14">
            <a:extLst>
              <a:ext uri="{FF2B5EF4-FFF2-40B4-BE49-F238E27FC236}">
                <a16:creationId xmlns:a16="http://schemas.microsoft.com/office/drawing/2014/main" id="{2D005179-C780-5A85-1A41-15BC00C878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5664" y="994230"/>
            <a:ext cx="5638832" cy="2819416"/>
          </a:xfrm>
          <a:prstGeom prst="rect">
            <a:avLst/>
          </a:prstGeom>
        </p:spPr>
      </p:pic>
      <p:grpSp>
        <p:nvGrpSpPr>
          <p:cNvPr id="13" name="组合 12">
            <a:extLst>
              <a:ext uri="{FF2B5EF4-FFF2-40B4-BE49-F238E27FC236}">
                <a16:creationId xmlns:a16="http://schemas.microsoft.com/office/drawing/2014/main" id="{E8CDC3B3-3937-862B-42C6-3FE7EB7DA2DB}"/>
              </a:ext>
            </a:extLst>
          </p:cNvPr>
          <p:cNvGrpSpPr/>
          <p:nvPr/>
        </p:nvGrpSpPr>
        <p:grpSpPr>
          <a:xfrm>
            <a:off x="126425" y="1589832"/>
            <a:ext cx="4905185" cy="432852"/>
            <a:chOff x="192108" y="1447743"/>
            <a:chExt cx="4905185" cy="432852"/>
          </a:xfrm>
        </p:grpSpPr>
        <p:pic>
          <p:nvPicPr>
            <p:cNvPr id="8" name="图片 7">
              <a:extLst>
                <a:ext uri="{FF2B5EF4-FFF2-40B4-BE49-F238E27FC236}">
                  <a16:creationId xmlns:a16="http://schemas.microsoft.com/office/drawing/2014/main" id="{278F0C66-CFF4-21FD-DAB3-677B52CE4F27}"/>
                </a:ext>
              </a:extLst>
            </p:cNvPr>
            <p:cNvPicPr>
              <a:picLocks noChangeAspect="1"/>
            </p:cNvPicPr>
            <p:nvPr/>
          </p:nvPicPr>
          <p:blipFill>
            <a:blip r:embed="rId7"/>
            <a:stretch>
              <a:fillRect/>
            </a:stretch>
          </p:blipFill>
          <p:spPr>
            <a:xfrm>
              <a:off x="192108" y="1447743"/>
              <a:ext cx="1940618" cy="432852"/>
            </a:xfrm>
            <a:prstGeom prst="rect">
              <a:avLst/>
            </a:prstGeom>
          </p:spPr>
        </p:pic>
        <p:sp>
          <p:nvSpPr>
            <p:cNvPr id="12" name="文本框 11">
              <a:extLst>
                <a:ext uri="{FF2B5EF4-FFF2-40B4-BE49-F238E27FC236}">
                  <a16:creationId xmlns:a16="http://schemas.microsoft.com/office/drawing/2014/main" id="{417E69A3-4DBA-81CA-77C7-3B8EC5481C14}"/>
                </a:ext>
              </a:extLst>
            </p:cNvPr>
            <p:cNvSpPr txBox="1"/>
            <p:nvPr/>
          </p:nvSpPr>
          <p:spPr>
            <a:xfrm>
              <a:off x="2114144" y="1447743"/>
              <a:ext cx="2983149" cy="400110"/>
            </a:xfrm>
            <a:prstGeom prst="rect">
              <a:avLst/>
            </a:prstGeom>
            <a:noFill/>
          </p:spPr>
          <p:txBody>
            <a:bodyPr wrap="square">
              <a:spAutoFit/>
            </a:bodyPr>
            <a:lstStyle/>
            <a:p>
              <a:r>
                <a:rPr lang="zh-CN" altLang="en-US" sz="2000" dirty="0"/>
                <a:t>在多次分配中保持稳定</a:t>
              </a:r>
            </a:p>
          </p:txBody>
        </p:sp>
      </p:grpSp>
      <p:grpSp>
        <p:nvGrpSpPr>
          <p:cNvPr id="20" name="组合 19">
            <a:extLst>
              <a:ext uri="{FF2B5EF4-FFF2-40B4-BE49-F238E27FC236}">
                <a16:creationId xmlns:a16="http://schemas.microsoft.com/office/drawing/2014/main" id="{CFA3130B-99B8-1669-0FB2-B7C4375D7E8F}"/>
              </a:ext>
            </a:extLst>
          </p:cNvPr>
          <p:cNvGrpSpPr/>
          <p:nvPr/>
        </p:nvGrpSpPr>
        <p:grpSpPr>
          <a:xfrm>
            <a:off x="67824" y="2161392"/>
            <a:ext cx="6247839" cy="863052"/>
            <a:chOff x="133507" y="2019303"/>
            <a:chExt cx="6247839" cy="863052"/>
          </a:xfrm>
        </p:grpSpPr>
        <p:pic>
          <p:nvPicPr>
            <p:cNvPr id="10" name="图片 9">
              <a:extLst>
                <a:ext uri="{FF2B5EF4-FFF2-40B4-BE49-F238E27FC236}">
                  <a16:creationId xmlns:a16="http://schemas.microsoft.com/office/drawing/2014/main" id="{7609EAD4-1C9E-B54A-FA83-323F78F8AE0E}"/>
                </a:ext>
              </a:extLst>
            </p:cNvPr>
            <p:cNvPicPr>
              <a:picLocks noChangeAspect="1"/>
            </p:cNvPicPr>
            <p:nvPr/>
          </p:nvPicPr>
          <p:blipFill>
            <a:blip r:embed="rId8"/>
            <a:stretch>
              <a:fillRect/>
            </a:stretch>
          </p:blipFill>
          <p:spPr>
            <a:xfrm>
              <a:off x="133507" y="2019303"/>
              <a:ext cx="3107240" cy="569541"/>
            </a:xfrm>
            <a:prstGeom prst="rect">
              <a:avLst/>
            </a:prstGeom>
          </p:spPr>
        </p:pic>
        <p:sp>
          <p:nvSpPr>
            <p:cNvPr id="16" name="文本框 15">
              <a:extLst>
                <a:ext uri="{FF2B5EF4-FFF2-40B4-BE49-F238E27FC236}">
                  <a16:creationId xmlns:a16="http://schemas.microsoft.com/office/drawing/2014/main" id="{67679EB1-FDD1-8339-87C8-02BB455CBF23}"/>
                </a:ext>
              </a:extLst>
            </p:cNvPr>
            <p:cNvSpPr txBox="1"/>
            <p:nvPr/>
          </p:nvSpPr>
          <p:spPr>
            <a:xfrm>
              <a:off x="3022061" y="2093906"/>
              <a:ext cx="3359285" cy="400110"/>
            </a:xfrm>
            <a:prstGeom prst="rect">
              <a:avLst/>
            </a:prstGeom>
            <a:noFill/>
          </p:spPr>
          <p:txBody>
            <a:bodyPr wrap="square">
              <a:spAutoFit/>
            </a:bodyPr>
            <a:lstStyle/>
            <a:p>
              <a:r>
                <a:rPr lang="zh-CN" altLang="en-US" sz="2000" dirty="0"/>
                <a:t>在 </a:t>
              </a:r>
              <a:r>
                <a:rPr lang="en-US" altLang="zh-CN" sz="2000" dirty="0"/>
                <a:t>alloc-10 </a:t>
              </a:r>
              <a:r>
                <a:rPr lang="zh-CN" altLang="en-US" sz="2000" dirty="0"/>
                <a:t>时极快，但是在</a:t>
              </a:r>
            </a:p>
          </p:txBody>
        </p:sp>
        <p:sp>
          <p:nvSpPr>
            <p:cNvPr id="17" name="文本框 16">
              <a:extLst>
                <a:ext uri="{FF2B5EF4-FFF2-40B4-BE49-F238E27FC236}">
                  <a16:creationId xmlns:a16="http://schemas.microsoft.com/office/drawing/2014/main" id="{14595960-26CA-C1FF-75ED-04D762937ACA}"/>
                </a:ext>
              </a:extLst>
            </p:cNvPr>
            <p:cNvSpPr txBox="1"/>
            <p:nvPr/>
          </p:nvSpPr>
          <p:spPr>
            <a:xfrm>
              <a:off x="538263" y="2482245"/>
              <a:ext cx="3294434" cy="400110"/>
            </a:xfrm>
            <a:prstGeom prst="rect">
              <a:avLst/>
            </a:prstGeom>
            <a:noFill/>
          </p:spPr>
          <p:txBody>
            <a:bodyPr wrap="square" rtlCol="0">
              <a:spAutoFit/>
            </a:bodyPr>
            <a:lstStyle/>
            <a:p>
              <a:r>
                <a:rPr lang="en-US" altLang="zh-CN" sz="2000" dirty="0"/>
                <a:t>alloc-1000 </a:t>
              </a:r>
              <a:r>
                <a:rPr lang="zh-CN" altLang="en-US" sz="2000" dirty="0"/>
                <a:t>时性能下降明显</a:t>
              </a:r>
            </a:p>
          </p:txBody>
        </p:sp>
      </p:grpSp>
      <p:sp>
        <p:nvSpPr>
          <p:cNvPr id="31" name="文本框 30">
            <a:extLst>
              <a:ext uri="{FF2B5EF4-FFF2-40B4-BE49-F238E27FC236}">
                <a16:creationId xmlns:a16="http://schemas.microsoft.com/office/drawing/2014/main" id="{BDE3AB91-A54A-AF50-E8C5-AAB0E6A85FE5}"/>
              </a:ext>
            </a:extLst>
          </p:cNvPr>
          <p:cNvSpPr txBox="1"/>
          <p:nvPr/>
        </p:nvSpPr>
        <p:spPr>
          <a:xfrm>
            <a:off x="3048000" y="3245955"/>
            <a:ext cx="6096000" cy="369332"/>
          </a:xfrm>
          <a:prstGeom prst="rect">
            <a:avLst/>
          </a:prstGeom>
          <a:noFill/>
        </p:spPr>
        <p:txBody>
          <a:bodyPr wrap="square">
            <a:spAutoFit/>
          </a:bodyPr>
          <a:lstStyle/>
          <a:p>
            <a:r>
              <a:rPr lang="zh-CN" altLang="en-US" sz="1800" dirty="0"/>
              <a:t> </a:t>
            </a:r>
            <a:endParaRPr lang="zh-CN" altLang="en-US" dirty="0"/>
          </a:p>
        </p:txBody>
      </p:sp>
      <p:grpSp>
        <p:nvGrpSpPr>
          <p:cNvPr id="38" name="组合 37">
            <a:extLst>
              <a:ext uri="{FF2B5EF4-FFF2-40B4-BE49-F238E27FC236}">
                <a16:creationId xmlns:a16="http://schemas.microsoft.com/office/drawing/2014/main" id="{8D420995-4C0D-69E4-2F4D-576F96A72978}"/>
              </a:ext>
            </a:extLst>
          </p:cNvPr>
          <p:cNvGrpSpPr/>
          <p:nvPr/>
        </p:nvGrpSpPr>
        <p:grpSpPr>
          <a:xfrm>
            <a:off x="35906" y="4294184"/>
            <a:ext cx="6429420" cy="884354"/>
            <a:chOff x="-113757" y="3797010"/>
            <a:chExt cx="6429420" cy="884354"/>
          </a:xfrm>
        </p:grpSpPr>
        <p:pic>
          <p:nvPicPr>
            <p:cNvPr id="35" name="图片 34">
              <a:extLst>
                <a:ext uri="{FF2B5EF4-FFF2-40B4-BE49-F238E27FC236}">
                  <a16:creationId xmlns:a16="http://schemas.microsoft.com/office/drawing/2014/main" id="{FBC3313B-12CC-DF49-4399-6DFDC51DD36B}"/>
                </a:ext>
              </a:extLst>
            </p:cNvPr>
            <p:cNvPicPr>
              <a:picLocks noChangeAspect="1"/>
            </p:cNvPicPr>
            <p:nvPr/>
          </p:nvPicPr>
          <p:blipFill>
            <a:blip r:embed="rId9"/>
            <a:stretch>
              <a:fillRect/>
            </a:stretch>
          </p:blipFill>
          <p:spPr>
            <a:xfrm>
              <a:off x="1373353" y="4344797"/>
              <a:ext cx="2463927" cy="336567"/>
            </a:xfrm>
            <a:prstGeom prst="rect">
              <a:avLst/>
            </a:prstGeom>
          </p:spPr>
        </p:pic>
        <p:grpSp>
          <p:nvGrpSpPr>
            <p:cNvPr id="37" name="组合 36">
              <a:extLst>
                <a:ext uri="{FF2B5EF4-FFF2-40B4-BE49-F238E27FC236}">
                  <a16:creationId xmlns:a16="http://schemas.microsoft.com/office/drawing/2014/main" id="{BEA82EAB-482E-F44F-92EA-8A0B04A7FBB0}"/>
                </a:ext>
              </a:extLst>
            </p:cNvPr>
            <p:cNvGrpSpPr/>
            <p:nvPr/>
          </p:nvGrpSpPr>
          <p:grpSpPr>
            <a:xfrm>
              <a:off x="-113757" y="3797010"/>
              <a:ext cx="6429420" cy="873886"/>
              <a:chOff x="67824" y="4298862"/>
              <a:chExt cx="6429420" cy="873886"/>
            </a:xfrm>
          </p:grpSpPr>
          <p:pic>
            <p:nvPicPr>
              <p:cNvPr id="26" name="图片 25">
                <a:extLst>
                  <a:ext uri="{FF2B5EF4-FFF2-40B4-BE49-F238E27FC236}">
                    <a16:creationId xmlns:a16="http://schemas.microsoft.com/office/drawing/2014/main" id="{4FDE9068-19FD-771B-6B42-A162603D3C85}"/>
                  </a:ext>
                </a:extLst>
              </p:cNvPr>
              <p:cNvPicPr>
                <a:picLocks noChangeAspect="1"/>
              </p:cNvPicPr>
              <p:nvPr/>
            </p:nvPicPr>
            <p:blipFill>
              <a:blip r:embed="rId10"/>
              <a:stretch>
                <a:fillRect/>
              </a:stretch>
            </p:blipFill>
            <p:spPr>
              <a:xfrm>
                <a:off x="67824" y="4305114"/>
                <a:ext cx="453708" cy="431247"/>
              </a:xfrm>
              <a:prstGeom prst="rect">
                <a:avLst/>
              </a:prstGeom>
            </p:spPr>
          </p:pic>
          <p:sp>
            <p:nvSpPr>
              <p:cNvPr id="29" name="文本框 28">
                <a:extLst>
                  <a:ext uri="{FF2B5EF4-FFF2-40B4-BE49-F238E27FC236}">
                    <a16:creationId xmlns:a16="http://schemas.microsoft.com/office/drawing/2014/main" id="{C6F285AB-B421-C349-4287-47059F809128}"/>
                  </a:ext>
                </a:extLst>
              </p:cNvPr>
              <p:cNvSpPr txBox="1"/>
              <p:nvPr/>
            </p:nvSpPr>
            <p:spPr>
              <a:xfrm>
                <a:off x="401244" y="4298862"/>
                <a:ext cx="609600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000" b="0" i="0" u="none" strike="noStrike" cap="none" normalizeH="0" baseline="0" dirty="0">
                    <a:ln>
                      <a:noFill/>
                    </a:ln>
                    <a:solidFill>
                      <a:schemeClr val="tx1"/>
                    </a:solidFill>
                    <a:effectLst/>
                    <a:latin typeface="Arial" panose="020B0604020202020204" pitchFamily="34" charset="0"/>
                  </a:rPr>
                  <a:t>不同块大小</a:t>
                </a:r>
                <a:r>
                  <a:rPr kumimoji="0" lang="en-US" altLang="zh-CN" sz="2000" b="0" i="0" u="none" strike="noStrike" cap="none" normalizeH="0" baseline="0" dirty="0">
                    <a:ln>
                      <a:noFill/>
                    </a:ln>
                    <a:solidFill>
                      <a:schemeClr val="tx1"/>
                    </a:solidFill>
                    <a:effectLst/>
                    <a:latin typeface="Arial" panose="020B0604020202020204" pitchFamily="34" charset="0"/>
                  </a:rPr>
                  <a:t>(</a:t>
                </a:r>
                <a:r>
                  <a:rPr kumimoji="0" lang="zh-CN" altLang="zh-CN" sz="2000" b="0" i="0" u="none" strike="noStrike" cap="none" normalizeH="0" baseline="0" dirty="0">
                    <a:ln>
                      <a:noFill/>
                    </a:ln>
                    <a:solidFill>
                      <a:schemeClr val="tx1"/>
                    </a:solidFill>
                    <a:effectLst/>
                    <a:latin typeface="Arial" panose="020B0604020202020204" pitchFamily="34" charset="0"/>
                  </a:rPr>
                  <a:t>16B到2KB</a:t>
                </a:r>
                <a:r>
                  <a:rPr kumimoji="0" lang="en-US" altLang="zh-CN" sz="2000" b="0" i="0" u="none" strike="noStrike" cap="none" normalizeH="0" baseline="0" dirty="0">
                    <a:ln>
                      <a:noFill/>
                    </a:ln>
                    <a:solidFill>
                      <a:schemeClr val="tx1"/>
                    </a:solidFill>
                    <a:effectLst/>
                    <a:latin typeface="Arial" panose="020B0604020202020204" pitchFamily="34" charset="0"/>
                  </a:rPr>
                  <a:t>)</a:t>
                </a:r>
                <a:r>
                  <a:rPr kumimoji="0" lang="zh-CN" altLang="zh-CN" sz="2000" b="0" i="0" u="none" strike="noStrike" cap="none" normalizeH="0" baseline="0" dirty="0">
                    <a:ln>
                      <a:noFill/>
                    </a:ln>
                    <a:solidFill>
                      <a:schemeClr val="tx1"/>
                    </a:solidFill>
                    <a:effectLst/>
                    <a:latin typeface="Arial" panose="020B0604020202020204" pitchFamily="34" charset="0"/>
                  </a:rPr>
                  <a:t>下，</a:t>
                </a:r>
                <a:r>
                  <a:rPr kumimoji="0" lang="en-US" altLang="zh-CN" sz="2000" b="0" i="0" u="none" strike="noStrike" cap="none" normalizeH="0" baseline="0" dirty="0">
                    <a:ln>
                      <a:noFill/>
                    </a:ln>
                    <a:solidFill>
                      <a:schemeClr val="tx1"/>
                    </a:solidFill>
                    <a:effectLst/>
                    <a:latin typeface="+mj-lt"/>
                  </a:rPr>
                  <a:t>                     </a:t>
                </a:r>
                <a:r>
                  <a:rPr kumimoji="0" lang="zh-CN" altLang="zh-CN" sz="2000" b="0" i="0" u="none" strike="noStrike" cap="none" normalizeH="0" baseline="0" dirty="0">
                    <a:ln>
                      <a:noFill/>
                    </a:ln>
                    <a:solidFill>
                      <a:schemeClr val="tx1"/>
                    </a:solidFill>
                    <a:effectLst/>
                    <a:latin typeface="Arial" panose="020B0604020202020204" pitchFamily="34" charset="0"/>
                  </a:rPr>
                  <a:t>时间几乎</a:t>
                </a:r>
              </a:p>
            </p:txBody>
          </p:sp>
          <p:pic>
            <p:nvPicPr>
              <p:cNvPr id="33" name="图片 32">
                <a:extLst>
                  <a:ext uri="{FF2B5EF4-FFF2-40B4-BE49-F238E27FC236}">
                    <a16:creationId xmlns:a16="http://schemas.microsoft.com/office/drawing/2014/main" id="{E79C488F-33E2-8C3C-3EAA-6636A221A8A9}"/>
                  </a:ext>
                </a:extLst>
              </p:cNvPr>
              <p:cNvPicPr>
                <a:picLocks noChangeAspect="1"/>
              </p:cNvPicPr>
              <p:nvPr/>
            </p:nvPicPr>
            <p:blipFill>
              <a:blip r:embed="rId11"/>
              <a:stretch>
                <a:fillRect/>
              </a:stretch>
            </p:blipFill>
            <p:spPr>
              <a:xfrm>
                <a:off x="3558604" y="4393654"/>
                <a:ext cx="1485976" cy="317516"/>
              </a:xfrm>
              <a:prstGeom prst="rect">
                <a:avLst/>
              </a:prstGeom>
            </p:spPr>
          </p:pic>
          <p:sp>
            <p:nvSpPr>
              <p:cNvPr id="36" name="文本框 35">
                <a:extLst>
                  <a:ext uri="{FF2B5EF4-FFF2-40B4-BE49-F238E27FC236}">
                    <a16:creationId xmlns:a16="http://schemas.microsoft.com/office/drawing/2014/main" id="{E5367E57-F042-D740-373E-1E94AABAD40C}"/>
                  </a:ext>
                </a:extLst>
              </p:cNvPr>
              <p:cNvSpPr txBox="1"/>
              <p:nvPr/>
            </p:nvSpPr>
            <p:spPr>
              <a:xfrm>
                <a:off x="420867" y="4772638"/>
                <a:ext cx="5801588" cy="400110"/>
              </a:xfrm>
              <a:prstGeom prst="rect">
                <a:avLst/>
              </a:prstGeom>
              <a:noFill/>
            </p:spPr>
            <p:txBody>
              <a:bodyPr wrap="none" rtlCol="0">
                <a:spAutoFit/>
              </a:bodyPr>
              <a:lstStyle/>
              <a:p>
                <a:r>
                  <a:rPr lang="zh-CN" altLang="zh-CN" sz="2000" dirty="0">
                    <a:latin typeface="Arial" panose="020B0604020202020204" pitchFamily="34" charset="0"/>
                  </a:rPr>
                  <a:t>稳定，而 </a:t>
                </a:r>
                <a:r>
                  <a:rPr lang="en-US" altLang="zh-CN" sz="2000" dirty="0">
                    <a:latin typeface="Arial" panose="020B0604020202020204" pitchFamily="34" charset="0"/>
                  </a:rPr>
                  <a:t>       </a:t>
                </a:r>
                <a:r>
                  <a:rPr lang="zh-CN" altLang="zh-CN" sz="2000" dirty="0">
                    <a:latin typeface="Arial" panose="020B0604020202020204" pitchFamily="34" charset="0"/>
                  </a:rPr>
                  <a:t> </a:t>
                </a:r>
                <a:r>
                  <a:rPr lang="en-US" altLang="zh-CN" sz="2000" dirty="0">
                    <a:latin typeface="Arial" panose="020B0604020202020204" pitchFamily="34" charset="0"/>
                  </a:rPr>
                  <a:t>                           </a:t>
                </a:r>
                <a:r>
                  <a:rPr lang="zh-CN" altLang="zh-CN" sz="2000" dirty="0">
                    <a:latin typeface="Arial" panose="020B0604020202020204" pitchFamily="34" charset="0"/>
                  </a:rPr>
                  <a:t>明显受块大小影响</a:t>
                </a:r>
                <a:endParaRPr lang="zh-CN" altLang="en-US" sz="2000" dirty="0"/>
              </a:p>
            </p:txBody>
          </p:sp>
        </p:grpSp>
      </p:grpSp>
      <p:sp>
        <p:nvSpPr>
          <p:cNvPr id="4" name="灯片编号占位符 3">
            <a:extLst>
              <a:ext uri="{FF2B5EF4-FFF2-40B4-BE49-F238E27FC236}">
                <a16:creationId xmlns:a16="http://schemas.microsoft.com/office/drawing/2014/main" id="{781E3AC4-6510-5C32-9CC8-0D3C217D0A4F}"/>
              </a:ext>
            </a:extLst>
          </p:cNvPr>
          <p:cNvSpPr>
            <a:spLocks noGrp="1"/>
          </p:cNvSpPr>
          <p:nvPr>
            <p:ph type="sldNum" sz="quarter" idx="12"/>
          </p:nvPr>
        </p:nvSpPr>
        <p:spPr>
          <a:xfrm>
            <a:off x="9379622" y="6499845"/>
            <a:ext cx="2700000" cy="316800"/>
          </a:xfrm>
        </p:spPr>
        <p:txBody>
          <a:bodyPr>
            <a:normAutofit fontScale="70000" lnSpcReduction="20000"/>
          </a:bodyPr>
          <a:lstStyle/>
          <a:p>
            <a:fld id="{49AE70B2-8BF9-45C0-BB95-33D1B9D3A854}" type="slidenum">
              <a:rPr lang="zh-CN" altLang="en-US" smtClean="0"/>
              <a:pPr/>
              <a:t>38</a:t>
            </a:fld>
            <a:endParaRPr lang="zh-CN" altLang="en-US" dirty="0"/>
          </a:p>
        </p:txBody>
      </p:sp>
    </p:spTree>
    <p:extLst>
      <p:ext uri="{BB962C8B-B14F-4D97-AF65-F5344CB8AC3E}">
        <p14:creationId xmlns:p14="http://schemas.microsoft.com/office/powerpoint/2010/main" val="370838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性能与验证</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D7E1E415-78B1-2847-A29A-7D0D69B9BC01}"/>
              </a:ext>
            </a:extLst>
          </p:cNvPr>
          <p:cNvSpPr/>
          <p:nvPr/>
        </p:nvSpPr>
        <p:spPr>
          <a:xfrm>
            <a:off x="1109272" y="4017776"/>
            <a:ext cx="839449" cy="7185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5984E32F-329B-2816-E927-0ACF899F6E78}"/>
              </a:ext>
            </a:extLst>
          </p:cNvPr>
          <p:cNvSpPr txBox="1"/>
          <p:nvPr/>
        </p:nvSpPr>
        <p:spPr>
          <a:xfrm>
            <a:off x="168154" y="1230148"/>
            <a:ext cx="5054778" cy="476541"/>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随机生成事件响应时间测试</a:t>
            </a:r>
            <a:endParaRPr lang="en-US" altLang="zh-CN" sz="2400" b="1" spc="-5" dirty="0">
              <a:solidFill>
                <a:srgbClr val="004282"/>
              </a:solidFill>
              <a:latin typeface="Calibri" panose="020F0502020204030204" charset="0"/>
              <a:cs typeface="Calibri" panose="020F0502020204030204" charset="0"/>
            </a:endParaRPr>
          </a:p>
        </p:txBody>
      </p:sp>
      <p:sp>
        <p:nvSpPr>
          <p:cNvPr id="4" name="等腰三角形 76">
            <a:extLst>
              <a:ext uri="{FF2B5EF4-FFF2-40B4-BE49-F238E27FC236}">
                <a16:creationId xmlns:a16="http://schemas.microsoft.com/office/drawing/2014/main" id="{0510A885-CC2D-F03D-DB71-B67DAD464E27}"/>
              </a:ext>
            </a:extLst>
          </p:cNvPr>
          <p:cNvSpPr/>
          <p:nvPr/>
        </p:nvSpPr>
        <p:spPr>
          <a:xfrm>
            <a:off x="7721458" y="2160964"/>
            <a:ext cx="2532125" cy="2178400"/>
          </a:xfrm>
          <a:prstGeom prst="triangle">
            <a:avLst/>
          </a:prstGeom>
          <a:solidFill>
            <a:schemeClr val="accent1">
              <a:alpha val="30000"/>
            </a:schemeClr>
          </a:solidFill>
          <a:ln w="6055" cap="flat">
            <a:noFill/>
            <a:prstDash val="solid"/>
            <a:miter/>
          </a:ln>
        </p:spPr>
        <p:txBody>
          <a:bodyPr rtlCol="0" anchor="ctr"/>
          <a:lstStyle/>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硬实时</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操作系统</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1400" dirty="0">
                <a:latin typeface="Arial" panose="020B0604020202020204" pitchFamily="34" charset="0"/>
                <a:ea typeface="微软雅黑" panose="020B0503020204020204" pitchFamily="34" charset="-122"/>
                <a:sym typeface="Arial" panose="020B0604020202020204" pitchFamily="34" charset="0"/>
              </a:rPr>
              <a:t>响应延迟指标</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algn="ct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algn="ct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5069A483-339B-5EB8-D6D5-894D0EA85EE7}"/>
              </a:ext>
            </a:extLst>
          </p:cNvPr>
          <p:cNvSpPr txBox="1"/>
          <p:nvPr/>
        </p:nvSpPr>
        <p:spPr>
          <a:xfrm>
            <a:off x="8776727" y="2401165"/>
            <a:ext cx="421586" cy="369332"/>
          </a:xfrm>
          <a:prstGeom prst="rect">
            <a:avLst/>
          </a:prstGeom>
          <a:noFill/>
        </p:spPr>
        <p:txBody>
          <a:bodyPr wrap="square" rtlCol="0">
            <a:spAutoFit/>
          </a:bodyPr>
          <a:lstStyle/>
          <a:p>
            <a:pPr algn="r"/>
            <a:r>
              <a:rPr lang="zh-CN" altLang="en-US" dirty="0"/>
              <a:t>高</a:t>
            </a:r>
          </a:p>
        </p:txBody>
      </p:sp>
      <p:sp>
        <p:nvSpPr>
          <p:cNvPr id="7" name="文本框 6">
            <a:extLst>
              <a:ext uri="{FF2B5EF4-FFF2-40B4-BE49-F238E27FC236}">
                <a16:creationId xmlns:a16="http://schemas.microsoft.com/office/drawing/2014/main" id="{AB7E71E2-1AC6-5D3C-0BDD-2DCE71077BE8}"/>
              </a:ext>
            </a:extLst>
          </p:cNvPr>
          <p:cNvSpPr txBox="1"/>
          <p:nvPr/>
        </p:nvSpPr>
        <p:spPr>
          <a:xfrm>
            <a:off x="7884736" y="3970032"/>
            <a:ext cx="355941" cy="369332"/>
          </a:xfrm>
          <a:prstGeom prst="rect">
            <a:avLst/>
          </a:prstGeom>
          <a:noFill/>
        </p:spPr>
        <p:txBody>
          <a:bodyPr wrap="square" rtlCol="0">
            <a:spAutoFit/>
          </a:bodyPr>
          <a:lstStyle/>
          <a:p>
            <a:r>
              <a:rPr lang="zh-CN" altLang="en-US" dirty="0"/>
              <a:t>中</a:t>
            </a:r>
          </a:p>
        </p:txBody>
      </p:sp>
      <p:sp>
        <p:nvSpPr>
          <p:cNvPr id="8" name="文本框 7">
            <a:extLst>
              <a:ext uri="{FF2B5EF4-FFF2-40B4-BE49-F238E27FC236}">
                <a16:creationId xmlns:a16="http://schemas.microsoft.com/office/drawing/2014/main" id="{30166DF2-E5AF-58C9-F64A-6C011CBBBDE9}"/>
              </a:ext>
            </a:extLst>
          </p:cNvPr>
          <p:cNvSpPr txBox="1"/>
          <p:nvPr/>
        </p:nvSpPr>
        <p:spPr>
          <a:xfrm>
            <a:off x="9658303" y="3970032"/>
            <a:ext cx="441857" cy="369332"/>
          </a:xfrm>
          <a:prstGeom prst="rect">
            <a:avLst/>
          </a:prstGeom>
          <a:noFill/>
        </p:spPr>
        <p:txBody>
          <a:bodyPr wrap="square" rtlCol="0">
            <a:spAutoFit/>
          </a:bodyPr>
          <a:lstStyle/>
          <a:p>
            <a:r>
              <a:rPr lang="zh-CN" altLang="en-US" dirty="0"/>
              <a:t>低</a:t>
            </a:r>
          </a:p>
        </p:txBody>
      </p:sp>
      <p:sp>
        <p:nvSpPr>
          <p:cNvPr id="9" name="文本框 8">
            <a:extLst>
              <a:ext uri="{FF2B5EF4-FFF2-40B4-BE49-F238E27FC236}">
                <a16:creationId xmlns:a16="http://schemas.microsoft.com/office/drawing/2014/main" id="{EFC7E477-2F35-E972-293C-6DD7EBCE1721}"/>
              </a:ext>
            </a:extLst>
          </p:cNvPr>
          <p:cNvSpPr txBox="1"/>
          <p:nvPr/>
        </p:nvSpPr>
        <p:spPr>
          <a:xfrm>
            <a:off x="8529112" y="1792545"/>
            <a:ext cx="926674" cy="369332"/>
          </a:xfrm>
          <a:prstGeom prst="rect">
            <a:avLst/>
          </a:prstGeom>
          <a:noFill/>
        </p:spPr>
        <p:txBody>
          <a:bodyPr wrap="square" rtlCol="0">
            <a:spAutoFit/>
          </a:bodyPr>
          <a:lstStyle/>
          <a:p>
            <a:r>
              <a:rPr lang="en-US" altLang="zh-CN" dirty="0"/>
              <a:t>1-5 </a:t>
            </a:r>
            <a:r>
              <a:rPr lang="en-US" altLang="zh-CN" dirty="0" err="1"/>
              <a:t>ms</a:t>
            </a:r>
            <a:endParaRPr lang="zh-CN" altLang="en-US" dirty="0"/>
          </a:p>
        </p:txBody>
      </p:sp>
      <p:sp>
        <p:nvSpPr>
          <p:cNvPr id="10" name="文本框 9">
            <a:extLst>
              <a:ext uri="{FF2B5EF4-FFF2-40B4-BE49-F238E27FC236}">
                <a16:creationId xmlns:a16="http://schemas.microsoft.com/office/drawing/2014/main" id="{34B5283D-3281-E6CA-16F9-4C0326BB18CF}"/>
              </a:ext>
            </a:extLst>
          </p:cNvPr>
          <p:cNvSpPr txBox="1"/>
          <p:nvPr/>
        </p:nvSpPr>
        <p:spPr>
          <a:xfrm>
            <a:off x="7230385" y="4339364"/>
            <a:ext cx="1010292" cy="369332"/>
          </a:xfrm>
          <a:prstGeom prst="rect">
            <a:avLst/>
          </a:prstGeom>
          <a:noFill/>
        </p:spPr>
        <p:txBody>
          <a:bodyPr wrap="square" rtlCol="0">
            <a:spAutoFit/>
          </a:bodyPr>
          <a:lstStyle/>
          <a:p>
            <a:r>
              <a:rPr lang="en-US" altLang="zh-CN" dirty="0"/>
              <a:t>5-20 </a:t>
            </a:r>
            <a:r>
              <a:rPr lang="en-US" altLang="zh-CN" dirty="0" err="1"/>
              <a:t>ms</a:t>
            </a:r>
            <a:endParaRPr lang="zh-CN" altLang="en-US" dirty="0"/>
          </a:p>
        </p:txBody>
      </p:sp>
      <p:sp>
        <p:nvSpPr>
          <p:cNvPr id="11" name="文本框 10">
            <a:extLst>
              <a:ext uri="{FF2B5EF4-FFF2-40B4-BE49-F238E27FC236}">
                <a16:creationId xmlns:a16="http://schemas.microsoft.com/office/drawing/2014/main" id="{03ABB7DA-0DB4-94D5-4012-A6461D72208E}"/>
              </a:ext>
            </a:extLst>
          </p:cNvPr>
          <p:cNvSpPr txBox="1"/>
          <p:nvPr/>
        </p:nvSpPr>
        <p:spPr>
          <a:xfrm>
            <a:off x="9812386" y="4367029"/>
            <a:ext cx="1270342" cy="369332"/>
          </a:xfrm>
          <a:prstGeom prst="rect">
            <a:avLst/>
          </a:prstGeom>
          <a:noFill/>
        </p:spPr>
        <p:txBody>
          <a:bodyPr wrap="square" rtlCol="0">
            <a:spAutoFit/>
          </a:bodyPr>
          <a:lstStyle/>
          <a:p>
            <a:r>
              <a:rPr lang="en-US" altLang="zh-CN" dirty="0"/>
              <a:t>20-100 </a:t>
            </a:r>
            <a:r>
              <a:rPr lang="en-US" altLang="zh-CN" dirty="0" err="1"/>
              <a:t>ms</a:t>
            </a:r>
            <a:endParaRPr lang="zh-CN" altLang="en-US" dirty="0"/>
          </a:p>
        </p:txBody>
      </p:sp>
      <p:sp>
        <p:nvSpPr>
          <p:cNvPr id="13" name="文本框 12">
            <a:extLst>
              <a:ext uri="{FF2B5EF4-FFF2-40B4-BE49-F238E27FC236}">
                <a16:creationId xmlns:a16="http://schemas.microsoft.com/office/drawing/2014/main" id="{25FD2A3E-0D6E-0B8F-C7F5-7BBD0F48651F}"/>
              </a:ext>
            </a:extLst>
          </p:cNvPr>
          <p:cNvSpPr txBox="1"/>
          <p:nvPr/>
        </p:nvSpPr>
        <p:spPr>
          <a:xfrm>
            <a:off x="686992" y="2185722"/>
            <a:ext cx="5998094" cy="707886"/>
          </a:xfrm>
          <a:prstGeom prst="rect">
            <a:avLst/>
          </a:prstGeom>
          <a:noFill/>
        </p:spPr>
        <p:txBody>
          <a:bodyPr wrap="square" rtlCol="0">
            <a:spAutoFit/>
          </a:bodyPr>
          <a:lstStyle/>
          <a:p>
            <a:pPr marL="285750" indent="-285750">
              <a:buSzPct val="70000"/>
              <a:buFont typeface="Wingdings" panose="05000000000000000000" pitchFamily="2" charset="2"/>
              <a:buChar char="n"/>
            </a:pPr>
            <a:r>
              <a:rPr lang="zh-CN" altLang="en-US" sz="2000" dirty="0"/>
              <a:t>情景：随机生成</a:t>
            </a:r>
            <a:r>
              <a:rPr lang="en-US" altLang="zh-CN" sz="2000" dirty="0"/>
              <a:t>100</a:t>
            </a:r>
            <a:r>
              <a:rPr lang="zh-CN" altLang="en-US" sz="2000" dirty="0"/>
              <a:t>个不同优先级的事件，</a:t>
            </a:r>
            <a:r>
              <a:rPr lang="en-US" altLang="zh-CN" sz="2000" dirty="0"/>
              <a:t>  </a:t>
            </a:r>
            <a:r>
              <a:rPr lang="zh-CN" altLang="en-US" sz="2000" dirty="0"/>
              <a:t>由三种优先级处理器并发处理</a:t>
            </a:r>
          </a:p>
        </p:txBody>
      </p:sp>
      <p:sp>
        <p:nvSpPr>
          <p:cNvPr id="14" name="文本框 13">
            <a:extLst>
              <a:ext uri="{FF2B5EF4-FFF2-40B4-BE49-F238E27FC236}">
                <a16:creationId xmlns:a16="http://schemas.microsoft.com/office/drawing/2014/main" id="{2B684E2A-E32C-E00C-9A72-578C6FED0F75}"/>
              </a:ext>
            </a:extLst>
          </p:cNvPr>
          <p:cNvSpPr txBox="1"/>
          <p:nvPr/>
        </p:nvSpPr>
        <p:spPr>
          <a:xfrm>
            <a:off x="685533" y="3421237"/>
            <a:ext cx="6139110" cy="400110"/>
          </a:xfrm>
          <a:prstGeom prst="rect">
            <a:avLst/>
          </a:prstGeom>
          <a:noFill/>
        </p:spPr>
        <p:txBody>
          <a:bodyPr wrap="square" rtlCol="0">
            <a:spAutoFit/>
          </a:bodyPr>
          <a:lstStyle/>
          <a:p>
            <a:pPr marL="285750" indent="-285750">
              <a:buSzPct val="70000"/>
              <a:buFont typeface="Wingdings" panose="05000000000000000000" pitchFamily="2" charset="2"/>
              <a:buChar char="n"/>
            </a:pPr>
            <a:r>
              <a:rPr lang="zh-CN" altLang="en-US" sz="2000" dirty="0"/>
              <a:t>目的：测量实时系统处理不同优先级事件的能力</a:t>
            </a:r>
          </a:p>
        </p:txBody>
      </p:sp>
      <p:sp>
        <p:nvSpPr>
          <p:cNvPr id="15" name="文本框 14">
            <a:extLst>
              <a:ext uri="{FF2B5EF4-FFF2-40B4-BE49-F238E27FC236}">
                <a16:creationId xmlns:a16="http://schemas.microsoft.com/office/drawing/2014/main" id="{5551B649-6AE1-C4FC-4E89-7A2836D6DB27}"/>
              </a:ext>
            </a:extLst>
          </p:cNvPr>
          <p:cNvSpPr txBox="1"/>
          <p:nvPr/>
        </p:nvSpPr>
        <p:spPr>
          <a:xfrm>
            <a:off x="685533" y="4604968"/>
            <a:ext cx="6327113" cy="400110"/>
          </a:xfrm>
          <a:prstGeom prst="rect">
            <a:avLst/>
          </a:prstGeom>
          <a:noFill/>
        </p:spPr>
        <p:txBody>
          <a:bodyPr wrap="square" rtlCol="0">
            <a:spAutoFit/>
          </a:bodyPr>
          <a:lstStyle/>
          <a:p>
            <a:pPr marL="285750" indent="-285750">
              <a:buSzPct val="70000"/>
              <a:buFont typeface="Wingdings" panose="05000000000000000000" pitchFamily="2" charset="2"/>
              <a:buChar char="n"/>
            </a:pPr>
            <a:r>
              <a:rPr lang="zh-CN" altLang="en-US" sz="2000" dirty="0"/>
              <a:t>应用：评估系统调度性能，优化实时任务处理策略</a:t>
            </a:r>
          </a:p>
        </p:txBody>
      </p:sp>
      <p:sp>
        <p:nvSpPr>
          <p:cNvPr id="17" name="箭头: 燕尾形 16">
            <a:extLst>
              <a:ext uri="{FF2B5EF4-FFF2-40B4-BE49-F238E27FC236}">
                <a16:creationId xmlns:a16="http://schemas.microsoft.com/office/drawing/2014/main" id="{E19D13D8-D878-8248-5F83-B1CD0B8D30A9}"/>
              </a:ext>
            </a:extLst>
          </p:cNvPr>
          <p:cNvSpPr/>
          <p:nvPr/>
        </p:nvSpPr>
        <p:spPr>
          <a:xfrm>
            <a:off x="5572317" y="552321"/>
            <a:ext cx="2593488" cy="957501"/>
          </a:xfrm>
          <a:prstGeom prst="notched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i="1" dirty="0"/>
              <a:t>It’s show time</a:t>
            </a:r>
            <a:r>
              <a:rPr lang="zh-CN" altLang="en-US" i="1" dirty="0"/>
              <a:t>！</a:t>
            </a:r>
          </a:p>
        </p:txBody>
      </p:sp>
      <p:sp>
        <p:nvSpPr>
          <p:cNvPr id="16" name="灯片编号占位符 15">
            <a:extLst>
              <a:ext uri="{FF2B5EF4-FFF2-40B4-BE49-F238E27FC236}">
                <a16:creationId xmlns:a16="http://schemas.microsoft.com/office/drawing/2014/main" id="{BD29DC18-F5E6-8515-CA22-1A871E6CF6DC}"/>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39</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4</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E84981A-35A8-3B1C-BC7B-E4128D34123F}"/>
              </a:ext>
            </a:extLst>
          </p:cNvPr>
          <p:cNvSpPr txBox="1"/>
          <p:nvPr/>
        </p:nvSpPr>
        <p:spPr>
          <a:xfrm>
            <a:off x="686992" y="1348843"/>
            <a:ext cx="2224821" cy="525721"/>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en-US" altLang="zh-CN" sz="2800" b="1" spc="-5" dirty="0">
                <a:solidFill>
                  <a:srgbClr val="004282"/>
                </a:solidFill>
                <a:latin typeface="Calibri" panose="020F0502020204030204" charset="0"/>
                <a:cs typeface="Calibri" panose="020F0502020204030204" charset="0"/>
              </a:rPr>
              <a:t>RUST &amp; C</a:t>
            </a:r>
            <a:endParaRPr lang="en-US" sz="2800" b="1" spc="-5" dirty="0">
              <a:solidFill>
                <a:srgbClr val="004282"/>
              </a:solidFill>
              <a:latin typeface="Calibri" panose="020F0502020204030204" charset="0"/>
              <a:cs typeface="Calibri" panose="020F0502020204030204" charset="0"/>
            </a:endParaRPr>
          </a:p>
        </p:txBody>
      </p:sp>
      <p:pic>
        <p:nvPicPr>
          <p:cNvPr id="7" name="图片 6">
            <a:extLst>
              <a:ext uri="{FF2B5EF4-FFF2-40B4-BE49-F238E27FC236}">
                <a16:creationId xmlns:a16="http://schemas.microsoft.com/office/drawing/2014/main" id="{BA226036-8C78-4946-B195-B3AE68DEA5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426" y="2344820"/>
            <a:ext cx="3630945" cy="3630945"/>
          </a:xfrm>
          <a:prstGeom prst="rect">
            <a:avLst/>
          </a:prstGeom>
        </p:spPr>
      </p:pic>
      <p:sp>
        <p:nvSpPr>
          <p:cNvPr id="3" name="矩形 2">
            <a:extLst>
              <a:ext uri="{FF2B5EF4-FFF2-40B4-BE49-F238E27FC236}">
                <a16:creationId xmlns:a16="http://schemas.microsoft.com/office/drawing/2014/main" id="{42562852-0069-4205-851E-97D98ADF84BF}"/>
              </a:ext>
            </a:extLst>
          </p:cNvPr>
          <p:cNvSpPr/>
          <p:nvPr/>
        </p:nvSpPr>
        <p:spPr>
          <a:xfrm>
            <a:off x="5279156" y="3429000"/>
            <a:ext cx="877163" cy="923330"/>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vs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8" name="图片 7">
            <a:extLst>
              <a:ext uri="{FF2B5EF4-FFF2-40B4-BE49-F238E27FC236}">
                <a16:creationId xmlns:a16="http://schemas.microsoft.com/office/drawing/2014/main" id="{75123CBF-B42C-D142-919C-32ACC7F5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72454" y="2706556"/>
            <a:ext cx="2544037" cy="2907471"/>
          </a:xfrm>
          <a:prstGeom prst="rect">
            <a:avLst/>
          </a:prstGeom>
        </p:spPr>
      </p:pic>
      <p:sp>
        <p:nvSpPr>
          <p:cNvPr id="10" name="文本框 9">
            <a:extLst>
              <a:ext uri="{FF2B5EF4-FFF2-40B4-BE49-F238E27FC236}">
                <a16:creationId xmlns:a16="http://schemas.microsoft.com/office/drawing/2014/main" id="{F0722D68-85C4-B20C-F6EE-D89268D3E8FD}"/>
              </a:ext>
            </a:extLst>
          </p:cNvPr>
          <p:cNvSpPr txBox="1"/>
          <p:nvPr/>
        </p:nvSpPr>
        <p:spPr>
          <a:xfrm>
            <a:off x="3924778" y="1682045"/>
            <a:ext cx="3967596" cy="1015663"/>
          </a:xfrm>
          <a:prstGeom prst="rect">
            <a:avLst/>
          </a:prstGeom>
          <a:noFill/>
        </p:spPr>
        <p:txBody>
          <a:bodyPr wrap="square">
            <a:spAutoFit/>
          </a:bodyPr>
          <a:lstStyle/>
          <a:p>
            <a:r>
              <a:rPr lang="en-US" altLang="zh-CN" sz="6000" b="1" spc="-5" dirty="0">
                <a:solidFill>
                  <a:srgbClr val="FF0000"/>
                </a:solidFill>
                <a:latin typeface="Calibri" panose="020F0502020204030204" charset="0"/>
                <a:cs typeface="Calibri" panose="020F0502020204030204" charset="0"/>
              </a:rPr>
              <a:t>Why RUST?</a:t>
            </a:r>
            <a:endParaRPr lang="zh-CN" altLang="en-US" sz="6000" dirty="0">
              <a:solidFill>
                <a:srgbClr val="FF0000"/>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40</a:t>
            </a:fld>
            <a:endParaRPr lang="en-US" dirty="0">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性能与验证</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E84981A-35A8-3B1C-BC7B-E4128D34123F}"/>
              </a:ext>
            </a:extLst>
          </p:cNvPr>
          <p:cNvSpPr txBox="1"/>
          <p:nvPr/>
        </p:nvSpPr>
        <p:spPr>
          <a:xfrm>
            <a:off x="239038" y="1101164"/>
            <a:ext cx="4134488" cy="452432"/>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zh-CN" altLang="en-US" sz="2400" b="1" spc="-5" dirty="0">
                <a:solidFill>
                  <a:srgbClr val="004282"/>
                </a:solidFill>
                <a:latin typeface="Calibri" panose="020F0502020204030204" charset="0"/>
                <a:cs typeface="Calibri" panose="020F0502020204030204" charset="0"/>
              </a:rPr>
              <a:t>上下文切换性能测试</a:t>
            </a:r>
            <a:endParaRPr lang="en-US" sz="2400" b="1" spc="-5" dirty="0">
              <a:solidFill>
                <a:srgbClr val="004282"/>
              </a:solidFill>
              <a:latin typeface="Calibri" panose="020F0502020204030204" charset="0"/>
              <a:cs typeface="Calibri" panose="020F0502020204030204" charset="0"/>
            </a:endParaRPr>
          </a:p>
        </p:txBody>
      </p:sp>
      <p:sp>
        <p:nvSpPr>
          <p:cNvPr id="3" name="文本框 2">
            <a:extLst>
              <a:ext uri="{FF2B5EF4-FFF2-40B4-BE49-F238E27FC236}">
                <a16:creationId xmlns:a16="http://schemas.microsoft.com/office/drawing/2014/main" id="{DA655C8E-7521-B3C3-8594-AF26B7B982BB}"/>
              </a:ext>
            </a:extLst>
          </p:cNvPr>
          <p:cNvSpPr txBox="1"/>
          <p:nvPr/>
        </p:nvSpPr>
        <p:spPr>
          <a:xfrm>
            <a:off x="497557" y="3630549"/>
            <a:ext cx="6048978" cy="400110"/>
          </a:xfrm>
          <a:prstGeom prst="rect">
            <a:avLst/>
          </a:prstGeom>
          <a:noFill/>
        </p:spPr>
        <p:txBody>
          <a:bodyPr wrap="square" rtlCol="0">
            <a:spAutoFit/>
          </a:bodyPr>
          <a:lstStyle/>
          <a:p>
            <a:pPr marL="342900" indent="-342900">
              <a:buSzPct val="70000"/>
              <a:buFont typeface="Wingdings" panose="05000000000000000000" pitchFamily="2" charset="2"/>
              <a:buChar char="n"/>
            </a:pPr>
            <a:r>
              <a:rPr lang="zh-CN" altLang="en-US" sz="2000" dirty="0"/>
              <a:t>目的：测量操作系统线程切换的时间开销</a:t>
            </a:r>
          </a:p>
        </p:txBody>
      </p:sp>
      <p:sp>
        <p:nvSpPr>
          <p:cNvPr id="5" name="文本框 4">
            <a:extLst>
              <a:ext uri="{FF2B5EF4-FFF2-40B4-BE49-F238E27FC236}">
                <a16:creationId xmlns:a16="http://schemas.microsoft.com/office/drawing/2014/main" id="{0E2D5BCA-CB56-9C05-E9E1-AB1E069B23D1}"/>
              </a:ext>
            </a:extLst>
          </p:cNvPr>
          <p:cNvSpPr txBox="1"/>
          <p:nvPr/>
        </p:nvSpPr>
        <p:spPr>
          <a:xfrm>
            <a:off x="497558" y="2118722"/>
            <a:ext cx="6048977" cy="707886"/>
          </a:xfrm>
          <a:prstGeom prst="rect">
            <a:avLst/>
          </a:prstGeom>
          <a:noFill/>
        </p:spPr>
        <p:txBody>
          <a:bodyPr wrap="square" rtlCol="0">
            <a:spAutoFit/>
          </a:bodyPr>
          <a:lstStyle/>
          <a:p>
            <a:pPr marL="342900" indent="-342900">
              <a:buSzPct val="70000"/>
              <a:buFont typeface="Wingdings" panose="05000000000000000000" pitchFamily="2" charset="2"/>
              <a:buChar char="n"/>
            </a:pPr>
            <a:r>
              <a:rPr lang="zh-CN" altLang="en-US" sz="2000" dirty="0"/>
              <a:t>情景：两个相同优先级线程交替执行</a:t>
            </a:r>
            <a:r>
              <a:rPr lang="en-US" altLang="zh-CN" sz="2000" dirty="0"/>
              <a:t>5000</a:t>
            </a:r>
            <a:r>
              <a:rPr lang="zh-CN" altLang="en-US" sz="2000" dirty="0"/>
              <a:t>次切换</a:t>
            </a:r>
            <a:endParaRPr lang="en-US" altLang="zh-CN" sz="2000" dirty="0"/>
          </a:p>
          <a:p>
            <a:pPr>
              <a:buSzPct val="70000"/>
            </a:pPr>
            <a:r>
              <a:rPr lang="en-US" altLang="zh-CN" sz="2000" dirty="0"/>
              <a:t>                </a:t>
            </a:r>
            <a:r>
              <a:rPr lang="zh-CN" altLang="en-US" sz="2000" dirty="0"/>
              <a:t>这里使用测试脚本执行</a:t>
            </a:r>
            <a:r>
              <a:rPr lang="en-US" altLang="zh-CN" sz="2000" dirty="0"/>
              <a:t>100</a:t>
            </a:r>
            <a:r>
              <a:rPr lang="zh-CN" altLang="en-US" sz="2000" dirty="0"/>
              <a:t>轮循环</a:t>
            </a:r>
          </a:p>
        </p:txBody>
      </p:sp>
      <p:sp>
        <p:nvSpPr>
          <p:cNvPr id="6" name="文本框 5">
            <a:extLst>
              <a:ext uri="{FF2B5EF4-FFF2-40B4-BE49-F238E27FC236}">
                <a16:creationId xmlns:a16="http://schemas.microsoft.com/office/drawing/2014/main" id="{42538297-0AB4-8375-0362-E647E28833E4}"/>
              </a:ext>
            </a:extLst>
          </p:cNvPr>
          <p:cNvSpPr txBox="1"/>
          <p:nvPr/>
        </p:nvSpPr>
        <p:spPr>
          <a:xfrm>
            <a:off x="497556" y="5088832"/>
            <a:ext cx="6472223" cy="400110"/>
          </a:xfrm>
          <a:prstGeom prst="rect">
            <a:avLst/>
          </a:prstGeom>
          <a:noFill/>
        </p:spPr>
        <p:txBody>
          <a:bodyPr wrap="square" rtlCol="0">
            <a:spAutoFit/>
          </a:bodyPr>
          <a:lstStyle/>
          <a:p>
            <a:pPr marL="342900" indent="-342900">
              <a:buSzPct val="70000"/>
              <a:buFont typeface="Wingdings" panose="05000000000000000000" pitchFamily="2" charset="2"/>
              <a:buChar char="n"/>
            </a:pPr>
            <a:r>
              <a:rPr lang="zh-CN" altLang="en-US" sz="2000" dirty="0"/>
              <a:t>应用：评估系统底层调度效率，优化上下文切换机制</a:t>
            </a:r>
          </a:p>
        </p:txBody>
      </p:sp>
      <p:pic>
        <p:nvPicPr>
          <p:cNvPr id="8" name="图片 7">
            <a:extLst>
              <a:ext uri="{FF2B5EF4-FFF2-40B4-BE49-F238E27FC236}">
                <a16:creationId xmlns:a16="http://schemas.microsoft.com/office/drawing/2014/main" id="{BE2F773A-B7DE-0E07-2A1A-C45B445B96C0}"/>
              </a:ext>
            </a:extLst>
          </p:cNvPr>
          <p:cNvPicPr>
            <a:picLocks noChangeAspect="1"/>
          </p:cNvPicPr>
          <p:nvPr/>
        </p:nvPicPr>
        <p:blipFill>
          <a:blip r:embed="rId6">
            <a:extLst>
              <a:ext uri="{28A0092B-C50C-407E-A947-70E740481C1C}">
                <a14:useLocalDpi xmlns:a14="http://schemas.microsoft.com/office/drawing/2010/main" val="0"/>
              </a:ext>
            </a:extLst>
          </a:blip>
          <a:srcRect l="1590" t="2974" r="2085" b="5968"/>
          <a:stretch>
            <a:fillRect/>
          </a:stretch>
        </p:blipFill>
        <p:spPr>
          <a:xfrm>
            <a:off x="6643888" y="1175616"/>
            <a:ext cx="5143785" cy="1886212"/>
          </a:xfrm>
          <a:prstGeom prst="rect">
            <a:avLst/>
          </a:prstGeom>
        </p:spPr>
      </p:pic>
      <p:sp>
        <p:nvSpPr>
          <p:cNvPr id="9" name="文本框 8">
            <a:extLst>
              <a:ext uri="{FF2B5EF4-FFF2-40B4-BE49-F238E27FC236}">
                <a16:creationId xmlns:a16="http://schemas.microsoft.com/office/drawing/2014/main" id="{9A2AF06E-3D59-53B0-EA84-DFADD6921BD8}"/>
              </a:ext>
            </a:extLst>
          </p:cNvPr>
          <p:cNvSpPr txBox="1"/>
          <p:nvPr/>
        </p:nvSpPr>
        <p:spPr>
          <a:xfrm>
            <a:off x="8104960" y="3205753"/>
            <a:ext cx="2872075" cy="307777"/>
          </a:xfrm>
          <a:prstGeom prst="rect">
            <a:avLst/>
          </a:prstGeom>
          <a:noFill/>
        </p:spPr>
        <p:txBody>
          <a:bodyPr wrap="square" rtlCol="0">
            <a:spAutoFit/>
          </a:bodyPr>
          <a:lstStyle/>
          <a:p>
            <a:r>
              <a:rPr lang="zh-CN" altLang="en-US" sz="1400" dirty="0"/>
              <a:t>传统</a:t>
            </a:r>
            <a:r>
              <a:rPr lang="en-US" altLang="zh-CN" sz="1400" dirty="0"/>
              <a:t>RTOS</a:t>
            </a:r>
            <a:r>
              <a:rPr lang="zh-CN" altLang="en-US" sz="1400" dirty="0"/>
              <a:t>上下文切换耗时</a:t>
            </a:r>
          </a:p>
        </p:txBody>
      </p:sp>
      <p:pic>
        <p:nvPicPr>
          <p:cNvPr id="11" name="图片 10">
            <a:extLst>
              <a:ext uri="{FF2B5EF4-FFF2-40B4-BE49-F238E27FC236}">
                <a16:creationId xmlns:a16="http://schemas.microsoft.com/office/drawing/2014/main" id="{52DCFEFC-159A-7C5F-B4FB-CE191ACC43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15410" y="3734544"/>
            <a:ext cx="4034601" cy="2113362"/>
          </a:xfrm>
          <a:prstGeom prst="rect">
            <a:avLst/>
          </a:prstGeom>
        </p:spPr>
      </p:pic>
      <p:sp>
        <p:nvSpPr>
          <p:cNvPr id="16" name="文本框 15">
            <a:extLst>
              <a:ext uri="{FF2B5EF4-FFF2-40B4-BE49-F238E27FC236}">
                <a16:creationId xmlns:a16="http://schemas.microsoft.com/office/drawing/2014/main" id="{4BF637D0-E3CE-2E17-D1B0-C159C517F22E}"/>
              </a:ext>
            </a:extLst>
          </p:cNvPr>
          <p:cNvSpPr txBox="1"/>
          <p:nvPr/>
        </p:nvSpPr>
        <p:spPr>
          <a:xfrm>
            <a:off x="8606635" y="5974556"/>
            <a:ext cx="1452149" cy="307777"/>
          </a:xfrm>
          <a:prstGeom prst="rect">
            <a:avLst/>
          </a:prstGeom>
          <a:noFill/>
        </p:spPr>
        <p:txBody>
          <a:bodyPr wrap="square" rtlCol="0">
            <a:spAutoFit/>
          </a:bodyPr>
          <a:lstStyle/>
          <a:p>
            <a:r>
              <a:rPr lang="en-US" altLang="zh-CN" sz="1400" dirty="0"/>
              <a:t>100</a:t>
            </a:r>
            <a:r>
              <a:rPr lang="zh-CN" altLang="en-US" sz="1400" dirty="0"/>
              <a:t>轮测试结果</a:t>
            </a: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AutoShape 2" descr="Information overload in the legal sphere | FifteenEightyFour | Cambridge  University Press"/>
          <p:cNvSpPr>
            <a:spLocks noChangeAspect="1" noChangeArrowheads="1"/>
          </p:cNvSpPr>
          <p:nvPr/>
        </p:nvSpPr>
        <p:spPr bwMode="auto">
          <a:xfrm>
            <a:off x="4575683" y="1328888"/>
            <a:ext cx="335280" cy="3352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总结与展望</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984E32F-329B-2816-E927-0ACF899F6E78}"/>
              </a:ext>
            </a:extLst>
          </p:cNvPr>
          <p:cNvSpPr txBox="1"/>
          <p:nvPr/>
        </p:nvSpPr>
        <p:spPr>
          <a:xfrm>
            <a:off x="253007" y="1137771"/>
            <a:ext cx="6096000" cy="540597"/>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en-US" altLang="zh-CN" sz="2800" b="1" spc="-5" dirty="0">
                <a:solidFill>
                  <a:srgbClr val="004282"/>
                </a:solidFill>
                <a:latin typeface="Calibri" panose="020F0502020204030204" charset="0"/>
                <a:cs typeface="Calibri" panose="020F0502020204030204" charset="0"/>
              </a:rPr>
              <a:t>What we have done </a:t>
            </a:r>
            <a:r>
              <a:rPr lang="zh-CN" altLang="en-US" sz="2800" b="1" spc="-5" dirty="0">
                <a:solidFill>
                  <a:srgbClr val="004282"/>
                </a:solidFill>
                <a:latin typeface="Calibri" panose="020F0502020204030204" charset="0"/>
                <a:cs typeface="Calibri" panose="020F0502020204030204" charset="0"/>
              </a:rPr>
              <a:t>？</a:t>
            </a:r>
            <a:endParaRPr lang="en-US" altLang="zh-CN" sz="2800" b="1" spc="-5" dirty="0">
              <a:solidFill>
                <a:srgbClr val="004282"/>
              </a:solidFill>
              <a:latin typeface="Calibri" panose="020F0502020204030204" charset="0"/>
              <a:cs typeface="Calibri" panose="020F0502020204030204" charset="0"/>
            </a:endParaRPr>
          </a:p>
        </p:txBody>
      </p:sp>
      <p:sp>
        <p:nvSpPr>
          <p:cNvPr id="14" name="矩形 13">
            <a:extLst>
              <a:ext uri="{FF2B5EF4-FFF2-40B4-BE49-F238E27FC236}">
                <a16:creationId xmlns:a16="http://schemas.microsoft.com/office/drawing/2014/main" id="{CAD954B1-5274-4B49-9416-CEE6FAF89E32}"/>
              </a:ext>
            </a:extLst>
          </p:cNvPr>
          <p:cNvSpPr/>
          <p:nvPr/>
        </p:nvSpPr>
        <p:spPr>
          <a:xfrm>
            <a:off x="5775200" y="1328888"/>
            <a:ext cx="540000" cy="72000"/>
          </a:xfrm>
          <a:prstGeom prst="rect">
            <a:avLst/>
          </a:prstGeom>
          <a:solidFill>
            <a:srgbClr val="004CE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圆角 2">
            <a:extLst>
              <a:ext uri="{FF2B5EF4-FFF2-40B4-BE49-F238E27FC236}">
                <a16:creationId xmlns:a16="http://schemas.microsoft.com/office/drawing/2014/main" id="{3A37DE35-E85D-44C8-B921-6018E8A585FF}"/>
              </a:ext>
            </a:extLst>
          </p:cNvPr>
          <p:cNvSpPr/>
          <p:nvPr/>
        </p:nvSpPr>
        <p:spPr>
          <a:xfrm rot="2700000">
            <a:off x="5078190" y="4062896"/>
            <a:ext cx="1737813" cy="1737813"/>
          </a:xfrm>
          <a:prstGeom prst="roundRect">
            <a:avLst>
              <a:gd name="adj" fmla="val 16667"/>
            </a:avLst>
          </a:prstGeom>
          <a:solidFill>
            <a:srgbClr val="E3EFF8"/>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16" name="矩形: 圆角 5">
            <a:extLst>
              <a:ext uri="{FF2B5EF4-FFF2-40B4-BE49-F238E27FC236}">
                <a16:creationId xmlns:a16="http://schemas.microsoft.com/office/drawing/2014/main" id="{98B74BC0-B0CC-44CB-BDB8-DE4D7EF25439}"/>
              </a:ext>
            </a:extLst>
          </p:cNvPr>
          <p:cNvSpPr/>
          <p:nvPr/>
        </p:nvSpPr>
        <p:spPr>
          <a:xfrm>
            <a:off x="5078191" y="4062896"/>
            <a:ext cx="1737813" cy="1737813"/>
          </a:xfrm>
          <a:prstGeom prst="roundRect">
            <a:avLst>
              <a:gd name="adj" fmla="val 16667"/>
            </a:avLst>
          </a:prstGeom>
          <a:gradFill>
            <a:gsLst>
              <a:gs pos="0">
                <a:srgbClr val="004CE5"/>
              </a:gs>
              <a:gs pos="74901">
                <a:srgbClr val="87A9EE"/>
              </a:gs>
              <a:gs pos="100000">
                <a:srgbClr val="E3EFF8"/>
              </a:gs>
            </a:gsLst>
            <a:lin ang="2700000"/>
          </a:gradFill>
          <a:ln w="12700">
            <a:miter lim="400000"/>
          </a:ln>
          <a:effectLst>
            <a:outerShdw blurRad="190500" dist="38100" dir="2700000" rotWithShape="0">
              <a:srgbClr val="000000">
                <a:alpha val="25000"/>
              </a:srgbClr>
            </a:outerShdw>
          </a:effectLst>
        </p:spPr>
        <p:txBody>
          <a:bodyPr lIns="45719" rIns="45719" anchor="ctr"/>
          <a:lstStyle/>
          <a:p>
            <a:pPr algn="ctr">
              <a:defRPr sz="4400">
                <a:solidFill>
                  <a:srgbClr val="FFFFFF"/>
                </a:solidFill>
                <a:effectLst>
                  <a:outerShdw blurRad="215900" dist="38100" dir="2700000" rotWithShape="0">
                    <a:srgbClr val="000000">
                      <a:alpha val="14000"/>
                    </a:srgbClr>
                  </a:outerShdw>
                </a:effectLst>
                <a:latin typeface="AlibabaPuHuiTi_2_65_Medium"/>
                <a:ea typeface="AlibabaPuHuiTi_2_65_Medium"/>
                <a:cs typeface="AlibabaPuHuiTi_2_65_Medium"/>
                <a:sym typeface="AlibabaPuHuiTi_2_65_Medium"/>
              </a:defRPr>
            </a:pPr>
            <a:endParaRPr/>
          </a:p>
        </p:txBody>
      </p:sp>
      <p:sp>
        <p:nvSpPr>
          <p:cNvPr id="17" name="椭圆 8">
            <a:extLst>
              <a:ext uri="{FF2B5EF4-FFF2-40B4-BE49-F238E27FC236}">
                <a16:creationId xmlns:a16="http://schemas.microsoft.com/office/drawing/2014/main" id="{2F5ABA21-4940-450F-912B-4613CC2870B3}"/>
              </a:ext>
            </a:extLst>
          </p:cNvPr>
          <p:cNvSpPr/>
          <p:nvPr/>
        </p:nvSpPr>
        <p:spPr>
          <a:xfrm rot="16200000">
            <a:off x="2817023" y="4591889"/>
            <a:ext cx="943993" cy="943993"/>
          </a:xfrm>
          <a:prstGeom prst="ellipse">
            <a:avLst/>
          </a:prstGeom>
          <a:gradFill>
            <a:gsLst>
              <a:gs pos="0">
                <a:srgbClr val="2A64E3"/>
              </a:gs>
              <a:gs pos="92572">
                <a:srgbClr val="87A9EE"/>
              </a:gs>
              <a:gs pos="100000">
                <a:srgbClr val="E3EFF8"/>
              </a:gs>
            </a:gsLst>
            <a:lin ang="2700000"/>
          </a:gradFill>
          <a:ln w="12700">
            <a:miter lim="400000"/>
          </a:ln>
          <a:effectLst>
            <a:outerShdw blurRad="190500" dist="38100" dir="2700000" rotWithShape="0">
              <a:srgbClr val="000000">
                <a:alpha val="25000"/>
              </a:srgbClr>
            </a:outerShdw>
          </a:effectLst>
        </p:spPr>
        <p:txBody>
          <a:bodyPr lIns="45719" rIns="45719" anchor="ctr"/>
          <a:lstStyle/>
          <a:p>
            <a:pPr algn="ctr">
              <a:defRPr sz="4400">
                <a:solidFill>
                  <a:srgbClr val="FFFFFF"/>
                </a:solidFill>
                <a:effectLst>
                  <a:outerShdw blurRad="215900" dist="38100" dir="2700000" rotWithShape="0">
                    <a:srgbClr val="000000">
                      <a:alpha val="14000"/>
                    </a:srgbClr>
                  </a:outerShdw>
                </a:effectLst>
                <a:latin typeface="AlibabaPuHuiTi_2_65_Medium"/>
                <a:ea typeface="AlibabaPuHuiTi_2_65_Medium"/>
                <a:cs typeface="AlibabaPuHuiTi_2_65_Medium"/>
                <a:sym typeface="AlibabaPuHuiTi_2_65_Medium"/>
              </a:defRPr>
            </a:pPr>
            <a:endParaRPr/>
          </a:p>
        </p:txBody>
      </p:sp>
      <p:sp>
        <p:nvSpPr>
          <p:cNvPr id="20" name="椭圆 9">
            <a:extLst>
              <a:ext uri="{FF2B5EF4-FFF2-40B4-BE49-F238E27FC236}">
                <a16:creationId xmlns:a16="http://schemas.microsoft.com/office/drawing/2014/main" id="{BB3EAA60-496E-4F5A-99B9-78D53A2DA8BC}"/>
              </a:ext>
            </a:extLst>
          </p:cNvPr>
          <p:cNvSpPr/>
          <p:nvPr/>
        </p:nvSpPr>
        <p:spPr>
          <a:xfrm rot="18360000">
            <a:off x="3324671" y="2972844"/>
            <a:ext cx="943993" cy="943993"/>
          </a:xfrm>
          <a:prstGeom prst="ellipse">
            <a:avLst/>
          </a:prstGeom>
          <a:gradFill>
            <a:gsLst>
              <a:gs pos="0">
                <a:srgbClr val="EA3323"/>
              </a:gs>
              <a:gs pos="92572">
                <a:srgbClr val="E7918D"/>
              </a:gs>
              <a:gs pos="100000">
                <a:srgbClr val="E3EFF8"/>
              </a:gs>
            </a:gsLst>
            <a:lin ang="2700000"/>
          </a:gradFill>
          <a:ln w="12700">
            <a:miter lim="400000"/>
          </a:ln>
          <a:effectLst>
            <a:outerShdw blurRad="190500" dist="38100" dir="2700000" rotWithShape="0">
              <a:srgbClr val="000000">
                <a:alpha val="25000"/>
              </a:srgbClr>
            </a:outerShdw>
          </a:effectLst>
        </p:spPr>
        <p:txBody>
          <a:bodyPr lIns="45719" rIns="45719" anchor="ctr"/>
          <a:lstStyle/>
          <a:p>
            <a:pPr algn="ctr">
              <a:defRPr sz="4400">
                <a:solidFill>
                  <a:srgbClr val="FFFFFF"/>
                </a:solidFill>
                <a:effectLst>
                  <a:outerShdw blurRad="215900" dist="38100" dir="2700000" rotWithShape="0">
                    <a:srgbClr val="000000">
                      <a:alpha val="14000"/>
                    </a:srgbClr>
                  </a:outerShdw>
                </a:effectLst>
                <a:latin typeface="AlibabaPuHuiTi_2_65_Medium"/>
                <a:ea typeface="AlibabaPuHuiTi_2_65_Medium"/>
                <a:cs typeface="AlibabaPuHuiTi_2_65_Medium"/>
                <a:sym typeface="AlibabaPuHuiTi_2_65_Medium"/>
              </a:defRPr>
            </a:pPr>
            <a:endParaRPr/>
          </a:p>
        </p:txBody>
      </p:sp>
      <p:sp>
        <p:nvSpPr>
          <p:cNvPr id="21" name="椭圆 10">
            <a:extLst>
              <a:ext uri="{FF2B5EF4-FFF2-40B4-BE49-F238E27FC236}">
                <a16:creationId xmlns:a16="http://schemas.microsoft.com/office/drawing/2014/main" id="{AFA0179C-B315-4762-AC85-1519D4503B8A}"/>
              </a:ext>
            </a:extLst>
          </p:cNvPr>
          <p:cNvSpPr/>
          <p:nvPr/>
        </p:nvSpPr>
        <p:spPr>
          <a:xfrm rot="20520000">
            <a:off x="4653712" y="1877719"/>
            <a:ext cx="943993" cy="943993"/>
          </a:xfrm>
          <a:prstGeom prst="ellipse">
            <a:avLst/>
          </a:prstGeom>
          <a:gradFill>
            <a:gsLst>
              <a:gs pos="0">
                <a:srgbClr val="2A64E3"/>
              </a:gs>
              <a:gs pos="92572">
                <a:srgbClr val="87A9EE"/>
              </a:gs>
              <a:gs pos="100000">
                <a:srgbClr val="E3EFF8"/>
              </a:gs>
            </a:gsLst>
            <a:lin ang="2700000"/>
          </a:gradFill>
          <a:ln w="12700">
            <a:miter lim="400000"/>
          </a:ln>
          <a:effectLst>
            <a:outerShdw blurRad="190500" dist="38100" dir="2700000" rotWithShape="0">
              <a:srgbClr val="000000">
                <a:alpha val="25000"/>
              </a:srgbClr>
            </a:outerShdw>
          </a:effectLst>
        </p:spPr>
        <p:txBody>
          <a:bodyPr lIns="45719" rIns="45719" anchor="ctr"/>
          <a:lstStyle/>
          <a:p>
            <a:pPr algn="ctr">
              <a:defRPr sz="4400">
                <a:solidFill>
                  <a:srgbClr val="FFFFFF"/>
                </a:solidFill>
                <a:effectLst>
                  <a:outerShdw blurRad="215900" dist="38100" dir="2700000" rotWithShape="0">
                    <a:srgbClr val="000000">
                      <a:alpha val="14000"/>
                    </a:srgbClr>
                  </a:outerShdw>
                </a:effectLst>
                <a:latin typeface="AlibabaPuHuiTi_2_65_Medium"/>
                <a:ea typeface="AlibabaPuHuiTi_2_65_Medium"/>
                <a:cs typeface="AlibabaPuHuiTi_2_65_Medium"/>
                <a:sym typeface="AlibabaPuHuiTi_2_65_Medium"/>
              </a:defRPr>
            </a:pPr>
            <a:endParaRPr/>
          </a:p>
        </p:txBody>
      </p:sp>
      <p:sp>
        <p:nvSpPr>
          <p:cNvPr id="22" name="椭圆 11">
            <a:extLst>
              <a:ext uri="{FF2B5EF4-FFF2-40B4-BE49-F238E27FC236}">
                <a16:creationId xmlns:a16="http://schemas.microsoft.com/office/drawing/2014/main" id="{078A91AC-537C-4B95-BE37-D6D1236AC549}"/>
              </a:ext>
            </a:extLst>
          </p:cNvPr>
          <p:cNvSpPr/>
          <p:nvPr/>
        </p:nvSpPr>
        <p:spPr>
          <a:xfrm rot="1080000">
            <a:off x="6296495" y="1877720"/>
            <a:ext cx="943993" cy="943993"/>
          </a:xfrm>
          <a:prstGeom prst="ellipse">
            <a:avLst/>
          </a:prstGeom>
          <a:gradFill>
            <a:gsLst>
              <a:gs pos="0">
                <a:srgbClr val="F2A5A8"/>
              </a:gs>
              <a:gs pos="92572">
                <a:srgbClr val="EACAD0"/>
              </a:gs>
              <a:gs pos="100000">
                <a:srgbClr val="E3EFF8"/>
              </a:gs>
            </a:gsLst>
            <a:lin ang="2700000"/>
          </a:gradFill>
          <a:ln w="12700">
            <a:miter lim="400000"/>
          </a:ln>
          <a:effectLst>
            <a:outerShdw blurRad="190500" dist="38100" dir="2700000" rotWithShape="0">
              <a:srgbClr val="000000">
                <a:alpha val="25000"/>
              </a:srgbClr>
            </a:outerShdw>
          </a:effectLst>
        </p:spPr>
        <p:txBody>
          <a:bodyPr lIns="45719" rIns="45719" anchor="ctr"/>
          <a:lstStyle/>
          <a:p>
            <a:pPr algn="ctr">
              <a:defRPr sz="4400">
                <a:solidFill>
                  <a:srgbClr val="FFFFFF"/>
                </a:solidFill>
                <a:effectLst>
                  <a:outerShdw blurRad="215900" dist="38100" dir="2700000" rotWithShape="0">
                    <a:srgbClr val="000000">
                      <a:alpha val="14000"/>
                    </a:srgbClr>
                  </a:outerShdw>
                </a:effectLst>
                <a:latin typeface="AlibabaPuHuiTi_2_65_Medium"/>
                <a:ea typeface="AlibabaPuHuiTi_2_65_Medium"/>
                <a:cs typeface="AlibabaPuHuiTi_2_65_Medium"/>
                <a:sym typeface="AlibabaPuHuiTi_2_65_Medium"/>
              </a:defRPr>
            </a:pPr>
            <a:endParaRPr/>
          </a:p>
        </p:txBody>
      </p:sp>
      <p:sp>
        <p:nvSpPr>
          <p:cNvPr id="23" name="椭圆 12">
            <a:extLst>
              <a:ext uri="{FF2B5EF4-FFF2-40B4-BE49-F238E27FC236}">
                <a16:creationId xmlns:a16="http://schemas.microsoft.com/office/drawing/2014/main" id="{6EC6FC21-7D04-4F68-98AB-D2614F6F7752}"/>
              </a:ext>
            </a:extLst>
          </p:cNvPr>
          <p:cNvSpPr/>
          <p:nvPr/>
        </p:nvSpPr>
        <p:spPr>
          <a:xfrm rot="3240000">
            <a:off x="7625535" y="2972845"/>
            <a:ext cx="943993" cy="943993"/>
          </a:xfrm>
          <a:prstGeom prst="ellipse">
            <a:avLst/>
          </a:prstGeom>
          <a:gradFill>
            <a:gsLst>
              <a:gs pos="0">
                <a:srgbClr val="2A64E3"/>
              </a:gs>
              <a:gs pos="92572">
                <a:srgbClr val="87A9EE"/>
              </a:gs>
              <a:gs pos="100000">
                <a:srgbClr val="E3EFF8"/>
              </a:gs>
            </a:gsLst>
            <a:lin ang="2700000"/>
          </a:gradFill>
          <a:ln w="12700">
            <a:miter lim="400000"/>
          </a:ln>
          <a:effectLst>
            <a:outerShdw blurRad="190500" dist="38100" dir="2700000" rotWithShape="0">
              <a:srgbClr val="000000">
                <a:alpha val="25000"/>
              </a:srgbClr>
            </a:outerShdw>
          </a:effectLst>
        </p:spPr>
        <p:txBody>
          <a:bodyPr lIns="45719" rIns="45719" anchor="ctr"/>
          <a:lstStyle/>
          <a:p>
            <a:pPr algn="ctr">
              <a:defRPr sz="4400">
                <a:solidFill>
                  <a:srgbClr val="FFFFFF"/>
                </a:solidFill>
                <a:effectLst>
                  <a:outerShdw blurRad="215900" dist="38100" dir="2700000" rotWithShape="0">
                    <a:srgbClr val="000000">
                      <a:alpha val="14000"/>
                    </a:srgbClr>
                  </a:outerShdw>
                </a:effectLst>
                <a:latin typeface="AlibabaPuHuiTi_2_65_Medium"/>
                <a:ea typeface="AlibabaPuHuiTi_2_65_Medium"/>
                <a:cs typeface="AlibabaPuHuiTi_2_65_Medium"/>
                <a:sym typeface="AlibabaPuHuiTi_2_65_Medium"/>
              </a:defRPr>
            </a:pPr>
            <a:endParaRPr dirty="0"/>
          </a:p>
        </p:txBody>
      </p:sp>
      <p:sp>
        <p:nvSpPr>
          <p:cNvPr id="24" name="椭圆 13">
            <a:extLst>
              <a:ext uri="{FF2B5EF4-FFF2-40B4-BE49-F238E27FC236}">
                <a16:creationId xmlns:a16="http://schemas.microsoft.com/office/drawing/2014/main" id="{52008D54-7663-42DF-9072-CE9B95DA0596}"/>
              </a:ext>
            </a:extLst>
          </p:cNvPr>
          <p:cNvSpPr/>
          <p:nvPr/>
        </p:nvSpPr>
        <p:spPr>
          <a:xfrm rot="5400000">
            <a:off x="8133183" y="4591890"/>
            <a:ext cx="943993" cy="943993"/>
          </a:xfrm>
          <a:prstGeom prst="ellipse">
            <a:avLst/>
          </a:prstGeom>
          <a:gradFill>
            <a:gsLst>
              <a:gs pos="0">
                <a:srgbClr val="FAE44C"/>
              </a:gs>
              <a:gs pos="92572">
                <a:srgbClr val="EFE9A2"/>
              </a:gs>
              <a:gs pos="100000">
                <a:srgbClr val="E3EFF8"/>
              </a:gs>
            </a:gsLst>
            <a:lin ang="2700000"/>
          </a:gradFill>
          <a:ln w="12700">
            <a:miter lim="400000"/>
          </a:ln>
          <a:effectLst>
            <a:outerShdw blurRad="190500" dist="38100" dir="2700000" rotWithShape="0">
              <a:srgbClr val="000000">
                <a:alpha val="25000"/>
              </a:srgbClr>
            </a:outerShdw>
          </a:effectLst>
        </p:spPr>
        <p:txBody>
          <a:bodyPr lIns="45719" rIns="45719" anchor="ctr"/>
          <a:lstStyle/>
          <a:p>
            <a:pPr algn="ctr">
              <a:defRPr sz="4400">
                <a:solidFill>
                  <a:srgbClr val="FFFFFF"/>
                </a:solidFill>
                <a:effectLst>
                  <a:outerShdw blurRad="215900" dist="38100" dir="2700000" rotWithShape="0">
                    <a:srgbClr val="000000">
                      <a:alpha val="14000"/>
                    </a:srgbClr>
                  </a:outerShdw>
                </a:effectLst>
                <a:latin typeface="AlibabaPuHuiTi_2_65_Medium"/>
                <a:ea typeface="AlibabaPuHuiTi_2_65_Medium"/>
                <a:cs typeface="AlibabaPuHuiTi_2_65_Medium"/>
                <a:sym typeface="AlibabaPuHuiTi_2_65_Medium"/>
              </a:defRPr>
            </a:pPr>
            <a:endParaRPr/>
          </a:p>
        </p:txBody>
      </p:sp>
      <p:sp>
        <p:nvSpPr>
          <p:cNvPr id="25" name="椭圆 14">
            <a:extLst>
              <a:ext uri="{FF2B5EF4-FFF2-40B4-BE49-F238E27FC236}">
                <a16:creationId xmlns:a16="http://schemas.microsoft.com/office/drawing/2014/main" id="{EEC4A51A-5ED1-44D0-B3AB-98BFD419B52E}"/>
              </a:ext>
            </a:extLst>
          </p:cNvPr>
          <p:cNvSpPr/>
          <p:nvPr/>
        </p:nvSpPr>
        <p:spPr>
          <a:xfrm rot="16200000">
            <a:off x="3966264" y="5233587"/>
            <a:ext cx="133401" cy="133401"/>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26" name="椭圆 15">
            <a:extLst>
              <a:ext uri="{FF2B5EF4-FFF2-40B4-BE49-F238E27FC236}">
                <a16:creationId xmlns:a16="http://schemas.microsoft.com/office/drawing/2014/main" id="{141BFF2D-6EB5-4B72-84CC-AFC71956355D}"/>
              </a:ext>
            </a:extLst>
          </p:cNvPr>
          <p:cNvSpPr/>
          <p:nvPr/>
        </p:nvSpPr>
        <p:spPr>
          <a:xfrm rot="16200000">
            <a:off x="4203017" y="5264575"/>
            <a:ext cx="71423" cy="7142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27" name="椭圆 16">
            <a:extLst>
              <a:ext uri="{FF2B5EF4-FFF2-40B4-BE49-F238E27FC236}">
                <a16:creationId xmlns:a16="http://schemas.microsoft.com/office/drawing/2014/main" id="{46F2A820-A503-49EC-84A2-80C3BB09307D}"/>
              </a:ext>
            </a:extLst>
          </p:cNvPr>
          <p:cNvSpPr/>
          <p:nvPr/>
        </p:nvSpPr>
        <p:spPr>
          <a:xfrm rot="16200000">
            <a:off x="4357194" y="5284655"/>
            <a:ext cx="31267" cy="31267"/>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28" name="椭圆 17">
            <a:extLst>
              <a:ext uri="{FF2B5EF4-FFF2-40B4-BE49-F238E27FC236}">
                <a16:creationId xmlns:a16="http://schemas.microsoft.com/office/drawing/2014/main" id="{AA609DD8-29F3-4723-A399-03C99BF17C0C}"/>
              </a:ext>
            </a:extLst>
          </p:cNvPr>
          <p:cNvSpPr/>
          <p:nvPr/>
        </p:nvSpPr>
        <p:spPr>
          <a:xfrm rot="18360000">
            <a:off x="4294973" y="3977773"/>
            <a:ext cx="133401" cy="133401"/>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29" name="椭圆 18">
            <a:extLst>
              <a:ext uri="{FF2B5EF4-FFF2-40B4-BE49-F238E27FC236}">
                <a16:creationId xmlns:a16="http://schemas.microsoft.com/office/drawing/2014/main" id="{2502EB6F-9915-4184-908A-1D61408B491D}"/>
              </a:ext>
            </a:extLst>
          </p:cNvPr>
          <p:cNvSpPr/>
          <p:nvPr/>
        </p:nvSpPr>
        <p:spPr>
          <a:xfrm rot="18360000">
            <a:off x="4492429" y="4129708"/>
            <a:ext cx="71423" cy="7142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0" name="椭圆 19">
            <a:extLst>
              <a:ext uri="{FF2B5EF4-FFF2-40B4-BE49-F238E27FC236}">
                <a16:creationId xmlns:a16="http://schemas.microsoft.com/office/drawing/2014/main" id="{522C7385-80A6-455E-B623-97BD7EA0D69C}"/>
              </a:ext>
            </a:extLst>
          </p:cNvPr>
          <p:cNvSpPr/>
          <p:nvPr/>
        </p:nvSpPr>
        <p:spPr>
          <a:xfrm rot="18360000">
            <a:off x="4620994" y="4228609"/>
            <a:ext cx="31267" cy="31267"/>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1" name="椭圆 20">
            <a:extLst>
              <a:ext uri="{FF2B5EF4-FFF2-40B4-BE49-F238E27FC236}">
                <a16:creationId xmlns:a16="http://schemas.microsoft.com/office/drawing/2014/main" id="{2BB35967-DC0B-4044-814F-A38DC5062E6B}"/>
              </a:ext>
            </a:extLst>
          </p:cNvPr>
          <p:cNvSpPr/>
          <p:nvPr/>
        </p:nvSpPr>
        <p:spPr>
          <a:xfrm rot="19971605">
            <a:off x="5319124" y="3109810"/>
            <a:ext cx="133403" cy="13340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2" name="椭圆 21">
            <a:extLst>
              <a:ext uri="{FF2B5EF4-FFF2-40B4-BE49-F238E27FC236}">
                <a16:creationId xmlns:a16="http://schemas.microsoft.com/office/drawing/2014/main" id="{11393D54-5AB7-418F-9D05-313A71A1501F}"/>
              </a:ext>
            </a:extLst>
          </p:cNvPr>
          <p:cNvSpPr/>
          <p:nvPr/>
        </p:nvSpPr>
        <p:spPr>
          <a:xfrm rot="19971605">
            <a:off x="5443978" y="3323910"/>
            <a:ext cx="71423" cy="7142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3" name="椭圆 22">
            <a:extLst>
              <a:ext uri="{FF2B5EF4-FFF2-40B4-BE49-F238E27FC236}">
                <a16:creationId xmlns:a16="http://schemas.microsoft.com/office/drawing/2014/main" id="{30454B91-EFFC-4DFB-B9F1-3EF8A4CC170C}"/>
              </a:ext>
            </a:extLst>
          </p:cNvPr>
          <p:cNvSpPr/>
          <p:nvPr/>
        </p:nvSpPr>
        <p:spPr>
          <a:xfrm rot="19971605">
            <a:off x="5525225" y="3463323"/>
            <a:ext cx="31267" cy="31267"/>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4" name="椭圆 23">
            <a:extLst>
              <a:ext uri="{FF2B5EF4-FFF2-40B4-BE49-F238E27FC236}">
                <a16:creationId xmlns:a16="http://schemas.microsoft.com/office/drawing/2014/main" id="{BFE976A8-DE43-4C19-9BC4-37204555FB89}"/>
              </a:ext>
            </a:extLst>
          </p:cNvPr>
          <p:cNvSpPr/>
          <p:nvPr/>
        </p:nvSpPr>
        <p:spPr>
          <a:xfrm rot="1808571">
            <a:off x="6533367" y="3111203"/>
            <a:ext cx="133403" cy="13340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5" name="椭圆 24">
            <a:extLst>
              <a:ext uri="{FF2B5EF4-FFF2-40B4-BE49-F238E27FC236}">
                <a16:creationId xmlns:a16="http://schemas.microsoft.com/office/drawing/2014/main" id="{DCCD6A4A-AD41-4248-A6F6-E9DDB69AA38E}"/>
              </a:ext>
            </a:extLst>
          </p:cNvPr>
          <p:cNvSpPr/>
          <p:nvPr/>
        </p:nvSpPr>
        <p:spPr>
          <a:xfrm rot="1808571">
            <a:off x="6461031" y="3320134"/>
            <a:ext cx="71423" cy="7142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6" name="椭圆 25">
            <a:extLst>
              <a:ext uri="{FF2B5EF4-FFF2-40B4-BE49-F238E27FC236}">
                <a16:creationId xmlns:a16="http://schemas.microsoft.com/office/drawing/2014/main" id="{8F1E26A5-6A60-4CA0-AA90-A60C55104778}"/>
              </a:ext>
            </a:extLst>
          </p:cNvPr>
          <p:cNvSpPr/>
          <p:nvPr/>
        </p:nvSpPr>
        <p:spPr>
          <a:xfrm rot="1808571">
            <a:off x="6413769" y="3456178"/>
            <a:ext cx="31267" cy="31267"/>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7" name="椭圆 26">
            <a:extLst>
              <a:ext uri="{FF2B5EF4-FFF2-40B4-BE49-F238E27FC236}">
                <a16:creationId xmlns:a16="http://schemas.microsoft.com/office/drawing/2014/main" id="{8B774C54-4B26-4CD9-B868-31A6B6FF8104}"/>
              </a:ext>
            </a:extLst>
          </p:cNvPr>
          <p:cNvSpPr/>
          <p:nvPr/>
        </p:nvSpPr>
        <p:spPr>
          <a:xfrm rot="3240000">
            <a:off x="7487254" y="3963963"/>
            <a:ext cx="133401" cy="133401"/>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8" name="椭圆 27">
            <a:extLst>
              <a:ext uri="{FF2B5EF4-FFF2-40B4-BE49-F238E27FC236}">
                <a16:creationId xmlns:a16="http://schemas.microsoft.com/office/drawing/2014/main" id="{DA3C022B-7884-4D11-AC4F-6E41775F907F}"/>
              </a:ext>
            </a:extLst>
          </p:cNvPr>
          <p:cNvSpPr/>
          <p:nvPr/>
        </p:nvSpPr>
        <p:spPr>
          <a:xfrm rot="3240000">
            <a:off x="7351777" y="4115898"/>
            <a:ext cx="71423" cy="7142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39" name="椭圆 28">
            <a:extLst>
              <a:ext uri="{FF2B5EF4-FFF2-40B4-BE49-F238E27FC236}">
                <a16:creationId xmlns:a16="http://schemas.microsoft.com/office/drawing/2014/main" id="{C9EAE1E3-E725-49E0-AA75-7290C102F2B6}"/>
              </a:ext>
            </a:extLst>
          </p:cNvPr>
          <p:cNvSpPr/>
          <p:nvPr/>
        </p:nvSpPr>
        <p:spPr>
          <a:xfrm rot="3240000">
            <a:off x="7263366" y="4214796"/>
            <a:ext cx="31267" cy="31267"/>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40" name="椭圆 29">
            <a:extLst>
              <a:ext uri="{FF2B5EF4-FFF2-40B4-BE49-F238E27FC236}">
                <a16:creationId xmlns:a16="http://schemas.microsoft.com/office/drawing/2014/main" id="{5C5E2260-AC92-4E0F-BC53-8EF0BF98257B}"/>
              </a:ext>
            </a:extLst>
          </p:cNvPr>
          <p:cNvSpPr/>
          <p:nvPr/>
        </p:nvSpPr>
        <p:spPr>
          <a:xfrm rot="5400000">
            <a:off x="7787082" y="5233587"/>
            <a:ext cx="133403" cy="13340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41" name="椭圆 30">
            <a:extLst>
              <a:ext uri="{FF2B5EF4-FFF2-40B4-BE49-F238E27FC236}">
                <a16:creationId xmlns:a16="http://schemas.microsoft.com/office/drawing/2014/main" id="{17F63EDE-67BC-4DBE-B5FB-3E3923907ED7}"/>
              </a:ext>
            </a:extLst>
          </p:cNvPr>
          <p:cNvSpPr/>
          <p:nvPr/>
        </p:nvSpPr>
        <p:spPr>
          <a:xfrm rot="5400000">
            <a:off x="7612305" y="5264577"/>
            <a:ext cx="71423" cy="71423"/>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42" name="椭圆 31">
            <a:extLst>
              <a:ext uri="{FF2B5EF4-FFF2-40B4-BE49-F238E27FC236}">
                <a16:creationId xmlns:a16="http://schemas.microsoft.com/office/drawing/2014/main" id="{13A08A7E-03D9-4B34-A875-AA2F06992B73}"/>
              </a:ext>
            </a:extLst>
          </p:cNvPr>
          <p:cNvSpPr/>
          <p:nvPr/>
        </p:nvSpPr>
        <p:spPr>
          <a:xfrm rot="5400000">
            <a:off x="7498283" y="5284654"/>
            <a:ext cx="31267" cy="31267"/>
          </a:xfrm>
          <a:prstGeom prst="ellipse">
            <a:avLst/>
          </a:prstGeom>
          <a:solidFill>
            <a:srgbClr val="D9D9D9"/>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43" name="文本框 32">
            <a:extLst>
              <a:ext uri="{FF2B5EF4-FFF2-40B4-BE49-F238E27FC236}">
                <a16:creationId xmlns:a16="http://schemas.microsoft.com/office/drawing/2014/main" id="{8BD0CEF5-24FB-41DA-9CD3-D0E24327ED81}"/>
              </a:ext>
            </a:extLst>
          </p:cNvPr>
          <p:cNvSpPr txBox="1"/>
          <p:nvPr/>
        </p:nvSpPr>
        <p:spPr>
          <a:xfrm>
            <a:off x="5125706" y="4535678"/>
            <a:ext cx="1613055" cy="707886"/>
          </a:xfrm>
          <a:prstGeom prst="rect">
            <a:avLst/>
          </a:prstGeom>
          <a:ln w="12700">
            <a:miter lim="400000"/>
          </a:ln>
        </p:spPr>
        <p:txBody>
          <a:bodyPr wrap="square" lIns="45719" rIns="45719">
            <a:spAutoFit/>
          </a:bodyPr>
          <a:lstStyle/>
          <a:p>
            <a:pPr algn="ctr">
              <a:defRPr sz="2800" b="1">
                <a:solidFill>
                  <a:srgbClr val="FFFFFF"/>
                </a:solidFill>
                <a:latin typeface="AlibabaPuHuiTi_2_75_SemiBold"/>
                <a:ea typeface="AlibabaPuHuiTi_2_75_SemiBold"/>
                <a:cs typeface="AlibabaPuHuiTi_2_75_SemiBold"/>
                <a:sym typeface="AlibabaPuHuiTi_2_75_SemiBold"/>
              </a:defRPr>
            </a:pPr>
            <a:r>
              <a:rPr lang="en-US" altLang="zh-CN" sz="2000" dirty="0">
                <a:solidFill>
                  <a:schemeClr val="tx2"/>
                </a:solidFill>
                <a:latin typeface="HarmonyOS Sans SC Black" panose="00000A00000000000000" charset="-122"/>
                <a:ea typeface="HarmonyOS Sans SC Black" panose="00000A00000000000000" charset="-122"/>
              </a:rPr>
              <a:t>Rust</a:t>
            </a:r>
            <a:r>
              <a:rPr lang="zh-CN" altLang="en-US" sz="2000" dirty="0">
                <a:solidFill>
                  <a:schemeClr val="tx2"/>
                </a:solidFill>
                <a:latin typeface="HarmonyOS Sans SC Black" panose="00000A00000000000000" charset="-122"/>
                <a:ea typeface="HarmonyOS Sans SC Black" panose="00000A00000000000000" charset="-122"/>
              </a:rPr>
              <a:t>原生</a:t>
            </a:r>
            <a:endParaRPr lang="en-US" altLang="zh-CN" sz="2000" dirty="0">
              <a:solidFill>
                <a:schemeClr val="tx2"/>
              </a:solidFill>
              <a:latin typeface="HarmonyOS Sans SC Black" panose="00000A00000000000000" charset="-122"/>
              <a:ea typeface="HarmonyOS Sans SC Black" panose="00000A00000000000000" charset="-122"/>
            </a:endParaRPr>
          </a:p>
          <a:p>
            <a:pPr algn="ctr">
              <a:defRPr sz="2800" b="1">
                <a:solidFill>
                  <a:srgbClr val="FFFFFF"/>
                </a:solidFill>
                <a:latin typeface="AlibabaPuHuiTi_2_75_SemiBold"/>
                <a:ea typeface="AlibabaPuHuiTi_2_75_SemiBold"/>
                <a:cs typeface="AlibabaPuHuiTi_2_75_SemiBold"/>
                <a:sym typeface="AlibabaPuHuiTi_2_75_SemiBold"/>
              </a:defRPr>
            </a:pPr>
            <a:r>
              <a:rPr lang="zh-CN" altLang="en-US" sz="2000" dirty="0">
                <a:solidFill>
                  <a:schemeClr val="tx2"/>
                </a:solidFill>
                <a:latin typeface="HarmonyOS Sans SC Black" panose="00000A00000000000000" charset="-122"/>
                <a:ea typeface="HarmonyOS Sans SC Black" panose="00000A00000000000000" charset="-122"/>
              </a:rPr>
              <a:t>操作系统</a:t>
            </a:r>
            <a:endParaRPr dirty="0">
              <a:solidFill>
                <a:schemeClr val="tx2"/>
              </a:solidFill>
              <a:latin typeface="HarmonyOS Sans SC Black" panose="00000A00000000000000" charset="-122"/>
              <a:ea typeface="HarmonyOS Sans SC Black" panose="00000A00000000000000" charset="-122"/>
            </a:endParaRPr>
          </a:p>
        </p:txBody>
      </p:sp>
      <p:sp>
        <p:nvSpPr>
          <p:cNvPr id="44" name="文本框 34">
            <a:extLst>
              <a:ext uri="{FF2B5EF4-FFF2-40B4-BE49-F238E27FC236}">
                <a16:creationId xmlns:a16="http://schemas.microsoft.com/office/drawing/2014/main" id="{9E554C2E-F35B-4EB3-9D16-6E3871C965F3}"/>
              </a:ext>
            </a:extLst>
          </p:cNvPr>
          <p:cNvSpPr txBox="1"/>
          <p:nvPr/>
        </p:nvSpPr>
        <p:spPr>
          <a:xfrm>
            <a:off x="1875654" y="2939270"/>
            <a:ext cx="1374733" cy="400110"/>
          </a:xfrm>
          <a:prstGeom prst="rect">
            <a:avLst/>
          </a:prstGeom>
          <a:ln w="12700">
            <a:miter lim="400000"/>
          </a:ln>
        </p:spPr>
        <p:txBody>
          <a:bodyPr wrap="none" lIns="45719" rIns="45719">
            <a:spAutoFit/>
          </a:bodyPr>
          <a:lstStyle>
            <a:lvl1pPr algn="r">
              <a:defRPr sz="1200">
                <a:solidFill>
                  <a:srgbClr val="3B3838"/>
                </a:solidFill>
                <a:latin typeface="AlibabaPuHuiTi_2_65_Medium"/>
                <a:ea typeface="AlibabaPuHuiTi_2_65_Medium"/>
                <a:cs typeface="AlibabaPuHuiTi_2_65_Medium"/>
                <a:sym typeface="AlibabaPuHuiTi_2_65_Medium"/>
              </a:defRPr>
            </a:lvl1pPr>
          </a:lstStyle>
          <a:p>
            <a:r>
              <a:rPr lang="zh-CN" altLang="en-US" sz="2000" b="1" dirty="0">
                <a:latin typeface="+mj-ea"/>
                <a:ea typeface="+mj-ea"/>
              </a:rPr>
              <a:t>内存管理层</a:t>
            </a:r>
            <a:endParaRPr sz="2000" b="1" dirty="0">
              <a:latin typeface="+mj-ea"/>
              <a:ea typeface="+mj-ea"/>
            </a:endParaRPr>
          </a:p>
        </p:txBody>
      </p:sp>
      <p:sp>
        <p:nvSpPr>
          <p:cNvPr id="45" name="矩形 35">
            <a:extLst>
              <a:ext uri="{FF2B5EF4-FFF2-40B4-BE49-F238E27FC236}">
                <a16:creationId xmlns:a16="http://schemas.microsoft.com/office/drawing/2014/main" id="{2261A376-3BC8-4AD4-A6E9-D4895083D3AC}"/>
              </a:ext>
            </a:extLst>
          </p:cNvPr>
          <p:cNvSpPr txBox="1"/>
          <p:nvPr/>
        </p:nvSpPr>
        <p:spPr>
          <a:xfrm>
            <a:off x="806837" y="4874107"/>
            <a:ext cx="1934845" cy="584775"/>
          </a:xfrm>
          <a:prstGeom prst="rect">
            <a:avLst/>
          </a:prstGeom>
          <a:ln w="12700">
            <a:miter lim="400000"/>
          </a:ln>
        </p:spPr>
        <p:txBody>
          <a:bodyPr wrap="square" lIns="45719" rIns="45719">
            <a:spAutoFit/>
          </a:bodyPr>
          <a:lstStyle>
            <a:lvl1pPr algn="r">
              <a:defRPr sz="1000">
                <a:solidFill>
                  <a:srgbClr val="808080"/>
                </a:solidFill>
                <a:latin typeface="AlibabaPuHuiTi_2_65_Medium"/>
                <a:ea typeface="AlibabaPuHuiTi_2_65_Medium"/>
                <a:cs typeface="AlibabaPuHuiTi_2_65_Medium"/>
                <a:sym typeface="AlibabaPuHuiTi_2_65_Medium"/>
              </a:defRPr>
            </a:lvl1pPr>
          </a:lstStyle>
          <a:p>
            <a:r>
              <a:rPr lang="zh-CN" altLang="en-US" sz="1600" dirty="0">
                <a:latin typeface="+mn-ea"/>
                <a:ea typeface="+mn-ea"/>
              </a:rPr>
              <a:t>使用</a:t>
            </a:r>
            <a:r>
              <a:rPr lang="en-US" altLang="zh-CN" sz="1600" dirty="0">
                <a:latin typeface="+mn-ea"/>
                <a:ea typeface="+mn-ea"/>
              </a:rPr>
              <a:t>Rust</a:t>
            </a:r>
            <a:r>
              <a:rPr lang="zh-CN" altLang="en-US" sz="1600" dirty="0">
                <a:latin typeface="+mn-ea"/>
                <a:ea typeface="+mn-ea"/>
              </a:rPr>
              <a:t>原生包完成中断与异常管理</a:t>
            </a:r>
            <a:endParaRPr sz="1600" dirty="0">
              <a:latin typeface="+mn-ea"/>
              <a:ea typeface="+mn-ea"/>
            </a:endParaRPr>
          </a:p>
        </p:txBody>
      </p:sp>
      <p:sp>
        <p:nvSpPr>
          <p:cNvPr id="46" name="文本框 36">
            <a:extLst>
              <a:ext uri="{FF2B5EF4-FFF2-40B4-BE49-F238E27FC236}">
                <a16:creationId xmlns:a16="http://schemas.microsoft.com/office/drawing/2014/main" id="{4C5D45F8-E8F2-4849-8FB1-6ECB12639FEA}"/>
              </a:ext>
            </a:extLst>
          </p:cNvPr>
          <p:cNvSpPr txBox="1"/>
          <p:nvPr/>
        </p:nvSpPr>
        <p:spPr>
          <a:xfrm>
            <a:off x="1374038" y="4493477"/>
            <a:ext cx="1374733" cy="400110"/>
          </a:xfrm>
          <a:prstGeom prst="rect">
            <a:avLst/>
          </a:prstGeom>
          <a:ln w="12700">
            <a:miter lim="400000"/>
          </a:ln>
        </p:spPr>
        <p:txBody>
          <a:bodyPr wrap="none" lIns="45719" rIns="45719">
            <a:spAutoFit/>
          </a:bodyPr>
          <a:lstStyle>
            <a:lvl1pPr algn="r">
              <a:defRPr sz="1200">
                <a:solidFill>
                  <a:srgbClr val="3B3838"/>
                </a:solidFill>
                <a:latin typeface="AlibabaPuHuiTi_2_65_Medium"/>
                <a:ea typeface="AlibabaPuHuiTi_2_65_Medium"/>
                <a:cs typeface="AlibabaPuHuiTi_2_65_Medium"/>
                <a:sym typeface="AlibabaPuHuiTi_2_65_Medium"/>
              </a:defRPr>
            </a:lvl1pPr>
          </a:lstStyle>
          <a:p>
            <a:r>
              <a:rPr lang="zh-CN" altLang="en-US" sz="2000" b="1" dirty="0">
                <a:latin typeface="+mj-ea"/>
                <a:ea typeface="+mj-ea"/>
              </a:rPr>
              <a:t>硬件抽象层</a:t>
            </a:r>
            <a:endParaRPr sz="2000" b="1" dirty="0">
              <a:latin typeface="+mj-ea"/>
              <a:ea typeface="+mj-ea"/>
            </a:endParaRPr>
          </a:p>
        </p:txBody>
      </p:sp>
      <p:sp>
        <p:nvSpPr>
          <p:cNvPr id="47" name="文本框 38">
            <a:extLst>
              <a:ext uri="{FF2B5EF4-FFF2-40B4-BE49-F238E27FC236}">
                <a16:creationId xmlns:a16="http://schemas.microsoft.com/office/drawing/2014/main" id="{FB17A57F-742E-47BD-BBA1-206A7E3C468B}"/>
              </a:ext>
            </a:extLst>
          </p:cNvPr>
          <p:cNvSpPr txBox="1"/>
          <p:nvPr/>
        </p:nvSpPr>
        <p:spPr>
          <a:xfrm>
            <a:off x="3039745" y="1833182"/>
            <a:ext cx="1374733" cy="400110"/>
          </a:xfrm>
          <a:prstGeom prst="rect">
            <a:avLst/>
          </a:prstGeom>
          <a:ln w="12700">
            <a:miter lim="400000"/>
          </a:ln>
        </p:spPr>
        <p:txBody>
          <a:bodyPr wrap="none" lIns="45719" rIns="45719">
            <a:spAutoFit/>
          </a:bodyPr>
          <a:lstStyle>
            <a:lvl1pPr algn="r">
              <a:defRPr sz="1200">
                <a:solidFill>
                  <a:srgbClr val="3B3838"/>
                </a:solidFill>
                <a:latin typeface="AlibabaPuHuiTi_2_65_Medium"/>
                <a:ea typeface="AlibabaPuHuiTi_2_65_Medium"/>
                <a:cs typeface="AlibabaPuHuiTi_2_65_Medium"/>
                <a:sym typeface="AlibabaPuHuiTi_2_65_Medium"/>
              </a:defRPr>
            </a:lvl1pPr>
          </a:lstStyle>
          <a:p>
            <a:r>
              <a:rPr lang="zh-CN" altLang="en-US" sz="2000" b="1" dirty="0">
                <a:latin typeface="+mj-ea"/>
                <a:ea typeface="+mj-ea"/>
              </a:rPr>
              <a:t>线程管理层</a:t>
            </a:r>
            <a:endParaRPr sz="2000" b="1" dirty="0">
              <a:latin typeface="+mj-ea"/>
              <a:ea typeface="+mj-ea"/>
            </a:endParaRPr>
          </a:p>
        </p:txBody>
      </p:sp>
      <p:sp>
        <p:nvSpPr>
          <p:cNvPr id="48" name="文本框 40">
            <a:extLst>
              <a:ext uri="{FF2B5EF4-FFF2-40B4-BE49-F238E27FC236}">
                <a16:creationId xmlns:a16="http://schemas.microsoft.com/office/drawing/2014/main" id="{331548F2-CA3B-4096-88E0-27E423033B50}"/>
              </a:ext>
            </a:extLst>
          </p:cNvPr>
          <p:cNvSpPr txBox="1"/>
          <p:nvPr/>
        </p:nvSpPr>
        <p:spPr>
          <a:xfrm>
            <a:off x="8955126" y="2944326"/>
            <a:ext cx="1118253" cy="400110"/>
          </a:xfrm>
          <a:prstGeom prst="rect">
            <a:avLst/>
          </a:prstGeom>
          <a:ln w="12700">
            <a:miter lim="400000"/>
          </a:ln>
        </p:spPr>
        <p:txBody>
          <a:bodyPr wrap="none" lIns="45719" rIns="45719">
            <a:spAutoFit/>
          </a:bodyPr>
          <a:lstStyle>
            <a:lvl1pPr>
              <a:defRPr sz="1200">
                <a:solidFill>
                  <a:srgbClr val="3B3838"/>
                </a:solidFill>
                <a:latin typeface="AlibabaPuHuiTi_2_65_Medium"/>
                <a:ea typeface="AlibabaPuHuiTi_2_65_Medium"/>
                <a:cs typeface="AlibabaPuHuiTi_2_65_Medium"/>
                <a:sym typeface="AlibabaPuHuiTi_2_65_Medium"/>
              </a:defRPr>
            </a:lvl1pPr>
          </a:lstStyle>
          <a:p>
            <a:r>
              <a:rPr lang="zh-CN" altLang="en-US" sz="2000" b="1" dirty="0">
                <a:latin typeface="+mj-ea"/>
                <a:ea typeface="+mj-ea"/>
              </a:rPr>
              <a:t>功能测试</a:t>
            </a:r>
            <a:endParaRPr sz="2000" b="1" dirty="0">
              <a:latin typeface="+mj-ea"/>
              <a:ea typeface="+mj-ea"/>
            </a:endParaRPr>
          </a:p>
        </p:txBody>
      </p:sp>
      <p:sp>
        <p:nvSpPr>
          <p:cNvPr id="49" name="文本框 42">
            <a:extLst>
              <a:ext uri="{FF2B5EF4-FFF2-40B4-BE49-F238E27FC236}">
                <a16:creationId xmlns:a16="http://schemas.microsoft.com/office/drawing/2014/main" id="{E734A533-92E3-4D7E-846F-259EB990D610}"/>
              </a:ext>
            </a:extLst>
          </p:cNvPr>
          <p:cNvSpPr txBox="1"/>
          <p:nvPr/>
        </p:nvSpPr>
        <p:spPr>
          <a:xfrm>
            <a:off x="9259372" y="4493846"/>
            <a:ext cx="1118253" cy="400110"/>
          </a:xfrm>
          <a:prstGeom prst="rect">
            <a:avLst/>
          </a:prstGeom>
          <a:ln w="12700">
            <a:miter lim="400000"/>
          </a:ln>
        </p:spPr>
        <p:txBody>
          <a:bodyPr wrap="none" lIns="45719" rIns="45719">
            <a:spAutoFit/>
          </a:bodyPr>
          <a:lstStyle>
            <a:lvl1pPr>
              <a:defRPr sz="1200">
                <a:solidFill>
                  <a:srgbClr val="3B3838"/>
                </a:solidFill>
                <a:latin typeface="AlibabaPuHuiTi_2_65_Medium"/>
                <a:ea typeface="AlibabaPuHuiTi_2_65_Medium"/>
                <a:cs typeface="AlibabaPuHuiTi_2_65_Medium"/>
                <a:sym typeface="AlibabaPuHuiTi_2_65_Medium"/>
              </a:defRPr>
            </a:lvl1pPr>
          </a:lstStyle>
          <a:p>
            <a:r>
              <a:rPr lang="zh-CN" altLang="en-US" sz="2000" b="1" dirty="0">
                <a:latin typeface="+mj-ea"/>
                <a:ea typeface="+mj-ea"/>
              </a:rPr>
              <a:t>性能测试</a:t>
            </a:r>
            <a:endParaRPr sz="2000" b="1" dirty="0">
              <a:latin typeface="+mj-ea"/>
              <a:ea typeface="+mj-ea"/>
            </a:endParaRPr>
          </a:p>
        </p:txBody>
      </p:sp>
      <p:sp>
        <p:nvSpPr>
          <p:cNvPr id="50" name="文本框 44">
            <a:extLst>
              <a:ext uri="{FF2B5EF4-FFF2-40B4-BE49-F238E27FC236}">
                <a16:creationId xmlns:a16="http://schemas.microsoft.com/office/drawing/2014/main" id="{AF595ED9-6E5E-457B-AC0E-0948484C98D2}"/>
              </a:ext>
            </a:extLst>
          </p:cNvPr>
          <p:cNvSpPr txBox="1"/>
          <p:nvPr/>
        </p:nvSpPr>
        <p:spPr>
          <a:xfrm>
            <a:off x="7675774" y="1844399"/>
            <a:ext cx="1374733" cy="400110"/>
          </a:xfrm>
          <a:prstGeom prst="rect">
            <a:avLst/>
          </a:prstGeom>
          <a:ln w="12700">
            <a:miter lim="400000"/>
          </a:ln>
        </p:spPr>
        <p:txBody>
          <a:bodyPr wrap="none" lIns="45719" rIns="45719">
            <a:spAutoFit/>
          </a:bodyPr>
          <a:lstStyle>
            <a:lvl1pPr>
              <a:defRPr sz="1200">
                <a:solidFill>
                  <a:srgbClr val="3B3838"/>
                </a:solidFill>
                <a:latin typeface="AlibabaPuHuiTi_2_65_Medium"/>
                <a:ea typeface="AlibabaPuHuiTi_2_65_Medium"/>
                <a:cs typeface="AlibabaPuHuiTi_2_65_Medium"/>
                <a:sym typeface="AlibabaPuHuiTi_2_65_Medium"/>
              </a:defRPr>
            </a:lvl1pPr>
          </a:lstStyle>
          <a:p>
            <a:r>
              <a:rPr lang="zh-CN" altLang="en-US" sz="2000" b="1" dirty="0">
                <a:latin typeface="+mj-ea"/>
                <a:ea typeface="+mj-ea"/>
              </a:rPr>
              <a:t>时钟管理层</a:t>
            </a:r>
            <a:endParaRPr sz="2000" b="1" dirty="0">
              <a:latin typeface="+mj-ea"/>
              <a:ea typeface="+mj-ea"/>
            </a:endParaRPr>
          </a:p>
        </p:txBody>
      </p:sp>
      <p:sp>
        <p:nvSpPr>
          <p:cNvPr id="51" name="dollar-bag_17794">
            <a:extLst>
              <a:ext uri="{FF2B5EF4-FFF2-40B4-BE49-F238E27FC236}">
                <a16:creationId xmlns:a16="http://schemas.microsoft.com/office/drawing/2014/main" id="{CC4A5C2A-A4C3-4A4E-945C-453E214A329E}"/>
              </a:ext>
            </a:extLst>
          </p:cNvPr>
          <p:cNvSpPr/>
          <p:nvPr/>
        </p:nvSpPr>
        <p:spPr>
          <a:xfrm>
            <a:off x="3117063" y="4807576"/>
            <a:ext cx="367888" cy="490673"/>
          </a:xfrm>
          <a:custGeom>
            <a:avLst/>
            <a:gdLst/>
            <a:ahLst/>
            <a:cxnLst>
              <a:cxn ang="0">
                <a:pos x="wd2" y="hd2"/>
              </a:cxn>
              <a:cxn ang="5400000">
                <a:pos x="wd2" y="hd2"/>
              </a:cxn>
              <a:cxn ang="10800000">
                <a:pos x="wd2" y="hd2"/>
              </a:cxn>
              <a:cxn ang="16200000">
                <a:pos x="wd2" y="hd2"/>
              </a:cxn>
            </a:cxnLst>
            <a:rect l="0" t="0" r="r" b="b"/>
            <a:pathLst>
              <a:path w="20772" h="21452" extrusionOk="0">
                <a:moveTo>
                  <a:pt x="18900" y="9239"/>
                </a:moveTo>
                <a:cubicBezTo>
                  <a:pt x="17617" y="7769"/>
                  <a:pt x="15804" y="6786"/>
                  <a:pt x="13641" y="6363"/>
                </a:cubicBezTo>
                <a:cubicBezTo>
                  <a:pt x="13909" y="6363"/>
                  <a:pt x="14182" y="6358"/>
                  <a:pt x="14444" y="6349"/>
                </a:cubicBezTo>
                <a:cubicBezTo>
                  <a:pt x="15507" y="6321"/>
                  <a:pt x="17843" y="5899"/>
                  <a:pt x="18562" y="6698"/>
                </a:cubicBezTo>
                <a:cubicBezTo>
                  <a:pt x="18704" y="6854"/>
                  <a:pt x="19447" y="6597"/>
                  <a:pt x="19388" y="6528"/>
                </a:cubicBezTo>
                <a:cubicBezTo>
                  <a:pt x="18853" y="5935"/>
                  <a:pt x="17664" y="6014"/>
                  <a:pt x="16844" y="6027"/>
                </a:cubicBezTo>
                <a:cubicBezTo>
                  <a:pt x="15810" y="6050"/>
                  <a:pt x="14610" y="6211"/>
                  <a:pt x="13523" y="6092"/>
                </a:cubicBezTo>
                <a:cubicBezTo>
                  <a:pt x="13938" y="6060"/>
                  <a:pt x="14354" y="6009"/>
                  <a:pt x="14770" y="5922"/>
                </a:cubicBezTo>
                <a:cubicBezTo>
                  <a:pt x="15971" y="5669"/>
                  <a:pt x="16773" y="4842"/>
                  <a:pt x="18098" y="4847"/>
                </a:cubicBezTo>
                <a:cubicBezTo>
                  <a:pt x="18241" y="4819"/>
                  <a:pt x="18615" y="4387"/>
                  <a:pt x="18389" y="4382"/>
                </a:cubicBezTo>
                <a:cubicBezTo>
                  <a:pt x="17617" y="4382"/>
                  <a:pt x="16993" y="4520"/>
                  <a:pt x="16321" y="4819"/>
                </a:cubicBezTo>
                <a:cubicBezTo>
                  <a:pt x="15935" y="4989"/>
                  <a:pt x="15584" y="5219"/>
                  <a:pt x="15210" y="5407"/>
                </a:cubicBezTo>
                <a:cubicBezTo>
                  <a:pt x="14438" y="5788"/>
                  <a:pt x="13469" y="5807"/>
                  <a:pt x="12548" y="5788"/>
                </a:cubicBezTo>
                <a:cubicBezTo>
                  <a:pt x="14188" y="4033"/>
                  <a:pt x="15596" y="1405"/>
                  <a:pt x="15056" y="431"/>
                </a:cubicBezTo>
                <a:cubicBezTo>
                  <a:pt x="14800" y="-33"/>
                  <a:pt x="14158" y="-148"/>
                  <a:pt x="13326" y="210"/>
                </a:cubicBezTo>
                <a:cubicBezTo>
                  <a:pt x="12435" y="601"/>
                  <a:pt x="11425" y="651"/>
                  <a:pt x="10563" y="651"/>
                </a:cubicBezTo>
                <a:cubicBezTo>
                  <a:pt x="10201" y="651"/>
                  <a:pt x="9832" y="642"/>
                  <a:pt x="9476" y="633"/>
                </a:cubicBezTo>
                <a:cubicBezTo>
                  <a:pt x="9113" y="619"/>
                  <a:pt x="8751" y="610"/>
                  <a:pt x="8400" y="610"/>
                </a:cubicBezTo>
                <a:cubicBezTo>
                  <a:pt x="7236" y="610"/>
                  <a:pt x="5911" y="716"/>
                  <a:pt x="4894" y="1502"/>
                </a:cubicBezTo>
                <a:cubicBezTo>
                  <a:pt x="4098" y="2140"/>
                  <a:pt x="5168" y="4745"/>
                  <a:pt x="8299" y="6275"/>
                </a:cubicBezTo>
                <a:cubicBezTo>
                  <a:pt x="2749" y="6910"/>
                  <a:pt x="1109" y="9786"/>
                  <a:pt x="271" y="12602"/>
                </a:cubicBezTo>
                <a:cubicBezTo>
                  <a:pt x="-412" y="14900"/>
                  <a:pt x="212" y="17202"/>
                  <a:pt x="1977" y="18916"/>
                </a:cubicBezTo>
                <a:cubicBezTo>
                  <a:pt x="3664" y="20551"/>
                  <a:pt x="7533" y="21452"/>
                  <a:pt x="10385" y="21452"/>
                </a:cubicBezTo>
                <a:cubicBezTo>
                  <a:pt x="17094" y="21452"/>
                  <a:pt x="19643" y="19297"/>
                  <a:pt x="20475" y="16191"/>
                </a:cubicBezTo>
                <a:cubicBezTo>
                  <a:pt x="21188" y="13788"/>
                  <a:pt x="20600" y="11187"/>
                  <a:pt x="18900" y="9239"/>
                </a:cubicBezTo>
                <a:close/>
                <a:moveTo>
                  <a:pt x="9125" y="1364"/>
                </a:moveTo>
                <a:cubicBezTo>
                  <a:pt x="9470" y="1364"/>
                  <a:pt x="9821" y="1373"/>
                  <a:pt x="10171" y="1382"/>
                </a:cubicBezTo>
                <a:cubicBezTo>
                  <a:pt x="10545" y="1391"/>
                  <a:pt x="10920" y="1405"/>
                  <a:pt x="11294" y="1405"/>
                </a:cubicBezTo>
                <a:cubicBezTo>
                  <a:pt x="11853" y="1405"/>
                  <a:pt x="12506" y="1377"/>
                  <a:pt x="13178" y="1258"/>
                </a:cubicBezTo>
                <a:cubicBezTo>
                  <a:pt x="12756" y="1456"/>
                  <a:pt x="12334" y="1672"/>
                  <a:pt x="11930" y="1892"/>
                </a:cubicBezTo>
                <a:cubicBezTo>
                  <a:pt x="9957" y="2940"/>
                  <a:pt x="8394" y="3767"/>
                  <a:pt x="6463" y="1901"/>
                </a:cubicBezTo>
                <a:cubicBezTo>
                  <a:pt x="7224" y="1437"/>
                  <a:pt x="8186" y="1364"/>
                  <a:pt x="9125" y="1364"/>
                </a:cubicBezTo>
                <a:close/>
                <a:moveTo>
                  <a:pt x="10724" y="17202"/>
                </a:moveTo>
                <a:lnTo>
                  <a:pt x="10724" y="18387"/>
                </a:lnTo>
                <a:lnTo>
                  <a:pt x="9791" y="18387"/>
                </a:lnTo>
                <a:lnTo>
                  <a:pt x="9791" y="17248"/>
                </a:lnTo>
                <a:cubicBezTo>
                  <a:pt x="8941" y="17234"/>
                  <a:pt x="8068" y="17027"/>
                  <a:pt x="7551" y="16747"/>
                </a:cubicBezTo>
                <a:lnTo>
                  <a:pt x="7907" y="15980"/>
                </a:lnTo>
                <a:cubicBezTo>
                  <a:pt x="8424" y="16242"/>
                  <a:pt x="9191" y="16471"/>
                  <a:pt x="10017" y="16471"/>
                </a:cubicBezTo>
                <a:cubicBezTo>
                  <a:pt x="11057" y="16471"/>
                  <a:pt x="11674" y="16003"/>
                  <a:pt x="11674" y="15355"/>
                </a:cubicBezTo>
                <a:cubicBezTo>
                  <a:pt x="11674" y="14730"/>
                  <a:pt x="11193" y="14339"/>
                  <a:pt x="10100" y="13999"/>
                </a:cubicBezTo>
                <a:cubicBezTo>
                  <a:pt x="8602" y="13540"/>
                  <a:pt x="7669" y="13007"/>
                  <a:pt x="7669" y="12014"/>
                </a:cubicBezTo>
                <a:cubicBezTo>
                  <a:pt x="7669" y="11068"/>
                  <a:pt x="8537" y="10351"/>
                  <a:pt x="9880" y="10181"/>
                </a:cubicBezTo>
                <a:lnTo>
                  <a:pt x="9880" y="9042"/>
                </a:lnTo>
                <a:lnTo>
                  <a:pt x="10813" y="9042"/>
                </a:lnTo>
                <a:lnTo>
                  <a:pt x="10807" y="10144"/>
                </a:lnTo>
                <a:cubicBezTo>
                  <a:pt x="11680" y="10167"/>
                  <a:pt x="12281" y="10351"/>
                  <a:pt x="12726" y="10544"/>
                </a:cubicBezTo>
                <a:lnTo>
                  <a:pt x="12358" y="11298"/>
                </a:lnTo>
                <a:cubicBezTo>
                  <a:pt x="12049" y="11160"/>
                  <a:pt x="11443" y="10898"/>
                  <a:pt x="10498" y="10898"/>
                </a:cubicBezTo>
                <a:cubicBezTo>
                  <a:pt x="9363" y="10898"/>
                  <a:pt x="9030" y="11422"/>
                  <a:pt x="9030" y="11890"/>
                </a:cubicBezTo>
                <a:cubicBezTo>
                  <a:pt x="9030" y="12469"/>
                  <a:pt x="9482" y="12768"/>
                  <a:pt x="10765" y="13186"/>
                </a:cubicBezTo>
                <a:cubicBezTo>
                  <a:pt x="12281" y="13668"/>
                  <a:pt x="13047" y="14247"/>
                  <a:pt x="13047" y="15263"/>
                </a:cubicBezTo>
                <a:cubicBezTo>
                  <a:pt x="13047" y="16173"/>
                  <a:pt x="12239" y="17018"/>
                  <a:pt x="10724" y="17202"/>
                </a:cubicBezTo>
                <a:close/>
              </a:path>
            </a:pathLst>
          </a:custGeom>
          <a:solidFill>
            <a:srgbClr val="FFFFFF"/>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52" name="dollar-bag_17794">
            <a:extLst>
              <a:ext uri="{FF2B5EF4-FFF2-40B4-BE49-F238E27FC236}">
                <a16:creationId xmlns:a16="http://schemas.microsoft.com/office/drawing/2014/main" id="{DB9D0E41-4210-400E-B88B-6CB70A0320A2}"/>
              </a:ext>
            </a:extLst>
          </p:cNvPr>
          <p:cNvSpPr/>
          <p:nvPr/>
        </p:nvSpPr>
        <p:spPr>
          <a:xfrm>
            <a:off x="3543979" y="3188261"/>
            <a:ext cx="494048" cy="470549"/>
          </a:xfrm>
          <a:custGeom>
            <a:avLst/>
            <a:gdLst/>
            <a:ahLst/>
            <a:cxnLst>
              <a:cxn ang="0">
                <a:pos x="wd2" y="hd2"/>
              </a:cxn>
              <a:cxn ang="5400000">
                <a:pos x="wd2" y="hd2"/>
              </a:cxn>
              <a:cxn ang="10800000">
                <a:pos x="wd2" y="hd2"/>
              </a:cxn>
              <a:cxn ang="16200000">
                <a:pos x="wd2" y="hd2"/>
              </a:cxn>
            </a:cxnLst>
            <a:rect l="0" t="0" r="r" b="b"/>
            <a:pathLst>
              <a:path w="21560" h="21558" extrusionOk="0">
                <a:moveTo>
                  <a:pt x="2441" y="17336"/>
                </a:moveTo>
                <a:cubicBezTo>
                  <a:pt x="2748" y="17336"/>
                  <a:pt x="2997" y="17596"/>
                  <a:pt x="2997" y="17918"/>
                </a:cubicBezTo>
                <a:cubicBezTo>
                  <a:pt x="2997" y="18240"/>
                  <a:pt x="2748" y="18501"/>
                  <a:pt x="2441" y="18501"/>
                </a:cubicBezTo>
                <a:cubicBezTo>
                  <a:pt x="2135" y="18501"/>
                  <a:pt x="1886" y="18240"/>
                  <a:pt x="1886" y="17918"/>
                </a:cubicBezTo>
                <a:cubicBezTo>
                  <a:pt x="1886" y="17596"/>
                  <a:pt x="2135" y="17336"/>
                  <a:pt x="2441" y="17336"/>
                </a:cubicBezTo>
                <a:close/>
                <a:moveTo>
                  <a:pt x="2441" y="12146"/>
                </a:moveTo>
                <a:cubicBezTo>
                  <a:pt x="2748" y="12146"/>
                  <a:pt x="2997" y="12407"/>
                  <a:pt x="2997" y="12729"/>
                </a:cubicBezTo>
                <a:cubicBezTo>
                  <a:pt x="2997" y="13051"/>
                  <a:pt x="2748" y="13312"/>
                  <a:pt x="2441" y="13312"/>
                </a:cubicBezTo>
                <a:cubicBezTo>
                  <a:pt x="2135" y="13312"/>
                  <a:pt x="1886" y="13051"/>
                  <a:pt x="1886" y="12729"/>
                </a:cubicBezTo>
                <a:cubicBezTo>
                  <a:pt x="1886" y="12407"/>
                  <a:pt x="2135" y="12146"/>
                  <a:pt x="2441" y="12146"/>
                </a:cubicBezTo>
                <a:close/>
                <a:moveTo>
                  <a:pt x="15676" y="11128"/>
                </a:moveTo>
                <a:cubicBezTo>
                  <a:pt x="14436" y="10961"/>
                  <a:pt x="13503" y="11252"/>
                  <a:pt x="13096" y="12053"/>
                </a:cubicBezTo>
                <a:cubicBezTo>
                  <a:pt x="12690" y="12854"/>
                  <a:pt x="12660" y="13561"/>
                  <a:pt x="12690" y="13686"/>
                </a:cubicBezTo>
                <a:cubicBezTo>
                  <a:pt x="12719" y="13821"/>
                  <a:pt x="12858" y="14060"/>
                  <a:pt x="12858" y="14060"/>
                </a:cubicBezTo>
                <a:cubicBezTo>
                  <a:pt x="12858" y="14060"/>
                  <a:pt x="12233" y="15069"/>
                  <a:pt x="12273" y="15235"/>
                </a:cubicBezTo>
                <a:cubicBezTo>
                  <a:pt x="12312" y="15402"/>
                  <a:pt x="12739" y="15485"/>
                  <a:pt x="12739" y="15485"/>
                </a:cubicBezTo>
                <a:cubicBezTo>
                  <a:pt x="12739" y="15485"/>
                  <a:pt x="12779" y="15599"/>
                  <a:pt x="12699" y="15818"/>
                </a:cubicBezTo>
                <a:cubicBezTo>
                  <a:pt x="12620" y="16047"/>
                  <a:pt x="12848" y="16296"/>
                  <a:pt x="12908" y="16390"/>
                </a:cubicBezTo>
                <a:cubicBezTo>
                  <a:pt x="12977" y="16483"/>
                  <a:pt x="12819" y="16754"/>
                  <a:pt x="12868" y="16910"/>
                </a:cubicBezTo>
                <a:cubicBezTo>
                  <a:pt x="12928" y="17066"/>
                  <a:pt x="13186" y="17253"/>
                  <a:pt x="13483" y="17211"/>
                </a:cubicBezTo>
                <a:cubicBezTo>
                  <a:pt x="13771" y="17180"/>
                  <a:pt x="14158" y="17107"/>
                  <a:pt x="14287" y="17076"/>
                </a:cubicBezTo>
                <a:cubicBezTo>
                  <a:pt x="14585" y="17815"/>
                  <a:pt x="13870" y="18189"/>
                  <a:pt x="13870" y="18189"/>
                </a:cubicBezTo>
                <a:lnTo>
                  <a:pt x="17661" y="18189"/>
                </a:lnTo>
                <a:cubicBezTo>
                  <a:pt x="17661" y="18189"/>
                  <a:pt x="16559" y="17263"/>
                  <a:pt x="16579" y="16255"/>
                </a:cubicBezTo>
                <a:cubicBezTo>
                  <a:pt x="16589" y="15683"/>
                  <a:pt x="17661" y="14965"/>
                  <a:pt x="17651" y="13395"/>
                </a:cubicBezTo>
                <a:cubicBezTo>
                  <a:pt x="17651" y="12604"/>
                  <a:pt x="16917" y="11294"/>
                  <a:pt x="15676" y="11128"/>
                </a:cubicBezTo>
                <a:close/>
                <a:moveTo>
                  <a:pt x="13950" y="7737"/>
                </a:moveTo>
                <a:cubicBezTo>
                  <a:pt x="14108" y="7675"/>
                  <a:pt x="14277" y="7758"/>
                  <a:pt x="14337" y="7925"/>
                </a:cubicBezTo>
                <a:lnTo>
                  <a:pt x="14744" y="9079"/>
                </a:lnTo>
                <a:cubicBezTo>
                  <a:pt x="14803" y="9245"/>
                  <a:pt x="15150" y="9381"/>
                  <a:pt x="15269" y="9381"/>
                </a:cubicBezTo>
                <a:cubicBezTo>
                  <a:pt x="15379" y="9391"/>
                  <a:pt x="15527" y="9266"/>
                  <a:pt x="15597" y="9121"/>
                </a:cubicBezTo>
                <a:lnTo>
                  <a:pt x="16093" y="7987"/>
                </a:lnTo>
                <a:cubicBezTo>
                  <a:pt x="16153" y="7841"/>
                  <a:pt x="16331" y="7769"/>
                  <a:pt x="16480" y="7841"/>
                </a:cubicBezTo>
                <a:lnTo>
                  <a:pt x="18901" y="9006"/>
                </a:lnTo>
                <a:cubicBezTo>
                  <a:pt x="19050" y="9079"/>
                  <a:pt x="19119" y="9266"/>
                  <a:pt x="19050" y="9422"/>
                </a:cubicBezTo>
                <a:lnTo>
                  <a:pt x="18554" y="10545"/>
                </a:lnTo>
                <a:cubicBezTo>
                  <a:pt x="18484" y="10701"/>
                  <a:pt x="18643" y="11055"/>
                  <a:pt x="18713" y="11148"/>
                </a:cubicBezTo>
                <a:cubicBezTo>
                  <a:pt x="18792" y="11232"/>
                  <a:pt x="18971" y="11263"/>
                  <a:pt x="19129" y="11200"/>
                </a:cubicBezTo>
                <a:lnTo>
                  <a:pt x="20241" y="10774"/>
                </a:lnTo>
                <a:cubicBezTo>
                  <a:pt x="20389" y="10712"/>
                  <a:pt x="20568" y="10795"/>
                  <a:pt x="20618" y="10961"/>
                </a:cubicBezTo>
                <a:lnTo>
                  <a:pt x="21540" y="13582"/>
                </a:lnTo>
                <a:cubicBezTo>
                  <a:pt x="21600" y="13738"/>
                  <a:pt x="21521" y="13925"/>
                  <a:pt x="21372" y="13977"/>
                </a:cubicBezTo>
                <a:lnTo>
                  <a:pt x="20260" y="14414"/>
                </a:lnTo>
                <a:cubicBezTo>
                  <a:pt x="20102" y="14466"/>
                  <a:pt x="19983" y="14612"/>
                  <a:pt x="19983" y="14736"/>
                </a:cubicBezTo>
                <a:cubicBezTo>
                  <a:pt x="19983" y="14851"/>
                  <a:pt x="20082" y="15225"/>
                  <a:pt x="20231" y="15298"/>
                </a:cubicBezTo>
                <a:lnTo>
                  <a:pt x="21302" y="15818"/>
                </a:lnTo>
                <a:cubicBezTo>
                  <a:pt x="21451" y="15891"/>
                  <a:pt x="21511" y="16078"/>
                  <a:pt x="21441" y="16223"/>
                </a:cubicBezTo>
                <a:lnTo>
                  <a:pt x="20330" y="18771"/>
                </a:lnTo>
                <a:cubicBezTo>
                  <a:pt x="20260" y="18927"/>
                  <a:pt x="20082" y="18990"/>
                  <a:pt x="19933" y="18917"/>
                </a:cubicBezTo>
                <a:lnTo>
                  <a:pt x="18861" y="18397"/>
                </a:lnTo>
                <a:cubicBezTo>
                  <a:pt x="18713" y="18335"/>
                  <a:pt x="18375" y="18491"/>
                  <a:pt x="18286" y="18574"/>
                </a:cubicBezTo>
                <a:cubicBezTo>
                  <a:pt x="18207" y="18647"/>
                  <a:pt x="18177" y="18844"/>
                  <a:pt x="18236" y="19000"/>
                </a:cubicBezTo>
                <a:lnTo>
                  <a:pt x="18643" y="20165"/>
                </a:lnTo>
                <a:cubicBezTo>
                  <a:pt x="18703" y="20331"/>
                  <a:pt x="18623" y="20508"/>
                  <a:pt x="18474" y="20570"/>
                </a:cubicBezTo>
                <a:lnTo>
                  <a:pt x="15964" y="21538"/>
                </a:lnTo>
                <a:cubicBezTo>
                  <a:pt x="15815" y="21600"/>
                  <a:pt x="15637" y="21517"/>
                  <a:pt x="15587" y="21350"/>
                </a:cubicBezTo>
                <a:lnTo>
                  <a:pt x="15180" y="20186"/>
                </a:lnTo>
                <a:cubicBezTo>
                  <a:pt x="15121" y="20030"/>
                  <a:pt x="14773" y="19894"/>
                  <a:pt x="14664" y="19884"/>
                </a:cubicBezTo>
                <a:cubicBezTo>
                  <a:pt x="14545" y="19884"/>
                  <a:pt x="14396" y="19998"/>
                  <a:pt x="14327" y="20154"/>
                </a:cubicBezTo>
                <a:lnTo>
                  <a:pt x="13831" y="21278"/>
                </a:lnTo>
                <a:cubicBezTo>
                  <a:pt x="13771" y="21434"/>
                  <a:pt x="13592" y="21506"/>
                  <a:pt x="13444" y="21434"/>
                </a:cubicBezTo>
                <a:lnTo>
                  <a:pt x="11013" y="20258"/>
                </a:lnTo>
                <a:cubicBezTo>
                  <a:pt x="10874" y="20186"/>
                  <a:pt x="10804" y="19998"/>
                  <a:pt x="10874" y="19842"/>
                </a:cubicBezTo>
                <a:lnTo>
                  <a:pt x="11370" y="18730"/>
                </a:lnTo>
                <a:cubicBezTo>
                  <a:pt x="11439" y="18563"/>
                  <a:pt x="11281" y="18220"/>
                  <a:pt x="11211" y="18127"/>
                </a:cubicBezTo>
                <a:cubicBezTo>
                  <a:pt x="11132" y="18033"/>
                  <a:pt x="10943" y="18012"/>
                  <a:pt x="10794" y="18064"/>
                </a:cubicBezTo>
                <a:lnTo>
                  <a:pt x="9683" y="18501"/>
                </a:lnTo>
                <a:cubicBezTo>
                  <a:pt x="9534" y="18563"/>
                  <a:pt x="9356" y="18470"/>
                  <a:pt x="9306" y="18314"/>
                </a:cubicBezTo>
                <a:lnTo>
                  <a:pt x="8373" y="15693"/>
                </a:lnTo>
                <a:cubicBezTo>
                  <a:pt x="8324" y="15527"/>
                  <a:pt x="8403" y="15350"/>
                  <a:pt x="8552" y="15287"/>
                </a:cubicBezTo>
                <a:lnTo>
                  <a:pt x="9663" y="14861"/>
                </a:lnTo>
                <a:cubicBezTo>
                  <a:pt x="9812" y="14799"/>
                  <a:pt x="9941" y="14435"/>
                  <a:pt x="9951" y="14320"/>
                </a:cubicBezTo>
                <a:cubicBezTo>
                  <a:pt x="9961" y="14206"/>
                  <a:pt x="9842" y="14040"/>
                  <a:pt x="9693" y="13977"/>
                </a:cubicBezTo>
                <a:lnTo>
                  <a:pt x="8621" y="13457"/>
                </a:lnTo>
                <a:cubicBezTo>
                  <a:pt x="8472" y="13384"/>
                  <a:pt x="8413" y="13197"/>
                  <a:pt x="8482" y="13041"/>
                </a:cubicBezTo>
                <a:lnTo>
                  <a:pt x="9594" y="10504"/>
                </a:lnTo>
                <a:cubicBezTo>
                  <a:pt x="9663" y="10348"/>
                  <a:pt x="9842" y="10285"/>
                  <a:pt x="9991" y="10348"/>
                </a:cubicBezTo>
                <a:lnTo>
                  <a:pt x="11062" y="10868"/>
                </a:lnTo>
                <a:cubicBezTo>
                  <a:pt x="11211" y="10940"/>
                  <a:pt x="11548" y="10774"/>
                  <a:pt x="11628" y="10701"/>
                </a:cubicBezTo>
                <a:cubicBezTo>
                  <a:pt x="11717" y="10628"/>
                  <a:pt x="11737" y="10431"/>
                  <a:pt x="11687" y="10275"/>
                </a:cubicBezTo>
                <a:lnTo>
                  <a:pt x="11271" y="9110"/>
                </a:lnTo>
                <a:cubicBezTo>
                  <a:pt x="11221" y="8944"/>
                  <a:pt x="11300" y="8767"/>
                  <a:pt x="11449" y="8705"/>
                </a:cubicBezTo>
                <a:close/>
                <a:moveTo>
                  <a:pt x="2441" y="6957"/>
                </a:moveTo>
                <a:cubicBezTo>
                  <a:pt x="2748" y="6957"/>
                  <a:pt x="2997" y="7218"/>
                  <a:pt x="2997" y="7540"/>
                </a:cubicBezTo>
                <a:cubicBezTo>
                  <a:pt x="2997" y="7862"/>
                  <a:pt x="2748" y="8123"/>
                  <a:pt x="2441" y="8123"/>
                </a:cubicBezTo>
                <a:cubicBezTo>
                  <a:pt x="2135" y="8123"/>
                  <a:pt x="1886" y="7862"/>
                  <a:pt x="1886" y="7540"/>
                </a:cubicBezTo>
                <a:cubicBezTo>
                  <a:pt x="1886" y="7218"/>
                  <a:pt x="2135" y="6957"/>
                  <a:pt x="2441" y="6957"/>
                </a:cubicBezTo>
                <a:close/>
                <a:moveTo>
                  <a:pt x="2490" y="0"/>
                </a:moveTo>
                <a:lnTo>
                  <a:pt x="14496" y="0"/>
                </a:lnTo>
                <a:cubicBezTo>
                  <a:pt x="14962" y="0"/>
                  <a:pt x="15389" y="364"/>
                  <a:pt x="15439" y="811"/>
                </a:cubicBezTo>
                <a:lnTo>
                  <a:pt x="16977" y="6687"/>
                </a:lnTo>
                <a:cubicBezTo>
                  <a:pt x="16977" y="6698"/>
                  <a:pt x="16987" y="6718"/>
                  <a:pt x="16987" y="6729"/>
                </a:cubicBezTo>
                <a:lnTo>
                  <a:pt x="16987" y="7134"/>
                </a:lnTo>
                <a:lnTo>
                  <a:pt x="16828" y="7051"/>
                </a:lnTo>
                <a:cubicBezTo>
                  <a:pt x="16629" y="6958"/>
                  <a:pt x="16421" y="6937"/>
                  <a:pt x="16213" y="6968"/>
                </a:cubicBezTo>
                <a:lnTo>
                  <a:pt x="16213" y="6729"/>
                </a:lnTo>
                <a:cubicBezTo>
                  <a:pt x="16213" y="6292"/>
                  <a:pt x="15865" y="5928"/>
                  <a:pt x="15439" y="5928"/>
                </a:cubicBezTo>
                <a:lnTo>
                  <a:pt x="1548" y="5928"/>
                </a:lnTo>
                <a:cubicBezTo>
                  <a:pt x="1121" y="5928"/>
                  <a:pt x="774" y="6292"/>
                  <a:pt x="774" y="6729"/>
                </a:cubicBezTo>
                <a:lnTo>
                  <a:pt x="774" y="8351"/>
                </a:lnTo>
                <a:cubicBezTo>
                  <a:pt x="774" y="8799"/>
                  <a:pt x="1121" y="9163"/>
                  <a:pt x="1548" y="9163"/>
                </a:cubicBezTo>
                <a:lnTo>
                  <a:pt x="10448" y="9163"/>
                </a:lnTo>
                <a:cubicBezTo>
                  <a:pt x="10458" y="9246"/>
                  <a:pt x="10478" y="9329"/>
                  <a:pt x="10498" y="9402"/>
                </a:cubicBezTo>
                <a:lnTo>
                  <a:pt x="10607" y="9693"/>
                </a:lnTo>
                <a:lnTo>
                  <a:pt x="10329" y="9568"/>
                </a:lnTo>
                <a:cubicBezTo>
                  <a:pt x="9783" y="9308"/>
                  <a:pt x="9099" y="9579"/>
                  <a:pt x="8850" y="10140"/>
                </a:cubicBezTo>
                <a:lnTo>
                  <a:pt x="8424" y="11107"/>
                </a:lnTo>
                <a:lnTo>
                  <a:pt x="1548" y="11107"/>
                </a:lnTo>
                <a:cubicBezTo>
                  <a:pt x="1121" y="11107"/>
                  <a:pt x="774" y="11471"/>
                  <a:pt x="774" y="11919"/>
                </a:cubicBezTo>
                <a:lnTo>
                  <a:pt x="774" y="13541"/>
                </a:lnTo>
                <a:cubicBezTo>
                  <a:pt x="774" y="13988"/>
                  <a:pt x="1121" y="14352"/>
                  <a:pt x="1548" y="14352"/>
                </a:cubicBezTo>
                <a:lnTo>
                  <a:pt x="8503" y="14352"/>
                </a:lnTo>
                <a:lnTo>
                  <a:pt x="8553" y="14373"/>
                </a:lnTo>
                <a:lnTo>
                  <a:pt x="8265" y="14477"/>
                </a:lnTo>
                <a:cubicBezTo>
                  <a:pt x="7700" y="14706"/>
                  <a:pt x="7402" y="15371"/>
                  <a:pt x="7600" y="15985"/>
                </a:cubicBezTo>
                <a:lnTo>
                  <a:pt x="7719" y="16297"/>
                </a:lnTo>
                <a:lnTo>
                  <a:pt x="1548" y="16297"/>
                </a:lnTo>
                <a:cubicBezTo>
                  <a:pt x="1121" y="16297"/>
                  <a:pt x="774" y="16661"/>
                  <a:pt x="774" y="17108"/>
                </a:cubicBezTo>
                <a:lnTo>
                  <a:pt x="774" y="18731"/>
                </a:lnTo>
                <a:cubicBezTo>
                  <a:pt x="774" y="19178"/>
                  <a:pt x="1121" y="19542"/>
                  <a:pt x="1548" y="19542"/>
                </a:cubicBezTo>
                <a:lnTo>
                  <a:pt x="10111" y="19542"/>
                </a:lnTo>
                <a:cubicBezTo>
                  <a:pt x="10011" y="19791"/>
                  <a:pt x="10001" y="20072"/>
                  <a:pt x="10081" y="20343"/>
                </a:cubicBezTo>
                <a:lnTo>
                  <a:pt x="1548" y="20343"/>
                </a:lnTo>
                <a:cubicBezTo>
                  <a:pt x="695" y="20343"/>
                  <a:pt x="0" y="19625"/>
                  <a:pt x="0" y="18731"/>
                </a:cubicBezTo>
                <a:lnTo>
                  <a:pt x="0" y="17108"/>
                </a:lnTo>
                <a:cubicBezTo>
                  <a:pt x="0" y="17087"/>
                  <a:pt x="10" y="17077"/>
                  <a:pt x="10" y="17056"/>
                </a:cubicBezTo>
                <a:lnTo>
                  <a:pt x="407" y="14633"/>
                </a:lnTo>
                <a:cubicBezTo>
                  <a:pt x="159" y="14342"/>
                  <a:pt x="0" y="13957"/>
                  <a:pt x="0" y="13541"/>
                </a:cubicBezTo>
                <a:lnTo>
                  <a:pt x="0" y="11919"/>
                </a:lnTo>
                <a:cubicBezTo>
                  <a:pt x="0" y="11908"/>
                  <a:pt x="10" y="11887"/>
                  <a:pt x="10" y="11877"/>
                </a:cubicBezTo>
                <a:lnTo>
                  <a:pt x="407" y="9443"/>
                </a:lnTo>
                <a:cubicBezTo>
                  <a:pt x="159" y="9152"/>
                  <a:pt x="0" y="8767"/>
                  <a:pt x="0" y="8351"/>
                </a:cubicBezTo>
                <a:lnTo>
                  <a:pt x="0" y="6729"/>
                </a:lnTo>
                <a:cubicBezTo>
                  <a:pt x="0" y="6718"/>
                  <a:pt x="10" y="6698"/>
                  <a:pt x="10" y="6687"/>
                </a:cubicBezTo>
                <a:lnTo>
                  <a:pt x="1548" y="811"/>
                </a:lnTo>
                <a:cubicBezTo>
                  <a:pt x="1597" y="364"/>
                  <a:pt x="2014" y="0"/>
                  <a:pt x="2490" y="0"/>
                </a:cubicBezTo>
                <a:close/>
              </a:path>
            </a:pathLst>
          </a:custGeom>
          <a:solidFill>
            <a:srgbClr val="FFFFFF"/>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53" name="dollar-bag_17794">
            <a:extLst>
              <a:ext uri="{FF2B5EF4-FFF2-40B4-BE49-F238E27FC236}">
                <a16:creationId xmlns:a16="http://schemas.microsoft.com/office/drawing/2014/main" id="{5ABD6EE3-2F94-4140-821D-36F9C5B7E940}"/>
              </a:ext>
            </a:extLst>
          </p:cNvPr>
          <p:cNvSpPr/>
          <p:nvPr/>
        </p:nvSpPr>
        <p:spPr>
          <a:xfrm>
            <a:off x="4878682" y="2167230"/>
            <a:ext cx="494048" cy="355772"/>
          </a:xfrm>
          <a:custGeom>
            <a:avLst/>
            <a:gdLst/>
            <a:ahLst/>
            <a:cxnLst>
              <a:cxn ang="0">
                <a:pos x="wd2" y="hd2"/>
              </a:cxn>
              <a:cxn ang="5400000">
                <a:pos x="wd2" y="hd2"/>
              </a:cxn>
              <a:cxn ang="10800000">
                <a:pos x="wd2" y="hd2"/>
              </a:cxn>
              <a:cxn ang="16200000">
                <a:pos x="wd2" y="hd2"/>
              </a:cxn>
            </a:cxnLst>
            <a:rect l="0" t="0" r="r" b="b"/>
            <a:pathLst>
              <a:path w="21594" h="21600" extrusionOk="0">
                <a:moveTo>
                  <a:pt x="15471" y="13581"/>
                </a:moveTo>
                <a:cubicBezTo>
                  <a:pt x="15529" y="13534"/>
                  <a:pt x="15601" y="13546"/>
                  <a:pt x="15656" y="13604"/>
                </a:cubicBezTo>
                <a:cubicBezTo>
                  <a:pt x="15933" y="13902"/>
                  <a:pt x="16240" y="14106"/>
                  <a:pt x="16559" y="14205"/>
                </a:cubicBezTo>
                <a:cubicBezTo>
                  <a:pt x="16618" y="14223"/>
                  <a:pt x="16665" y="14281"/>
                  <a:pt x="16686" y="14357"/>
                </a:cubicBezTo>
                <a:lnTo>
                  <a:pt x="17009" y="15553"/>
                </a:lnTo>
                <a:lnTo>
                  <a:pt x="17337" y="14357"/>
                </a:lnTo>
                <a:cubicBezTo>
                  <a:pt x="17358" y="14281"/>
                  <a:pt x="17404" y="14223"/>
                  <a:pt x="17463" y="14205"/>
                </a:cubicBezTo>
                <a:cubicBezTo>
                  <a:pt x="17787" y="14106"/>
                  <a:pt x="18090" y="13902"/>
                  <a:pt x="18367" y="13604"/>
                </a:cubicBezTo>
                <a:cubicBezTo>
                  <a:pt x="18422" y="13546"/>
                  <a:pt x="18493" y="13534"/>
                  <a:pt x="18552" y="13581"/>
                </a:cubicBezTo>
                <a:cubicBezTo>
                  <a:pt x="18804" y="13762"/>
                  <a:pt x="20061" y="14713"/>
                  <a:pt x="20381" y="15290"/>
                </a:cubicBezTo>
                <a:cubicBezTo>
                  <a:pt x="20995" y="16399"/>
                  <a:pt x="21432" y="19724"/>
                  <a:pt x="21592" y="21101"/>
                </a:cubicBezTo>
                <a:cubicBezTo>
                  <a:pt x="21600" y="21171"/>
                  <a:pt x="21587" y="21247"/>
                  <a:pt x="21554" y="21299"/>
                </a:cubicBezTo>
                <a:cubicBezTo>
                  <a:pt x="21520" y="21352"/>
                  <a:pt x="21474" y="21381"/>
                  <a:pt x="21423" y="21381"/>
                </a:cubicBezTo>
                <a:lnTo>
                  <a:pt x="12599" y="21381"/>
                </a:lnTo>
                <a:cubicBezTo>
                  <a:pt x="12549" y="21381"/>
                  <a:pt x="12503" y="21352"/>
                  <a:pt x="12469" y="21299"/>
                </a:cubicBezTo>
                <a:cubicBezTo>
                  <a:pt x="12435" y="21247"/>
                  <a:pt x="12423" y="21171"/>
                  <a:pt x="12431" y="21101"/>
                </a:cubicBezTo>
                <a:cubicBezTo>
                  <a:pt x="12591" y="19724"/>
                  <a:pt x="13028" y="16399"/>
                  <a:pt x="13642" y="15290"/>
                </a:cubicBezTo>
                <a:cubicBezTo>
                  <a:pt x="13961" y="14713"/>
                  <a:pt x="15218" y="13762"/>
                  <a:pt x="15471" y="13581"/>
                </a:cubicBezTo>
                <a:close/>
                <a:moveTo>
                  <a:pt x="17013" y="6071"/>
                </a:moveTo>
                <a:cubicBezTo>
                  <a:pt x="19258" y="6071"/>
                  <a:pt x="19485" y="7803"/>
                  <a:pt x="19485" y="9932"/>
                </a:cubicBezTo>
                <a:cubicBezTo>
                  <a:pt x="19485" y="12067"/>
                  <a:pt x="18379" y="13799"/>
                  <a:pt x="17013" y="13799"/>
                </a:cubicBezTo>
                <a:cubicBezTo>
                  <a:pt x="15647" y="13799"/>
                  <a:pt x="14537" y="12067"/>
                  <a:pt x="14537" y="9932"/>
                </a:cubicBezTo>
                <a:cubicBezTo>
                  <a:pt x="14537" y="9810"/>
                  <a:pt x="14537" y="9687"/>
                  <a:pt x="14542" y="9565"/>
                </a:cubicBezTo>
                <a:cubicBezTo>
                  <a:pt x="14407" y="9705"/>
                  <a:pt x="14285" y="9885"/>
                  <a:pt x="14222" y="10113"/>
                </a:cubicBezTo>
                <a:cubicBezTo>
                  <a:pt x="14130" y="10434"/>
                  <a:pt x="14180" y="10819"/>
                  <a:pt x="14365" y="11256"/>
                </a:cubicBezTo>
                <a:cubicBezTo>
                  <a:pt x="14428" y="11279"/>
                  <a:pt x="14487" y="11332"/>
                  <a:pt x="14525" y="11413"/>
                </a:cubicBezTo>
                <a:lnTo>
                  <a:pt x="14626" y="11618"/>
                </a:lnTo>
                <a:cubicBezTo>
                  <a:pt x="14672" y="11705"/>
                  <a:pt x="14689" y="11810"/>
                  <a:pt x="14676" y="11921"/>
                </a:cubicBezTo>
                <a:cubicBezTo>
                  <a:pt x="14663" y="12026"/>
                  <a:pt x="14617" y="12119"/>
                  <a:pt x="14554" y="12177"/>
                </a:cubicBezTo>
                <a:cubicBezTo>
                  <a:pt x="14508" y="12224"/>
                  <a:pt x="14449" y="12253"/>
                  <a:pt x="14390" y="12253"/>
                </a:cubicBezTo>
                <a:cubicBezTo>
                  <a:pt x="14294" y="12253"/>
                  <a:pt x="14205" y="12189"/>
                  <a:pt x="14151" y="12078"/>
                </a:cubicBezTo>
                <a:lnTo>
                  <a:pt x="14046" y="11874"/>
                </a:lnTo>
                <a:cubicBezTo>
                  <a:pt x="13999" y="11775"/>
                  <a:pt x="13987" y="11658"/>
                  <a:pt x="14004" y="11553"/>
                </a:cubicBezTo>
                <a:cubicBezTo>
                  <a:pt x="13747" y="10959"/>
                  <a:pt x="13688" y="10399"/>
                  <a:pt x="13827" y="9897"/>
                </a:cubicBezTo>
                <a:cubicBezTo>
                  <a:pt x="13970" y="9384"/>
                  <a:pt x="14298" y="9051"/>
                  <a:pt x="14571" y="8847"/>
                </a:cubicBezTo>
                <a:cubicBezTo>
                  <a:pt x="14680" y="7243"/>
                  <a:pt x="15159" y="6071"/>
                  <a:pt x="17013" y="6071"/>
                </a:cubicBezTo>
                <a:close/>
                <a:moveTo>
                  <a:pt x="8928" y="4301"/>
                </a:moveTo>
                <a:cubicBezTo>
                  <a:pt x="9058" y="4296"/>
                  <a:pt x="9184" y="4389"/>
                  <a:pt x="9251" y="4546"/>
                </a:cubicBezTo>
                <a:lnTo>
                  <a:pt x="10471" y="7422"/>
                </a:lnTo>
                <a:lnTo>
                  <a:pt x="13267" y="7422"/>
                </a:lnTo>
                <a:cubicBezTo>
                  <a:pt x="13464" y="7422"/>
                  <a:pt x="13628" y="7649"/>
                  <a:pt x="13628" y="7929"/>
                </a:cubicBezTo>
                <a:cubicBezTo>
                  <a:pt x="13628" y="8209"/>
                  <a:pt x="13464" y="8437"/>
                  <a:pt x="13267" y="8437"/>
                </a:cubicBezTo>
                <a:lnTo>
                  <a:pt x="10265" y="8437"/>
                </a:lnTo>
                <a:cubicBezTo>
                  <a:pt x="10134" y="8437"/>
                  <a:pt x="10012" y="8338"/>
                  <a:pt x="9949" y="8186"/>
                </a:cubicBezTo>
                <a:lnTo>
                  <a:pt x="8957" y="5847"/>
                </a:lnTo>
                <a:lnTo>
                  <a:pt x="7166" y="10601"/>
                </a:lnTo>
                <a:cubicBezTo>
                  <a:pt x="7107" y="10752"/>
                  <a:pt x="7002" y="10852"/>
                  <a:pt x="6880" y="10869"/>
                </a:cubicBezTo>
                <a:cubicBezTo>
                  <a:pt x="6867" y="10869"/>
                  <a:pt x="6855" y="10875"/>
                  <a:pt x="6842" y="10875"/>
                </a:cubicBezTo>
                <a:cubicBezTo>
                  <a:pt x="6733" y="10875"/>
                  <a:pt x="6628" y="10805"/>
                  <a:pt x="6556" y="10682"/>
                </a:cubicBezTo>
                <a:lnTo>
                  <a:pt x="5265" y="8437"/>
                </a:lnTo>
                <a:lnTo>
                  <a:pt x="2696" y="8437"/>
                </a:lnTo>
                <a:cubicBezTo>
                  <a:pt x="2495" y="8437"/>
                  <a:pt x="2331" y="8209"/>
                  <a:pt x="2331" y="7929"/>
                </a:cubicBezTo>
                <a:cubicBezTo>
                  <a:pt x="2331" y="7649"/>
                  <a:pt x="2495" y="7422"/>
                  <a:pt x="2696" y="7422"/>
                </a:cubicBezTo>
                <a:lnTo>
                  <a:pt x="5442" y="7422"/>
                </a:lnTo>
                <a:cubicBezTo>
                  <a:pt x="5551" y="7422"/>
                  <a:pt x="5656" y="7492"/>
                  <a:pt x="5728" y="7614"/>
                </a:cubicBezTo>
                <a:lnTo>
                  <a:pt x="6779" y="9446"/>
                </a:lnTo>
                <a:lnTo>
                  <a:pt x="8612" y="4570"/>
                </a:lnTo>
                <a:cubicBezTo>
                  <a:pt x="8675" y="4406"/>
                  <a:pt x="8793" y="4307"/>
                  <a:pt x="8928" y="4301"/>
                </a:cubicBezTo>
                <a:close/>
                <a:moveTo>
                  <a:pt x="488" y="0"/>
                </a:moveTo>
                <a:lnTo>
                  <a:pt x="17585" y="0"/>
                </a:lnTo>
                <a:cubicBezTo>
                  <a:pt x="17854" y="0"/>
                  <a:pt x="18069" y="303"/>
                  <a:pt x="18069" y="676"/>
                </a:cubicBezTo>
                <a:lnTo>
                  <a:pt x="18069" y="5161"/>
                </a:lnTo>
                <a:cubicBezTo>
                  <a:pt x="17728" y="5044"/>
                  <a:pt x="17346" y="4986"/>
                  <a:pt x="16921" y="4986"/>
                </a:cubicBezTo>
                <a:cubicBezTo>
                  <a:pt x="16774" y="4986"/>
                  <a:pt x="16631" y="4992"/>
                  <a:pt x="16492" y="5003"/>
                </a:cubicBezTo>
                <a:lnTo>
                  <a:pt x="16492" y="1872"/>
                </a:lnTo>
                <a:lnTo>
                  <a:pt x="1577" y="1872"/>
                </a:lnTo>
                <a:lnTo>
                  <a:pt x="1577" y="14695"/>
                </a:lnTo>
                <a:lnTo>
                  <a:pt x="12880" y="14695"/>
                </a:lnTo>
                <a:cubicBezTo>
                  <a:pt x="12644" y="15145"/>
                  <a:pt x="12434" y="15803"/>
                  <a:pt x="12253" y="16567"/>
                </a:cubicBezTo>
                <a:lnTo>
                  <a:pt x="11543" y="16567"/>
                </a:lnTo>
                <a:cubicBezTo>
                  <a:pt x="11602" y="17057"/>
                  <a:pt x="11703" y="17757"/>
                  <a:pt x="11867" y="18544"/>
                </a:cubicBezTo>
                <a:cubicBezTo>
                  <a:pt x="11732" y="19367"/>
                  <a:pt x="11623" y="20206"/>
                  <a:pt x="11534" y="20964"/>
                </a:cubicBezTo>
                <a:cubicBezTo>
                  <a:pt x="11509" y="21180"/>
                  <a:pt x="11526" y="21396"/>
                  <a:pt x="11572" y="21600"/>
                </a:cubicBezTo>
                <a:lnTo>
                  <a:pt x="6093" y="21600"/>
                </a:lnTo>
                <a:cubicBezTo>
                  <a:pt x="5925" y="21600"/>
                  <a:pt x="5773" y="21483"/>
                  <a:pt x="5681" y="21291"/>
                </a:cubicBezTo>
                <a:cubicBezTo>
                  <a:pt x="5593" y="21093"/>
                  <a:pt x="5580" y="20854"/>
                  <a:pt x="5652" y="20644"/>
                </a:cubicBezTo>
                <a:cubicBezTo>
                  <a:pt x="6173" y="19063"/>
                  <a:pt x="6421" y="17465"/>
                  <a:pt x="6526" y="16567"/>
                </a:cubicBezTo>
                <a:lnTo>
                  <a:pt x="488" y="16567"/>
                </a:lnTo>
                <a:cubicBezTo>
                  <a:pt x="219" y="16567"/>
                  <a:pt x="0" y="16264"/>
                  <a:pt x="0" y="15891"/>
                </a:cubicBezTo>
                <a:lnTo>
                  <a:pt x="0" y="676"/>
                </a:lnTo>
                <a:cubicBezTo>
                  <a:pt x="0" y="303"/>
                  <a:pt x="219" y="0"/>
                  <a:pt x="488" y="0"/>
                </a:cubicBezTo>
                <a:close/>
              </a:path>
            </a:pathLst>
          </a:custGeom>
          <a:solidFill>
            <a:srgbClr val="FFFFFF"/>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54" name="dollar-bag_17794">
            <a:extLst>
              <a:ext uri="{FF2B5EF4-FFF2-40B4-BE49-F238E27FC236}">
                <a16:creationId xmlns:a16="http://schemas.microsoft.com/office/drawing/2014/main" id="{2CC0FC25-782B-43A5-9FFA-40246F62DB48}"/>
              </a:ext>
            </a:extLst>
          </p:cNvPr>
          <p:cNvSpPr/>
          <p:nvPr/>
        </p:nvSpPr>
        <p:spPr>
          <a:xfrm>
            <a:off x="6521467" y="2106656"/>
            <a:ext cx="494048" cy="420896"/>
          </a:xfrm>
          <a:custGeom>
            <a:avLst/>
            <a:gdLst/>
            <a:ahLst/>
            <a:cxnLst>
              <a:cxn ang="0">
                <a:pos x="wd2" y="hd2"/>
              </a:cxn>
              <a:cxn ang="5400000">
                <a:pos x="wd2" y="hd2"/>
              </a:cxn>
              <a:cxn ang="10800000">
                <a:pos x="wd2" y="hd2"/>
              </a:cxn>
              <a:cxn ang="16200000">
                <a:pos x="wd2" y="hd2"/>
              </a:cxn>
            </a:cxnLst>
            <a:rect l="0" t="0" r="r" b="b"/>
            <a:pathLst>
              <a:path w="21600" h="21600" extrusionOk="0">
                <a:moveTo>
                  <a:pt x="20800" y="4695"/>
                </a:moveTo>
                <a:lnTo>
                  <a:pt x="19201" y="4695"/>
                </a:lnTo>
                <a:lnTo>
                  <a:pt x="19201" y="6573"/>
                </a:lnTo>
                <a:cubicBezTo>
                  <a:pt x="19201" y="7092"/>
                  <a:pt x="18842" y="7512"/>
                  <a:pt x="18400" y="7512"/>
                </a:cubicBezTo>
                <a:cubicBezTo>
                  <a:pt x="17960" y="7512"/>
                  <a:pt x="17600" y="7092"/>
                  <a:pt x="17600" y="6573"/>
                </a:cubicBezTo>
                <a:lnTo>
                  <a:pt x="17600" y="4695"/>
                </a:lnTo>
                <a:lnTo>
                  <a:pt x="16001" y="4695"/>
                </a:lnTo>
                <a:cubicBezTo>
                  <a:pt x="15559" y="4695"/>
                  <a:pt x="15200" y="4274"/>
                  <a:pt x="15200" y="3757"/>
                </a:cubicBezTo>
                <a:cubicBezTo>
                  <a:pt x="15200" y="3238"/>
                  <a:pt x="15559" y="2816"/>
                  <a:pt x="16001" y="2816"/>
                </a:cubicBezTo>
                <a:lnTo>
                  <a:pt x="17600" y="2816"/>
                </a:lnTo>
                <a:lnTo>
                  <a:pt x="17600" y="939"/>
                </a:lnTo>
                <a:cubicBezTo>
                  <a:pt x="17600" y="420"/>
                  <a:pt x="17960" y="0"/>
                  <a:pt x="18400" y="0"/>
                </a:cubicBezTo>
                <a:cubicBezTo>
                  <a:pt x="18842" y="0"/>
                  <a:pt x="19201" y="420"/>
                  <a:pt x="19201" y="939"/>
                </a:cubicBezTo>
                <a:lnTo>
                  <a:pt x="19201" y="2816"/>
                </a:lnTo>
                <a:lnTo>
                  <a:pt x="20800" y="2816"/>
                </a:lnTo>
                <a:cubicBezTo>
                  <a:pt x="21242" y="2816"/>
                  <a:pt x="21600" y="3238"/>
                  <a:pt x="21600" y="3757"/>
                </a:cubicBezTo>
                <a:cubicBezTo>
                  <a:pt x="21600" y="4274"/>
                  <a:pt x="21242" y="4695"/>
                  <a:pt x="20800" y="4695"/>
                </a:cubicBezTo>
                <a:close/>
                <a:moveTo>
                  <a:pt x="16001" y="7983"/>
                </a:moveTo>
                <a:cubicBezTo>
                  <a:pt x="16001" y="8759"/>
                  <a:pt x="15463" y="9391"/>
                  <a:pt x="14800" y="9391"/>
                </a:cubicBezTo>
                <a:cubicBezTo>
                  <a:pt x="14139" y="9391"/>
                  <a:pt x="13600" y="8759"/>
                  <a:pt x="13600" y="7983"/>
                </a:cubicBezTo>
                <a:cubicBezTo>
                  <a:pt x="13600" y="7205"/>
                  <a:pt x="14139" y="6573"/>
                  <a:pt x="14800" y="6573"/>
                </a:cubicBezTo>
                <a:cubicBezTo>
                  <a:pt x="15463" y="6573"/>
                  <a:pt x="16001" y="7205"/>
                  <a:pt x="16001" y="7983"/>
                </a:cubicBezTo>
                <a:close/>
                <a:moveTo>
                  <a:pt x="12801" y="4695"/>
                </a:moveTo>
                <a:lnTo>
                  <a:pt x="1599" y="4695"/>
                </a:lnTo>
                <a:lnTo>
                  <a:pt x="1599" y="17784"/>
                </a:lnTo>
                <a:cubicBezTo>
                  <a:pt x="1601" y="17778"/>
                  <a:pt x="3352" y="8569"/>
                  <a:pt x="6350" y="8569"/>
                </a:cubicBezTo>
                <a:cubicBezTo>
                  <a:pt x="8325" y="8569"/>
                  <a:pt x="10334" y="15691"/>
                  <a:pt x="11586" y="17843"/>
                </a:cubicBezTo>
                <a:cubicBezTo>
                  <a:pt x="11586" y="17843"/>
                  <a:pt x="12568" y="13177"/>
                  <a:pt x="14262" y="13148"/>
                </a:cubicBezTo>
                <a:cubicBezTo>
                  <a:pt x="15937" y="13118"/>
                  <a:pt x="16801" y="17784"/>
                  <a:pt x="16801" y="17784"/>
                </a:cubicBezTo>
                <a:lnTo>
                  <a:pt x="17600" y="17784"/>
                </a:lnTo>
                <a:lnTo>
                  <a:pt x="17600" y="12209"/>
                </a:lnTo>
                <a:cubicBezTo>
                  <a:pt x="17600" y="11690"/>
                  <a:pt x="17960" y="11268"/>
                  <a:pt x="18400" y="11268"/>
                </a:cubicBezTo>
                <a:cubicBezTo>
                  <a:pt x="18842" y="11268"/>
                  <a:pt x="19201" y="11690"/>
                  <a:pt x="19201" y="12209"/>
                </a:cubicBezTo>
                <a:lnTo>
                  <a:pt x="19201" y="19723"/>
                </a:lnTo>
                <a:cubicBezTo>
                  <a:pt x="19201" y="20760"/>
                  <a:pt x="18484" y="21600"/>
                  <a:pt x="17600" y="21600"/>
                </a:cubicBezTo>
                <a:lnTo>
                  <a:pt x="1599" y="21600"/>
                </a:lnTo>
                <a:cubicBezTo>
                  <a:pt x="715" y="21600"/>
                  <a:pt x="0" y="20760"/>
                  <a:pt x="0" y="19723"/>
                </a:cubicBezTo>
                <a:lnTo>
                  <a:pt x="0" y="4695"/>
                </a:lnTo>
                <a:cubicBezTo>
                  <a:pt x="0" y="3658"/>
                  <a:pt x="715" y="2816"/>
                  <a:pt x="1599" y="2816"/>
                </a:cubicBezTo>
                <a:lnTo>
                  <a:pt x="12801" y="2816"/>
                </a:lnTo>
                <a:cubicBezTo>
                  <a:pt x="13243" y="2816"/>
                  <a:pt x="13600" y="3238"/>
                  <a:pt x="13600" y="3757"/>
                </a:cubicBezTo>
                <a:cubicBezTo>
                  <a:pt x="13600" y="4274"/>
                  <a:pt x="13243" y="4695"/>
                  <a:pt x="12801" y="4695"/>
                </a:cubicBezTo>
                <a:close/>
              </a:path>
            </a:pathLst>
          </a:custGeom>
          <a:solidFill>
            <a:srgbClr val="FFFFFF"/>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55" name="dollar-bag_17794">
            <a:extLst>
              <a:ext uri="{FF2B5EF4-FFF2-40B4-BE49-F238E27FC236}">
                <a16:creationId xmlns:a16="http://schemas.microsoft.com/office/drawing/2014/main" id="{85CDA88E-D324-4914-8951-7B92A52721C1}"/>
              </a:ext>
            </a:extLst>
          </p:cNvPr>
          <p:cNvSpPr/>
          <p:nvPr/>
        </p:nvSpPr>
        <p:spPr>
          <a:xfrm>
            <a:off x="7903726" y="3167100"/>
            <a:ext cx="416079" cy="494048"/>
          </a:xfrm>
          <a:custGeom>
            <a:avLst/>
            <a:gdLst/>
            <a:ahLst/>
            <a:cxnLst>
              <a:cxn ang="0">
                <a:pos x="wd2" y="hd2"/>
              </a:cxn>
              <a:cxn ang="5400000">
                <a:pos x="wd2" y="hd2"/>
              </a:cxn>
              <a:cxn ang="10800000">
                <a:pos x="wd2" y="hd2"/>
              </a:cxn>
              <a:cxn ang="16200000">
                <a:pos x="wd2" y="hd2"/>
              </a:cxn>
            </a:cxnLst>
            <a:rect l="0" t="0" r="r" b="b"/>
            <a:pathLst>
              <a:path w="21600" h="21600" extrusionOk="0">
                <a:moveTo>
                  <a:pt x="13504" y="2291"/>
                </a:moveTo>
                <a:lnTo>
                  <a:pt x="13504" y="15927"/>
                </a:lnTo>
                <a:lnTo>
                  <a:pt x="8096" y="15927"/>
                </a:lnTo>
                <a:lnTo>
                  <a:pt x="8096" y="2291"/>
                </a:lnTo>
                <a:cubicBezTo>
                  <a:pt x="8096" y="1655"/>
                  <a:pt x="8361" y="1113"/>
                  <a:pt x="8889" y="668"/>
                </a:cubicBezTo>
                <a:cubicBezTo>
                  <a:pt x="9420" y="223"/>
                  <a:pt x="10051" y="0"/>
                  <a:pt x="10784" y="0"/>
                </a:cubicBezTo>
                <a:cubicBezTo>
                  <a:pt x="11541" y="0"/>
                  <a:pt x="12182" y="223"/>
                  <a:pt x="12711" y="668"/>
                </a:cubicBezTo>
                <a:cubicBezTo>
                  <a:pt x="13241" y="1113"/>
                  <a:pt x="13504" y="1655"/>
                  <a:pt x="13504" y="2291"/>
                </a:cubicBezTo>
                <a:close/>
                <a:moveTo>
                  <a:pt x="20240" y="6818"/>
                </a:moveTo>
                <a:lnTo>
                  <a:pt x="20240" y="15927"/>
                </a:lnTo>
                <a:lnTo>
                  <a:pt x="14832" y="15927"/>
                </a:lnTo>
                <a:lnTo>
                  <a:pt x="14832" y="6818"/>
                </a:lnTo>
                <a:cubicBezTo>
                  <a:pt x="14832" y="6199"/>
                  <a:pt x="15097" y="5668"/>
                  <a:pt x="15625" y="5223"/>
                </a:cubicBezTo>
                <a:cubicBezTo>
                  <a:pt x="16155" y="4778"/>
                  <a:pt x="16797" y="4555"/>
                  <a:pt x="17552" y="4555"/>
                </a:cubicBezTo>
                <a:cubicBezTo>
                  <a:pt x="18287" y="4555"/>
                  <a:pt x="18918" y="4773"/>
                  <a:pt x="19446" y="5209"/>
                </a:cubicBezTo>
                <a:cubicBezTo>
                  <a:pt x="19977" y="5645"/>
                  <a:pt x="20240" y="6182"/>
                  <a:pt x="20240" y="6818"/>
                </a:cubicBezTo>
                <a:close/>
                <a:moveTo>
                  <a:pt x="6736" y="10227"/>
                </a:moveTo>
                <a:lnTo>
                  <a:pt x="6736" y="15927"/>
                </a:lnTo>
                <a:lnTo>
                  <a:pt x="1360" y="15927"/>
                </a:lnTo>
                <a:lnTo>
                  <a:pt x="1360" y="10227"/>
                </a:lnTo>
                <a:cubicBezTo>
                  <a:pt x="1360" y="9609"/>
                  <a:pt x="1619" y="9077"/>
                  <a:pt x="2137" y="8632"/>
                </a:cubicBezTo>
                <a:cubicBezTo>
                  <a:pt x="2655" y="8187"/>
                  <a:pt x="3293" y="7964"/>
                  <a:pt x="4048" y="7964"/>
                </a:cubicBezTo>
                <a:cubicBezTo>
                  <a:pt x="4805" y="7964"/>
                  <a:pt x="5440" y="8187"/>
                  <a:pt x="5959" y="8632"/>
                </a:cubicBezTo>
                <a:cubicBezTo>
                  <a:pt x="6477" y="9077"/>
                  <a:pt x="6736" y="9609"/>
                  <a:pt x="6736" y="10227"/>
                </a:cubicBezTo>
                <a:close/>
                <a:moveTo>
                  <a:pt x="20240" y="19336"/>
                </a:moveTo>
                <a:cubicBezTo>
                  <a:pt x="20608" y="19336"/>
                  <a:pt x="20926" y="19445"/>
                  <a:pt x="21195" y="19664"/>
                </a:cubicBezTo>
                <a:cubicBezTo>
                  <a:pt x="21466" y="19882"/>
                  <a:pt x="21600" y="20146"/>
                  <a:pt x="21600" y="20455"/>
                </a:cubicBezTo>
                <a:cubicBezTo>
                  <a:pt x="21600" y="20763"/>
                  <a:pt x="21466" y="21032"/>
                  <a:pt x="21195" y="21259"/>
                </a:cubicBezTo>
                <a:cubicBezTo>
                  <a:pt x="20926" y="21486"/>
                  <a:pt x="20608" y="21600"/>
                  <a:pt x="20240" y="21600"/>
                </a:cubicBezTo>
                <a:lnTo>
                  <a:pt x="1360" y="21600"/>
                </a:lnTo>
                <a:cubicBezTo>
                  <a:pt x="994" y="21600"/>
                  <a:pt x="676" y="21486"/>
                  <a:pt x="405" y="21259"/>
                </a:cubicBezTo>
                <a:cubicBezTo>
                  <a:pt x="136" y="21032"/>
                  <a:pt x="0" y="20763"/>
                  <a:pt x="0" y="20455"/>
                </a:cubicBezTo>
                <a:cubicBezTo>
                  <a:pt x="0" y="20146"/>
                  <a:pt x="136" y="19882"/>
                  <a:pt x="405" y="19664"/>
                </a:cubicBezTo>
                <a:cubicBezTo>
                  <a:pt x="676" y="19445"/>
                  <a:pt x="994" y="19336"/>
                  <a:pt x="1360" y="19336"/>
                </a:cubicBezTo>
                <a:lnTo>
                  <a:pt x="20240" y="19336"/>
                </a:lnTo>
                <a:close/>
              </a:path>
            </a:pathLst>
          </a:custGeom>
          <a:solidFill>
            <a:srgbClr val="FFFFFF"/>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56" name="dollar-bag_17794">
            <a:extLst>
              <a:ext uri="{FF2B5EF4-FFF2-40B4-BE49-F238E27FC236}">
                <a16:creationId xmlns:a16="http://schemas.microsoft.com/office/drawing/2014/main" id="{518F0DB9-65F1-451C-AE69-5C3975933778}"/>
              </a:ext>
            </a:extLst>
          </p:cNvPr>
          <p:cNvSpPr/>
          <p:nvPr/>
        </p:nvSpPr>
        <p:spPr>
          <a:xfrm>
            <a:off x="8358155" y="4831696"/>
            <a:ext cx="494048" cy="411868"/>
          </a:xfrm>
          <a:custGeom>
            <a:avLst/>
            <a:gdLst/>
            <a:ahLst/>
            <a:cxnLst>
              <a:cxn ang="0">
                <a:pos x="wd2" y="hd2"/>
              </a:cxn>
              <a:cxn ang="5400000">
                <a:pos x="wd2" y="hd2"/>
              </a:cxn>
              <a:cxn ang="10800000">
                <a:pos x="wd2" y="hd2"/>
              </a:cxn>
              <a:cxn ang="16200000">
                <a:pos x="wd2" y="hd2"/>
              </a:cxn>
            </a:cxnLst>
            <a:rect l="0" t="0" r="r" b="b"/>
            <a:pathLst>
              <a:path w="21600" h="21600" extrusionOk="0">
                <a:moveTo>
                  <a:pt x="16201" y="19023"/>
                </a:moveTo>
                <a:lnTo>
                  <a:pt x="2160" y="19023"/>
                </a:lnTo>
                <a:lnTo>
                  <a:pt x="2160" y="6898"/>
                </a:lnTo>
                <a:lnTo>
                  <a:pt x="5395" y="6898"/>
                </a:lnTo>
                <a:cubicBezTo>
                  <a:pt x="5395" y="6898"/>
                  <a:pt x="6189" y="5568"/>
                  <a:pt x="7797" y="4318"/>
                </a:cubicBezTo>
                <a:lnTo>
                  <a:pt x="1080" y="4318"/>
                </a:lnTo>
                <a:cubicBezTo>
                  <a:pt x="484" y="4318"/>
                  <a:pt x="0" y="4891"/>
                  <a:pt x="0" y="5608"/>
                </a:cubicBezTo>
                <a:lnTo>
                  <a:pt x="0" y="20310"/>
                </a:lnTo>
                <a:cubicBezTo>
                  <a:pt x="0" y="21019"/>
                  <a:pt x="484" y="21600"/>
                  <a:pt x="1080" y="21600"/>
                </a:cubicBezTo>
                <a:lnTo>
                  <a:pt x="17281" y="21600"/>
                </a:lnTo>
                <a:cubicBezTo>
                  <a:pt x="17877" y="21600"/>
                  <a:pt x="18361" y="21027"/>
                  <a:pt x="18361" y="20310"/>
                </a:cubicBezTo>
                <a:lnTo>
                  <a:pt x="18361" y="12957"/>
                </a:lnTo>
                <a:lnTo>
                  <a:pt x="16201" y="15077"/>
                </a:lnTo>
                <a:lnTo>
                  <a:pt x="16201" y="19023"/>
                </a:lnTo>
                <a:close/>
                <a:moveTo>
                  <a:pt x="14401" y="8637"/>
                </a:moveTo>
                <a:lnTo>
                  <a:pt x="14401" y="12949"/>
                </a:lnTo>
                <a:lnTo>
                  <a:pt x="21600" y="6505"/>
                </a:lnTo>
                <a:lnTo>
                  <a:pt x="14401" y="0"/>
                </a:lnTo>
                <a:lnTo>
                  <a:pt x="14401" y="4029"/>
                </a:lnTo>
                <a:cubicBezTo>
                  <a:pt x="5692" y="4029"/>
                  <a:pt x="5400" y="15115"/>
                  <a:pt x="5400" y="15115"/>
                </a:cubicBezTo>
                <a:cubicBezTo>
                  <a:pt x="7864" y="10291"/>
                  <a:pt x="9675" y="8637"/>
                  <a:pt x="14401" y="8637"/>
                </a:cubicBezTo>
                <a:close/>
              </a:path>
            </a:pathLst>
          </a:custGeom>
          <a:solidFill>
            <a:srgbClr val="FFFFFF"/>
          </a:solidFill>
          <a:ln w="12700">
            <a:miter lim="400000"/>
          </a:ln>
        </p:spPr>
        <p:txBody>
          <a:bodyPr lIns="45719" rIns="45719" anchor="ctr"/>
          <a:lstStyle/>
          <a:p>
            <a:pPr algn="ctr">
              <a:defRPr sz="1200">
                <a:solidFill>
                  <a:srgbClr val="FFFFFF"/>
                </a:solidFill>
                <a:latin typeface="AlibabaPuHuiTi_2_65_Medium"/>
                <a:ea typeface="AlibabaPuHuiTi_2_65_Medium"/>
                <a:cs typeface="AlibabaPuHuiTi_2_65_Medium"/>
                <a:sym typeface="AlibabaPuHuiTi_2_65_Medium"/>
              </a:defRPr>
            </a:pPr>
            <a:endParaRPr/>
          </a:p>
        </p:txBody>
      </p:sp>
      <p:sp>
        <p:nvSpPr>
          <p:cNvPr id="57" name="矩形 35">
            <a:extLst>
              <a:ext uri="{FF2B5EF4-FFF2-40B4-BE49-F238E27FC236}">
                <a16:creationId xmlns:a16="http://schemas.microsoft.com/office/drawing/2014/main" id="{D478A18F-B5C0-41E6-B6E1-42943E5A440D}"/>
              </a:ext>
            </a:extLst>
          </p:cNvPr>
          <p:cNvSpPr txBox="1"/>
          <p:nvPr/>
        </p:nvSpPr>
        <p:spPr>
          <a:xfrm>
            <a:off x="70885" y="3350404"/>
            <a:ext cx="3176742" cy="584775"/>
          </a:xfrm>
          <a:prstGeom prst="rect">
            <a:avLst/>
          </a:prstGeom>
          <a:ln w="12700">
            <a:miter lim="400000"/>
          </a:ln>
        </p:spPr>
        <p:txBody>
          <a:bodyPr wrap="square" lIns="45719" rIns="45719">
            <a:spAutoFit/>
          </a:bodyPr>
          <a:lstStyle>
            <a:lvl1pPr algn="r">
              <a:defRPr sz="1000">
                <a:solidFill>
                  <a:srgbClr val="808080"/>
                </a:solidFill>
                <a:latin typeface="AlibabaPuHuiTi_2_65_Medium"/>
                <a:ea typeface="AlibabaPuHuiTi_2_65_Medium"/>
                <a:cs typeface="AlibabaPuHuiTi_2_65_Medium"/>
                <a:sym typeface="AlibabaPuHuiTi_2_65_Medium"/>
              </a:defRPr>
            </a:lvl1pPr>
          </a:lstStyle>
          <a:p>
            <a:r>
              <a:rPr lang="zh-CN" altLang="en-US" sz="1600" dirty="0">
                <a:latin typeface="+mn-ea"/>
                <a:ea typeface="+mn-ea"/>
              </a:rPr>
              <a:t>使用</a:t>
            </a:r>
            <a:r>
              <a:rPr lang="en-US" altLang="zh-CN" sz="1600" dirty="0">
                <a:latin typeface="+mn-ea"/>
                <a:ea typeface="+mn-ea"/>
              </a:rPr>
              <a:t>allocators</a:t>
            </a:r>
            <a:r>
              <a:rPr lang="zh-CN" altLang="en-US" sz="1600" dirty="0">
                <a:latin typeface="+mn-ea"/>
                <a:ea typeface="+mn-ea"/>
              </a:rPr>
              <a:t>实现内存动态分配，</a:t>
            </a:r>
            <a:endParaRPr lang="en-US" altLang="zh-CN" sz="1600" dirty="0">
              <a:latin typeface="+mn-ea"/>
              <a:ea typeface="+mn-ea"/>
            </a:endParaRPr>
          </a:p>
          <a:p>
            <a:r>
              <a:rPr lang="zh-CN" altLang="en-US" sz="1600" dirty="0">
                <a:latin typeface="+mn-ea"/>
                <a:ea typeface="+mn-ea"/>
              </a:rPr>
              <a:t>利用所有权机制实现内存保护</a:t>
            </a:r>
            <a:endParaRPr sz="1600" dirty="0">
              <a:latin typeface="+mn-ea"/>
              <a:ea typeface="+mn-ea"/>
            </a:endParaRPr>
          </a:p>
        </p:txBody>
      </p:sp>
      <p:sp>
        <p:nvSpPr>
          <p:cNvPr id="58" name="矩形 35">
            <a:extLst>
              <a:ext uri="{FF2B5EF4-FFF2-40B4-BE49-F238E27FC236}">
                <a16:creationId xmlns:a16="http://schemas.microsoft.com/office/drawing/2014/main" id="{57713638-7E23-4A08-807E-99B84807167D}"/>
              </a:ext>
            </a:extLst>
          </p:cNvPr>
          <p:cNvSpPr txBox="1"/>
          <p:nvPr/>
        </p:nvSpPr>
        <p:spPr>
          <a:xfrm>
            <a:off x="2327786" y="2238156"/>
            <a:ext cx="2079604" cy="584775"/>
          </a:xfrm>
          <a:prstGeom prst="rect">
            <a:avLst/>
          </a:prstGeom>
          <a:ln w="12700">
            <a:miter lim="400000"/>
          </a:ln>
        </p:spPr>
        <p:txBody>
          <a:bodyPr wrap="square" lIns="45719" rIns="45719">
            <a:spAutoFit/>
          </a:bodyPr>
          <a:lstStyle>
            <a:lvl1pPr algn="r">
              <a:defRPr sz="1000">
                <a:solidFill>
                  <a:srgbClr val="808080"/>
                </a:solidFill>
                <a:latin typeface="AlibabaPuHuiTi_2_65_Medium"/>
                <a:ea typeface="AlibabaPuHuiTi_2_65_Medium"/>
                <a:cs typeface="AlibabaPuHuiTi_2_65_Medium"/>
                <a:sym typeface="AlibabaPuHuiTi_2_65_Medium"/>
              </a:defRPr>
            </a:lvl1pPr>
          </a:lstStyle>
          <a:p>
            <a:r>
              <a:rPr lang="zh-CN" altLang="en-US" sz="1600" dirty="0">
                <a:latin typeface="+mn-ea"/>
                <a:ea typeface="+mn-ea"/>
              </a:rPr>
              <a:t>利用</a:t>
            </a:r>
            <a:r>
              <a:rPr lang="en-US" altLang="zh-CN" sz="1600" dirty="0">
                <a:latin typeface="+mn-ea"/>
                <a:ea typeface="+mn-ea"/>
              </a:rPr>
              <a:t>trial</a:t>
            </a:r>
            <a:r>
              <a:rPr lang="zh-CN" altLang="en-US" sz="1600" dirty="0">
                <a:latin typeface="+mn-ea"/>
                <a:ea typeface="+mn-ea"/>
              </a:rPr>
              <a:t>等高级抽象实现灵活的线程调度</a:t>
            </a:r>
            <a:endParaRPr sz="1600" dirty="0">
              <a:latin typeface="+mn-ea"/>
              <a:ea typeface="+mn-ea"/>
            </a:endParaRPr>
          </a:p>
        </p:txBody>
      </p:sp>
      <p:sp>
        <p:nvSpPr>
          <p:cNvPr id="59" name="矩形 35">
            <a:extLst>
              <a:ext uri="{FF2B5EF4-FFF2-40B4-BE49-F238E27FC236}">
                <a16:creationId xmlns:a16="http://schemas.microsoft.com/office/drawing/2014/main" id="{8AB21B32-65F3-4FCD-903E-753B09563863}"/>
              </a:ext>
            </a:extLst>
          </p:cNvPr>
          <p:cNvSpPr txBox="1"/>
          <p:nvPr/>
        </p:nvSpPr>
        <p:spPr>
          <a:xfrm>
            <a:off x="7479479" y="2236982"/>
            <a:ext cx="2593899" cy="584775"/>
          </a:xfrm>
          <a:prstGeom prst="rect">
            <a:avLst/>
          </a:prstGeom>
          <a:ln w="12700">
            <a:miter lim="400000"/>
          </a:ln>
        </p:spPr>
        <p:txBody>
          <a:bodyPr wrap="square" lIns="45719" rIns="45719">
            <a:spAutoFit/>
          </a:bodyPr>
          <a:lstStyle>
            <a:lvl1pPr>
              <a:defRPr sz="1000">
                <a:solidFill>
                  <a:srgbClr val="808080"/>
                </a:solidFill>
                <a:latin typeface="AlibabaPuHuiTi_2_65_Medium"/>
                <a:ea typeface="AlibabaPuHuiTi_2_65_Medium"/>
                <a:cs typeface="AlibabaPuHuiTi_2_65_Medium"/>
                <a:sym typeface="AlibabaPuHuiTi_2_65_Medium"/>
              </a:defRPr>
            </a:lvl1pPr>
          </a:lstStyle>
          <a:p>
            <a:r>
              <a:rPr lang="zh-CN" altLang="en-US" sz="1600" dirty="0">
                <a:latin typeface="+mn-ea"/>
                <a:ea typeface="+mn-ea"/>
              </a:rPr>
              <a:t>利用动态数组等高级容器实现高效的定时器管理</a:t>
            </a:r>
            <a:endParaRPr sz="1600" dirty="0">
              <a:latin typeface="+mn-ea"/>
              <a:ea typeface="+mn-ea"/>
            </a:endParaRPr>
          </a:p>
        </p:txBody>
      </p:sp>
      <p:sp>
        <p:nvSpPr>
          <p:cNvPr id="60" name="矩形 35">
            <a:extLst>
              <a:ext uri="{FF2B5EF4-FFF2-40B4-BE49-F238E27FC236}">
                <a16:creationId xmlns:a16="http://schemas.microsoft.com/office/drawing/2014/main" id="{AF0E19E7-DB9E-4F30-8E08-8F9FB876BDF8}"/>
              </a:ext>
            </a:extLst>
          </p:cNvPr>
          <p:cNvSpPr txBox="1"/>
          <p:nvPr/>
        </p:nvSpPr>
        <p:spPr>
          <a:xfrm>
            <a:off x="8599731" y="3325674"/>
            <a:ext cx="2593899" cy="584775"/>
          </a:xfrm>
          <a:prstGeom prst="rect">
            <a:avLst/>
          </a:prstGeom>
          <a:ln w="12700">
            <a:miter lim="400000"/>
          </a:ln>
        </p:spPr>
        <p:txBody>
          <a:bodyPr wrap="square" lIns="45719" rIns="45719">
            <a:spAutoFit/>
          </a:bodyPr>
          <a:lstStyle>
            <a:lvl1pPr>
              <a:defRPr sz="1000">
                <a:solidFill>
                  <a:srgbClr val="808080"/>
                </a:solidFill>
                <a:latin typeface="AlibabaPuHuiTi_2_65_Medium"/>
                <a:ea typeface="AlibabaPuHuiTi_2_65_Medium"/>
                <a:cs typeface="AlibabaPuHuiTi_2_65_Medium"/>
                <a:sym typeface="AlibabaPuHuiTi_2_65_Medium"/>
              </a:defRPr>
            </a:lvl1pPr>
          </a:lstStyle>
          <a:p>
            <a:r>
              <a:rPr lang="zh-CN" altLang="en-US" sz="1600" dirty="0">
                <a:latin typeface="+mn-ea"/>
                <a:ea typeface="+mn-ea"/>
              </a:rPr>
              <a:t>对哲学家进餐问题等经典同步与互斥问题进行测试</a:t>
            </a:r>
            <a:endParaRPr sz="1600" dirty="0">
              <a:latin typeface="+mn-ea"/>
              <a:ea typeface="+mn-ea"/>
            </a:endParaRPr>
          </a:p>
        </p:txBody>
      </p:sp>
      <p:sp>
        <p:nvSpPr>
          <p:cNvPr id="61" name="矩形 35">
            <a:extLst>
              <a:ext uri="{FF2B5EF4-FFF2-40B4-BE49-F238E27FC236}">
                <a16:creationId xmlns:a16="http://schemas.microsoft.com/office/drawing/2014/main" id="{1E6BC290-2055-41B3-8B85-288844694422}"/>
              </a:ext>
            </a:extLst>
          </p:cNvPr>
          <p:cNvSpPr txBox="1"/>
          <p:nvPr/>
        </p:nvSpPr>
        <p:spPr>
          <a:xfrm>
            <a:off x="9252283" y="4990841"/>
            <a:ext cx="2344293" cy="584775"/>
          </a:xfrm>
          <a:prstGeom prst="rect">
            <a:avLst/>
          </a:prstGeom>
          <a:ln w="12700">
            <a:miter lim="400000"/>
          </a:ln>
        </p:spPr>
        <p:txBody>
          <a:bodyPr wrap="square" lIns="45719" rIns="45719">
            <a:spAutoFit/>
          </a:bodyPr>
          <a:lstStyle>
            <a:lvl1pPr>
              <a:defRPr sz="1000">
                <a:solidFill>
                  <a:srgbClr val="808080"/>
                </a:solidFill>
                <a:latin typeface="AlibabaPuHuiTi_2_65_Medium"/>
                <a:ea typeface="AlibabaPuHuiTi_2_65_Medium"/>
                <a:cs typeface="AlibabaPuHuiTi_2_65_Medium"/>
                <a:sym typeface="AlibabaPuHuiTi_2_65_Medium"/>
              </a:defRPr>
            </a:lvl1pPr>
          </a:lstStyle>
          <a:p>
            <a:r>
              <a:rPr lang="zh-CN" altLang="en-US" sz="1600" dirty="0">
                <a:latin typeface="+mn-ea"/>
                <a:ea typeface="+mn-ea"/>
              </a:rPr>
              <a:t>对线程调度延迟，线程平均响应时间等进行测试</a:t>
            </a:r>
            <a:endParaRPr sz="1600" dirty="0">
              <a:latin typeface="+mn-ea"/>
              <a:ea typeface="+mn-ea"/>
            </a:endParaRPr>
          </a:p>
        </p:txBody>
      </p:sp>
      <p:sp>
        <p:nvSpPr>
          <p:cNvPr id="5" name="灯片编号占位符 4">
            <a:extLst>
              <a:ext uri="{FF2B5EF4-FFF2-40B4-BE49-F238E27FC236}">
                <a16:creationId xmlns:a16="http://schemas.microsoft.com/office/drawing/2014/main" id="{8B1A776D-DF95-AEF4-FAB1-8EC638E738EE}"/>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41</a:t>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总结与展望</a:t>
            </a:r>
            <a:endParaRPr lang="en-US" altLang="zh-CN"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5984E32F-329B-2816-E927-0ACF899F6E78}"/>
              </a:ext>
            </a:extLst>
          </p:cNvPr>
          <p:cNvSpPr txBox="1"/>
          <p:nvPr/>
        </p:nvSpPr>
        <p:spPr>
          <a:xfrm>
            <a:off x="198788" y="1157630"/>
            <a:ext cx="6096000" cy="540597"/>
          </a:xfrm>
          <a:prstGeom prst="rect">
            <a:avLst/>
          </a:prstGeom>
          <a:noFill/>
        </p:spPr>
        <p:txBody>
          <a:bodyPr wrap="square">
            <a:spAutoFit/>
          </a:bodyPr>
          <a:lstStyle/>
          <a:p>
            <a:pPr marL="355600" indent="-342900" defTabSz="914400">
              <a:lnSpc>
                <a:spcPct val="110000"/>
              </a:lnSpc>
              <a:spcBef>
                <a:spcPts val="100"/>
              </a:spcBef>
              <a:buFont typeface="Wingdings" panose="05000000000000000000" pitchFamily="2" charset="2"/>
              <a:buChar char="q"/>
              <a:tabLst>
                <a:tab pos="339090" algn="l"/>
                <a:tab pos="339725" algn="l"/>
              </a:tabLst>
            </a:pPr>
            <a:r>
              <a:rPr lang="en-US" altLang="zh-CN" sz="2800" b="1" spc="-5" dirty="0">
                <a:solidFill>
                  <a:srgbClr val="004282"/>
                </a:solidFill>
                <a:latin typeface="Calibri" panose="020F0502020204030204" charset="0"/>
                <a:cs typeface="Calibri" panose="020F0502020204030204" charset="0"/>
              </a:rPr>
              <a:t>What to do in the future </a:t>
            </a:r>
            <a:r>
              <a:rPr lang="zh-CN" altLang="en-US" sz="2800" b="1" spc="-5" dirty="0">
                <a:solidFill>
                  <a:srgbClr val="004282"/>
                </a:solidFill>
                <a:latin typeface="Calibri" panose="020F0502020204030204" charset="0"/>
                <a:cs typeface="Calibri" panose="020F0502020204030204" charset="0"/>
              </a:rPr>
              <a:t>？</a:t>
            </a:r>
            <a:endParaRPr lang="en-US" altLang="zh-CN" sz="2800" b="1" spc="-5" dirty="0">
              <a:solidFill>
                <a:srgbClr val="004282"/>
              </a:solidFill>
              <a:latin typeface="Calibri" panose="020F0502020204030204" charset="0"/>
              <a:cs typeface="Calibri" panose="020F0502020204030204" charset="0"/>
            </a:endParaRPr>
          </a:p>
        </p:txBody>
      </p:sp>
      <p:sp>
        <p:nvSpPr>
          <p:cNvPr id="62" name="矩形 61">
            <a:extLst>
              <a:ext uri="{FF2B5EF4-FFF2-40B4-BE49-F238E27FC236}">
                <a16:creationId xmlns:a16="http://schemas.microsoft.com/office/drawing/2014/main" id="{26B21D1C-FC25-4A79-9DCE-2001021222DA}"/>
              </a:ext>
            </a:extLst>
          </p:cNvPr>
          <p:cNvSpPr/>
          <p:nvPr/>
        </p:nvSpPr>
        <p:spPr>
          <a:xfrm>
            <a:off x="5602577" y="1255954"/>
            <a:ext cx="540000" cy="72000"/>
          </a:xfrm>
          <a:prstGeom prst="rect">
            <a:avLst/>
          </a:prstGeom>
          <a:solidFill>
            <a:srgbClr val="004CE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Trapezoid 39">
            <a:extLst>
              <a:ext uri="{FF2B5EF4-FFF2-40B4-BE49-F238E27FC236}">
                <a16:creationId xmlns:a16="http://schemas.microsoft.com/office/drawing/2014/main" id="{482E377C-EF66-4071-9C2E-C395DFD7B5AC}"/>
              </a:ext>
            </a:extLst>
          </p:cNvPr>
          <p:cNvSpPr/>
          <p:nvPr/>
        </p:nvSpPr>
        <p:spPr>
          <a:xfrm rot="10800000">
            <a:off x="1120050" y="2967294"/>
            <a:ext cx="2272016"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3" y="0"/>
                </a:lnTo>
                <a:lnTo>
                  <a:pt x="20897"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64" name="Trapezoid 40">
            <a:extLst>
              <a:ext uri="{FF2B5EF4-FFF2-40B4-BE49-F238E27FC236}">
                <a16:creationId xmlns:a16="http://schemas.microsoft.com/office/drawing/2014/main" id="{D3884428-AE4A-46ED-A5A6-A9B97681B57D}"/>
              </a:ext>
            </a:extLst>
          </p:cNvPr>
          <p:cNvSpPr/>
          <p:nvPr/>
        </p:nvSpPr>
        <p:spPr>
          <a:xfrm rot="10800000">
            <a:off x="1543031" y="4420971"/>
            <a:ext cx="1437653"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10" y="0"/>
                </a:lnTo>
                <a:lnTo>
                  <a:pt x="20490"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65" name="Arrow: Up 41">
            <a:extLst>
              <a:ext uri="{FF2B5EF4-FFF2-40B4-BE49-F238E27FC236}">
                <a16:creationId xmlns:a16="http://schemas.microsoft.com/office/drawing/2014/main" id="{C69E1F96-625D-4644-9FF8-5313AF495E85}"/>
              </a:ext>
            </a:extLst>
          </p:cNvPr>
          <p:cNvSpPr/>
          <p:nvPr/>
        </p:nvSpPr>
        <p:spPr>
          <a:xfrm>
            <a:off x="1120051" y="1830317"/>
            <a:ext cx="2272016" cy="2599631"/>
          </a:xfrm>
          <a:custGeom>
            <a:avLst/>
            <a:gdLst/>
            <a:ahLst/>
            <a:cxnLst>
              <a:cxn ang="0">
                <a:pos x="wd2" y="hd2"/>
              </a:cxn>
              <a:cxn ang="5400000">
                <a:pos x="wd2" y="hd2"/>
              </a:cxn>
              <a:cxn ang="10800000">
                <a:pos x="wd2" y="hd2"/>
              </a:cxn>
              <a:cxn ang="16200000">
                <a:pos x="wd2" y="hd2"/>
              </a:cxn>
            </a:cxnLst>
            <a:rect l="0" t="0" r="r" b="b"/>
            <a:pathLst>
              <a:path w="21600" h="21600" extrusionOk="0">
                <a:moveTo>
                  <a:pt x="0" y="9439"/>
                </a:moveTo>
                <a:lnTo>
                  <a:pt x="10800" y="0"/>
                </a:lnTo>
                <a:lnTo>
                  <a:pt x="21600" y="9439"/>
                </a:lnTo>
                <a:lnTo>
                  <a:pt x="17645" y="9439"/>
                </a:lnTo>
                <a:lnTo>
                  <a:pt x="17645" y="21600"/>
                </a:lnTo>
                <a:lnTo>
                  <a:pt x="3955" y="21600"/>
                </a:lnTo>
                <a:lnTo>
                  <a:pt x="3955" y="9439"/>
                </a:lnTo>
                <a:close/>
              </a:path>
            </a:pathLst>
          </a:custGeom>
          <a:gradFill>
            <a:gsLst>
              <a:gs pos="0">
                <a:srgbClr val="004CE5"/>
              </a:gs>
              <a:gs pos="68527">
                <a:srgbClr val="87A9EE"/>
              </a:gs>
              <a:gs pos="100000">
                <a:srgbClr val="E3EFF8"/>
              </a:gs>
            </a:gsLst>
            <a:lin ang="2700000"/>
          </a:gradFill>
          <a:ln w="12700">
            <a:miter lim="400000"/>
          </a:ln>
          <a:effectLst>
            <a:outerShdw blurRad="101600" dist="38100" dir="2700000" rotWithShape="0">
              <a:srgbClr val="000000">
                <a:alpha val="25000"/>
              </a:srgbClr>
            </a:outerShdw>
          </a:effectLst>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libabaPuHuiTi_2_65_Medium"/>
                <a:ea typeface="AlibabaPuHuiTi_2_65_Medium"/>
                <a:cs typeface="AlibabaPuHuiTi_2_65_Medium"/>
                <a:sym typeface="AlibabaPuHuiTi_2_65_Medium"/>
              </a:defRPr>
            </a:pPr>
            <a:endParaRPr/>
          </a:p>
        </p:txBody>
      </p:sp>
      <p:sp>
        <p:nvSpPr>
          <p:cNvPr id="66" name="Freeform: Shape 59">
            <a:extLst>
              <a:ext uri="{FF2B5EF4-FFF2-40B4-BE49-F238E27FC236}">
                <a16:creationId xmlns:a16="http://schemas.microsoft.com/office/drawing/2014/main" id="{04962D89-A17D-49A4-BA96-3D6E8CFF05A7}"/>
              </a:ext>
            </a:extLst>
          </p:cNvPr>
          <p:cNvSpPr/>
          <p:nvPr/>
        </p:nvSpPr>
        <p:spPr>
          <a:xfrm>
            <a:off x="1974326" y="2510122"/>
            <a:ext cx="563462" cy="375641"/>
          </a:xfrm>
          <a:custGeom>
            <a:avLst/>
            <a:gdLst/>
            <a:ahLst/>
            <a:cxnLst>
              <a:cxn ang="0">
                <a:pos x="wd2" y="hd2"/>
              </a:cxn>
              <a:cxn ang="5400000">
                <a:pos x="wd2" y="hd2"/>
              </a:cxn>
              <a:cxn ang="10800000">
                <a:pos x="wd2" y="hd2"/>
              </a:cxn>
              <a:cxn ang="16200000">
                <a:pos x="wd2" y="hd2"/>
              </a:cxn>
            </a:cxnLst>
            <a:rect l="0" t="0" r="r" b="b"/>
            <a:pathLst>
              <a:path w="21600" h="21600" extrusionOk="0">
                <a:moveTo>
                  <a:pt x="19909" y="0"/>
                </a:moveTo>
                <a:lnTo>
                  <a:pt x="1691" y="0"/>
                </a:lnTo>
                <a:cubicBezTo>
                  <a:pt x="761" y="0"/>
                  <a:pt x="0" y="1131"/>
                  <a:pt x="0" y="2512"/>
                </a:cubicBezTo>
                <a:lnTo>
                  <a:pt x="0" y="19088"/>
                </a:lnTo>
                <a:cubicBezTo>
                  <a:pt x="0" y="20469"/>
                  <a:pt x="761" y="21600"/>
                  <a:pt x="1691" y="21600"/>
                </a:cubicBezTo>
                <a:lnTo>
                  <a:pt x="19909" y="21600"/>
                </a:lnTo>
                <a:cubicBezTo>
                  <a:pt x="20840" y="21600"/>
                  <a:pt x="21600" y="20469"/>
                  <a:pt x="21600" y="19088"/>
                </a:cubicBezTo>
                <a:lnTo>
                  <a:pt x="21600" y="2512"/>
                </a:lnTo>
                <a:cubicBezTo>
                  <a:pt x="21600" y="1131"/>
                  <a:pt x="20839" y="0"/>
                  <a:pt x="19909" y="0"/>
                </a:cubicBezTo>
                <a:close/>
                <a:moveTo>
                  <a:pt x="1691" y="1994"/>
                </a:moveTo>
                <a:lnTo>
                  <a:pt x="19909" y="1994"/>
                </a:lnTo>
                <a:cubicBezTo>
                  <a:pt x="20098" y="1994"/>
                  <a:pt x="20258" y="2232"/>
                  <a:pt x="20258" y="2512"/>
                </a:cubicBezTo>
                <a:lnTo>
                  <a:pt x="20258" y="4339"/>
                </a:lnTo>
                <a:lnTo>
                  <a:pt x="1342" y="4339"/>
                </a:lnTo>
                <a:lnTo>
                  <a:pt x="1342" y="2512"/>
                </a:lnTo>
                <a:cubicBezTo>
                  <a:pt x="1342" y="2232"/>
                  <a:pt x="1502" y="1994"/>
                  <a:pt x="1691" y="1994"/>
                </a:cubicBezTo>
                <a:close/>
                <a:moveTo>
                  <a:pt x="19909" y="19606"/>
                </a:moveTo>
                <a:lnTo>
                  <a:pt x="1691" y="19606"/>
                </a:lnTo>
                <a:cubicBezTo>
                  <a:pt x="1502" y="19606"/>
                  <a:pt x="1342" y="19369"/>
                  <a:pt x="1342" y="19089"/>
                </a:cubicBezTo>
                <a:lnTo>
                  <a:pt x="1342" y="9117"/>
                </a:lnTo>
                <a:lnTo>
                  <a:pt x="20258" y="9117"/>
                </a:lnTo>
                <a:lnTo>
                  <a:pt x="20258" y="19089"/>
                </a:lnTo>
                <a:cubicBezTo>
                  <a:pt x="20258" y="19368"/>
                  <a:pt x="20098" y="19606"/>
                  <a:pt x="19909" y="19606"/>
                </a:cubicBezTo>
                <a:close/>
              </a:path>
            </a:pathLst>
          </a:custGeom>
          <a:solidFill>
            <a:srgbClr val="FFFFFF"/>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67" name="Trapezoid 43">
            <a:extLst>
              <a:ext uri="{FF2B5EF4-FFF2-40B4-BE49-F238E27FC236}">
                <a16:creationId xmlns:a16="http://schemas.microsoft.com/office/drawing/2014/main" id="{889D4634-FD49-4026-9926-1B6441F46D0D}"/>
              </a:ext>
            </a:extLst>
          </p:cNvPr>
          <p:cNvSpPr/>
          <p:nvPr/>
        </p:nvSpPr>
        <p:spPr>
          <a:xfrm rot="10800000">
            <a:off x="3578410" y="2967294"/>
            <a:ext cx="2272016"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3" y="0"/>
                </a:lnTo>
                <a:lnTo>
                  <a:pt x="20897"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68" name="Trapezoid 44">
            <a:extLst>
              <a:ext uri="{FF2B5EF4-FFF2-40B4-BE49-F238E27FC236}">
                <a16:creationId xmlns:a16="http://schemas.microsoft.com/office/drawing/2014/main" id="{0DAB99E5-76B3-4012-BCB8-69A8FD62DB8D}"/>
              </a:ext>
            </a:extLst>
          </p:cNvPr>
          <p:cNvSpPr/>
          <p:nvPr/>
        </p:nvSpPr>
        <p:spPr>
          <a:xfrm rot="10800000">
            <a:off x="4001391" y="4420971"/>
            <a:ext cx="1437653"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10" y="0"/>
                </a:lnTo>
                <a:lnTo>
                  <a:pt x="20490"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69" name="Arrow: Up 45">
            <a:extLst>
              <a:ext uri="{FF2B5EF4-FFF2-40B4-BE49-F238E27FC236}">
                <a16:creationId xmlns:a16="http://schemas.microsoft.com/office/drawing/2014/main" id="{524F848F-D185-4AEB-81AB-1C0F9C13EB7A}"/>
              </a:ext>
            </a:extLst>
          </p:cNvPr>
          <p:cNvSpPr/>
          <p:nvPr/>
        </p:nvSpPr>
        <p:spPr>
          <a:xfrm>
            <a:off x="3578411" y="1830317"/>
            <a:ext cx="2272016" cy="2599631"/>
          </a:xfrm>
          <a:custGeom>
            <a:avLst/>
            <a:gdLst/>
            <a:ahLst/>
            <a:cxnLst>
              <a:cxn ang="0">
                <a:pos x="wd2" y="hd2"/>
              </a:cxn>
              <a:cxn ang="5400000">
                <a:pos x="wd2" y="hd2"/>
              </a:cxn>
              <a:cxn ang="10800000">
                <a:pos x="wd2" y="hd2"/>
              </a:cxn>
              <a:cxn ang="16200000">
                <a:pos x="wd2" y="hd2"/>
              </a:cxn>
            </a:cxnLst>
            <a:rect l="0" t="0" r="r" b="b"/>
            <a:pathLst>
              <a:path w="21600" h="21600" extrusionOk="0">
                <a:moveTo>
                  <a:pt x="0" y="9439"/>
                </a:moveTo>
                <a:lnTo>
                  <a:pt x="10800" y="0"/>
                </a:lnTo>
                <a:lnTo>
                  <a:pt x="21600" y="9439"/>
                </a:lnTo>
                <a:lnTo>
                  <a:pt x="17645" y="9439"/>
                </a:lnTo>
                <a:lnTo>
                  <a:pt x="17645" y="21600"/>
                </a:lnTo>
                <a:lnTo>
                  <a:pt x="3955" y="21600"/>
                </a:lnTo>
                <a:lnTo>
                  <a:pt x="3955" y="9439"/>
                </a:lnTo>
                <a:close/>
              </a:path>
            </a:pathLst>
          </a:custGeom>
          <a:gradFill>
            <a:gsLst>
              <a:gs pos="0">
                <a:srgbClr val="004CE5"/>
              </a:gs>
              <a:gs pos="68527">
                <a:srgbClr val="87A9EE"/>
              </a:gs>
              <a:gs pos="100000">
                <a:srgbClr val="E3EFF8"/>
              </a:gs>
            </a:gsLst>
            <a:lin ang="2700000"/>
          </a:gradFill>
          <a:ln w="12700">
            <a:miter lim="400000"/>
          </a:ln>
          <a:effectLst>
            <a:outerShdw blurRad="101600" dist="38100" dir="2700000" rotWithShape="0">
              <a:srgbClr val="000000">
                <a:alpha val="25000"/>
              </a:srgbClr>
            </a:outerShdw>
          </a:effectLst>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libabaPuHuiTi_2_65_Medium"/>
                <a:ea typeface="AlibabaPuHuiTi_2_65_Medium"/>
                <a:cs typeface="AlibabaPuHuiTi_2_65_Medium"/>
                <a:sym typeface="AlibabaPuHuiTi_2_65_Medium"/>
              </a:defRPr>
            </a:pPr>
            <a:endParaRPr/>
          </a:p>
        </p:txBody>
      </p:sp>
      <p:grpSp>
        <p:nvGrpSpPr>
          <p:cNvPr id="70" name="Group 61">
            <a:extLst>
              <a:ext uri="{FF2B5EF4-FFF2-40B4-BE49-F238E27FC236}">
                <a16:creationId xmlns:a16="http://schemas.microsoft.com/office/drawing/2014/main" id="{72D3055D-4288-40F5-8E68-A6734DC4F53F}"/>
              </a:ext>
            </a:extLst>
          </p:cNvPr>
          <p:cNvGrpSpPr/>
          <p:nvPr/>
        </p:nvGrpSpPr>
        <p:grpSpPr>
          <a:xfrm>
            <a:off x="4434603" y="2505793"/>
            <a:ext cx="559628" cy="352644"/>
            <a:chOff x="0" y="-1"/>
            <a:chExt cx="559625" cy="352643"/>
          </a:xfrm>
        </p:grpSpPr>
        <p:sp>
          <p:nvSpPr>
            <p:cNvPr id="98" name="Freeform: Shape 63">
              <a:extLst>
                <a:ext uri="{FF2B5EF4-FFF2-40B4-BE49-F238E27FC236}">
                  <a16:creationId xmlns:a16="http://schemas.microsoft.com/office/drawing/2014/main" id="{5DFC9B77-CE4A-4C5B-BA82-4FA60C8A9541}"/>
                </a:ext>
              </a:extLst>
            </p:cNvPr>
            <p:cNvSpPr/>
            <p:nvPr/>
          </p:nvSpPr>
          <p:spPr>
            <a:xfrm>
              <a:off x="0" y="101032"/>
              <a:ext cx="199522" cy="251610"/>
            </a:xfrm>
            <a:custGeom>
              <a:avLst/>
              <a:gdLst/>
              <a:ahLst/>
              <a:cxnLst>
                <a:cxn ang="0">
                  <a:pos x="wd2" y="hd2"/>
                </a:cxn>
                <a:cxn ang="5400000">
                  <a:pos x="wd2" y="hd2"/>
                </a:cxn>
                <a:cxn ang="10800000">
                  <a:pos x="wd2" y="hd2"/>
                </a:cxn>
                <a:cxn ang="16200000">
                  <a:pos x="wd2" y="hd2"/>
                </a:cxn>
              </a:cxnLst>
              <a:rect l="0" t="0" r="r" b="b"/>
              <a:pathLst>
                <a:path w="21470" h="21600" extrusionOk="0">
                  <a:moveTo>
                    <a:pt x="13938" y="18089"/>
                  </a:moveTo>
                  <a:lnTo>
                    <a:pt x="13938" y="18075"/>
                  </a:lnTo>
                  <a:cubicBezTo>
                    <a:pt x="13949" y="17312"/>
                    <a:pt x="14370" y="14919"/>
                    <a:pt x="18829" y="12741"/>
                  </a:cubicBezTo>
                  <a:cubicBezTo>
                    <a:pt x="19646" y="11856"/>
                    <a:pt x="20317" y="10649"/>
                    <a:pt x="21003" y="9256"/>
                  </a:cubicBezTo>
                  <a:cubicBezTo>
                    <a:pt x="21476" y="8293"/>
                    <a:pt x="21396" y="7471"/>
                    <a:pt x="21396" y="6302"/>
                  </a:cubicBezTo>
                  <a:cubicBezTo>
                    <a:pt x="21396" y="5437"/>
                    <a:pt x="21600" y="4050"/>
                    <a:pt x="21332" y="3287"/>
                  </a:cubicBezTo>
                  <a:cubicBezTo>
                    <a:pt x="20424" y="712"/>
                    <a:pt x="18134" y="0"/>
                    <a:pt x="15449" y="0"/>
                  </a:cubicBezTo>
                  <a:cubicBezTo>
                    <a:pt x="12764" y="0"/>
                    <a:pt x="10471" y="714"/>
                    <a:pt x="9566" y="3295"/>
                  </a:cubicBezTo>
                  <a:cubicBezTo>
                    <a:pt x="9299" y="4054"/>
                    <a:pt x="9504" y="5439"/>
                    <a:pt x="9504" y="6301"/>
                  </a:cubicBezTo>
                  <a:cubicBezTo>
                    <a:pt x="9504" y="7473"/>
                    <a:pt x="9424" y="8297"/>
                    <a:pt x="9900" y="9263"/>
                  </a:cubicBezTo>
                  <a:cubicBezTo>
                    <a:pt x="10724" y="10935"/>
                    <a:pt x="11509" y="12336"/>
                    <a:pt x="12556" y="13231"/>
                  </a:cubicBezTo>
                  <a:cubicBezTo>
                    <a:pt x="8479" y="13828"/>
                    <a:pt x="5724" y="15525"/>
                    <a:pt x="3865" y="16187"/>
                  </a:cubicBezTo>
                  <a:cubicBezTo>
                    <a:pt x="18" y="17556"/>
                    <a:pt x="0" y="19055"/>
                    <a:pt x="0" y="19055"/>
                  </a:cubicBezTo>
                  <a:lnTo>
                    <a:pt x="0" y="21600"/>
                  </a:lnTo>
                  <a:lnTo>
                    <a:pt x="13940" y="21598"/>
                  </a:lnTo>
                  <a:lnTo>
                    <a:pt x="13940" y="18089"/>
                  </a:lnTo>
                  <a:lnTo>
                    <a:pt x="13938" y="18089"/>
                  </a:lnTo>
                  <a:close/>
                </a:path>
              </a:pathLst>
            </a:custGeom>
            <a:solidFill>
              <a:srgbClr val="FFFFFF"/>
            </a:solidFill>
            <a:ln w="12700" cap="flat">
              <a:noFill/>
              <a:miter lim="400000"/>
            </a:ln>
            <a:effectLst/>
          </p:spPr>
          <p:txBody>
            <a:bodyPr wrap="square" lIns="45719" tIns="45719" rIns="45719" bIns="45719"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99" name="Freeform: Shape 64">
              <a:extLst>
                <a:ext uri="{FF2B5EF4-FFF2-40B4-BE49-F238E27FC236}">
                  <a16:creationId xmlns:a16="http://schemas.microsoft.com/office/drawing/2014/main" id="{ED6C8713-F57A-4D9E-BCEB-1D1762D6D497}"/>
                </a:ext>
              </a:extLst>
            </p:cNvPr>
            <p:cNvSpPr/>
            <p:nvPr/>
          </p:nvSpPr>
          <p:spPr>
            <a:xfrm>
              <a:off x="163507" y="-1"/>
              <a:ext cx="396118" cy="345843"/>
            </a:xfrm>
            <a:custGeom>
              <a:avLst/>
              <a:gdLst/>
              <a:ahLst/>
              <a:cxnLst>
                <a:cxn ang="0">
                  <a:pos x="wd2" y="hd2"/>
                </a:cxn>
                <a:cxn ang="5400000">
                  <a:pos x="wd2" y="hd2"/>
                </a:cxn>
                <a:cxn ang="10800000">
                  <a:pos x="wd2" y="hd2"/>
                </a:cxn>
                <a:cxn ang="16200000">
                  <a:pos x="wd2" y="hd2"/>
                </a:cxn>
              </a:cxnLst>
              <a:rect l="0" t="0" r="r" b="b"/>
              <a:pathLst>
                <a:path w="21600" h="21600" extrusionOk="0">
                  <a:moveTo>
                    <a:pt x="18895" y="16182"/>
                  </a:moveTo>
                  <a:cubicBezTo>
                    <a:pt x="17591" y="15518"/>
                    <a:pt x="15655" y="13809"/>
                    <a:pt x="12789" y="13222"/>
                  </a:cubicBezTo>
                  <a:cubicBezTo>
                    <a:pt x="13522" y="12323"/>
                    <a:pt x="14076" y="10920"/>
                    <a:pt x="14647" y="9256"/>
                  </a:cubicBezTo>
                  <a:cubicBezTo>
                    <a:pt x="14978" y="8292"/>
                    <a:pt x="14921" y="7470"/>
                    <a:pt x="14921" y="6300"/>
                  </a:cubicBezTo>
                  <a:cubicBezTo>
                    <a:pt x="14921" y="5435"/>
                    <a:pt x="15063" y="4048"/>
                    <a:pt x="14876" y="3287"/>
                  </a:cubicBezTo>
                  <a:cubicBezTo>
                    <a:pt x="14244" y="710"/>
                    <a:pt x="12647" y="0"/>
                    <a:pt x="10775" y="0"/>
                  </a:cubicBezTo>
                  <a:cubicBezTo>
                    <a:pt x="8902" y="0"/>
                    <a:pt x="7303" y="714"/>
                    <a:pt x="6672" y="3294"/>
                  </a:cubicBezTo>
                  <a:cubicBezTo>
                    <a:pt x="6486" y="4054"/>
                    <a:pt x="6628" y="5438"/>
                    <a:pt x="6628" y="6300"/>
                  </a:cubicBezTo>
                  <a:cubicBezTo>
                    <a:pt x="6628" y="7473"/>
                    <a:pt x="6572" y="8297"/>
                    <a:pt x="6904" y="9262"/>
                  </a:cubicBezTo>
                  <a:cubicBezTo>
                    <a:pt x="7479" y="10934"/>
                    <a:pt x="8026" y="12336"/>
                    <a:pt x="8756" y="13231"/>
                  </a:cubicBezTo>
                  <a:cubicBezTo>
                    <a:pt x="5913" y="13828"/>
                    <a:pt x="3991" y="15526"/>
                    <a:pt x="2695" y="16187"/>
                  </a:cubicBezTo>
                  <a:cubicBezTo>
                    <a:pt x="13" y="17556"/>
                    <a:pt x="0" y="19054"/>
                    <a:pt x="0" y="19054"/>
                  </a:cubicBezTo>
                  <a:lnTo>
                    <a:pt x="0" y="21600"/>
                  </a:lnTo>
                  <a:lnTo>
                    <a:pt x="21600" y="21597"/>
                  </a:lnTo>
                  <a:lnTo>
                    <a:pt x="21600" y="19054"/>
                  </a:lnTo>
                  <a:cubicBezTo>
                    <a:pt x="21600" y="19054"/>
                    <a:pt x="21587" y="17551"/>
                    <a:pt x="18895" y="16182"/>
                  </a:cubicBezTo>
                  <a:close/>
                </a:path>
              </a:pathLst>
            </a:custGeom>
            <a:solidFill>
              <a:srgbClr val="FFFFFF"/>
            </a:solidFill>
            <a:ln w="12700" cap="flat">
              <a:noFill/>
              <a:miter lim="400000"/>
            </a:ln>
            <a:effectLst/>
          </p:spPr>
          <p:txBody>
            <a:bodyPr wrap="square" lIns="45719" tIns="45719" rIns="45719" bIns="45719"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grpSp>
      <p:sp>
        <p:nvSpPr>
          <p:cNvPr id="71" name="Trapezoid 47">
            <a:extLst>
              <a:ext uri="{FF2B5EF4-FFF2-40B4-BE49-F238E27FC236}">
                <a16:creationId xmlns:a16="http://schemas.microsoft.com/office/drawing/2014/main" id="{D66843BA-8FE4-401C-A9B6-275A6DFDA270}"/>
              </a:ext>
            </a:extLst>
          </p:cNvPr>
          <p:cNvSpPr/>
          <p:nvPr/>
        </p:nvSpPr>
        <p:spPr>
          <a:xfrm rot="10800000">
            <a:off x="6036770" y="2967294"/>
            <a:ext cx="2272016"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3" y="0"/>
                </a:lnTo>
                <a:lnTo>
                  <a:pt x="20897"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72" name="Trapezoid 48">
            <a:extLst>
              <a:ext uri="{FF2B5EF4-FFF2-40B4-BE49-F238E27FC236}">
                <a16:creationId xmlns:a16="http://schemas.microsoft.com/office/drawing/2014/main" id="{28C05718-7E0F-44DC-AFFD-F19F8185B580}"/>
              </a:ext>
            </a:extLst>
          </p:cNvPr>
          <p:cNvSpPr/>
          <p:nvPr/>
        </p:nvSpPr>
        <p:spPr>
          <a:xfrm rot="10800000">
            <a:off x="6459752" y="4420971"/>
            <a:ext cx="1437653"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10" y="0"/>
                </a:lnTo>
                <a:lnTo>
                  <a:pt x="20490"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73" name="Arrow: Up 49">
            <a:extLst>
              <a:ext uri="{FF2B5EF4-FFF2-40B4-BE49-F238E27FC236}">
                <a16:creationId xmlns:a16="http://schemas.microsoft.com/office/drawing/2014/main" id="{7CF27AB1-4928-418B-92A0-44F5513DACCE}"/>
              </a:ext>
            </a:extLst>
          </p:cNvPr>
          <p:cNvSpPr/>
          <p:nvPr/>
        </p:nvSpPr>
        <p:spPr>
          <a:xfrm>
            <a:off x="6036773" y="1830317"/>
            <a:ext cx="2272016" cy="2599631"/>
          </a:xfrm>
          <a:custGeom>
            <a:avLst/>
            <a:gdLst/>
            <a:ahLst/>
            <a:cxnLst>
              <a:cxn ang="0">
                <a:pos x="wd2" y="hd2"/>
              </a:cxn>
              <a:cxn ang="5400000">
                <a:pos x="wd2" y="hd2"/>
              </a:cxn>
              <a:cxn ang="10800000">
                <a:pos x="wd2" y="hd2"/>
              </a:cxn>
              <a:cxn ang="16200000">
                <a:pos x="wd2" y="hd2"/>
              </a:cxn>
            </a:cxnLst>
            <a:rect l="0" t="0" r="r" b="b"/>
            <a:pathLst>
              <a:path w="21600" h="21600" extrusionOk="0">
                <a:moveTo>
                  <a:pt x="0" y="9439"/>
                </a:moveTo>
                <a:lnTo>
                  <a:pt x="10800" y="0"/>
                </a:lnTo>
                <a:lnTo>
                  <a:pt x="21600" y="9439"/>
                </a:lnTo>
                <a:lnTo>
                  <a:pt x="17645" y="9439"/>
                </a:lnTo>
                <a:lnTo>
                  <a:pt x="17645" y="21600"/>
                </a:lnTo>
                <a:lnTo>
                  <a:pt x="3955" y="21600"/>
                </a:lnTo>
                <a:lnTo>
                  <a:pt x="3955" y="9439"/>
                </a:lnTo>
                <a:close/>
              </a:path>
            </a:pathLst>
          </a:custGeom>
          <a:gradFill>
            <a:gsLst>
              <a:gs pos="0">
                <a:srgbClr val="004CE5"/>
              </a:gs>
              <a:gs pos="68527">
                <a:srgbClr val="87A9EE"/>
              </a:gs>
              <a:gs pos="100000">
                <a:srgbClr val="E3EFF8"/>
              </a:gs>
            </a:gsLst>
            <a:lin ang="2700000"/>
          </a:gradFill>
          <a:ln w="12700">
            <a:miter lim="400000"/>
          </a:ln>
          <a:effectLst>
            <a:outerShdw blurRad="101600" dist="38100" dir="2700000" rotWithShape="0">
              <a:srgbClr val="000000">
                <a:alpha val="25000"/>
              </a:srgbClr>
            </a:outerShdw>
          </a:effectLst>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libabaPuHuiTi_2_65_Medium"/>
                <a:ea typeface="AlibabaPuHuiTi_2_65_Medium"/>
                <a:cs typeface="AlibabaPuHuiTi_2_65_Medium"/>
                <a:sym typeface="AlibabaPuHuiTi_2_65_Medium"/>
              </a:defRPr>
            </a:pPr>
            <a:endParaRPr/>
          </a:p>
        </p:txBody>
      </p:sp>
      <p:grpSp>
        <p:nvGrpSpPr>
          <p:cNvPr id="74" name="Group 65">
            <a:extLst>
              <a:ext uri="{FF2B5EF4-FFF2-40B4-BE49-F238E27FC236}">
                <a16:creationId xmlns:a16="http://schemas.microsoft.com/office/drawing/2014/main" id="{113CD8B8-639E-47C0-9FC5-E0E5983C72AA}"/>
              </a:ext>
            </a:extLst>
          </p:cNvPr>
          <p:cNvGrpSpPr/>
          <p:nvPr/>
        </p:nvGrpSpPr>
        <p:grpSpPr>
          <a:xfrm>
            <a:off x="6939946" y="2481431"/>
            <a:ext cx="465673" cy="465672"/>
            <a:chOff x="3" y="0"/>
            <a:chExt cx="465671" cy="465670"/>
          </a:xfrm>
        </p:grpSpPr>
        <p:sp>
          <p:nvSpPr>
            <p:cNvPr id="95" name="Freeform: Shape 66">
              <a:extLst>
                <a:ext uri="{FF2B5EF4-FFF2-40B4-BE49-F238E27FC236}">
                  <a16:creationId xmlns:a16="http://schemas.microsoft.com/office/drawing/2014/main" id="{87064A67-428A-4BD0-8ADF-2B9C4C4AD847}"/>
                </a:ext>
              </a:extLst>
            </p:cNvPr>
            <p:cNvSpPr/>
            <p:nvPr/>
          </p:nvSpPr>
          <p:spPr>
            <a:xfrm>
              <a:off x="3" y="0"/>
              <a:ext cx="278104" cy="278104"/>
            </a:xfrm>
            <a:custGeom>
              <a:avLst/>
              <a:gdLst/>
              <a:ahLst/>
              <a:cxnLst>
                <a:cxn ang="0">
                  <a:pos x="wd2" y="hd2"/>
                </a:cxn>
                <a:cxn ang="5400000">
                  <a:pos x="wd2" y="hd2"/>
                </a:cxn>
                <a:cxn ang="10800000">
                  <a:pos x="wd2" y="hd2"/>
                </a:cxn>
                <a:cxn ang="16200000">
                  <a:pos x="wd2" y="hd2"/>
                </a:cxn>
              </a:cxnLst>
              <a:rect l="0" t="0" r="r" b="b"/>
              <a:pathLst>
                <a:path w="20573" h="20574" extrusionOk="0">
                  <a:moveTo>
                    <a:pt x="11769" y="16478"/>
                  </a:moveTo>
                  <a:cubicBezTo>
                    <a:pt x="11279" y="16703"/>
                    <a:pt x="10682" y="16620"/>
                    <a:pt x="10279" y="16217"/>
                  </a:cubicBezTo>
                  <a:lnTo>
                    <a:pt x="4359" y="10297"/>
                  </a:lnTo>
                  <a:cubicBezTo>
                    <a:pt x="3843" y="9781"/>
                    <a:pt x="3843" y="8941"/>
                    <a:pt x="4359" y="8424"/>
                  </a:cubicBezTo>
                  <a:lnTo>
                    <a:pt x="8424" y="4359"/>
                  </a:lnTo>
                  <a:cubicBezTo>
                    <a:pt x="8941" y="3843"/>
                    <a:pt x="9781" y="3843"/>
                    <a:pt x="10296" y="4359"/>
                  </a:cubicBezTo>
                  <a:lnTo>
                    <a:pt x="16216" y="10279"/>
                  </a:lnTo>
                  <a:cubicBezTo>
                    <a:pt x="16630" y="10692"/>
                    <a:pt x="16705" y="11311"/>
                    <a:pt x="16459" y="11806"/>
                  </a:cubicBezTo>
                  <a:lnTo>
                    <a:pt x="19303" y="14651"/>
                  </a:lnTo>
                  <a:cubicBezTo>
                    <a:pt x="21083" y="12571"/>
                    <a:pt x="20993" y="9440"/>
                    <a:pt x="19025" y="7471"/>
                  </a:cubicBezTo>
                  <a:lnTo>
                    <a:pt x="13105" y="1551"/>
                  </a:lnTo>
                  <a:cubicBezTo>
                    <a:pt x="11036" y="-517"/>
                    <a:pt x="7684" y="-517"/>
                    <a:pt x="5617" y="1551"/>
                  </a:cubicBezTo>
                  <a:lnTo>
                    <a:pt x="1552" y="5617"/>
                  </a:lnTo>
                  <a:cubicBezTo>
                    <a:pt x="-517" y="7684"/>
                    <a:pt x="-517" y="11037"/>
                    <a:pt x="1552" y="13105"/>
                  </a:cubicBezTo>
                  <a:lnTo>
                    <a:pt x="7471" y="19025"/>
                  </a:lnTo>
                  <a:cubicBezTo>
                    <a:pt x="9430" y="20984"/>
                    <a:pt x="12541" y="21083"/>
                    <a:pt x="14621" y="19330"/>
                  </a:cubicBezTo>
                  <a:lnTo>
                    <a:pt x="11769" y="16478"/>
                  </a:lnTo>
                  <a:close/>
                </a:path>
              </a:pathLst>
            </a:custGeom>
            <a:solidFill>
              <a:srgbClr val="FFFFFF"/>
            </a:solidFill>
            <a:ln w="12700" cap="flat">
              <a:noFill/>
              <a:miter lim="400000"/>
            </a:ln>
            <a:effectLst/>
          </p:spPr>
          <p:txBody>
            <a:bodyPr wrap="square" lIns="45719" tIns="45719" rIns="45719" bIns="45719"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96" name="Freeform: Shape 67">
              <a:extLst>
                <a:ext uri="{FF2B5EF4-FFF2-40B4-BE49-F238E27FC236}">
                  <a16:creationId xmlns:a16="http://schemas.microsoft.com/office/drawing/2014/main" id="{8CED9D02-2C24-4CB5-905A-48014378F543}"/>
                </a:ext>
              </a:extLst>
            </p:cNvPr>
            <p:cNvSpPr/>
            <p:nvPr/>
          </p:nvSpPr>
          <p:spPr>
            <a:xfrm>
              <a:off x="186750" y="186756"/>
              <a:ext cx="278924" cy="278914"/>
            </a:xfrm>
            <a:custGeom>
              <a:avLst/>
              <a:gdLst/>
              <a:ahLst/>
              <a:cxnLst>
                <a:cxn ang="0">
                  <a:pos x="wd2" y="hd2"/>
                </a:cxn>
                <a:cxn ang="5400000">
                  <a:pos x="wd2" y="hd2"/>
                </a:cxn>
                <a:cxn ang="10800000">
                  <a:pos x="wd2" y="hd2"/>
                </a:cxn>
                <a:cxn ang="16200000">
                  <a:pos x="wd2" y="hd2"/>
                </a:cxn>
              </a:cxnLst>
              <a:rect l="0" t="0" r="r" b="b"/>
              <a:pathLst>
                <a:path w="20573" h="20573" extrusionOk="0">
                  <a:moveTo>
                    <a:pt x="14956" y="19022"/>
                  </a:moveTo>
                  <a:lnTo>
                    <a:pt x="19023" y="14957"/>
                  </a:lnTo>
                  <a:cubicBezTo>
                    <a:pt x="21090" y="12888"/>
                    <a:pt x="21090" y="9536"/>
                    <a:pt x="19023" y="7469"/>
                  </a:cubicBezTo>
                  <a:lnTo>
                    <a:pt x="13103" y="1549"/>
                  </a:lnTo>
                  <a:cubicBezTo>
                    <a:pt x="11134" y="-420"/>
                    <a:pt x="8003" y="-510"/>
                    <a:pt x="5922" y="1270"/>
                  </a:cubicBezTo>
                  <a:lnTo>
                    <a:pt x="8767" y="4115"/>
                  </a:lnTo>
                  <a:cubicBezTo>
                    <a:pt x="9263" y="3867"/>
                    <a:pt x="9881" y="3944"/>
                    <a:pt x="10295" y="4357"/>
                  </a:cubicBezTo>
                  <a:lnTo>
                    <a:pt x="16214" y="10277"/>
                  </a:lnTo>
                  <a:cubicBezTo>
                    <a:pt x="16730" y="10793"/>
                    <a:pt x="16730" y="11633"/>
                    <a:pt x="16214" y="12149"/>
                  </a:cubicBezTo>
                  <a:lnTo>
                    <a:pt x="12149" y="16214"/>
                  </a:lnTo>
                  <a:cubicBezTo>
                    <a:pt x="11632" y="16730"/>
                    <a:pt x="10792" y="16730"/>
                    <a:pt x="10277" y="16214"/>
                  </a:cubicBezTo>
                  <a:lnTo>
                    <a:pt x="4357" y="10295"/>
                  </a:lnTo>
                  <a:cubicBezTo>
                    <a:pt x="3954" y="9892"/>
                    <a:pt x="3870" y="9294"/>
                    <a:pt x="4096" y="8805"/>
                  </a:cubicBezTo>
                  <a:lnTo>
                    <a:pt x="1243" y="5952"/>
                  </a:lnTo>
                  <a:cubicBezTo>
                    <a:pt x="-510" y="8032"/>
                    <a:pt x="-410" y="11143"/>
                    <a:pt x="1549" y="13102"/>
                  </a:cubicBezTo>
                  <a:lnTo>
                    <a:pt x="7469" y="19022"/>
                  </a:lnTo>
                  <a:cubicBezTo>
                    <a:pt x="9536" y="21090"/>
                    <a:pt x="12889" y="21090"/>
                    <a:pt x="14956" y="19022"/>
                  </a:cubicBezTo>
                  <a:close/>
                </a:path>
              </a:pathLst>
            </a:custGeom>
            <a:solidFill>
              <a:srgbClr val="FFFFFF"/>
            </a:solidFill>
            <a:ln w="12700" cap="flat">
              <a:noFill/>
              <a:miter lim="400000"/>
            </a:ln>
            <a:effectLst/>
          </p:spPr>
          <p:txBody>
            <a:bodyPr wrap="square" lIns="45719" tIns="45719" rIns="45719" bIns="45719"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97" name="Freeform: Shape 70">
              <a:extLst>
                <a:ext uri="{FF2B5EF4-FFF2-40B4-BE49-F238E27FC236}">
                  <a16:creationId xmlns:a16="http://schemas.microsoft.com/office/drawing/2014/main" id="{1D6238D4-FD6B-4580-BF4B-401B0351EA58}"/>
                </a:ext>
              </a:extLst>
            </p:cNvPr>
            <p:cNvSpPr/>
            <p:nvPr/>
          </p:nvSpPr>
          <p:spPr>
            <a:xfrm>
              <a:off x="122886" y="122083"/>
              <a:ext cx="217477" cy="218286"/>
            </a:xfrm>
            <a:custGeom>
              <a:avLst/>
              <a:gdLst/>
              <a:ahLst/>
              <a:cxnLst>
                <a:cxn ang="0">
                  <a:pos x="wd2" y="hd2"/>
                </a:cxn>
                <a:cxn ang="5400000">
                  <a:pos x="wd2" y="hd2"/>
                </a:cxn>
                <a:cxn ang="10800000">
                  <a:pos x="wd2" y="hd2"/>
                </a:cxn>
                <a:cxn ang="16200000">
                  <a:pos x="wd2" y="hd2"/>
                </a:cxn>
              </a:cxnLst>
              <a:rect l="0" t="0" r="r" b="b"/>
              <a:pathLst>
                <a:path w="21091" h="21090" extrusionOk="0">
                  <a:moveTo>
                    <a:pt x="763" y="762"/>
                  </a:moveTo>
                  <a:cubicBezTo>
                    <a:pt x="-254" y="1779"/>
                    <a:pt x="-254" y="3427"/>
                    <a:pt x="762" y="4444"/>
                  </a:cubicBezTo>
                  <a:lnTo>
                    <a:pt x="16645" y="20327"/>
                  </a:lnTo>
                  <a:cubicBezTo>
                    <a:pt x="17663" y="21343"/>
                    <a:pt x="19312" y="21345"/>
                    <a:pt x="20329" y="20328"/>
                  </a:cubicBezTo>
                  <a:cubicBezTo>
                    <a:pt x="21346" y="19311"/>
                    <a:pt x="21345" y="17662"/>
                    <a:pt x="20328" y="16645"/>
                  </a:cubicBezTo>
                  <a:lnTo>
                    <a:pt x="4444" y="762"/>
                  </a:lnTo>
                  <a:cubicBezTo>
                    <a:pt x="3428" y="-255"/>
                    <a:pt x="1780" y="-254"/>
                    <a:pt x="763" y="762"/>
                  </a:cubicBezTo>
                  <a:close/>
                </a:path>
              </a:pathLst>
            </a:custGeom>
            <a:solidFill>
              <a:srgbClr val="FFFFFF"/>
            </a:solidFill>
            <a:ln w="12700" cap="flat">
              <a:noFill/>
              <a:miter lim="400000"/>
            </a:ln>
            <a:effectLst/>
          </p:spPr>
          <p:txBody>
            <a:bodyPr wrap="square" lIns="45719" tIns="45719" rIns="45719" bIns="45719" numCol="1"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grpSp>
      <p:sp>
        <p:nvSpPr>
          <p:cNvPr id="75" name="Trapezoid 51">
            <a:extLst>
              <a:ext uri="{FF2B5EF4-FFF2-40B4-BE49-F238E27FC236}">
                <a16:creationId xmlns:a16="http://schemas.microsoft.com/office/drawing/2014/main" id="{4DD794ED-81C2-491B-9C5C-42846E4BEEAA}"/>
              </a:ext>
            </a:extLst>
          </p:cNvPr>
          <p:cNvSpPr/>
          <p:nvPr/>
        </p:nvSpPr>
        <p:spPr>
          <a:xfrm rot="10800000">
            <a:off x="8495133" y="2967294"/>
            <a:ext cx="2272016"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703" y="0"/>
                </a:lnTo>
                <a:lnTo>
                  <a:pt x="20897"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76" name="Trapezoid 52">
            <a:extLst>
              <a:ext uri="{FF2B5EF4-FFF2-40B4-BE49-F238E27FC236}">
                <a16:creationId xmlns:a16="http://schemas.microsoft.com/office/drawing/2014/main" id="{B18098FB-1717-452E-B745-8F7AB0029D9F}"/>
              </a:ext>
            </a:extLst>
          </p:cNvPr>
          <p:cNvSpPr/>
          <p:nvPr/>
        </p:nvSpPr>
        <p:spPr>
          <a:xfrm rot="10800000">
            <a:off x="8918115" y="4420971"/>
            <a:ext cx="1437653" cy="984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10" y="0"/>
                </a:lnTo>
                <a:lnTo>
                  <a:pt x="20490" y="0"/>
                </a:lnTo>
                <a:lnTo>
                  <a:pt x="21600" y="21600"/>
                </a:lnTo>
                <a:close/>
              </a:path>
            </a:pathLst>
          </a:custGeom>
          <a:solidFill>
            <a:srgbClr val="D9D9D9"/>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77" name="Arrow: Up 53">
            <a:extLst>
              <a:ext uri="{FF2B5EF4-FFF2-40B4-BE49-F238E27FC236}">
                <a16:creationId xmlns:a16="http://schemas.microsoft.com/office/drawing/2014/main" id="{68CC3BCF-EEEB-4AD1-A534-8DE73358D534}"/>
              </a:ext>
            </a:extLst>
          </p:cNvPr>
          <p:cNvSpPr/>
          <p:nvPr/>
        </p:nvSpPr>
        <p:spPr>
          <a:xfrm>
            <a:off x="8495134" y="1830317"/>
            <a:ext cx="2272016" cy="2599631"/>
          </a:xfrm>
          <a:custGeom>
            <a:avLst/>
            <a:gdLst/>
            <a:ahLst/>
            <a:cxnLst>
              <a:cxn ang="0">
                <a:pos x="wd2" y="hd2"/>
              </a:cxn>
              <a:cxn ang="5400000">
                <a:pos x="wd2" y="hd2"/>
              </a:cxn>
              <a:cxn ang="10800000">
                <a:pos x="wd2" y="hd2"/>
              </a:cxn>
              <a:cxn ang="16200000">
                <a:pos x="wd2" y="hd2"/>
              </a:cxn>
            </a:cxnLst>
            <a:rect l="0" t="0" r="r" b="b"/>
            <a:pathLst>
              <a:path w="21600" h="21600" extrusionOk="0">
                <a:moveTo>
                  <a:pt x="0" y="9439"/>
                </a:moveTo>
                <a:lnTo>
                  <a:pt x="10800" y="0"/>
                </a:lnTo>
                <a:lnTo>
                  <a:pt x="21600" y="9439"/>
                </a:lnTo>
                <a:lnTo>
                  <a:pt x="17645" y="9439"/>
                </a:lnTo>
                <a:lnTo>
                  <a:pt x="17645" y="21600"/>
                </a:lnTo>
                <a:lnTo>
                  <a:pt x="3955" y="21600"/>
                </a:lnTo>
                <a:lnTo>
                  <a:pt x="3955" y="9439"/>
                </a:lnTo>
                <a:close/>
              </a:path>
            </a:pathLst>
          </a:custGeom>
          <a:gradFill>
            <a:gsLst>
              <a:gs pos="0">
                <a:srgbClr val="004CE5"/>
              </a:gs>
              <a:gs pos="68527">
                <a:srgbClr val="87A9EE"/>
              </a:gs>
              <a:gs pos="100000">
                <a:srgbClr val="E3EFF8"/>
              </a:gs>
            </a:gsLst>
            <a:lin ang="2700000"/>
          </a:gradFill>
          <a:ln w="12700">
            <a:miter lim="400000"/>
          </a:ln>
          <a:effectLst>
            <a:outerShdw blurRad="101600" dist="38100" dir="2700000" rotWithShape="0">
              <a:srgbClr val="000000">
                <a:alpha val="25000"/>
              </a:srgbClr>
            </a:outerShdw>
          </a:effectLst>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libabaPuHuiTi_2_65_Medium"/>
                <a:ea typeface="AlibabaPuHuiTi_2_65_Medium"/>
                <a:cs typeface="AlibabaPuHuiTi_2_65_Medium"/>
                <a:sym typeface="AlibabaPuHuiTi_2_65_Medium"/>
              </a:defRPr>
            </a:pPr>
            <a:endParaRPr/>
          </a:p>
        </p:txBody>
      </p:sp>
      <p:sp>
        <p:nvSpPr>
          <p:cNvPr id="78" name="Freeform: Shape 60">
            <a:extLst>
              <a:ext uri="{FF2B5EF4-FFF2-40B4-BE49-F238E27FC236}">
                <a16:creationId xmlns:a16="http://schemas.microsoft.com/office/drawing/2014/main" id="{B0F1C15B-2C6A-4947-BC6C-9DFA8B1C8C0C}"/>
              </a:ext>
            </a:extLst>
          </p:cNvPr>
          <p:cNvSpPr/>
          <p:nvPr/>
        </p:nvSpPr>
        <p:spPr>
          <a:xfrm>
            <a:off x="9351325" y="2538654"/>
            <a:ext cx="559626" cy="352643"/>
          </a:xfrm>
          <a:custGeom>
            <a:avLst/>
            <a:gdLst/>
            <a:ahLst/>
            <a:cxnLst>
              <a:cxn ang="0">
                <a:pos x="wd2" y="hd2"/>
              </a:cxn>
              <a:cxn ang="5400000">
                <a:pos x="wd2" y="hd2"/>
              </a:cxn>
              <a:cxn ang="10800000">
                <a:pos x="wd2" y="hd2"/>
              </a:cxn>
              <a:cxn ang="16200000">
                <a:pos x="wd2" y="hd2"/>
              </a:cxn>
            </a:cxnLst>
            <a:rect l="0" t="0" r="r" b="b"/>
            <a:pathLst>
              <a:path w="21600" h="21600" extrusionOk="0">
                <a:moveTo>
                  <a:pt x="15525" y="6170"/>
                </a:moveTo>
                <a:lnTo>
                  <a:pt x="15525" y="1853"/>
                </a:lnTo>
                <a:cubicBezTo>
                  <a:pt x="15525" y="834"/>
                  <a:pt x="15002" y="0"/>
                  <a:pt x="14363" y="0"/>
                </a:cubicBezTo>
                <a:lnTo>
                  <a:pt x="1162" y="0"/>
                </a:lnTo>
                <a:cubicBezTo>
                  <a:pt x="523" y="0"/>
                  <a:pt x="0" y="834"/>
                  <a:pt x="0" y="1853"/>
                </a:cubicBezTo>
                <a:lnTo>
                  <a:pt x="0" y="19747"/>
                </a:lnTo>
                <a:cubicBezTo>
                  <a:pt x="0" y="20766"/>
                  <a:pt x="523" y="21600"/>
                  <a:pt x="1162" y="21600"/>
                </a:cubicBezTo>
                <a:lnTo>
                  <a:pt x="14363" y="21600"/>
                </a:lnTo>
                <a:cubicBezTo>
                  <a:pt x="15002" y="21600"/>
                  <a:pt x="15525" y="20766"/>
                  <a:pt x="15525" y="19747"/>
                </a:cubicBezTo>
                <a:lnTo>
                  <a:pt x="15525" y="15543"/>
                </a:lnTo>
                <a:lnTo>
                  <a:pt x="21600" y="20086"/>
                </a:lnTo>
                <a:lnTo>
                  <a:pt x="21600" y="1586"/>
                </a:lnTo>
                <a:lnTo>
                  <a:pt x="15525" y="6170"/>
                </a:lnTo>
                <a:close/>
              </a:path>
            </a:pathLst>
          </a:custGeom>
          <a:solidFill>
            <a:srgbClr val="FFFFFF"/>
          </a:solidFill>
          <a:ln w="12700">
            <a:miter lim="400000"/>
          </a:ln>
        </p:spPr>
        <p:txBody>
          <a:bodyPr lIns="45719" rIns="45719"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latin typeface="AlibabaPuHuiTi_2_65_Medium"/>
                <a:ea typeface="AlibabaPuHuiTi_2_65_Medium"/>
                <a:cs typeface="AlibabaPuHuiTi_2_65_Medium"/>
                <a:sym typeface="AlibabaPuHuiTi_2_65_Medium"/>
              </a:defRPr>
            </a:pPr>
            <a:endParaRPr/>
          </a:p>
        </p:txBody>
      </p:sp>
      <p:sp>
        <p:nvSpPr>
          <p:cNvPr id="79" name="Rectangle 31">
            <a:extLst>
              <a:ext uri="{FF2B5EF4-FFF2-40B4-BE49-F238E27FC236}">
                <a16:creationId xmlns:a16="http://schemas.microsoft.com/office/drawing/2014/main" id="{C644064E-5C94-4004-A4F3-7944E1CBDA58}"/>
              </a:ext>
            </a:extLst>
          </p:cNvPr>
          <p:cNvSpPr txBox="1"/>
          <p:nvPr/>
        </p:nvSpPr>
        <p:spPr>
          <a:xfrm>
            <a:off x="1799313" y="3356867"/>
            <a:ext cx="1017615" cy="591789"/>
          </a:xfrm>
          <a:prstGeom prst="rect">
            <a:avLst/>
          </a:prstGeom>
          <a:ln w="12700">
            <a:miter lim="400000"/>
          </a:ln>
        </p:spPr>
        <p:txBody>
          <a:bodyPr wrap="none" lIns="0" tIns="0" rIns="0" bIns="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HarmonyOS Sans SC Medium" panose="00000600000000000000" charset="-122"/>
                <a:ea typeface="HarmonyOS Sans SC Medium" panose="00000600000000000000" charset="-122"/>
              </a:rPr>
              <a:t>更广泛的</a:t>
            </a:r>
            <a:endParaRPr lang="en-US" altLang="zh-CN" dirty="0">
              <a:latin typeface="HarmonyOS Sans SC Medium" panose="00000600000000000000" charset="-122"/>
              <a:ea typeface="HarmonyOS Sans SC Medium" panose="00000600000000000000" charset="-122"/>
            </a:endParaRPr>
          </a:p>
          <a:p>
            <a:r>
              <a:rPr lang="zh-CN" altLang="en-US" dirty="0">
                <a:latin typeface="HarmonyOS Sans SC Medium" panose="00000600000000000000" charset="-122"/>
                <a:ea typeface="HarmonyOS Sans SC Medium" panose="00000600000000000000" charset="-122"/>
              </a:rPr>
              <a:t>芯片支持</a:t>
            </a:r>
            <a:endParaRPr dirty="0">
              <a:latin typeface="HarmonyOS Sans SC Medium" panose="00000600000000000000" charset="-122"/>
              <a:ea typeface="HarmonyOS Sans SC Medium" panose="00000600000000000000" charset="-122"/>
            </a:endParaRPr>
          </a:p>
        </p:txBody>
      </p:sp>
      <p:sp>
        <p:nvSpPr>
          <p:cNvPr id="81" name="Rectangle 31">
            <a:extLst>
              <a:ext uri="{FF2B5EF4-FFF2-40B4-BE49-F238E27FC236}">
                <a16:creationId xmlns:a16="http://schemas.microsoft.com/office/drawing/2014/main" id="{976C094C-8517-4FF2-8403-4B89BE3609BC}"/>
              </a:ext>
            </a:extLst>
          </p:cNvPr>
          <p:cNvSpPr txBox="1"/>
          <p:nvPr/>
        </p:nvSpPr>
        <p:spPr>
          <a:xfrm>
            <a:off x="4192096" y="3272594"/>
            <a:ext cx="1130875" cy="686647"/>
          </a:xfrm>
          <a:prstGeom prst="rect">
            <a:avLst/>
          </a:prstGeom>
          <a:ln w="12700">
            <a:miter lim="400000"/>
          </a:ln>
        </p:spPr>
        <p:txBody>
          <a:bodyPr wrap="none" lIns="0" tIns="0" rIns="0" bIns="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HarmonyOS Sans SC Medium" panose="00000600000000000000" charset="-122"/>
                <a:ea typeface="HarmonyOS Sans SC Medium" panose="00000600000000000000" charset="-122"/>
              </a:rPr>
              <a:t>更人性化的</a:t>
            </a:r>
            <a:endParaRPr lang="en-US" altLang="zh-CN" dirty="0">
              <a:latin typeface="HarmonyOS Sans SC Medium" panose="00000600000000000000" charset="-122"/>
              <a:ea typeface="HarmonyOS Sans SC Medium" panose="00000600000000000000" charset="-122"/>
            </a:endParaRPr>
          </a:p>
          <a:p>
            <a:r>
              <a:rPr lang="zh-CN" altLang="en-US" dirty="0">
                <a:latin typeface="HarmonyOS Sans SC Medium" panose="00000600000000000000" charset="-122"/>
                <a:ea typeface="HarmonyOS Sans SC Medium" panose="00000600000000000000" charset="-122"/>
              </a:rPr>
              <a:t>异常反馈</a:t>
            </a:r>
            <a:endParaRPr dirty="0">
              <a:latin typeface="HarmonyOS Sans SC Medium" panose="00000600000000000000" charset="-122"/>
              <a:ea typeface="HarmonyOS Sans SC Medium" panose="00000600000000000000" charset="-122"/>
            </a:endParaRPr>
          </a:p>
        </p:txBody>
      </p:sp>
      <p:sp>
        <p:nvSpPr>
          <p:cNvPr id="83" name="Rectangle 31">
            <a:extLst>
              <a:ext uri="{FF2B5EF4-FFF2-40B4-BE49-F238E27FC236}">
                <a16:creationId xmlns:a16="http://schemas.microsoft.com/office/drawing/2014/main" id="{0C4982D1-3016-4879-AEFE-2A9F7DFF5DE1}"/>
              </a:ext>
            </a:extLst>
          </p:cNvPr>
          <p:cNvSpPr txBox="1"/>
          <p:nvPr/>
        </p:nvSpPr>
        <p:spPr>
          <a:xfrm>
            <a:off x="6669477" y="3325729"/>
            <a:ext cx="1169828" cy="641340"/>
          </a:xfrm>
          <a:prstGeom prst="rect">
            <a:avLst/>
          </a:prstGeom>
          <a:ln w="12700">
            <a:miter lim="400000"/>
          </a:ln>
        </p:spPr>
        <p:txBody>
          <a:bodyPr wrap="none" lIns="0" tIns="0" rIns="0" bIns="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HarmonyOS Sans SC Medium" panose="00000600000000000000" charset="-122"/>
                <a:ea typeface="HarmonyOS Sans SC Medium" panose="00000600000000000000" charset="-122"/>
              </a:rPr>
              <a:t>更丰富的</a:t>
            </a:r>
            <a:endParaRPr lang="en-US" altLang="zh-CN" dirty="0">
              <a:latin typeface="HarmonyOS Sans SC Medium" panose="00000600000000000000" charset="-122"/>
              <a:ea typeface="HarmonyOS Sans SC Medium" panose="00000600000000000000" charset="-122"/>
            </a:endParaRPr>
          </a:p>
          <a:p>
            <a:r>
              <a:rPr lang="zh-CN" altLang="en-US" dirty="0">
                <a:latin typeface="HarmonyOS Sans SC Medium" panose="00000600000000000000" charset="-122"/>
                <a:ea typeface="HarmonyOS Sans SC Medium" panose="00000600000000000000" charset="-122"/>
              </a:rPr>
              <a:t>软件包支持</a:t>
            </a:r>
            <a:endParaRPr dirty="0">
              <a:latin typeface="HarmonyOS Sans SC Medium" panose="00000600000000000000" charset="-122"/>
              <a:ea typeface="HarmonyOS Sans SC Medium" panose="00000600000000000000" charset="-122"/>
            </a:endParaRPr>
          </a:p>
        </p:txBody>
      </p:sp>
      <p:sp>
        <p:nvSpPr>
          <p:cNvPr id="85" name="Rectangle 31">
            <a:extLst>
              <a:ext uri="{FF2B5EF4-FFF2-40B4-BE49-F238E27FC236}">
                <a16:creationId xmlns:a16="http://schemas.microsoft.com/office/drawing/2014/main" id="{9CDB6936-79F3-48EB-BF65-8AB0F775FA9A}"/>
              </a:ext>
            </a:extLst>
          </p:cNvPr>
          <p:cNvSpPr txBox="1"/>
          <p:nvPr/>
        </p:nvSpPr>
        <p:spPr>
          <a:xfrm>
            <a:off x="9193704" y="3272594"/>
            <a:ext cx="1045671" cy="633910"/>
          </a:xfrm>
          <a:prstGeom prst="rect">
            <a:avLst/>
          </a:prstGeom>
          <a:ln w="12700">
            <a:miter lim="400000"/>
          </a:ln>
        </p:spPr>
        <p:txBody>
          <a:bodyPr wrap="none" lIns="0" tIns="0" rIns="0" bIns="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HarmonyOS Sans SC Medium" panose="00000600000000000000" charset="-122"/>
                <a:ea typeface="HarmonyOS Sans SC Medium" panose="00000600000000000000" charset="-122"/>
              </a:rPr>
              <a:t>更清晰的</a:t>
            </a:r>
            <a:endParaRPr lang="en-US" altLang="zh-CN" dirty="0">
              <a:latin typeface="HarmonyOS Sans SC Medium" panose="00000600000000000000" charset="-122"/>
              <a:ea typeface="HarmonyOS Sans SC Medium" panose="00000600000000000000" charset="-122"/>
            </a:endParaRPr>
          </a:p>
          <a:p>
            <a:r>
              <a:rPr lang="zh-CN" altLang="en-US" dirty="0">
                <a:latin typeface="HarmonyOS Sans SC Medium" panose="00000600000000000000" charset="-122"/>
                <a:ea typeface="HarmonyOS Sans SC Medium" panose="00000600000000000000" charset="-122"/>
              </a:rPr>
              <a:t>文档支持</a:t>
            </a:r>
            <a:endParaRPr dirty="0">
              <a:latin typeface="HarmonyOS Sans SC Medium" panose="00000600000000000000" charset="-122"/>
              <a:ea typeface="HarmonyOS Sans SC Medium" panose="00000600000000000000" charset="-122"/>
            </a:endParaRPr>
          </a:p>
        </p:txBody>
      </p:sp>
      <p:sp>
        <p:nvSpPr>
          <p:cNvPr id="4" name="灯片编号占位符 3">
            <a:extLst>
              <a:ext uri="{FF2B5EF4-FFF2-40B4-BE49-F238E27FC236}">
                <a16:creationId xmlns:a16="http://schemas.microsoft.com/office/drawing/2014/main" id="{BB3E8FB4-C36F-8156-D827-FAD92C068487}"/>
              </a:ext>
            </a:extLst>
          </p:cNvPr>
          <p:cNvSpPr>
            <a:spLocks noGrp="1"/>
          </p:cNvSpPr>
          <p:nvPr>
            <p:ph type="sldNum" sz="quarter" idx="12"/>
          </p:nvPr>
        </p:nvSpPr>
        <p:spPr/>
        <p:txBody>
          <a:bodyPr>
            <a:normAutofit fontScale="70000" lnSpcReduction="20000"/>
          </a:bodyPr>
          <a:lstStyle/>
          <a:p>
            <a:fld id="{49AE70B2-8BF9-45C0-BB95-33D1B9D3A854}" type="slidenum">
              <a:rPr lang="zh-CN" altLang="en-US" smtClean="0"/>
              <a:pPr/>
              <a:t>42</a:t>
            </a:fld>
            <a:endParaRPr lang="zh-CN" altLang="en-US" dirty="0"/>
          </a:p>
        </p:txBody>
      </p:sp>
    </p:spTree>
    <p:extLst>
      <p:ext uri="{BB962C8B-B14F-4D97-AF65-F5344CB8AC3E}">
        <p14:creationId xmlns:p14="http://schemas.microsoft.com/office/powerpoint/2010/main" val="3541567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p>
        </p:txBody>
      </p:sp>
      <p:sp>
        <p:nvSpPr>
          <p:cNvPr id="44"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Arial" panose="020B0604020202090204" pitchFamily="34" charset="0"/>
                <a:cs typeface="Arial" panose="020B0604020202090204" pitchFamily="34" charset="0"/>
              </a:rPr>
              <a:t>43</a:t>
            </a:fld>
            <a:endParaRPr>
              <a:latin typeface="Arial" panose="020B0604020202090204" pitchFamily="34" charset="0"/>
              <a:cs typeface="Arial" panose="020B0604020202090204" pitchFamily="34" charset="0"/>
            </a:endParaRPr>
          </a:p>
        </p:txBody>
      </p:sp>
      <p:sp>
        <p:nvSpPr>
          <p:cNvPr id="10" name="文本框 4"/>
          <p:cNvSpPr txBox="1"/>
          <p:nvPr>
            <p:custDataLst>
              <p:tags r:id="rId2"/>
            </p:custDataLst>
          </p:nvPr>
        </p:nvSpPr>
        <p:spPr>
          <a:xfrm>
            <a:off x="2222840" y="2392481"/>
            <a:ext cx="7924165" cy="645160"/>
          </a:xfrm>
          <a:prstGeom prst="rect">
            <a:avLst/>
          </a:prstGeom>
          <a:noFill/>
        </p:spPr>
        <p:txBody>
          <a:bodyPr wrap="square" rtlCol="0">
            <a:spAutoFit/>
          </a:bodyPr>
          <a:lstStyle/>
          <a:p>
            <a:pPr algn="ctr"/>
            <a:r>
              <a:rPr lang="en-US" altLang="zh-CN" sz="3600" b="1" dirty="0">
                <a:solidFill>
                  <a:srgbClr val="144282"/>
                </a:solidFill>
                <a:latin typeface="+mj-lt"/>
                <a:cs typeface="Comic Sans MS" panose="030F0902030302020204" charset="0"/>
              </a:rPr>
              <a:t>Thanks for Your Listening !</a:t>
            </a:r>
          </a:p>
        </p:txBody>
      </p:sp>
      <p:pic>
        <p:nvPicPr>
          <p:cNvPr id="1026" name="Picture 2" descr="University of Science and Technology of China - Wikipedia"/>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A0119434-532C-EE27-4B90-DDD022853B38}"/>
            </a:ext>
          </a:extLst>
        </p:cNvPr>
        <p:cNvGrpSpPr/>
        <p:nvPr/>
      </p:nvGrpSpPr>
      <p:grpSpPr>
        <a:xfrm>
          <a:off x="0" y="0"/>
          <a:ext cx="0" cy="0"/>
          <a:chOff x="0" y="0"/>
          <a:chExt cx="0" cy="0"/>
        </a:xfrm>
      </p:grpSpPr>
      <p:sp>
        <p:nvSpPr>
          <p:cNvPr id="15" name="矩形: 圆角 14">
            <a:extLst>
              <a:ext uri="{FF2B5EF4-FFF2-40B4-BE49-F238E27FC236}">
                <a16:creationId xmlns:a16="http://schemas.microsoft.com/office/drawing/2014/main" id="{5DCBD7F4-63EB-375C-4BD7-5C430399C8FA}"/>
              </a:ext>
            </a:extLst>
          </p:cNvPr>
          <p:cNvSpPr/>
          <p:nvPr/>
        </p:nvSpPr>
        <p:spPr>
          <a:xfrm>
            <a:off x="383328" y="5123334"/>
            <a:ext cx="11510953" cy="1510488"/>
          </a:xfrm>
          <a:prstGeom prst="roundRect">
            <a:avLst>
              <a:gd name="adj" fmla="val 12496"/>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49861EE7-385C-8512-6D1F-4D9674D0EB37}"/>
              </a:ext>
            </a:extLst>
          </p:cNvPr>
          <p:cNvSpPr/>
          <p:nvPr/>
        </p:nvSpPr>
        <p:spPr>
          <a:xfrm>
            <a:off x="387289" y="3372064"/>
            <a:ext cx="11499903" cy="1510488"/>
          </a:xfrm>
          <a:prstGeom prst="roundRect">
            <a:avLst>
              <a:gd name="adj" fmla="val 12496"/>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51316011-7929-B7C9-D530-C64F99F8B74B}"/>
              </a:ext>
            </a:extLst>
          </p:cNvPr>
          <p:cNvSpPr/>
          <p:nvPr/>
        </p:nvSpPr>
        <p:spPr>
          <a:xfrm>
            <a:off x="376240" y="1620794"/>
            <a:ext cx="11510953" cy="1510488"/>
          </a:xfrm>
          <a:prstGeom prst="roundRect">
            <a:avLst>
              <a:gd name="adj" fmla="val 12496"/>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Google Shape;79;p2">
            <a:extLst>
              <a:ext uri="{FF2B5EF4-FFF2-40B4-BE49-F238E27FC236}">
                <a16:creationId xmlns:a16="http://schemas.microsoft.com/office/drawing/2014/main" id="{4A295EA8-B1FA-564C-1742-E7D826A3D48C}"/>
              </a:ext>
            </a:extLst>
          </p:cNvPr>
          <p:cNvSpPr txBox="1">
            <a:spLocks noGrp="1"/>
          </p:cNvSpPr>
          <p:nvPr>
            <p:ph type="sldNum" idx="12"/>
          </p:nvPr>
        </p:nvSpPr>
        <p:spPr>
          <a:xfrm>
            <a:off x="9422780" y="6481633"/>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5</a:t>
            </a:fld>
            <a:endParaRPr lang="en-US" dirty="0">
              <a:latin typeface="Calibri" panose="020F0502020204030204" charset="0"/>
              <a:cs typeface="Calibri" panose="020F0502020204030204" charset="0"/>
            </a:endParaRPr>
          </a:p>
        </p:txBody>
      </p:sp>
      <p:sp>
        <p:nvSpPr>
          <p:cNvPr id="18" name="object 3">
            <a:extLst>
              <a:ext uri="{FF2B5EF4-FFF2-40B4-BE49-F238E27FC236}">
                <a16:creationId xmlns:a16="http://schemas.microsoft.com/office/drawing/2014/main" id="{BEBC82EF-A670-8661-5817-76A8BF31447B}"/>
              </a:ext>
            </a:extLst>
          </p:cNvPr>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a:extLst>
              <a:ext uri="{FF2B5EF4-FFF2-40B4-BE49-F238E27FC236}">
                <a16:creationId xmlns:a16="http://schemas.microsoft.com/office/drawing/2014/main" id="{4807DC78-FEA7-002C-A6AA-CF579A7830AE}"/>
              </a:ext>
            </a:extLst>
          </p:cNvPr>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a:extLst>
              <a:ext uri="{FF2B5EF4-FFF2-40B4-BE49-F238E27FC236}">
                <a16:creationId xmlns:a16="http://schemas.microsoft.com/office/drawing/2014/main" id="{24AE4D45-25CF-3BA8-F365-B5A9B290390B}"/>
              </a:ext>
            </a:extLst>
          </p:cNvPr>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B41E2E4-2043-B33F-E510-2116CBD087F3}"/>
              </a:ext>
            </a:extLst>
          </p:cNvPr>
          <p:cNvSpPr txBox="1"/>
          <p:nvPr/>
        </p:nvSpPr>
        <p:spPr>
          <a:xfrm>
            <a:off x="492214" y="1629900"/>
            <a:ext cx="1690960" cy="461665"/>
          </a:xfrm>
          <a:prstGeom prst="rect">
            <a:avLst/>
          </a:prstGeom>
          <a:noFill/>
        </p:spPr>
        <p:txBody>
          <a:bodyPr wrap="square">
            <a:spAutoFit/>
          </a:bodyPr>
          <a:lstStyle/>
          <a:p>
            <a:r>
              <a:rPr lang="zh-CN" altLang="en-US" sz="2400" dirty="0">
                <a:solidFill>
                  <a:srgbClr val="004282"/>
                </a:solidFill>
              </a:rPr>
              <a:t>内存管理</a:t>
            </a:r>
          </a:p>
        </p:txBody>
      </p:sp>
      <p:sp>
        <p:nvSpPr>
          <p:cNvPr id="2" name="object 3">
            <a:extLst>
              <a:ext uri="{FF2B5EF4-FFF2-40B4-BE49-F238E27FC236}">
                <a16:creationId xmlns:a16="http://schemas.microsoft.com/office/drawing/2014/main" id="{9D047AB9-5924-A753-D935-347FEDDCF32F}"/>
              </a:ext>
            </a:extLst>
          </p:cNvPr>
          <p:cNvSpPr txBox="1"/>
          <p:nvPr/>
        </p:nvSpPr>
        <p:spPr>
          <a:xfrm>
            <a:off x="345363" y="950201"/>
            <a:ext cx="4306540" cy="601318"/>
          </a:xfrm>
          <a:prstGeom prst="rect">
            <a:avLst/>
          </a:prstGeom>
        </p:spPr>
        <p:txBody>
          <a:bodyPr vert="horz" wrap="square" lIns="0" tIns="12700" rIns="0" bIns="0" rtlCol="0">
            <a:spAutoFit/>
          </a:bodyPr>
          <a:lstStyle/>
          <a:p>
            <a:pPr marL="355600" indent="-342900">
              <a:lnSpc>
                <a:spcPct val="130000"/>
              </a:lnSpc>
              <a:spcBef>
                <a:spcPts val="100"/>
              </a:spcBef>
              <a:buFont typeface="Wingdings" panose="05000000000000000000" pitchFamily="2" charset="2"/>
              <a:buChar char="q"/>
              <a:tabLst>
                <a:tab pos="339090" algn="l"/>
                <a:tab pos="339725" algn="l"/>
              </a:tabLst>
            </a:pPr>
            <a:r>
              <a:rPr lang="en-US" altLang="zh-CN" sz="3200" b="1" spc="-5" dirty="0">
                <a:solidFill>
                  <a:srgbClr val="004282"/>
                </a:solidFill>
                <a:latin typeface="Calibri" panose="020F0502020204030204" charset="0"/>
                <a:cs typeface="Calibri" panose="020F0502020204030204" charset="0"/>
              </a:rPr>
              <a:t>  Existing Problems ?</a:t>
            </a:r>
            <a:endParaRPr lang="en-US" sz="3200" b="1" spc="-5" dirty="0">
              <a:solidFill>
                <a:srgbClr val="004282"/>
              </a:solidFill>
              <a:latin typeface="Calibri" panose="020F0502020204030204" charset="0"/>
              <a:cs typeface="Calibri" panose="020F0502020204030204" charset="0"/>
            </a:endParaRPr>
          </a:p>
        </p:txBody>
      </p:sp>
      <p:pic>
        <p:nvPicPr>
          <p:cNvPr id="4" name="Picture 6" descr="Checked ">
            <a:extLst>
              <a:ext uri="{FF2B5EF4-FFF2-40B4-BE49-F238E27FC236}">
                <a16:creationId xmlns:a16="http://schemas.microsoft.com/office/drawing/2014/main" id="{3453E0A1-61C9-CCEF-E760-E1725D7B7A8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064" y="2674381"/>
            <a:ext cx="384336" cy="38433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C0D0A2E-846D-04DF-809C-04B12EB0E7E6}"/>
              </a:ext>
            </a:extLst>
          </p:cNvPr>
          <p:cNvSpPr txBox="1"/>
          <p:nvPr/>
        </p:nvSpPr>
        <p:spPr>
          <a:xfrm>
            <a:off x="592740" y="2689385"/>
            <a:ext cx="11450109" cy="400110"/>
          </a:xfrm>
          <a:prstGeom prst="rect">
            <a:avLst/>
          </a:prstGeom>
          <a:noFill/>
        </p:spPr>
        <p:txBody>
          <a:bodyPr wrap="square">
            <a:spAutoFit/>
          </a:bodyPr>
          <a:lstStyle/>
          <a:p>
            <a:pPr lvl="1"/>
            <a:r>
              <a:rPr lang="en-US" altLang="zh-CN" sz="2000" dirty="0">
                <a:solidFill>
                  <a:srgbClr val="004282"/>
                </a:solidFill>
              </a:rPr>
              <a:t>Rust</a:t>
            </a:r>
            <a:r>
              <a:rPr lang="zh-CN" altLang="en-US" sz="2000" dirty="0">
                <a:solidFill>
                  <a:srgbClr val="004282"/>
                </a:solidFill>
              </a:rPr>
              <a:t>解法：通过所有权系统和编译期借用检查，自动管理内存生命周期，消除空指针和越界访问</a:t>
            </a:r>
          </a:p>
        </p:txBody>
      </p:sp>
      <p:pic>
        <p:nvPicPr>
          <p:cNvPr id="17" name="Picture 6" descr="Checked ">
            <a:extLst>
              <a:ext uri="{FF2B5EF4-FFF2-40B4-BE49-F238E27FC236}">
                <a16:creationId xmlns:a16="http://schemas.microsoft.com/office/drawing/2014/main" id="{23E9170F-FFC9-3CB2-A026-B2D334FB98C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185" y="4412809"/>
            <a:ext cx="384336" cy="384336"/>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8A0D17C2-9C47-92C9-A58E-C2CCDCF1FA7F}"/>
              </a:ext>
            </a:extLst>
          </p:cNvPr>
          <p:cNvSpPr txBox="1"/>
          <p:nvPr/>
        </p:nvSpPr>
        <p:spPr>
          <a:xfrm>
            <a:off x="970521" y="4412809"/>
            <a:ext cx="10711943" cy="400110"/>
          </a:xfrm>
          <a:prstGeom prst="rect">
            <a:avLst/>
          </a:prstGeom>
          <a:noFill/>
        </p:spPr>
        <p:txBody>
          <a:bodyPr wrap="square">
            <a:spAutoFit/>
          </a:bodyPr>
          <a:lstStyle/>
          <a:p>
            <a:pPr marL="97200" lvl="1"/>
            <a:r>
              <a:rPr lang="en-US" altLang="zh-CN" sz="2000" dirty="0">
                <a:solidFill>
                  <a:srgbClr val="004282"/>
                </a:solidFill>
              </a:rPr>
              <a:t>Rust</a:t>
            </a:r>
            <a:r>
              <a:rPr lang="zh-CN" altLang="en-US" sz="2000" dirty="0">
                <a:solidFill>
                  <a:srgbClr val="004282"/>
                </a:solidFill>
              </a:rPr>
              <a:t>策略：基于</a:t>
            </a:r>
            <a:r>
              <a:rPr lang="en-US" altLang="zh-CN" sz="2000" dirty="0">
                <a:solidFill>
                  <a:srgbClr val="004282"/>
                </a:solidFill>
              </a:rPr>
              <a:t>"</a:t>
            </a:r>
            <a:r>
              <a:rPr lang="zh-CN" altLang="en-US" sz="2000" dirty="0">
                <a:solidFill>
                  <a:srgbClr val="004282"/>
                </a:solidFill>
              </a:rPr>
              <a:t>共享不可变，可变不共享</a:t>
            </a:r>
            <a:r>
              <a:rPr lang="en-US" altLang="zh-CN" sz="2000" dirty="0">
                <a:solidFill>
                  <a:srgbClr val="004282"/>
                </a:solidFill>
              </a:rPr>
              <a:t>"</a:t>
            </a:r>
            <a:r>
              <a:rPr lang="zh-CN" altLang="en-US" sz="2000" dirty="0">
                <a:solidFill>
                  <a:srgbClr val="004282"/>
                </a:solidFill>
              </a:rPr>
              <a:t>原则，编译时禁止数据竞争，多线程减少并发漏洞</a:t>
            </a:r>
          </a:p>
        </p:txBody>
      </p:sp>
      <p:pic>
        <p:nvPicPr>
          <p:cNvPr id="3" name="Picture 4" descr="Crisis ">
            <a:extLst>
              <a:ext uri="{FF2B5EF4-FFF2-40B4-BE49-F238E27FC236}">
                <a16:creationId xmlns:a16="http://schemas.microsoft.com/office/drawing/2014/main" id="{C274B6A1-264C-E311-0742-0546956BC11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7064" y="2163704"/>
            <a:ext cx="384336" cy="38433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2615CA06-E79E-D3D1-63DB-71E2777F4365}"/>
              </a:ext>
            </a:extLst>
          </p:cNvPr>
          <p:cNvSpPr txBox="1"/>
          <p:nvPr/>
        </p:nvSpPr>
        <p:spPr>
          <a:xfrm>
            <a:off x="941400" y="2163704"/>
            <a:ext cx="8183512" cy="400110"/>
          </a:xfrm>
          <a:prstGeom prst="rect">
            <a:avLst/>
          </a:prstGeom>
          <a:noFill/>
        </p:spPr>
        <p:txBody>
          <a:bodyPr wrap="square">
            <a:spAutoFit/>
          </a:bodyPr>
          <a:lstStyle/>
          <a:p>
            <a:pPr marL="97200" lvl="1"/>
            <a:r>
              <a:rPr lang="en-US" altLang="zh-CN" sz="2000" dirty="0">
                <a:solidFill>
                  <a:srgbClr val="004282"/>
                </a:solidFill>
              </a:rPr>
              <a:t>C</a:t>
            </a:r>
            <a:r>
              <a:rPr lang="zh-CN" altLang="en-US" sz="2000" dirty="0">
                <a:solidFill>
                  <a:srgbClr val="004282"/>
                </a:solidFill>
              </a:rPr>
              <a:t>困境：需手动分配</a:t>
            </a:r>
            <a:r>
              <a:rPr lang="en-US" altLang="zh-CN" sz="2000" dirty="0">
                <a:solidFill>
                  <a:srgbClr val="004282"/>
                </a:solidFill>
              </a:rPr>
              <a:t>/</a:t>
            </a:r>
            <a:r>
              <a:rPr lang="zh-CN" altLang="en-US" sz="2000" dirty="0">
                <a:solidFill>
                  <a:srgbClr val="004282"/>
                </a:solidFill>
              </a:rPr>
              <a:t>释放内存，极易出现泄漏、野指针和缓冲区溢出 </a:t>
            </a:r>
          </a:p>
        </p:txBody>
      </p:sp>
      <p:pic>
        <p:nvPicPr>
          <p:cNvPr id="23" name="Picture 4" descr="Crisis ">
            <a:extLst>
              <a:ext uri="{FF2B5EF4-FFF2-40B4-BE49-F238E27FC236}">
                <a16:creationId xmlns:a16="http://schemas.microsoft.com/office/drawing/2014/main" id="{999FE6F4-8DE4-09E0-0AC4-ED9D183FE45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185" y="3840335"/>
            <a:ext cx="384336" cy="384336"/>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D2016829-429C-56B6-CE7A-BD5F36056491}"/>
              </a:ext>
            </a:extLst>
          </p:cNvPr>
          <p:cNvSpPr txBox="1"/>
          <p:nvPr/>
        </p:nvSpPr>
        <p:spPr>
          <a:xfrm>
            <a:off x="557064" y="5228100"/>
            <a:ext cx="1542142" cy="461665"/>
          </a:xfrm>
          <a:prstGeom prst="rect">
            <a:avLst/>
          </a:prstGeom>
          <a:noFill/>
        </p:spPr>
        <p:txBody>
          <a:bodyPr wrap="square">
            <a:spAutoFit/>
          </a:bodyPr>
          <a:lstStyle/>
          <a:p>
            <a:r>
              <a:rPr lang="zh-CN" altLang="en-US" sz="2400" dirty="0">
                <a:solidFill>
                  <a:srgbClr val="004282"/>
                </a:solidFill>
              </a:rPr>
              <a:t>开发效率</a:t>
            </a:r>
          </a:p>
        </p:txBody>
      </p:sp>
      <p:sp>
        <p:nvSpPr>
          <p:cNvPr id="22" name="文本框 21">
            <a:extLst>
              <a:ext uri="{FF2B5EF4-FFF2-40B4-BE49-F238E27FC236}">
                <a16:creationId xmlns:a16="http://schemas.microsoft.com/office/drawing/2014/main" id="{011BF9CA-482F-4A81-0E75-309BB19A4EA3}"/>
              </a:ext>
            </a:extLst>
          </p:cNvPr>
          <p:cNvSpPr txBox="1"/>
          <p:nvPr/>
        </p:nvSpPr>
        <p:spPr>
          <a:xfrm>
            <a:off x="557064" y="3443359"/>
            <a:ext cx="1542142" cy="461665"/>
          </a:xfrm>
          <a:prstGeom prst="rect">
            <a:avLst/>
          </a:prstGeom>
          <a:noFill/>
        </p:spPr>
        <p:txBody>
          <a:bodyPr wrap="square">
            <a:spAutoFit/>
          </a:bodyPr>
          <a:lstStyle/>
          <a:p>
            <a:r>
              <a:rPr lang="zh-CN" altLang="en-US" sz="2400" dirty="0">
                <a:solidFill>
                  <a:srgbClr val="004282"/>
                </a:solidFill>
              </a:rPr>
              <a:t>并发安全</a:t>
            </a:r>
          </a:p>
        </p:txBody>
      </p:sp>
      <p:pic>
        <p:nvPicPr>
          <p:cNvPr id="24" name="Picture 6" descr="Checked ">
            <a:extLst>
              <a:ext uri="{FF2B5EF4-FFF2-40B4-BE49-F238E27FC236}">
                <a16:creationId xmlns:a16="http://schemas.microsoft.com/office/drawing/2014/main" id="{3385ABF5-8FE6-7396-7DF9-165B371CA00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185" y="6174837"/>
            <a:ext cx="384336" cy="38433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risis ">
            <a:extLst>
              <a:ext uri="{FF2B5EF4-FFF2-40B4-BE49-F238E27FC236}">
                <a16:creationId xmlns:a16="http://schemas.microsoft.com/office/drawing/2014/main" id="{9BF9F56E-F997-7241-E326-66A91ECF58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185" y="5602363"/>
            <a:ext cx="384336" cy="384336"/>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a:extLst>
              <a:ext uri="{FF2B5EF4-FFF2-40B4-BE49-F238E27FC236}">
                <a16:creationId xmlns:a16="http://schemas.microsoft.com/office/drawing/2014/main" id="{52ACA2F0-B122-F74B-64E4-C345ECC1A3DF}"/>
              </a:ext>
            </a:extLst>
          </p:cNvPr>
          <p:cNvSpPr txBox="1"/>
          <p:nvPr/>
        </p:nvSpPr>
        <p:spPr>
          <a:xfrm>
            <a:off x="970521" y="3873018"/>
            <a:ext cx="10711943" cy="400110"/>
          </a:xfrm>
          <a:prstGeom prst="rect">
            <a:avLst/>
          </a:prstGeom>
          <a:noFill/>
        </p:spPr>
        <p:txBody>
          <a:bodyPr wrap="square">
            <a:spAutoFit/>
          </a:bodyPr>
          <a:lstStyle/>
          <a:p>
            <a:pPr marL="97200" lvl="1"/>
            <a:r>
              <a:rPr lang="en-US" altLang="zh-CN" sz="2000" dirty="0">
                <a:solidFill>
                  <a:srgbClr val="004282"/>
                </a:solidFill>
              </a:rPr>
              <a:t>C</a:t>
            </a:r>
            <a:r>
              <a:rPr lang="zh-CN" altLang="en-US" sz="2000" dirty="0">
                <a:solidFill>
                  <a:srgbClr val="004282"/>
                </a:solidFill>
              </a:rPr>
              <a:t>的隐患：依赖开发者手动加锁，数据竞争和死锁频发</a:t>
            </a:r>
          </a:p>
        </p:txBody>
      </p:sp>
      <p:sp>
        <p:nvSpPr>
          <p:cNvPr id="27" name="文本框 26">
            <a:extLst>
              <a:ext uri="{FF2B5EF4-FFF2-40B4-BE49-F238E27FC236}">
                <a16:creationId xmlns:a16="http://schemas.microsoft.com/office/drawing/2014/main" id="{D2D02B0F-C2F2-B84B-487D-5C889CADE895}"/>
              </a:ext>
            </a:extLst>
          </p:cNvPr>
          <p:cNvSpPr txBox="1"/>
          <p:nvPr/>
        </p:nvSpPr>
        <p:spPr>
          <a:xfrm>
            <a:off x="1065402" y="5638177"/>
            <a:ext cx="10711943" cy="400110"/>
          </a:xfrm>
          <a:prstGeom prst="rect">
            <a:avLst/>
          </a:prstGeom>
          <a:noFill/>
        </p:spPr>
        <p:txBody>
          <a:bodyPr wrap="square">
            <a:spAutoFit/>
          </a:bodyPr>
          <a:lstStyle/>
          <a:p>
            <a:pPr marL="97200" lvl="1"/>
            <a:r>
              <a:rPr lang="en-US" altLang="zh-CN" sz="2000" dirty="0">
                <a:solidFill>
                  <a:srgbClr val="004282"/>
                </a:solidFill>
              </a:rPr>
              <a:t>C</a:t>
            </a:r>
            <a:r>
              <a:rPr lang="zh-CN" altLang="en-US" sz="2000" dirty="0">
                <a:solidFill>
                  <a:srgbClr val="004282"/>
                </a:solidFill>
              </a:rPr>
              <a:t>的局限：缺乏现代语言特性（如泛型、模式匹配），代码冗余度高</a:t>
            </a:r>
          </a:p>
        </p:txBody>
      </p:sp>
      <p:sp>
        <p:nvSpPr>
          <p:cNvPr id="28" name="文本框 27">
            <a:extLst>
              <a:ext uri="{FF2B5EF4-FFF2-40B4-BE49-F238E27FC236}">
                <a16:creationId xmlns:a16="http://schemas.microsoft.com/office/drawing/2014/main" id="{EB14527C-E73D-F24A-9BDE-E85C6BE92581}"/>
              </a:ext>
            </a:extLst>
          </p:cNvPr>
          <p:cNvSpPr txBox="1"/>
          <p:nvPr/>
        </p:nvSpPr>
        <p:spPr>
          <a:xfrm>
            <a:off x="1065402" y="6142554"/>
            <a:ext cx="10926300" cy="400110"/>
          </a:xfrm>
          <a:prstGeom prst="rect">
            <a:avLst/>
          </a:prstGeom>
          <a:noFill/>
        </p:spPr>
        <p:txBody>
          <a:bodyPr wrap="square">
            <a:spAutoFit/>
          </a:bodyPr>
          <a:lstStyle/>
          <a:p>
            <a:pPr marL="97200" lvl="1"/>
            <a:r>
              <a:rPr lang="en-US" altLang="zh-CN" sz="2000" dirty="0">
                <a:solidFill>
                  <a:srgbClr val="004282"/>
                </a:solidFill>
              </a:rPr>
              <a:t>Rust</a:t>
            </a:r>
            <a:r>
              <a:rPr lang="zh-CN" altLang="en-US" sz="2000" dirty="0">
                <a:solidFill>
                  <a:srgbClr val="004282"/>
                </a:solidFill>
              </a:rPr>
              <a:t>创新：支持零成本抽象和强类型推导，减少代码量，配合</a:t>
            </a:r>
            <a:r>
              <a:rPr lang="en-US" altLang="zh-CN" sz="2000" dirty="0">
                <a:solidFill>
                  <a:srgbClr val="004282"/>
                </a:solidFill>
              </a:rPr>
              <a:t>Cargo</a:t>
            </a:r>
            <a:r>
              <a:rPr lang="zh-CN" altLang="en-US" sz="2000" dirty="0">
                <a:solidFill>
                  <a:srgbClr val="004282"/>
                </a:solidFill>
              </a:rPr>
              <a:t>工具链，提升依赖管理效率</a:t>
            </a:r>
          </a:p>
        </p:txBody>
      </p:sp>
    </p:spTree>
    <p:custDataLst>
      <p:tags r:id="rId1"/>
    </p:custDataLst>
    <p:extLst>
      <p:ext uri="{BB962C8B-B14F-4D97-AF65-F5344CB8AC3E}">
        <p14:creationId xmlns:p14="http://schemas.microsoft.com/office/powerpoint/2010/main" val="124965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6</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4B8CE98-5744-4BB3-880F-A36B94C7B364}"/>
              </a:ext>
            </a:extLst>
          </p:cNvPr>
          <p:cNvSpPr txBox="1"/>
          <p:nvPr/>
        </p:nvSpPr>
        <p:spPr>
          <a:xfrm>
            <a:off x="396369" y="1153096"/>
            <a:ext cx="5614570" cy="523220"/>
          </a:xfrm>
          <a:prstGeom prst="rect">
            <a:avLst/>
          </a:prstGeom>
          <a:noFill/>
        </p:spPr>
        <p:txBody>
          <a:bodyPr wrap="square">
            <a:spAutoFit/>
          </a:bodyPr>
          <a:lstStyle/>
          <a:p>
            <a:r>
              <a:rPr lang="zh-CN" altLang="en-US" sz="2800" dirty="0">
                <a:solidFill>
                  <a:srgbClr val="FF0000"/>
                </a:solidFill>
              </a:rPr>
              <a:t>对比：同等功能的代码量</a:t>
            </a:r>
          </a:p>
        </p:txBody>
      </p:sp>
      <p:pic>
        <p:nvPicPr>
          <p:cNvPr id="11" name="图片 10">
            <a:extLst>
              <a:ext uri="{FF2B5EF4-FFF2-40B4-BE49-F238E27FC236}">
                <a16:creationId xmlns:a16="http://schemas.microsoft.com/office/drawing/2014/main" id="{30B773F1-986C-4657-95DE-007C7B4B20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458" y="1796895"/>
            <a:ext cx="6421124" cy="2743328"/>
          </a:xfrm>
          <a:prstGeom prst="rect">
            <a:avLst/>
          </a:prstGeom>
        </p:spPr>
      </p:pic>
      <p:sp>
        <p:nvSpPr>
          <p:cNvPr id="12" name="矩形 11">
            <a:extLst>
              <a:ext uri="{FF2B5EF4-FFF2-40B4-BE49-F238E27FC236}">
                <a16:creationId xmlns:a16="http://schemas.microsoft.com/office/drawing/2014/main" id="{9C9F9747-AE97-4127-AC17-B50909C3D3F1}"/>
              </a:ext>
            </a:extLst>
          </p:cNvPr>
          <p:cNvSpPr/>
          <p:nvPr/>
        </p:nvSpPr>
        <p:spPr>
          <a:xfrm>
            <a:off x="4572000" y="4055622"/>
            <a:ext cx="721360" cy="37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22063EA1-FA66-4798-94E2-B9459A0EAC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8693" y="4709499"/>
            <a:ext cx="6944694" cy="1876687"/>
          </a:xfrm>
          <a:prstGeom prst="rect">
            <a:avLst/>
          </a:prstGeom>
        </p:spPr>
      </p:pic>
      <p:sp>
        <p:nvSpPr>
          <p:cNvPr id="15" name="矩形 14">
            <a:extLst>
              <a:ext uri="{FF2B5EF4-FFF2-40B4-BE49-F238E27FC236}">
                <a16:creationId xmlns:a16="http://schemas.microsoft.com/office/drawing/2014/main" id="{FAE3830B-3CF5-466E-92B3-12EA7EC55FBE}"/>
              </a:ext>
            </a:extLst>
          </p:cNvPr>
          <p:cNvSpPr/>
          <p:nvPr/>
        </p:nvSpPr>
        <p:spPr>
          <a:xfrm>
            <a:off x="10708640" y="5923280"/>
            <a:ext cx="508000"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C54412C1-551C-4A4E-87E7-BBAABBD8E2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89213" y="886193"/>
            <a:ext cx="1262309" cy="1262309"/>
          </a:xfrm>
          <a:prstGeom prst="rect">
            <a:avLst/>
          </a:prstGeom>
        </p:spPr>
      </p:pic>
      <p:pic>
        <p:nvPicPr>
          <p:cNvPr id="4" name="图片 3">
            <a:extLst>
              <a:ext uri="{FF2B5EF4-FFF2-40B4-BE49-F238E27FC236}">
                <a16:creationId xmlns:a16="http://schemas.microsoft.com/office/drawing/2014/main" id="{319F01A4-4092-655B-C8F2-6E18ABF18C7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23184" y="3978345"/>
            <a:ext cx="780526" cy="892030"/>
          </a:xfrm>
          <a:prstGeom prst="rect">
            <a:avLst/>
          </a:prstGeom>
        </p:spPr>
      </p:pic>
    </p:spTree>
    <p:custDataLst>
      <p:tags r:id="rId1"/>
    </p:custDataLst>
    <p:extLst>
      <p:ext uri="{BB962C8B-B14F-4D97-AF65-F5344CB8AC3E}">
        <p14:creationId xmlns:p14="http://schemas.microsoft.com/office/powerpoint/2010/main" val="371359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7</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84B8CE98-5744-4BB3-880F-A36B94C7B364}"/>
              </a:ext>
            </a:extLst>
          </p:cNvPr>
          <p:cNvSpPr txBox="1"/>
          <p:nvPr/>
        </p:nvSpPr>
        <p:spPr>
          <a:xfrm>
            <a:off x="375098" y="1122833"/>
            <a:ext cx="5359387" cy="523220"/>
          </a:xfrm>
          <a:prstGeom prst="rect">
            <a:avLst/>
          </a:prstGeom>
          <a:noFill/>
        </p:spPr>
        <p:txBody>
          <a:bodyPr wrap="square">
            <a:spAutoFit/>
          </a:bodyPr>
          <a:lstStyle/>
          <a:p>
            <a:r>
              <a:rPr lang="zh-CN" altLang="en-US" sz="2800" dirty="0">
                <a:solidFill>
                  <a:srgbClr val="FF0000"/>
                </a:solidFill>
              </a:rPr>
              <a:t>对比：编译期错误检查与提示</a:t>
            </a:r>
          </a:p>
        </p:txBody>
      </p:sp>
      <p:pic>
        <p:nvPicPr>
          <p:cNvPr id="20" name="图片 19">
            <a:extLst>
              <a:ext uri="{FF2B5EF4-FFF2-40B4-BE49-F238E27FC236}">
                <a16:creationId xmlns:a16="http://schemas.microsoft.com/office/drawing/2014/main" id="{C54412C1-551C-4A4E-87E7-BBAABBD8E2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6013" y="1085781"/>
            <a:ext cx="1262309" cy="1262309"/>
          </a:xfrm>
          <a:prstGeom prst="rect">
            <a:avLst/>
          </a:prstGeom>
        </p:spPr>
      </p:pic>
      <p:pic>
        <p:nvPicPr>
          <p:cNvPr id="3" name="图片 2">
            <a:extLst>
              <a:ext uri="{FF2B5EF4-FFF2-40B4-BE49-F238E27FC236}">
                <a16:creationId xmlns:a16="http://schemas.microsoft.com/office/drawing/2014/main" id="{2D58DBF1-725D-49E2-A5E2-FBAB267F14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316" y="1959898"/>
            <a:ext cx="6376266" cy="3156145"/>
          </a:xfrm>
          <a:prstGeom prst="rect">
            <a:avLst/>
          </a:prstGeom>
        </p:spPr>
      </p:pic>
      <p:sp>
        <p:nvSpPr>
          <p:cNvPr id="4" name="矩形 3">
            <a:extLst>
              <a:ext uri="{FF2B5EF4-FFF2-40B4-BE49-F238E27FC236}">
                <a16:creationId xmlns:a16="http://schemas.microsoft.com/office/drawing/2014/main" id="{9DC68E09-E92D-4B52-8E4A-F0B1217707FA}"/>
              </a:ext>
            </a:extLst>
          </p:cNvPr>
          <p:cNvSpPr/>
          <p:nvPr/>
        </p:nvSpPr>
        <p:spPr>
          <a:xfrm>
            <a:off x="7516844" y="5116043"/>
            <a:ext cx="3493264" cy="923330"/>
          </a:xfrm>
          <a:prstGeom prst="rect">
            <a:avLst/>
          </a:prstGeom>
          <a:noFill/>
        </p:spPr>
        <p:txBody>
          <a:bodyPr wrap="none" lIns="91440" tIns="45720" rIns="91440" bIns="45720">
            <a:spAutoFit/>
          </a:bodyPr>
          <a:lstStyle/>
          <a:p>
            <a:pPr algn="ctr"/>
            <a:r>
              <a:rPr lang="en-US" altLang="zh-CN" sz="5400" b="1" cap="none" spc="0" dirty="0">
                <a:ln w="0"/>
                <a:solidFill>
                  <a:srgbClr val="FF0000"/>
                </a:solidFill>
                <a:effectLst>
                  <a:outerShdw blurRad="38100" dist="19050" dir="2700000" algn="tl" rotWithShape="0">
                    <a:schemeClr val="dk1">
                      <a:alpha val="40000"/>
                    </a:schemeClr>
                  </a:outerShdw>
                </a:effectLst>
              </a:rPr>
              <a:t>Nothing</a:t>
            </a:r>
            <a:r>
              <a:rPr lang="zh-CN" altLang="en-US" sz="5400" b="1" cap="none" spc="0" dirty="0">
                <a:ln w="0"/>
                <a:solidFill>
                  <a:srgbClr val="FF0000"/>
                </a:solidFill>
                <a:effectLst>
                  <a:outerShdw blurRad="38100" dist="19050" dir="2700000" algn="tl" rotWithShape="0">
                    <a:schemeClr val="dk1">
                      <a:alpha val="40000"/>
                    </a:schemeClr>
                  </a:outerShdw>
                </a:effectLst>
              </a:rPr>
              <a:t>！</a:t>
            </a:r>
          </a:p>
        </p:txBody>
      </p:sp>
      <p:pic>
        <p:nvPicPr>
          <p:cNvPr id="2" name="图片 1">
            <a:extLst>
              <a:ext uri="{FF2B5EF4-FFF2-40B4-BE49-F238E27FC236}">
                <a16:creationId xmlns:a16="http://schemas.microsoft.com/office/drawing/2014/main" id="{272156F2-B4F7-9978-0BF7-764E007A5A7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62259" y="4670028"/>
            <a:ext cx="780526" cy="892030"/>
          </a:xfrm>
          <a:prstGeom prst="rect">
            <a:avLst/>
          </a:prstGeom>
        </p:spPr>
      </p:pic>
    </p:spTree>
    <p:custDataLst>
      <p:tags r:id="rId1"/>
    </p:custDataLst>
    <p:extLst>
      <p:ext uri="{BB962C8B-B14F-4D97-AF65-F5344CB8AC3E}">
        <p14:creationId xmlns:p14="http://schemas.microsoft.com/office/powerpoint/2010/main" val="420271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8</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C54412C1-551C-4A4E-87E7-BBAABBD8E2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859" y="880954"/>
            <a:ext cx="1262309" cy="1262309"/>
          </a:xfrm>
          <a:prstGeom prst="rect">
            <a:avLst/>
          </a:prstGeom>
        </p:spPr>
      </p:pic>
      <p:pic>
        <p:nvPicPr>
          <p:cNvPr id="5" name="图片 4">
            <a:extLst>
              <a:ext uri="{FF2B5EF4-FFF2-40B4-BE49-F238E27FC236}">
                <a16:creationId xmlns:a16="http://schemas.microsoft.com/office/drawing/2014/main" id="{472D4D40-529B-4921-97CB-C7B4714D51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993" y="1606680"/>
            <a:ext cx="6141126" cy="2464770"/>
          </a:xfrm>
          <a:prstGeom prst="rect">
            <a:avLst/>
          </a:prstGeom>
        </p:spPr>
      </p:pic>
      <p:sp>
        <p:nvSpPr>
          <p:cNvPr id="6" name="文本框 5">
            <a:extLst>
              <a:ext uri="{FF2B5EF4-FFF2-40B4-BE49-F238E27FC236}">
                <a16:creationId xmlns:a16="http://schemas.microsoft.com/office/drawing/2014/main" id="{5B6A05C7-4669-4E00-94EB-4E052EAD8927}"/>
              </a:ext>
            </a:extLst>
          </p:cNvPr>
          <p:cNvSpPr txBox="1"/>
          <p:nvPr/>
        </p:nvSpPr>
        <p:spPr>
          <a:xfrm>
            <a:off x="931141" y="4496543"/>
            <a:ext cx="2826415" cy="461665"/>
          </a:xfrm>
          <a:prstGeom prst="rect">
            <a:avLst/>
          </a:prstGeom>
          <a:noFill/>
        </p:spPr>
        <p:txBody>
          <a:bodyPr wrap="none" rtlCol="0">
            <a:spAutoFit/>
          </a:bodyPr>
          <a:lstStyle/>
          <a:p>
            <a:r>
              <a:rPr lang="zh-CN" altLang="en-US" sz="2400" b="1" dirty="0"/>
              <a:t>动态数组</a:t>
            </a:r>
            <a:r>
              <a:rPr lang="en-US" altLang="zh-CN" sz="2400" b="1" dirty="0"/>
              <a:t>+</a:t>
            </a:r>
            <a:r>
              <a:rPr lang="zh-CN" altLang="en-US" sz="2400" b="1" dirty="0"/>
              <a:t>二分查找</a:t>
            </a:r>
          </a:p>
        </p:txBody>
      </p:sp>
      <p:pic>
        <p:nvPicPr>
          <p:cNvPr id="8" name="图片 7">
            <a:extLst>
              <a:ext uri="{FF2B5EF4-FFF2-40B4-BE49-F238E27FC236}">
                <a16:creationId xmlns:a16="http://schemas.microsoft.com/office/drawing/2014/main" id="{482EFC05-5179-4FB5-AC27-53F0CAE60F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6718" y="2664463"/>
            <a:ext cx="4589355" cy="4133636"/>
          </a:xfrm>
          <a:prstGeom prst="rect">
            <a:avLst/>
          </a:prstGeom>
        </p:spPr>
      </p:pic>
      <p:sp>
        <p:nvSpPr>
          <p:cNvPr id="10" name="文本框 9">
            <a:extLst>
              <a:ext uri="{FF2B5EF4-FFF2-40B4-BE49-F238E27FC236}">
                <a16:creationId xmlns:a16="http://schemas.microsoft.com/office/drawing/2014/main" id="{0E2CDA47-3EDE-46CE-A1D1-0D187D008029}"/>
              </a:ext>
            </a:extLst>
          </p:cNvPr>
          <p:cNvSpPr txBox="1"/>
          <p:nvPr/>
        </p:nvSpPr>
        <p:spPr>
          <a:xfrm>
            <a:off x="10513962" y="4071450"/>
            <a:ext cx="1595309" cy="461665"/>
          </a:xfrm>
          <a:prstGeom prst="rect">
            <a:avLst/>
          </a:prstGeom>
          <a:noFill/>
        </p:spPr>
        <p:txBody>
          <a:bodyPr wrap="none" rtlCol="0">
            <a:spAutoFit/>
          </a:bodyPr>
          <a:lstStyle/>
          <a:p>
            <a:r>
              <a:rPr lang="zh-CN" altLang="en-US" sz="2400" b="1" dirty="0"/>
              <a:t>链表</a:t>
            </a:r>
            <a:r>
              <a:rPr lang="en-US" altLang="zh-CN" sz="2400" b="1" dirty="0"/>
              <a:t>+</a:t>
            </a:r>
            <a:r>
              <a:rPr lang="zh-CN" altLang="en-US" sz="2400" b="1" dirty="0"/>
              <a:t>跳表</a:t>
            </a:r>
          </a:p>
        </p:txBody>
      </p:sp>
      <p:sp>
        <p:nvSpPr>
          <p:cNvPr id="2" name="文本框 1">
            <a:extLst>
              <a:ext uri="{FF2B5EF4-FFF2-40B4-BE49-F238E27FC236}">
                <a16:creationId xmlns:a16="http://schemas.microsoft.com/office/drawing/2014/main" id="{621BB28F-63AD-BFBF-8BA2-CB2AB5E7F5B7}"/>
              </a:ext>
            </a:extLst>
          </p:cNvPr>
          <p:cNvSpPr txBox="1"/>
          <p:nvPr/>
        </p:nvSpPr>
        <p:spPr>
          <a:xfrm>
            <a:off x="375098" y="1122833"/>
            <a:ext cx="5359387" cy="523220"/>
          </a:xfrm>
          <a:prstGeom prst="rect">
            <a:avLst/>
          </a:prstGeom>
          <a:noFill/>
        </p:spPr>
        <p:txBody>
          <a:bodyPr wrap="square">
            <a:spAutoFit/>
          </a:bodyPr>
          <a:lstStyle/>
          <a:p>
            <a:r>
              <a:rPr lang="zh-CN" altLang="en-US" sz="2800" dirty="0">
                <a:solidFill>
                  <a:srgbClr val="FF0000"/>
                </a:solidFill>
              </a:rPr>
              <a:t>对比：高级语言特性</a:t>
            </a:r>
          </a:p>
        </p:txBody>
      </p:sp>
      <p:pic>
        <p:nvPicPr>
          <p:cNvPr id="3" name="图片 2">
            <a:extLst>
              <a:ext uri="{FF2B5EF4-FFF2-40B4-BE49-F238E27FC236}">
                <a16:creationId xmlns:a16="http://schemas.microsoft.com/office/drawing/2014/main" id="{D22E2D0D-1B84-1EB2-7AF6-6245E74B715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03399" y="2008378"/>
            <a:ext cx="780526" cy="892030"/>
          </a:xfrm>
          <a:prstGeom prst="rect">
            <a:avLst/>
          </a:prstGeom>
        </p:spPr>
      </p:pic>
    </p:spTree>
    <p:custDataLst>
      <p:tags r:id="rId1"/>
    </p:custDataLst>
    <p:extLst>
      <p:ext uri="{BB962C8B-B14F-4D97-AF65-F5344CB8AC3E}">
        <p14:creationId xmlns:p14="http://schemas.microsoft.com/office/powerpoint/2010/main" val="16511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2"/>
          <p:cNvSpPr txBox="1">
            <a:spLocks noGrp="1"/>
          </p:cNvSpPr>
          <p:nvPr>
            <p:ph type="sldNum" idx="12"/>
          </p:nvPr>
        </p:nvSpPr>
        <p:spPr>
          <a:xfrm>
            <a:off x="9044473" y="640898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Calibri" panose="020F0502020204030204" charset="0"/>
                <a:cs typeface="Calibri" panose="020F0502020204030204" charset="0"/>
              </a:rPr>
              <a:t>9</a:t>
            </a:fld>
            <a:endParaRPr lang="en-US">
              <a:latin typeface="Calibri" panose="020F0502020204030204" charset="0"/>
              <a:cs typeface="Calibri" panose="020F0502020204030204" charset="0"/>
            </a:endParaRPr>
          </a:p>
        </p:txBody>
      </p:sp>
      <p:sp>
        <p:nvSpPr>
          <p:cNvPr id="18" name="object 3"/>
          <p:cNvSpPr/>
          <p:nvPr/>
        </p:nvSpPr>
        <p:spPr>
          <a:xfrm>
            <a:off x="3733" y="310970"/>
            <a:ext cx="683260" cy="683260"/>
          </a:xfrm>
          <a:custGeom>
            <a:avLst/>
            <a:gdLst/>
            <a:ahLst/>
            <a:cxnLst/>
            <a:rect l="l" t="t" r="r" b="b"/>
            <a:pathLst>
              <a:path w="683260" h="683260">
                <a:moveTo>
                  <a:pt x="682752" y="0"/>
                </a:moveTo>
                <a:lnTo>
                  <a:pt x="0" y="0"/>
                </a:lnTo>
                <a:lnTo>
                  <a:pt x="0" y="682751"/>
                </a:lnTo>
                <a:lnTo>
                  <a:pt x="682752" y="682751"/>
                </a:lnTo>
                <a:lnTo>
                  <a:pt x="682752" y="0"/>
                </a:lnTo>
                <a:close/>
              </a:path>
            </a:pathLst>
          </a:custGeom>
          <a:solidFill>
            <a:srgbClr val="ED7F0D"/>
          </a:solidFill>
        </p:spPr>
        <p:txBody>
          <a:bodyPr wrap="square" lIns="0" tIns="0" rIns="0" bIns="0" rtlCol="0"/>
          <a:lstStyle/>
          <a:p>
            <a:endParaRPr>
              <a:latin typeface="Calibri" panose="020F0502020204030204" charset="0"/>
              <a:cs typeface="Calibri" panose="020F0502020204030204" charset="0"/>
            </a:endParaRPr>
          </a:p>
        </p:txBody>
      </p:sp>
      <p:sp>
        <p:nvSpPr>
          <p:cNvPr id="19" name="object 2"/>
          <p:cNvSpPr txBox="1"/>
          <p:nvPr/>
        </p:nvSpPr>
        <p:spPr>
          <a:xfrm>
            <a:off x="920672" y="384334"/>
            <a:ext cx="6310910" cy="566420"/>
          </a:xfrm>
          <a:prstGeom prst="rect">
            <a:avLst/>
          </a:prstGeom>
        </p:spPr>
        <p:txBody>
          <a:bodyPr vert="horz" wrap="square" lIns="0" tIns="12700" rIns="0" bIns="0" rtlCol="0">
            <a:spAutoFit/>
          </a:bodyPr>
          <a:lstStyle>
            <a:lvl1pPr>
              <a:defRPr sz="4000" b="0" i="0">
                <a:solidFill>
                  <a:srgbClr val="004282"/>
                </a:solidFill>
                <a:latin typeface="Arial" panose="020B0604020202090204"/>
                <a:ea typeface="+mj-ea"/>
                <a:cs typeface="Arial" panose="020B0604020202090204"/>
              </a:defRPr>
            </a:lvl1pPr>
          </a:lstStyle>
          <a:p>
            <a:pPr marL="12700" defTabSz="914400">
              <a:spcBef>
                <a:spcPts val="100"/>
              </a:spcBef>
            </a:pPr>
            <a:r>
              <a:rPr lang="zh-CN" altLang="en-US" sz="3600" b="1" kern="0" spc="-5" dirty="0">
                <a:latin typeface="Calibri" panose="020F0502020204030204" charset="0"/>
                <a:cs typeface="Calibri" panose="020F0502020204030204" charset="0"/>
              </a:rPr>
              <a:t>项目背景</a:t>
            </a:r>
            <a:endParaRPr lang="en-US" sz="3600" b="1" kern="0" spc="-5" dirty="0">
              <a:latin typeface="Calibri" panose="020F0502020204030204" charset="0"/>
              <a:cs typeface="Calibri" panose="020F0502020204030204" charset="0"/>
            </a:endParaRPr>
          </a:p>
        </p:txBody>
      </p:sp>
      <p:pic>
        <p:nvPicPr>
          <p:cNvPr id="1026" name="Picture 2" descr="University of Science and Technology of China - Wikipedia"/>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1083925" y="130810"/>
            <a:ext cx="819785" cy="81978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3">
            <a:extLst>
              <a:ext uri="{FF2B5EF4-FFF2-40B4-BE49-F238E27FC236}">
                <a16:creationId xmlns:a16="http://schemas.microsoft.com/office/drawing/2014/main" id="{7E84981A-35A8-3B1C-BC7B-E4128D34123F}"/>
              </a:ext>
            </a:extLst>
          </p:cNvPr>
          <p:cNvSpPr txBox="1"/>
          <p:nvPr/>
        </p:nvSpPr>
        <p:spPr>
          <a:xfrm>
            <a:off x="203595" y="1072202"/>
            <a:ext cx="9640766" cy="599010"/>
          </a:xfrm>
          <a:prstGeom prst="rect">
            <a:avLst/>
          </a:prstGeom>
        </p:spPr>
        <p:txBody>
          <a:bodyPr vert="horz" wrap="square" lIns="0" tIns="12700" rIns="0" bIns="0" rtlCol="0">
            <a:spAutoFit/>
          </a:bodyPr>
          <a:lstStyle/>
          <a:p>
            <a:pPr marL="355600" indent="-342900" defTabSz="914400">
              <a:lnSpc>
                <a:spcPct val="130000"/>
              </a:lnSpc>
              <a:spcBef>
                <a:spcPts val="100"/>
              </a:spcBef>
              <a:buFont typeface="Wingdings" panose="05000000000000000000" pitchFamily="2" charset="2"/>
              <a:buChar char="q"/>
              <a:tabLst>
                <a:tab pos="339090" algn="l"/>
                <a:tab pos="339725" algn="l"/>
              </a:tabLst>
            </a:pPr>
            <a:r>
              <a:rPr lang="en-US" altLang="zh-CN" sz="3200" b="1" spc="-5" dirty="0">
                <a:solidFill>
                  <a:srgbClr val="004282"/>
                </a:solidFill>
                <a:latin typeface="Calibri" panose="020F0502020204030204" charset="0"/>
                <a:cs typeface="Calibri" panose="020F0502020204030204" charset="0"/>
              </a:rPr>
              <a:t>  Why is OS Based on Rust</a:t>
            </a:r>
            <a:r>
              <a:rPr lang="zh-CN" altLang="en-US" sz="3200" b="1" spc="-5" dirty="0">
                <a:solidFill>
                  <a:srgbClr val="004282"/>
                </a:solidFill>
                <a:latin typeface="Calibri" panose="020F0502020204030204" charset="0"/>
                <a:cs typeface="Calibri" panose="020F0502020204030204" charset="0"/>
              </a:rPr>
              <a:t> ？</a:t>
            </a:r>
            <a:endParaRPr lang="en-US" altLang="zh-CN" sz="3200" b="1" spc="-5" dirty="0">
              <a:solidFill>
                <a:srgbClr val="004282"/>
              </a:solidFill>
              <a:latin typeface="Calibri" panose="020F0502020204030204" charset="0"/>
              <a:cs typeface="Calibri" panose="020F0502020204030204" charset="0"/>
            </a:endParaRPr>
          </a:p>
        </p:txBody>
      </p:sp>
      <p:pic>
        <p:nvPicPr>
          <p:cNvPr id="10" name="图片 9" descr="表格&#10;&#10;描述已自动生成">
            <a:extLst>
              <a:ext uri="{FF2B5EF4-FFF2-40B4-BE49-F238E27FC236}">
                <a16:creationId xmlns:a16="http://schemas.microsoft.com/office/drawing/2014/main" id="{0A362BA2-F60D-4CA6-9A01-B4D9C99521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309" y="1913498"/>
            <a:ext cx="5257413" cy="4344894"/>
          </a:xfrm>
          <a:prstGeom prst="rect">
            <a:avLst/>
          </a:prstGeom>
        </p:spPr>
      </p:pic>
      <p:sp>
        <p:nvSpPr>
          <p:cNvPr id="4" name="文本框 3">
            <a:extLst>
              <a:ext uri="{FF2B5EF4-FFF2-40B4-BE49-F238E27FC236}">
                <a16:creationId xmlns:a16="http://schemas.microsoft.com/office/drawing/2014/main" id="{43795DF7-CEF7-C6DF-3EAF-52D867EA42D9}"/>
              </a:ext>
            </a:extLst>
          </p:cNvPr>
          <p:cNvSpPr txBox="1"/>
          <p:nvPr/>
        </p:nvSpPr>
        <p:spPr>
          <a:xfrm>
            <a:off x="1762266" y="6488668"/>
            <a:ext cx="2951501" cy="369332"/>
          </a:xfrm>
          <a:prstGeom prst="rect">
            <a:avLst/>
          </a:prstGeom>
          <a:noFill/>
        </p:spPr>
        <p:txBody>
          <a:bodyPr wrap="square">
            <a:spAutoFit/>
          </a:bodyPr>
          <a:lstStyle/>
          <a:p>
            <a:r>
              <a:rPr lang="en-US" altLang="zh-CN" dirty="0"/>
              <a:t>h</a:t>
            </a:r>
            <a:r>
              <a:rPr lang="zh-CN" altLang="en-US" dirty="0"/>
              <a:t>ttps://arewertosyet.com/</a:t>
            </a:r>
          </a:p>
        </p:txBody>
      </p:sp>
      <p:sp>
        <p:nvSpPr>
          <p:cNvPr id="6" name="文本框 5">
            <a:extLst>
              <a:ext uri="{FF2B5EF4-FFF2-40B4-BE49-F238E27FC236}">
                <a16:creationId xmlns:a16="http://schemas.microsoft.com/office/drawing/2014/main" id="{D335C26A-D207-43BD-67E5-31DD37D79415}"/>
              </a:ext>
            </a:extLst>
          </p:cNvPr>
          <p:cNvSpPr txBox="1"/>
          <p:nvPr/>
        </p:nvSpPr>
        <p:spPr>
          <a:xfrm>
            <a:off x="5866722" y="3650149"/>
            <a:ext cx="6490499" cy="531940"/>
          </a:xfrm>
          <a:prstGeom prst="rect">
            <a:avLst/>
          </a:prstGeom>
          <a:noFill/>
        </p:spPr>
        <p:txBody>
          <a:bodyPr wrap="square">
            <a:spAutoFit/>
          </a:bodyPr>
          <a:lstStyle/>
          <a:p>
            <a:pPr marL="12700">
              <a:lnSpc>
                <a:spcPct val="130000"/>
              </a:lnSpc>
              <a:spcBef>
                <a:spcPts val="100"/>
              </a:spcBef>
              <a:tabLst>
                <a:tab pos="339090" algn="l"/>
                <a:tab pos="339725" algn="l"/>
              </a:tabLst>
            </a:pPr>
            <a:r>
              <a:rPr lang="zh-CN" altLang="en-US" sz="2400" b="1" spc="-5" dirty="0">
                <a:solidFill>
                  <a:srgbClr val="FF0000"/>
                </a:solidFill>
                <a:latin typeface="Calibri" panose="020F0502020204030204" charset="0"/>
                <a:cs typeface="Calibri" panose="020F0502020204030204" charset="0"/>
              </a:rPr>
              <a:t>基于 </a:t>
            </a:r>
            <a:r>
              <a:rPr lang="en-US" altLang="zh-CN" sz="2400" b="1" spc="-5" dirty="0">
                <a:solidFill>
                  <a:srgbClr val="FF0000"/>
                </a:solidFill>
                <a:latin typeface="Calibri" panose="020F0502020204030204" charset="0"/>
                <a:cs typeface="Calibri" panose="020F0502020204030204" charset="0"/>
              </a:rPr>
              <a:t>Rust </a:t>
            </a:r>
            <a:r>
              <a:rPr lang="zh-CN" altLang="en-US" sz="2400" b="1" spc="-5" dirty="0">
                <a:solidFill>
                  <a:srgbClr val="FF0000"/>
                </a:solidFill>
                <a:latin typeface="Calibri" panose="020F0502020204030204" charset="0"/>
                <a:cs typeface="Calibri" panose="020F0502020204030204" charset="0"/>
              </a:rPr>
              <a:t>的开源 </a:t>
            </a:r>
            <a:r>
              <a:rPr lang="en-US" altLang="zh-CN" sz="2400" b="1" spc="-5" dirty="0">
                <a:solidFill>
                  <a:srgbClr val="FF0000"/>
                </a:solidFill>
                <a:latin typeface="Calibri" panose="020F0502020204030204" charset="0"/>
                <a:cs typeface="Calibri" panose="020F0502020204030204" charset="0"/>
              </a:rPr>
              <a:t>RTOS</a:t>
            </a:r>
            <a:r>
              <a:rPr lang="zh-CN" altLang="en-US" sz="2400" b="1" spc="-5" dirty="0">
                <a:solidFill>
                  <a:srgbClr val="FF0000"/>
                </a:solidFill>
                <a:latin typeface="Calibri" panose="020F0502020204030204" charset="0"/>
                <a:cs typeface="Calibri" panose="020F0502020204030204" charset="0"/>
              </a:rPr>
              <a:t>库和工具链仍不够成熟 </a:t>
            </a:r>
            <a:r>
              <a:rPr lang="en-US" altLang="zh-CN" sz="2400" b="1" spc="-5" dirty="0">
                <a:solidFill>
                  <a:srgbClr val="FF0000"/>
                </a:solidFill>
                <a:latin typeface="Calibri" panose="020F0502020204030204" charset="0"/>
                <a:cs typeface="Calibri" panose="020F0502020204030204" charset="0"/>
              </a:rPr>
              <a:t>!</a:t>
            </a:r>
          </a:p>
        </p:txBody>
      </p:sp>
    </p:spTree>
    <p:custDataLst>
      <p:tags r:id="rId1"/>
    </p:custDataLst>
    <p:extLst>
      <p:ext uri="{BB962C8B-B14F-4D97-AF65-F5344CB8AC3E}">
        <p14:creationId xmlns:p14="http://schemas.microsoft.com/office/powerpoint/2010/main" val="229738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b5063e7-bfc1-4c2e-9152-92357c47f7a6"/>
  <p:tag name="COMMONDATA" val="eyJoZGlkIjoiOTE4ZmRlY2NhMzA3YmVjMGQxYmZjMDNmZWY2NGNjMm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ISLIDE.ICON" val="#40285;#30931;#40173;#31763;#40285;"/>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29414</TotalTime>
  <Words>2922</Words>
  <Application>Microsoft Office PowerPoint</Application>
  <PresentationFormat>宽屏</PresentationFormat>
  <Paragraphs>417</Paragraphs>
  <Slides>43</Slides>
  <Notes>43</Notes>
  <HiddenSlides>1</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HarmonyOS Sans SC Black</vt:lpstr>
      <vt:lpstr>HarmonyOS Sans SC Medium</vt:lpstr>
      <vt:lpstr>inherit</vt:lpstr>
      <vt:lpstr>Microsoft YaHei UI Light</vt:lpstr>
      <vt:lpstr>Arial</vt:lpstr>
      <vt:lpstr>Calibri</vt:lpstr>
      <vt:lpstr>Consolas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ZYY</dc:creator>
  <cp:lastModifiedBy>浩民 罗</cp:lastModifiedBy>
  <cp:revision>1832</cp:revision>
  <dcterms:created xsi:type="dcterms:W3CDTF">2024-06-05T14:56:21Z</dcterms:created>
  <dcterms:modified xsi:type="dcterms:W3CDTF">2025-06-30T00:25:50Z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2052-6.4.0.8550</vt:lpwstr>
  </property>
  <property fmtid="{D5CDD505-2E9C-101B-9397-08002B2CF9AE}" pid="3" name="ICV">
    <vt:lpwstr>2DD5628E4340482ABB2102F5498CBCBC_13</vt:lpwstr>
  </property>
</Properties>
</file>