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71" r:id="rId6"/>
    <p:sldId id="263" r:id="rId7"/>
    <p:sldId id="270" r:id="rId8"/>
    <p:sldId id="261" r:id="rId9"/>
    <p:sldId id="262" r:id="rId10"/>
    <p:sldId id="266" r:id="rId11"/>
    <p:sldId id="268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-96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0898443-31E4-4A4A-8DA3-E3B90A134AB7}" type="datetimeFigureOut">
              <a:rPr lang="en-US" smtClean="0"/>
              <a:pPr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Rebecca </a:t>
            </a:r>
            <a:r>
              <a:rPr lang="en-US" dirty="0" err="1" smtClean="0"/>
              <a:t>Bilbro</a:t>
            </a:r>
            <a:endParaRPr lang="en-US" dirty="0" smtClean="0"/>
          </a:p>
          <a:p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innovation DC</a:t>
            </a:r>
          </a:p>
          <a:p>
            <a:r>
              <a:rPr lang="en-US" dirty="0" smtClean="0"/>
              <a:t>March 4,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into Data Science with OSHA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823" y="5360737"/>
            <a:ext cx="811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* The views presented here are our own and do not represent the views of the Occupational Safety and Health Administration, U.S. Department of Labor, or any other U.S. government agency.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Geographic dispersion of </a:t>
            </a:r>
            <a:br>
              <a:rPr lang="en-US" b="1" dirty="0" smtClean="0"/>
            </a:br>
            <a:r>
              <a:rPr lang="en-US" b="1" dirty="0" smtClean="0"/>
              <a:t>workplace fatalities and catastrophes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5" y="1553521"/>
            <a:ext cx="7365492" cy="4622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604" y="3071036"/>
            <a:ext cx="4002548" cy="1631216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Symbol" charset="2"/>
              <a:buChar char=""/>
            </a:pPr>
            <a:r>
              <a:rPr lang="en-US" sz="2000" dirty="0" smtClean="0"/>
              <a:t>Is California overrepresented in the fatalities/catastrophes reported to OSHA?</a:t>
            </a:r>
          </a:p>
          <a:p>
            <a:pPr>
              <a:buFont typeface="Symbol" charset="2"/>
              <a:buChar char=""/>
            </a:pPr>
            <a:r>
              <a:rPr lang="en-US" sz="2000" dirty="0" smtClean="0"/>
              <a:t>Remains an outlier even after correcting for worker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Geographic dispersion of </a:t>
            </a:r>
            <a:br>
              <a:rPr lang="en-US" b="1" dirty="0" smtClean="0"/>
            </a:br>
            <a:r>
              <a:rPr lang="en-US" b="1" dirty="0" smtClean="0"/>
              <a:t>workplace fatalities and catastrophes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97" y="1570337"/>
            <a:ext cx="7145020" cy="4611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604" y="3071036"/>
            <a:ext cx="4002548" cy="1938992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Symbol" charset="2"/>
              <a:buChar char=""/>
            </a:pPr>
            <a:r>
              <a:rPr lang="en-US" sz="2000" dirty="0" smtClean="0"/>
              <a:t>When we exclude the California data, Texas begins to stand out. </a:t>
            </a:r>
          </a:p>
          <a:p>
            <a:pPr>
              <a:buFont typeface="Symbol" charset="2"/>
              <a:buChar char=""/>
            </a:pPr>
            <a:r>
              <a:rPr lang="en-US" sz="2000" dirty="0" smtClean="0"/>
              <a:t>Difference in labor </a:t>
            </a:r>
            <a:r>
              <a:rPr lang="en-US" sz="2000" dirty="0"/>
              <a:t>laws, politics, workers’ </a:t>
            </a:r>
            <a:r>
              <a:rPr lang="en-US" sz="2000" dirty="0" smtClean="0"/>
              <a:t>comp.</a:t>
            </a:r>
            <a:endParaRPr lang="en-US" sz="2000" dirty="0"/>
          </a:p>
          <a:p>
            <a:pPr>
              <a:buFont typeface="Symbol" charset="2"/>
              <a:buChar char=""/>
            </a:pPr>
            <a:r>
              <a:rPr lang="en-US" sz="2000" dirty="0" smtClean="0"/>
              <a:t>Underreporting? Could check by comparing to BLS fatality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Time-series animations: Deeper study of geographic migration in fatal and </a:t>
            </a:r>
            <a:r>
              <a:rPr lang="en-US" dirty="0" smtClean="0"/>
              <a:t>catastrophic </a:t>
            </a:r>
            <a:r>
              <a:rPr lang="en-US" dirty="0" smtClean="0"/>
              <a:t>workplace events over time.</a:t>
            </a:r>
          </a:p>
          <a:p>
            <a:r>
              <a:rPr lang="en-US" dirty="0" smtClean="0"/>
              <a:t>Predictive analytics: Can we predict future incidents?</a:t>
            </a:r>
          </a:p>
          <a:p>
            <a:r>
              <a:rPr lang="en-US" dirty="0" smtClean="0"/>
              <a:t>A LOT more data: What will we learn from the new reporting data (not just fatalities/catastrophes but all serious work-related injuries, illnesses, and hospitalizations)?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 us in exploring OSHA’s datasets!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Python ingestion and </a:t>
            </a:r>
            <a:r>
              <a:rPr lang="en-US" dirty="0" err="1" smtClean="0"/>
              <a:t>Bokeh</a:t>
            </a:r>
            <a:r>
              <a:rPr lang="en-US" dirty="0" smtClean="0"/>
              <a:t> heat map code: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github.com/OSHADataDoor</a:t>
            </a:r>
            <a:endParaRPr lang="en-US" dirty="0" smtClean="0"/>
          </a:p>
          <a:p>
            <a:pPr lvl="1"/>
            <a:r>
              <a:rPr lang="en-US" dirty="0" smtClean="0"/>
              <a:t>Original Georgetown U. data analytics capstone project: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github.com</a:t>
            </a:r>
            <a:r>
              <a:rPr lang="en-US" dirty="0" smtClean="0"/>
              <a:t>/Colonials/capstone</a:t>
            </a:r>
          </a:p>
          <a:p>
            <a:endParaRPr lang="en-US" dirty="0" smtClean="0"/>
          </a:p>
          <a:p>
            <a:r>
              <a:rPr lang="en-US" dirty="0" smtClean="0"/>
              <a:t>Questions? Find us on LinkedIn!</a:t>
            </a:r>
          </a:p>
          <a:p>
            <a:pPr lvl="1"/>
            <a:r>
              <a:rPr lang="en-US" dirty="0" smtClean="0"/>
              <a:t>Rebecca </a:t>
            </a:r>
            <a:r>
              <a:rPr lang="en-US" dirty="0" err="1" smtClean="0"/>
              <a:t>Bilbro</a:t>
            </a:r>
            <a:endParaRPr lang="en-US" dirty="0" smtClean="0"/>
          </a:p>
          <a:p>
            <a:pPr lvl="1"/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OSH Act of 1970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Originally required employers to report workplace fatalities and catastrophes (three or more hospitalizations) to OSHA.</a:t>
            </a:r>
          </a:p>
          <a:p>
            <a:r>
              <a:rPr lang="en-US" dirty="0" smtClean="0"/>
              <a:t>As of Jan 1, 2015, employers </a:t>
            </a:r>
            <a:r>
              <a:rPr lang="en-US" i="1" dirty="0" smtClean="0"/>
              <a:t>also </a:t>
            </a:r>
            <a:r>
              <a:rPr lang="en-US" dirty="0" smtClean="0"/>
              <a:t>required to report serious injuries (amputations, losses of an eye), any employee hospitalizations.</a:t>
            </a:r>
          </a:p>
          <a:p>
            <a:r>
              <a:rPr lang="en-US" dirty="0" smtClean="0"/>
              <a:t>New data will help draw a more comprehensive, real-time map of the landscape of serious and fatal workplace injuries and illnesses.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Asking questions with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can the first few decades of data captured tell us about workplace hazards?</a:t>
            </a:r>
          </a:p>
          <a:p>
            <a:r>
              <a:rPr lang="en-US" dirty="0" smtClean="0"/>
              <a:t>What’s hidden inside the plateau?</a:t>
            </a:r>
            <a:endParaRPr lang="en-US" dirty="0"/>
          </a:p>
        </p:txBody>
      </p:sp>
      <p:pic>
        <p:nvPicPr>
          <p:cNvPr id="4" name="Picture 3" descr="w9erMnpkqg9pwAAAABJRU5ErkJggg==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5" y="3249092"/>
            <a:ext cx="4200309" cy="316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into data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Georgetown Data Analytics Certificate Program – Cohort 2</a:t>
            </a:r>
          </a:p>
          <a:p>
            <a:r>
              <a:rPr lang="en-US" dirty="0" smtClean="0"/>
              <a:t>Challenges of getting into data science</a:t>
            </a:r>
          </a:p>
          <a:p>
            <a:r>
              <a:rPr lang="en-US" dirty="0" smtClean="0"/>
              <a:t>What you need to get started:</a:t>
            </a:r>
          </a:p>
          <a:p>
            <a:pPr lvl="1"/>
            <a:r>
              <a:rPr lang="en-US" dirty="0" smtClean="0"/>
              <a:t>Some programming</a:t>
            </a:r>
          </a:p>
          <a:p>
            <a:pPr lvl="1"/>
            <a:r>
              <a:rPr lang="en-US" dirty="0" smtClean="0"/>
              <a:t>Some statistics</a:t>
            </a:r>
          </a:p>
          <a:p>
            <a:pPr lvl="1"/>
            <a:r>
              <a:rPr lang="en-US" dirty="0" smtClean="0"/>
              <a:t>A visual eye</a:t>
            </a:r>
          </a:p>
          <a:p>
            <a:pPr lvl="1"/>
            <a:r>
              <a:rPr lang="en-US" dirty="0" smtClean="0"/>
              <a:t>Persistence!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into data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experimentation: </a:t>
            </a:r>
            <a:r>
              <a:rPr lang="en-US" dirty="0" err="1" smtClean="0"/>
              <a:t>BeautifulSoup</a:t>
            </a:r>
            <a:r>
              <a:rPr lang="en-US" dirty="0" smtClean="0"/>
              <a:t>, Requests, 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PearsonR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 Notebook, </a:t>
            </a:r>
            <a:r>
              <a:rPr lang="en-US" dirty="0" err="1" smtClean="0"/>
              <a:t>Bokeh</a:t>
            </a:r>
            <a:endParaRPr lang="en-US" dirty="0" smtClean="0"/>
          </a:p>
          <a:p>
            <a:r>
              <a:rPr lang="en-US" dirty="0" smtClean="0"/>
              <a:t>Teamwork: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Hypothesis-testing with OSHA data and:</a:t>
            </a:r>
          </a:p>
          <a:p>
            <a:pPr lvl="1"/>
            <a:r>
              <a:rPr lang="en-US" dirty="0" smtClean="0"/>
              <a:t>seasonality</a:t>
            </a:r>
          </a:p>
          <a:p>
            <a:pPr lvl="1"/>
            <a:r>
              <a:rPr lang="en-US" dirty="0" smtClean="0"/>
              <a:t>industry (SIC) codes</a:t>
            </a:r>
          </a:p>
          <a:p>
            <a:pPr lvl="1"/>
            <a:r>
              <a:rPr lang="en-US" dirty="0" smtClean="0"/>
              <a:t>unemployment rates</a:t>
            </a:r>
          </a:p>
          <a:p>
            <a:pPr lvl="1"/>
            <a:r>
              <a:rPr lang="en-US" dirty="0" smtClean="0"/>
              <a:t>geography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Preliminary findings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43" y="1528570"/>
            <a:ext cx="6261100" cy="47658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604" y="3071036"/>
            <a:ext cx="4002548" cy="1015663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Symbol" charset="2"/>
              <a:buChar char=""/>
            </a:pPr>
            <a:r>
              <a:rPr lang="en-US" sz="2000" dirty="0" smtClean="0"/>
              <a:t>There’s an inverse correlation between unemployment and construction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Preliminary findings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33" y="1562404"/>
            <a:ext cx="6535674" cy="4752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604" y="3071036"/>
            <a:ext cx="4002548" cy="1323439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Symbol" charset="2"/>
              <a:buChar char=""/>
            </a:pPr>
            <a:r>
              <a:rPr lang="en-US" sz="2000" dirty="0" smtClean="0"/>
              <a:t>There’s also an inverse correlation between unemployment and workplace fatalities/catastrophes.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73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Preliminary findings</a:t>
            </a:r>
            <a:endParaRPr lang="en-US" b="1" dirty="0"/>
          </a:p>
        </p:txBody>
      </p:sp>
      <p:pic>
        <p:nvPicPr>
          <p:cNvPr id="4" name="Content Placeholder 3" descr="+Fx2N8v8cGl0PAAAAAElFTkSuQmC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9914" r="-9914"/>
          <a:stretch>
            <a:fillRect/>
          </a:stretch>
        </p:blipFill>
        <p:spPr>
          <a:xfrm>
            <a:off x="-611150" y="1527047"/>
            <a:ext cx="10089361" cy="5424387"/>
          </a:xfrm>
        </p:spPr>
      </p:pic>
      <p:sp>
        <p:nvSpPr>
          <p:cNvPr id="5" name="TextBox 4"/>
          <p:cNvSpPr txBox="1"/>
          <p:nvPr/>
        </p:nvSpPr>
        <p:spPr>
          <a:xfrm>
            <a:off x="4833604" y="3071036"/>
            <a:ext cx="4002548" cy="1015663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Symbol" charset="2"/>
              <a:buChar char=""/>
            </a:pPr>
            <a:r>
              <a:rPr lang="en-US" sz="2000" dirty="0" smtClean="0"/>
              <a:t>From 1990-2010: northward shift in fatalities across Mason-Dixon line?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Geographic dispersion of </a:t>
            </a:r>
            <a:br>
              <a:rPr lang="en-US" b="1" dirty="0" smtClean="0"/>
            </a:br>
            <a:r>
              <a:rPr lang="en-US" b="1" dirty="0" smtClean="0"/>
              <a:t>workplace fatalities and catastrophes</a:t>
            </a:r>
            <a:endParaRPr lang="en-US" b="1" dirty="0"/>
          </a:p>
        </p:txBody>
      </p:sp>
      <p:pic>
        <p:nvPicPr>
          <p:cNvPr id="4" name="Content Placeholder 3" descr="Screen Shot 2015-02-26 at 1.35.49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880" r="-788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833604" y="3071036"/>
            <a:ext cx="4002548" cy="1631216"/>
          </a:xfrm>
          <a:prstGeom prst="rect">
            <a:avLst/>
          </a:prstGeom>
          <a:solidFill>
            <a:schemeClr val="bg1">
              <a:alpha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Symbol" charset="2"/>
              <a:buChar char=""/>
            </a:pPr>
            <a:r>
              <a:rPr lang="en-US" sz="2000" dirty="0" smtClean="0"/>
              <a:t>There are several outliers: California, Texas, Oregon, Florida, Maryland.</a:t>
            </a:r>
          </a:p>
          <a:p>
            <a:pPr>
              <a:buFont typeface="Symbol" charset="2"/>
              <a:buChar char=""/>
            </a:pPr>
            <a:r>
              <a:rPr lang="en-US" sz="2000" dirty="0" smtClean="0"/>
              <a:t>Is this due to population size, or something else?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7A2B1C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180</TotalTime>
  <Words>493</Words>
  <Application>Microsoft Macintosh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Getting into Data Science with OSHA</vt:lpstr>
      <vt:lpstr>OSH Act of 1970</vt:lpstr>
      <vt:lpstr>Asking questions with data</vt:lpstr>
      <vt:lpstr>Getting into data science</vt:lpstr>
      <vt:lpstr>Getting into data science</vt:lpstr>
      <vt:lpstr>Preliminary findings</vt:lpstr>
      <vt:lpstr>Preliminary findings</vt:lpstr>
      <vt:lpstr>Preliminary findings</vt:lpstr>
      <vt:lpstr>Geographic dispersion of  workplace fatalities and catastrophes</vt:lpstr>
      <vt:lpstr>Geographic dispersion of  workplace fatalities and catastrophes</vt:lpstr>
      <vt:lpstr>Geographic dispersion of  workplace fatalities and catastrophes</vt:lpstr>
      <vt:lpstr>What’s next?</vt:lpstr>
      <vt:lpstr>Join us in exploring OSHA’s datasets!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into Data Science with OSHA</dc:title>
  <dc:creator>Jeff Bertolet</dc:creator>
  <cp:lastModifiedBy>Jeff Bertolet</cp:lastModifiedBy>
  <cp:revision>26</cp:revision>
  <dcterms:created xsi:type="dcterms:W3CDTF">2015-03-04T19:53:33Z</dcterms:created>
  <dcterms:modified xsi:type="dcterms:W3CDTF">2015-03-04T19:55:21Z</dcterms:modified>
</cp:coreProperties>
</file>