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2" r:id="rId4"/>
    <p:sldId id="258" r:id="rId5"/>
    <p:sldId id="263" r:id="rId6"/>
    <p:sldId id="264" r:id="rId7"/>
    <p:sldId id="265" r:id="rId8"/>
    <p:sldId id="266" r:id="rId9"/>
    <p:sldId id="259" r:id="rId10"/>
    <p:sldId id="260"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CE9204-1E97-4C18-8017-D3311E93C4C6}" type="datetimeFigureOut">
              <a:rPr lang="en-US" smtClean="0"/>
              <a:t>5/22/2023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B97B8-B3CB-47EF-9A0C-9E9940937ADB}" type="slidenum">
              <a:rPr lang="en-US" smtClean="0"/>
              <a:t>‹#›</a:t>
            </a:fld>
            <a:endParaRPr lang="en-US"/>
          </a:p>
        </p:txBody>
      </p:sp>
    </p:spTree>
    <p:extLst>
      <p:ext uri="{BB962C8B-B14F-4D97-AF65-F5344CB8AC3E}">
        <p14:creationId xmlns:p14="http://schemas.microsoft.com/office/powerpoint/2010/main" val="352013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34334-F19F-AB8D-3802-E84D6F5FD6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830D4E-4F72-793A-4E22-4945FFCB2A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076C4F-6956-EDCC-05D5-3E70BD71C49C}"/>
              </a:ext>
            </a:extLst>
          </p:cNvPr>
          <p:cNvSpPr>
            <a:spLocks noGrp="1"/>
          </p:cNvSpPr>
          <p:nvPr>
            <p:ph type="dt" sz="half" idx="10"/>
          </p:nvPr>
        </p:nvSpPr>
        <p:spPr/>
        <p:txBody>
          <a:bodyPr/>
          <a:lstStyle/>
          <a:p>
            <a:fld id="{0BABCD5A-B510-4CB1-887A-3CF95CBAC1D4}" type="datetime1">
              <a:rPr lang="en-US" smtClean="0"/>
              <a:t>5/22/2023</a:t>
            </a:fld>
            <a:endParaRPr lang="en-US"/>
          </a:p>
        </p:txBody>
      </p:sp>
      <p:sp>
        <p:nvSpPr>
          <p:cNvPr id="5" name="Footer Placeholder 4">
            <a:extLst>
              <a:ext uri="{FF2B5EF4-FFF2-40B4-BE49-F238E27FC236}">
                <a16:creationId xmlns:a16="http://schemas.microsoft.com/office/drawing/2014/main" id="{2588EBD1-3166-D98C-209D-02A28A65C0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76DA0-0B02-9B10-98F2-B6DBA0111800}"/>
              </a:ext>
            </a:extLst>
          </p:cNvPr>
          <p:cNvSpPr>
            <a:spLocks noGrp="1"/>
          </p:cNvSpPr>
          <p:nvPr>
            <p:ph type="sldNum" sz="quarter" idx="12"/>
          </p:nvPr>
        </p:nvSpPr>
        <p:spPr/>
        <p:txBody>
          <a:bodyPr/>
          <a:lstStyle/>
          <a:p>
            <a:fld id="{7089E37E-25EC-427C-9C92-BEDD60FEA072}" type="slidenum">
              <a:rPr lang="en-US" smtClean="0"/>
              <a:t>‹#›</a:t>
            </a:fld>
            <a:endParaRPr lang="en-US"/>
          </a:p>
        </p:txBody>
      </p:sp>
    </p:spTree>
    <p:extLst>
      <p:ext uri="{BB962C8B-B14F-4D97-AF65-F5344CB8AC3E}">
        <p14:creationId xmlns:p14="http://schemas.microsoft.com/office/powerpoint/2010/main" val="287483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94F96-FC25-86FC-EF53-C2662F962D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F22BF7-5EA8-A71D-CB59-941A0A3A22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F3EF37-72A6-B771-0F2D-8BC013CFEBFC}"/>
              </a:ext>
            </a:extLst>
          </p:cNvPr>
          <p:cNvSpPr>
            <a:spLocks noGrp="1"/>
          </p:cNvSpPr>
          <p:nvPr>
            <p:ph type="dt" sz="half" idx="10"/>
          </p:nvPr>
        </p:nvSpPr>
        <p:spPr/>
        <p:txBody>
          <a:bodyPr/>
          <a:lstStyle/>
          <a:p>
            <a:fld id="{00984839-39B0-4890-A865-A0DE84999C19}" type="datetime1">
              <a:rPr lang="en-US" smtClean="0"/>
              <a:t>5/22/2023</a:t>
            </a:fld>
            <a:endParaRPr lang="en-US"/>
          </a:p>
        </p:txBody>
      </p:sp>
      <p:sp>
        <p:nvSpPr>
          <p:cNvPr id="5" name="Footer Placeholder 4">
            <a:extLst>
              <a:ext uri="{FF2B5EF4-FFF2-40B4-BE49-F238E27FC236}">
                <a16:creationId xmlns:a16="http://schemas.microsoft.com/office/drawing/2014/main" id="{B43E9330-2B20-B87B-49C3-80364BA77C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B3AEB1-2945-1F2B-9968-4A099403AFDA}"/>
              </a:ext>
            </a:extLst>
          </p:cNvPr>
          <p:cNvSpPr>
            <a:spLocks noGrp="1"/>
          </p:cNvSpPr>
          <p:nvPr>
            <p:ph type="sldNum" sz="quarter" idx="12"/>
          </p:nvPr>
        </p:nvSpPr>
        <p:spPr/>
        <p:txBody>
          <a:bodyPr/>
          <a:lstStyle/>
          <a:p>
            <a:fld id="{7089E37E-25EC-427C-9C92-BEDD60FEA072}" type="slidenum">
              <a:rPr lang="en-US" smtClean="0"/>
              <a:t>‹#›</a:t>
            </a:fld>
            <a:endParaRPr lang="en-US"/>
          </a:p>
        </p:txBody>
      </p:sp>
    </p:spTree>
    <p:extLst>
      <p:ext uri="{BB962C8B-B14F-4D97-AF65-F5344CB8AC3E}">
        <p14:creationId xmlns:p14="http://schemas.microsoft.com/office/powerpoint/2010/main" val="3240482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22A926-F512-DAA9-9188-3F840A553B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97E66F-4360-7CF3-11CB-D32D887E5A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CE5A9C-559C-D589-A455-A0DAE316FA9F}"/>
              </a:ext>
            </a:extLst>
          </p:cNvPr>
          <p:cNvSpPr>
            <a:spLocks noGrp="1"/>
          </p:cNvSpPr>
          <p:nvPr>
            <p:ph type="dt" sz="half" idx="10"/>
          </p:nvPr>
        </p:nvSpPr>
        <p:spPr/>
        <p:txBody>
          <a:bodyPr/>
          <a:lstStyle/>
          <a:p>
            <a:fld id="{DD81A6C6-54C8-4442-8B16-9C42E72E4C17}" type="datetime1">
              <a:rPr lang="en-US" smtClean="0"/>
              <a:t>5/22/2023</a:t>
            </a:fld>
            <a:endParaRPr lang="en-US"/>
          </a:p>
        </p:txBody>
      </p:sp>
      <p:sp>
        <p:nvSpPr>
          <p:cNvPr id="5" name="Footer Placeholder 4">
            <a:extLst>
              <a:ext uri="{FF2B5EF4-FFF2-40B4-BE49-F238E27FC236}">
                <a16:creationId xmlns:a16="http://schemas.microsoft.com/office/drawing/2014/main" id="{5C1B366E-1FEA-7E76-00B5-00F682AC16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E5ABE1-C28B-63A5-19FC-6199786D714E}"/>
              </a:ext>
            </a:extLst>
          </p:cNvPr>
          <p:cNvSpPr>
            <a:spLocks noGrp="1"/>
          </p:cNvSpPr>
          <p:nvPr>
            <p:ph type="sldNum" sz="quarter" idx="12"/>
          </p:nvPr>
        </p:nvSpPr>
        <p:spPr/>
        <p:txBody>
          <a:bodyPr/>
          <a:lstStyle/>
          <a:p>
            <a:fld id="{7089E37E-25EC-427C-9C92-BEDD60FEA072}" type="slidenum">
              <a:rPr lang="en-US" smtClean="0"/>
              <a:t>‹#›</a:t>
            </a:fld>
            <a:endParaRPr lang="en-US"/>
          </a:p>
        </p:txBody>
      </p:sp>
    </p:spTree>
    <p:extLst>
      <p:ext uri="{BB962C8B-B14F-4D97-AF65-F5344CB8AC3E}">
        <p14:creationId xmlns:p14="http://schemas.microsoft.com/office/powerpoint/2010/main" val="3166548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C0E00-4C27-B5E2-04FE-0ED82CF840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1B1994-324E-EC39-307B-0BE7086A44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0E03B6-3C92-FC15-285D-5B4272724E53}"/>
              </a:ext>
            </a:extLst>
          </p:cNvPr>
          <p:cNvSpPr>
            <a:spLocks noGrp="1"/>
          </p:cNvSpPr>
          <p:nvPr>
            <p:ph type="dt" sz="half" idx="10"/>
          </p:nvPr>
        </p:nvSpPr>
        <p:spPr/>
        <p:txBody>
          <a:bodyPr/>
          <a:lstStyle/>
          <a:p>
            <a:fld id="{A6C5D7B5-F9EA-4309-8B0F-B8995010923A}" type="datetime1">
              <a:rPr lang="en-US" smtClean="0"/>
              <a:t>5/22/2023</a:t>
            </a:fld>
            <a:endParaRPr lang="en-US"/>
          </a:p>
        </p:txBody>
      </p:sp>
      <p:sp>
        <p:nvSpPr>
          <p:cNvPr id="5" name="Footer Placeholder 4">
            <a:extLst>
              <a:ext uri="{FF2B5EF4-FFF2-40B4-BE49-F238E27FC236}">
                <a16:creationId xmlns:a16="http://schemas.microsoft.com/office/drawing/2014/main" id="{040A7282-B7BE-1AEA-D8D3-9E4BF55E85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6BC42F-8E24-6555-11FA-D6131A9DCA93}"/>
              </a:ext>
            </a:extLst>
          </p:cNvPr>
          <p:cNvSpPr>
            <a:spLocks noGrp="1"/>
          </p:cNvSpPr>
          <p:nvPr>
            <p:ph type="sldNum" sz="quarter" idx="12"/>
          </p:nvPr>
        </p:nvSpPr>
        <p:spPr/>
        <p:txBody>
          <a:bodyPr/>
          <a:lstStyle/>
          <a:p>
            <a:fld id="{7089E37E-25EC-427C-9C92-BEDD60FEA072}" type="slidenum">
              <a:rPr lang="en-US" smtClean="0"/>
              <a:t>‹#›</a:t>
            </a:fld>
            <a:endParaRPr lang="en-US"/>
          </a:p>
        </p:txBody>
      </p:sp>
    </p:spTree>
    <p:extLst>
      <p:ext uri="{BB962C8B-B14F-4D97-AF65-F5344CB8AC3E}">
        <p14:creationId xmlns:p14="http://schemas.microsoft.com/office/powerpoint/2010/main" val="3759073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DE88E-DA79-4B3D-D8AB-14BABDBFBF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1A009F-1250-F93A-828D-7AEFBF573B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49BEDD-A081-7355-273F-F989F65C2605}"/>
              </a:ext>
            </a:extLst>
          </p:cNvPr>
          <p:cNvSpPr>
            <a:spLocks noGrp="1"/>
          </p:cNvSpPr>
          <p:nvPr>
            <p:ph type="dt" sz="half" idx="10"/>
          </p:nvPr>
        </p:nvSpPr>
        <p:spPr/>
        <p:txBody>
          <a:bodyPr/>
          <a:lstStyle/>
          <a:p>
            <a:fld id="{28337470-EC9C-4E42-A92D-6BDDFA732972}" type="datetime1">
              <a:rPr lang="en-US" smtClean="0"/>
              <a:t>5/22/2023</a:t>
            </a:fld>
            <a:endParaRPr lang="en-US"/>
          </a:p>
        </p:txBody>
      </p:sp>
      <p:sp>
        <p:nvSpPr>
          <p:cNvPr id="5" name="Footer Placeholder 4">
            <a:extLst>
              <a:ext uri="{FF2B5EF4-FFF2-40B4-BE49-F238E27FC236}">
                <a16:creationId xmlns:a16="http://schemas.microsoft.com/office/drawing/2014/main" id="{980751C2-6DB2-240C-BF93-843CC7F95C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4462C8-0773-3F83-2A74-115EAFADDFF2}"/>
              </a:ext>
            </a:extLst>
          </p:cNvPr>
          <p:cNvSpPr>
            <a:spLocks noGrp="1"/>
          </p:cNvSpPr>
          <p:nvPr>
            <p:ph type="sldNum" sz="quarter" idx="12"/>
          </p:nvPr>
        </p:nvSpPr>
        <p:spPr/>
        <p:txBody>
          <a:bodyPr/>
          <a:lstStyle/>
          <a:p>
            <a:fld id="{7089E37E-25EC-427C-9C92-BEDD60FEA072}" type="slidenum">
              <a:rPr lang="en-US" smtClean="0"/>
              <a:t>‹#›</a:t>
            </a:fld>
            <a:endParaRPr lang="en-US"/>
          </a:p>
        </p:txBody>
      </p:sp>
    </p:spTree>
    <p:extLst>
      <p:ext uri="{BB962C8B-B14F-4D97-AF65-F5344CB8AC3E}">
        <p14:creationId xmlns:p14="http://schemas.microsoft.com/office/powerpoint/2010/main" val="3017495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D1E6F-1865-0402-048B-42687CD656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A6B215-F4BF-D02C-2860-CF50E50D9A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36C28A-59B1-D2D3-A856-6FADD943E1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6C1DDC-5269-92EC-12E3-8B0AF4CC765E}"/>
              </a:ext>
            </a:extLst>
          </p:cNvPr>
          <p:cNvSpPr>
            <a:spLocks noGrp="1"/>
          </p:cNvSpPr>
          <p:nvPr>
            <p:ph type="dt" sz="half" idx="10"/>
          </p:nvPr>
        </p:nvSpPr>
        <p:spPr/>
        <p:txBody>
          <a:bodyPr/>
          <a:lstStyle/>
          <a:p>
            <a:fld id="{69BBE4BE-8A0C-4224-AA44-E83D0AE18463}" type="datetime1">
              <a:rPr lang="en-US" smtClean="0"/>
              <a:t>5/22/2023</a:t>
            </a:fld>
            <a:endParaRPr lang="en-US"/>
          </a:p>
        </p:txBody>
      </p:sp>
      <p:sp>
        <p:nvSpPr>
          <p:cNvPr id="6" name="Footer Placeholder 5">
            <a:extLst>
              <a:ext uri="{FF2B5EF4-FFF2-40B4-BE49-F238E27FC236}">
                <a16:creationId xmlns:a16="http://schemas.microsoft.com/office/drawing/2014/main" id="{33F19AEE-2277-B28A-5E19-BE2C9F1458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154D08-CE18-FE4A-AE02-7FA900ED884B}"/>
              </a:ext>
            </a:extLst>
          </p:cNvPr>
          <p:cNvSpPr>
            <a:spLocks noGrp="1"/>
          </p:cNvSpPr>
          <p:nvPr>
            <p:ph type="sldNum" sz="quarter" idx="12"/>
          </p:nvPr>
        </p:nvSpPr>
        <p:spPr/>
        <p:txBody>
          <a:bodyPr/>
          <a:lstStyle/>
          <a:p>
            <a:fld id="{7089E37E-25EC-427C-9C92-BEDD60FEA072}" type="slidenum">
              <a:rPr lang="en-US" smtClean="0"/>
              <a:t>‹#›</a:t>
            </a:fld>
            <a:endParaRPr lang="en-US"/>
          </a:p>
        </p:txBody>
      </p:sp>
    </p:spTree>
    <p:extLst>
      <p:ext uri="{BB962C8B-B14F-4D97-AF65-F5344CB8AC3E}">
        <p14:creationId xmlns:p14="http://schemas.microsoft.com/office/powerpoint/2010/main" val="2427116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1E486-C199-4202-D3BC-DFDC0ACCDD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0122B3-A9D4-CA80-4458-A3615A4C00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2961D5-F4DB-F896-F034-BE6CEA7C9F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8BCAF0-D3D8-AF67-1B88-7669722E54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1E61E3-DD70-B3C9-51D3-FB4CECA8BF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A7008A-7E7A-91DE-B2A1-A768731F2DB6}"/>
              </a:ext>
            </a:extLst>
          </p:cNvPr>
          <p:cNvSpPr>
            <a:spLocks noGrp="1"/>
          </p:cNvSpPr>
          <p:nvPr>
            <p:ph type="dt" sz="half" idx="10"/>
          </p:nvPr>
        </p:nvSpPr>
        <p:spPr/>
        <p:txBody>
          <a:bodyPr/>
          <a:lstStyle/>
          <a:p>
            <a:fld id="{5F257598-6AC0-4136-B6E4-B5684C1E56C0}" type="datetime1">
              <a:rPr lang="en-US" smtClean="0"/>
              <a:t>5/22/2023</a:t>
            </a:fld>
            <a:endParaRPr lang="en-US"/>
          </a:p>
        </p:txBody>
      </p:sp>
      <p:sp>
        <p:nvSpPr>
          <p:cNvPr id="8" name="Footer Placeholder 7">
            <a:extLst>
              <a:ext uri="{FF2B5EF4-FFF2-40B4-BE49-F238E27FC236}">
                <a16:creationId xmlns:a16="http://schemas.microsoft.com/office/drawing/2014/main" id="{2E705B82-C88B-5C0F-4FA4-8CFF46636F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6C8CB5-B516-1E21-A39B-C1FB27E57229}"/>
              </a:ext>
            </a:extLst>
          </p:cNvPr>
          <p:cNvSpPr>
            <a:spLocks noGrp="1"/>
          </p:cNvSpPr>
          <p:nvPr>
            <p:ph type="sldNum" sz="quarter" idx="12"/>
          </p:nvPr>
        </p:nvSpPr>
        <p:spPr/>
        <p:txBody>
          <a:bodyPr/>
          <a:lstStyle/>
          <a:p>
            <a:fld id="{7089E37E-25EC-427C-9C92-BEDD60FEA072}" type="slidenum">
              <a:rPr lang="en-US" smtClean="0"/>
              <a:t>‹#›</a:t>
            </a:fld>
            <a:endParaRPr lang="en-US"/>
          </a:p>
        </p:txBody>
      </p:sp>
    </p:spTree>
    <p:extLst>
      <p:ext uri="{BB962C8B-B14F-4D97-AF65-F5344CB8AC3E}">
        <p14:creationId xmlns:p14="http://schemas.microsoft.com/office/powerpoint/2010/main" val="3284765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5AEE4-B6EE-5D0C-3BD5-5F3A7B5D7F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E11289-107C-3AD2-7704-6D151F138438}"/>
              </a:ext>
            </a:extLst>
          </p:cNvPr>
          <p:cNvSpPr>
            <a:spLocks noGrp="1"/>
          </p:cNvSpPr>
          <p:nvPr>
            <p:ph type="dt" sz="half" idx="10"/>
          </p:nvPr>
        </p:nvSpPr>
        <p:spPr/>
        <p:txBody>
          <a:bodyPr/>
          <a:lstStyle/>
          <a:p>
            <a:fld id="{491C4EB4-D544-4D2D-B2B7-18034696228C}" type="datetime1">
              <a:rPr lang="en-US" smtClean="0"/>
              <a:t>5/22/2023</a:t>
            </a:fld>
            <a:endParaRPr lang="en-US"/>
          </a:p>
        </p:txBody>
      </p:sp>
      <p:sp>
        <p:nvSpPr>
          <p:cNvPr id="4" name="Footer Placeholder 3">
            <a:extLst>
              <a:ext uri="{FF2B5EF4-FFF2-40B4-BE49-F238E27FC236}">
                <a16:creationId xmlns:a16="http://schemas.microsoft.com/office/drawing/2014/main" id="{4A2AABCC-4726-3CCA-CAE1-31E976335D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399D26-16C0-8E6C-9D3A-B3771211E3EA}"/>
              </a:ext>
            </a:extLst>
          </p:cNvPr>
          <p:cNvSpPr>
            <a:spLocks noGrp="1"/>
          </p:cNvSpPr>
          <p:nvPr>
            <p:ph type="sldNum" sz="quarter" idx="12"/>
          </p:nvPr>
        </p:nvSpPr>
        <p:spPr/>
        <p:txBody>
          <a:bodyPr/>
          <a:lstStyle/>
          <a:p>
            <a:fld id="{7089E37E-25EC-427C-9C92-BEDD60FEA072}" type="slidenum">
              <a:rPr lang="en-US" smtClean="0"/>
              <a:t>‹#›</a:t>
            </a:fld>
            <a:endParaRPr lang="en-US"/>
          </a:p>
        </p:txBody>
      </p:sp>
    </p:spTree>
    <p:extLst>
      <p:ext uri="{BB962C8B-B14F-4D97-AF65-F5344CB8AC3E}">
        <p14:creationId xmlns:p14="http://schemas.microsoft.com/office/powerpoint/2010/main" val="13360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D45509-11E1-3B2C-24AA-41B3293028E0}"/>
              </a:ext>
            </a:extLst>
          </p:cNvPr>
          <p:cNvSpPr>
            <a:spLocks noGrp="1"/>
          </p:cNvSpPr>
          <p:nvPr>
            <p:ph type="dt" sz="half" idx="10"/>
          </p:nvPr>
        </p:nvSpPr>
        <p:spPr/>
        <p:txBody>
          <a:bodyPr/>
          <a:lstStyle/>
          <a:p>
            <a:fld id="{7299B6B4-14CC-43FC-8B8E-D59B1CDBAEC6}" type="datetime1">
              <a:rPr lang="en-US" smtClean="0"/>
              <a:t>5/22/2023</a:t>
            </a:fld>
            <a:endParaRPr lang="en-US"/>
          </a:p>
        </p:txBody>
      </p:sp>
      <p:sp>
        <p:nvSpPr>
          <p:cNvPr id="3" name="Footer Placeholder 2">
            <a:extLst>
              <a:ext uri="{FF2B5EF4-FFF2-40B4-BE49-F238E27FC236}">
                <a16:creationId xmlns:a16="http://schemas.microsoft.com/office/drawing/2014/main" id="{DF33DF14-F871-2956-E224-5897FC4088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A489B1-44BD-22C5-CEE5-4C4DF411681C}"/>
              </a:ext>
            </a:extLst>
          </p:cNvPr>
          <p:cNvSpPr>
            <a:spLocks noGrp="1"/>
          </p:cNvSpPr>
          <p:nvPr>
            <p:ph type="sldNum" sz="quarter" idx="12"/>
          </p:nvPr>
        </p:nvSpPr>
        <p:spPr/>
        <p:txBody>
          <a:bodyPr/>
          <a:lstStyle/>
          <a:p>
            <a:fld id="{7089E37E-25EC-427C-9C92-BEDD60FEA072}" type="slidenum">
              <a:rPr lang="en-US" smtClean="0"/>
              <a:t>‹#›</a:t>
            </a:fld>
            <a:endParaRPr lang="en-US"/>
          </a:p>
        </p:txBody>
      </p:sp>
    </p:spTree>
    <p:extLst>
      <p:ext uri="{BB962C8B-B14F-4D97-AF65-F5344CB8AC3E}">
        <p14:creationId xmlns:p14="http://schemas.microsoft.com/office/powerpoint/2010/main" val="315254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D5D82-9280-0129-2121-CFDA515CA6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B1BA17-617D-BAA9-67F7-C9D8ED7722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088DFC-2583-77B0-94E1-6FBEA717DC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BE7336-F2BD-7E3E-AA6C-0466EE6C27A0}"/>
              </a:ext>
            </a:extLst>
          </p:cNvPr>
          <p:cNvSpPr>
            <a:spLocks noGrp="1"/>
          </p:cNvSpPr>
          <p:nvPr>
            <p:ph type="dt" sz="half" idx="10"/>
          </p:nvPr>
        </p:nvSpPr>
        <p:spPr/>
        <p:txBody>
          <a:bodyPr/>
          <a:lstStyle/>
          <a:p>
            <a:fld id="{43C2EA48-66A6-4EEF-9994-8E8882C29CD8}" type="datetime1">
              <a:rPr lang="en-US" smtClean="0"/>
              <a:t>5/22/2023</a:t>
            </a:fld>
            <a:endParaRPr lang="en-US"/>
          </a:p>
        </p:txBody>
      </p:sp>
      <p:sp>
        <p:nvSpPr>
          <p:cNvPr id="6" name="Footer Placeholder 5">
            <a:extLst>
              <a:ext uri="{FF2B5EF4-FFF2-40B4-BE49-F238E27FC236}">
                <a16:creationId xmlns:a16="http://schemas.microsoft.com/office/drawing/2014/main" id="{2B515132-F918-8376-432C-0F6C09E9B2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468FD5-DCD3-D8EF-BB71-5BF08692072D}"/>
              </a:ext>
            </a:extLst>
          </p:cNvPr>
          <p:cNvSpPr>
            <a:spLocks noGrp="1"/>
          </p:cNvSpPr>
          <p:nvPr>
            <p:ph type="sldNum" sz="quarter" idx="12"/>
          </p:nvPr>
        </p:nvSpPr>
        <p:spPr/>
        <p:txBody>
          <a:bodyPr/>
          <a:lstStyle/>
          <a:p>
            <a:fld id="{7089E37E-25EC-427C-9C92-BEDD60FEA072}" type="slidenum">
              <a:rPr lang="en-US" smtClean="0"/>
              <a:t>‹#›</a:t>
            </a:fld>
            <a:endParaRPr lang="en-US"/>
          </a:p>
        </p:txBody>
      </p:sp>
    </p:spTree>
    <p:extLst>
      <p:ext uri="{BB962C8B-B14F-4D97-AF65-F5344CB8AC3E}">
        <p14:creationId xmlns:p14="http://schemas.microsoft.com/office/powerpoint/2010/main" val="2741062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8448D-C624-E511-3BF3-9BBA1C067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1E8CD9-46EE-FA18-20AD-94FBF2A24D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0988F3-1130-3FF9-164F-066442BE08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EC92DD-5881-23BE-AC44-2B8467305CCB}"/>
              </a:ext>
            </a:extLst>
          </p:cNvPr>
          <p:cNvSpPr>
            <a:spLocks noGrp="1"/>
          </p:cNvSpPr>
          <p:nvPr>
            <p:ph type="dt" sz="half" idx="10"/>
          </p:nvPr>
        </p:nvSpPr>
        <p:spPr/>
        <p:txBody>
          <a:bodyPr/>
          <a:lstStyle/>
          <a:p>
            <a:fld id="{494555AF-3E22-4164-8F4B-ECEAD041A4D8}" type="datetime1">
              <a:rPr lang="en-US" smtClean="0"/>
              <a:t>5/22/2023</a:t>
            </a:fld>
            <a:endParaRPr lang="en-US"/>
          </a:p>
        </p:txBody>
      </p:sp>
      <p:sp>
        <p:nvSpPr>
          <p:cNvPr id="6" name="Footer Placeholder 5">
            <a:extLst>
              <a:ext uri="{FF2B5EF4-FFF2-40B4-BE49-F238E27FC236}">
                <a16:creationId xmlns:a16="http://schemas.microsoft.com/office/drawing/2014/main" id="{CCDF5249-6BF7-81ED-D4E8-E367AEB220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195EBA-3264-82B1-F554-8CE9837F1882}"/>
              </a:ext>
            </a:extLst>
          </p:cNvPr>
          <p:cNvSpPr>
            <a:spLocks noGrp="1"/>
          </p:cNvSpPr>
          <p:nvPr>
            <p:ph type="sldNum" sz="quarter" idx="12"/>
          </p:nvPr>
        </p:nvSpPr>
        <p:spPr/>
        <p:txBody>
          <a:bodyPr/>
          <a:lstStyle/>
          <a:p>
            <a:fld id="{7089E37E-25EC-427C-9C92-BEDD60FEA072}" type="slidenum">
              <a:rPr lang="en-US" smtClean="0"/>
              <a:t>‹#›</a:t>
            </a:fld>
            <a:endParaRPr lang="en-US"/>
          </a:p>
        </p:txBody>
      </p:sp>
    </p:spTree>
    <p:extLst>
      <p:ext uri="{BB962C8B-B14F-4D97-AF65-F5344CB8AC3E}">
        <p14:creationId xmlns:p14="http://schemas.microsoft.com/office/powerpoint/2010/main" val="2908863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483201-E7EB-B7D0-32E7-80F2B45CA0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F758CA-EBFF-B729-FC60-2A502A0AA6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A83997-4A41-1AF1-E4D9-DF4A6E5AAE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84EBD2-B16F-4A40-B4B7-D3212A746CF0}" type="datetime1">
              <a:rPr lang="en-US" smtClean="0"/>
              <a:t>5/22/2023</a:t>
            </a:fld>
            <a:endParaRPr lang="en-US"/>
          </a:p>
        </p:txBody>
      </p:sp>
      <p:sp>
        <p:nvSpPr>
          <p:cNvPr id="5" name="Footer Placeholder 4">
            <a:extLst>
              <a:ext uri="{FF2B5EF4-FFF2-40B4-BE49-F238E27FC236}">
                <a16:creationId xmlns:a16="http://schemas.microsoft.com/office/drawing/2014/main" id="{3A1AEE33-1CC5-FA14-4CD7-3E6AADF06F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36DFAE-FD93-FD98-1ED8-8B409F9DB7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89E37E-25EC-427C-9C92-BEDD60FEA072}" type="slidenum">
              <a:rPr lang="en-US" smtClean="0"/>
              <a:t>‹#›</a:t>
            </a:fld>
            <a:endParaRPr lang="en-US"/>
          </a:p>
        </p:txBody>
      </p:sp>
    </p:spTree>
    <p:extLst>
      <p:ext uri="{BB962C8B-B14F-4D97-AF65-F5344CB8AC3E}">
        <p14:creationId xmlns:p14="http://schemas.microsoft.com/office/powerpoint/2010/main" val="2586415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07CF4-90D0-FAFE-0821-0769FF76E8B4}"/>
              </a:ext>
            </a:extLst>
          </p:cNvPr>
          <p:cNvSpPr>
            <a:spLocks noGrp="1"/>
          </p:cNvSpPr>
          <p:nvPr>
            <p:ph type="ctrTitle"/>
          </p:nvPr>
        </p:nvSpPr>
        <p:spPr/>
        <p:txBody>
          <a:bodyPr/>
          <a:lstStyle/>
          <a:p>
            <a:r>
              <a:rPr lang="en-US" dirty="0"/>
              <a:t>Architecture patterns</a:t>
            </a:r>
          </a:p>
        </p:txBody>
      </p:sp>
      <p:sp>
        <p:nvSpPr>
          <p:cNvPr id="3" name="Subtitle 2">
            <a:extLst>
              <a:ext uri="{FF2B5EF4-FFF2-40B4-BE49-F238E27FC236}">
                <a16:creationId xmlns:a16="http://schemas.microsoft.com/office/drawing/2014/main" id="{F8C4EDCA-CEB7-58CD-749B-FE2EDD8FD4E2}"/>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81439F51-DF2E-295D-E372-2C39DE198F07}"/>
              </a:ext>
            </a:extLst>
          </p:cNvPr>
          <p:cNvSpPr>
            <a:spLocks noGrp="1"/>
          </p:cNvSpPr>
          <p:nvPr>
            <p:ph type="sldNum" sz="quarter" idx="12"/>
          </p:nvPr>
        </p:nvSpPr>
        <p:spPr/>
        <p:txBody>
          <a:bodyPr/>
          <a:lstStyle/>
          <a:p>
            <a:fld id="{7089E37E-25EC-427C-9C92-BEDD60FEA072}" type="slidenum">
              <a:rPr lang="en-US" smtClean="0"/>
              <a:t>1</a:t>
            </a:fld>
            <a:endParaRPr lang="en-US"/>
          </a:p>
        </p:txBody>
      </p:sp>
    </p:spTree>
    <p:extLst>
      <p:ext uri="{BB962C8B-B14F-4D97-AF65-F5344CB8AC3E}">
        <p14:creationId xmlns:p14="http://schemas.microsoft.com/office/powerpoint/2010/main" val="2515868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210DA-3E38-C13F-9E47-E9A9BACE7129}"/>
              </a:ext>
            </a:extLst>
          </p:cNvPr>
          <p:cNvSpPr>
            <a:spLocks noGrp="1"/>
          </p:cNvSpPr>
          <p:nvPr>
            <p:ph type="title"/>
          </p:nvPr>
        </p:nvSpPr>
        <p:spPr/>
        <p:txBody>
          <a:bodyPr/>
          <a:lstStyle/>
          <a:p>
            <a:r>
              <a:rPr lang="en-US" b="0" i="0" dirty="0">
                <a:solidFill>
                  <a:srgbClr val="050E17"/>
                </a:solidFill>
                <a:effectLst/>
                <a:latin typeface="-apple-system"/>
              </a:rPr>
              <a:t>Layered architecture</a:t>
            </a:r>
            <a:endParaRPr lang="en-US" dirty="0"/>
          </a:p>
        </p:txBody>
      </p:sp>
      <p:sp>
        <p:nvSpPr>
          <p:cNvPr id="3" name="Content Placeholder 2">
            <a:extLst>
              <a:ext uri="{FF2B5EF4-FFF2-40B4-BE49-F238E27FC236}">
                <a16:creationId xmlns:a16="http://schemas.microsoft.com/office/drawing/2014/main" id="{E6419626-9801-CBA8-EC02-4280DA83232B}"/>
              </a:ext>
            </a:extLst>
          </p:cNvPr>
          <p:cNvSpPr>
            <a:spLocks noGrp="1"/>
          </p:cNvSpPr>
          <p:nvPr>
            <p:ph idx="1"/>
          </p:nvPr>
        </p:nvSpPr>
        <p:spPr/>
        <p:txBody>
          <a:bodyPr/>
          <a:lstStyle/>
          <a:p>
            <a:pPr algn="l">
              <a:buFont typeface="+mj-lt"/>
              <a:buAutoNum type="arabicPeriod"/>
            </a:pPr>
            <a:r>
              <a:rPr lang="en-US" b="0" i="0" dirty="0">
                <a:solidFill>
                  <a:srgbClr val="050E17"/>
                </a:solidFill>
                <a:effectLst/>
                <a:latin typeface="-apple-system"/>
              </a:rPr>
              <a:t>Layered architecture: This pattern separates an application into layers based on functionality, with each layer dependent only on the layer directly beneath it. The layers typically include presentation, business logic, and data storage.</a:t>
            </a:r>
          </a:p>
          <a:p>
            <a:pPr marL="0" indent="0">
              <a:buNone/>
            </a:pPr>
            <a:br>
              <a:rPr lang="en-US" dirty="0"/>
            </a:br>
            <a:endParaRPr lang="en-US" dirty="0"/>
          </a:p>
        </p:txBody>
      </p:sp>
      <p:pic>
        <p:nvPicPr>
          <p:cNvPr id="3074" name="Picture 2" descr="Layered Architecture – @hgraca">
            <a:extLst>
              <a:ext uri="{FF2B5EF4-FFF2-40B4-BE49-F238E27FC236}">
                <a16:creationId xmlns:a16="http://schemas.microsoft.com/office/drawing/2014/main" id="{0F010ADA-AC27-B664-D829-B36D907E36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2339" y="3195960"/>
            <a:ext cx="4574849" cy="346224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8103FC5-72E9-2AC2-7DD8-644070C452E0}"/>
              </a:ext>
            </a:extLst>
          </p:cNvPr>
          <p:cNvSpPr>
            <a:spLocks noGrp="1"/>
          </p:cNvSpPr>
          <p:nvPr>
            <p:ph type="sldNum" sz="quarter" idx="12"/>
          </p:nvPr>
        </p:nvSpPr>
        <p:spPr/>
        <p:txBody>
          <a:bodyPr/>
          <a:lstStyle/>
          <a:p>
            <a:fld id="{7089E37E-25EC-427C-9C92-BEDD60FEA072}" type="slidenum">
              <a:rPr lang="en-US" smtClean="0"/>
              <a:t>10</a:t>
            </a:fld>
            <a:endParaRPr lang="en-US"/>
          </a:p>
        </p:txBody>
      </p:sp>
    </p:spTree>
    <p:extLst>
      <p:ext uri="{BB962C8B-B14F-4D97-AF65-F5344CB8AC3E}">
        <p14:creationId xmlns:p14="http://schemas.microsoft.com/office/powerpoint/2010/main" val="4093473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490B-6E7A-2B9B-9400-9D602E1ED934}"/>
              </a:ext>
            </a:extLst>
          </p:cNvPr>
          <p:cNvSpPr>
            <a:spLocks noGrp="1"/>
          </p:cNvSpPr>
          <p:nvPr>
            <p:ph type="title"/>
          </p:nvPr>
        </p:nvSpPr>
        <p:spPr/>
        <p:txBody>
          <a:bodyPr/>
          <a:lstStyle/>
          <a:p>
            <a:r>
              <a:rPr lang="en-US" b="0" i="0" dirty="0">
                <a:solidFill>
                  <a:srgbClr val="050E17"/>
                </a:solidFill>
                <a:effectLst/>
                <a:latin typeface="-apple-system"/>
              </a:rPr>
              <a:t>Service-oriented architecture (SOA)</a:t>
            </a:r>
            <a:endParaRPr lang="en-US" dirty="0"/>
          </a:p>
        </p:txBody>
      </p:sp>
      <p:sp>
        <p:nvSpPr>
          <p:cNvPr id="3" name="Content Placeholder 2">
            <a:extLst>
              <a:ext uri="{FF2B5EF4-FFF2-40B4-BE49-F238E27FC236}">
                <a16:creationId xmlns:a16="http://schemas.microsoft.com/office/drawing/2014/main" id="{DC21C2D3-C38C-C238-5535-CD884025F3CC}"/>
              </a:ext>
            </a:extLst>
          </p:cNvPr>
          <p:cNvSpPr>
            <a:spLocks noGrp="1"/>
          </p:cNvSpPr>
          <p:nvPr>
            <p:ph idx="1"/>
          </p:nvPr>
        </p:nvSpPr>
        <p:spPr/>
        <p:txBody>
          <a:bodyPr/>
          <a:lstStyle/>
          <a:p>
            <a:pPr algn="l">
              <a:buFont typeface="+mj-lt"/>
              <a:buAutoNum type="arabicPeriod"/>
            </a:pPr>
            <a:r>
              <a:rPr lang="en-US" b="0" i="0" dirty="0">
                <a:solidFill>
                  <a:srgbClr val="050E17"/>
                </a:solidFill>
                <a:effectLst/>
                <a:latin typeface="-apple-system"/>
              </a:rPr>
              <a:t>Service-oriented architecture (SOA): This pattern separates an application into services that communicate with each other through well-defined interfaces. Each service is responsible for a specific functionality and can be developed and maintained independently.</a:t>
            </a:r>
          </a:p>
          <a:p>
            <a:pPr marL="0" indent="0">
              <a:buNone/>
            </a:pPr>
            <a:br>
              <a:rPr lang="en-US" dirty="0"/>
            </a:br>
            <a:endParaRPr lang="en-US" dirty="0"/>
          </a:p>
        </p:txBody>
      </p:sp>
      <p:pic>
        <p:nvPicPr>
          <p:cNvPr id="4098" name="Picture 2" descr="The Service Oriented Architecture (SOA) pattern applied in manufacturing |  Download Scientific Diagram">
            <a:extLst>
              <a:ext uri="{FF2B5EF4-FFF2-40B4-BE49-F238E27FC236}">
                <a16:creationId xmlns:a16="http://schemas.microsoft.com/office/drawing/2014/main" id="{9289DEC3-2DB1-7F83-A74A-4D2F70C52B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8719" y="3466513"/>
            <a:ext cx="6038850" cy="29908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89B5E0F9-E454-6E82-FBE1-ABDC6E9BA3C2}"/>
              </a:ext>
            </a:extLst>
          </p:cNvPr>
          <p:cNvSpPr>
            <a:spLocks noGrp="1"/>
          </p:cNvSpPr>
          <p:nvPr>
            <p:ph type="sldNum" sz="quarter" idx="12"/>
          </p:nvPr>
        </p:nvSpPr>
        <p:spPr/>
        <p:txBody>
          <a:bodyPr/>
          <a:lstStyle/>
          <a:p>
            <a:fld id="{7089E37E-25EC-427C-9C92-BEDD60FEA072}" type="slidenum">
              <a:rPr lang="en-US" smtClean="0"/>
              <a:t>11</a:t>
            </a:fld>
            <a:endParaRPr lang="en-US"/>
          </a:p>
        </p:txBody>
      </p:sp>
    </p:spTree>
    <p:extLst>
      <p:ext uri="{BB962C8B-B14F-4D97-AF65-F5344CB8AC3E}">
        <p14:creationId xmlns:p14="http://schemas.microsoft.com/office/powerpoint/2010/main" val="4286179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04893-B609-9CE5-F426-F2D0AE2A9507}"/>
              </a:ext>
            </a:extLst>
          </p:cNvPr>
          <p:cNvSpPr>
            <a:spLocks noGrp="1"/>
          </p:cNvSpPr>
          <p:nvPr>
            <p:ph type="title"/>
          </p:nvPr>
        </p:nvSpPr>
        <p:spPr/>
        <p:txBody>
          <a:bodyPr/>
          <a:lstStyle/>
          <a:p>
            <a:r>
              <a:rPr lang="en-US" b="0" i="0" dirty="0">
                <a:effectLst/>
                <a:latin typeface="-apple-system"/>
              </a:rPr>
              <a:t>Architectural patterns</a:t>
            </a:r>
            <a:endParaRPr lang="en-US" dirty="0"/>
          </a:p>
        </p:txBody>
      </p:sp>
      <p:sp>
        <p:nvSpPr>
          <p:cNvPr id="3" name="Content Placeholder 2">
            <a:extLst>
              <a:ext uri="{FF2B5EF4-FFF2-40B4-BE49-F238E27FC236}">
                <a16:creationId xmlns:a16="http://schemas.microsoft.com/office/drawing/2014/main" id="{E0A30E35-60C5-09F4-6545-7CFF0774CBD0}"/>
              </a:ext>
            </a:extLst>
          </p:cNvPr>
          <p:cNvSpPr>
            <a:spLocks noGrp="1"/>
          </p:cNvSpPr>
          <p:nvPr>
            <p:ph idx="1"/>
          </p:nvPr>
        </p:nvSpPr>
        <p:spPr/>
        <p:txBody>
          <a:bodyPr/>
          <a:lstStyle/>
          <a:p>
            <a:pPr algn="just"/>
            <a:r>
              <a:rPr lang="en-US" b="0" i="0" dirty="0">
                <a:solidFill>
                  <a:srgbClr val="050E17"/>
                </a:solidFill>
                <a:effectLst/>
                <a:latin typeface="-apple-system"/>
              </a:rPr>
              <a:t>An </a:t>
            </a:r>
            <a:r>
              <a:rPr lang="en-US" b="0" i="0" u="none" strike="noStrike" dirty="0">
                <a:effectLst/>
                <a:latin typeface="-apple-system"/>
              </a:rPr>
              <a:t>architectural pattern</a:t>
            </a:r>
            <a:r>
              <a:rPr lang="en-US" b="0" i="0" dirty="0">
                <a:solidFill>
                  <a:srgbClr val="050E17"/>
                </a:solidFill>
                <a:effectLst/>
                <a:latin typeface="-apple-system"/>
              </a:rPr>
              <a:t> is a general, reusable solution to a commonly occurring problem in software architecture. It provides a set of guidelines and best practices for designing the structure and organization of software systems. </a:t>
            </a:r>
          </a:p>
          <a:p>
            <a:pPr algn="just"/>
            <a:r>
              <a:rPr lang="en-US" b="0" i="0" u="none" strike="noStrike" dirty="0">
                <a:effectLst/>
                <a:latin typeface="-apple-system"/>
              </a:rPr>
              <a:t>Architectural patterns</a:t>
            </a:r>
            <a:r>
              <a:rPr lang="en-US" b="0" i="0" dirty="0">
                <a:solidFill>
                  <a:srgbClr val="050E17"/>
                </a:solidFill>
                <a:effectLst/>
                <a:latin typeface="-apple-system"/>
              </a:rPr>
              <a:t> help architects and developers to create software that is scalable, maintainable, and adaptable to changing requirements.</a:t>
            </a:r>
            <a:endParaRPr lang="en-US" dirty="0"/>
          </a:p>
        </p:txBody>
      </p:sp>
      <p:sp>
        <p:nvSpPr>
          <p:cNvPr id="4" name="Slide Number Placeholder 3">
            <a:extLst>
              <a:ext uri="{FF2B5EF4-FFF2-40B4-BE49-F238E27FC236}">
                <a16:creationId xmlns:a16="http://schemas.microsoft.com/office/drawing/2014/main" id="{706E4B4E-B1C0-7237-9C6F-CF15E35EB204}"/>
              </a:ext>
            </a:extLst>
          </p:cNvPr>
          <p:cNvSpPr>
            <a:spLocks noGrp="1"/>
          </p:cNvSpPr>
          <p:nvPr>
            <p:ph type="sldNum" sz="quarter" idx="12"/>
          </p:nvPr>
        </p:nvSpPr>
        <p:spPr/>
        <p:txBody>
          <a:bodyPr/>
          <a:lstStyle/>
          <a:p>
            <a:fld id="{7089E37E-25EC-427C-9C92-BEDD60FEA072}" type="slidenum">
              <a:rPr lang="en-US" smtClean="0"/>
              <a:t>2</a:t>
            </a:fld>
            <a:endParaRPr lang="en-US"/>
          </a:p>
        </p:txBody>
      </p:sp>
    </p:spTree>
    <p:extLst>
      <p:ext uri="{BB962C8B-B14F-4D97-AF65-F5344CB8AC3E}">
        <p14:creationId xmlns:p14="http://schemas.microsoft.com/office/powerpoint/2010/main" val="1080467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B7B92-5D70-CCEC-4130-82B5D6874D13}"/>
              </a:ext>
            </a:extLst>
          </p:cNvPr>
          <p:cNvSpPr>
            <a:spLocks noGrp="1"/>
          </p:cNvSpPr>
          <p:nvPr>
            <p:ph type="title"/>
          </p:nvPr>
        </p:nvSpPr>
        <p:spPr/>
        <p:txBody>
          <a:bodyPr/>
          <a:lstStyle/>
          <a:p>
            <a:r>
              <a:rPr lang="en-US" b="0" i="0" dirty="0">
                <a:effectLst/>
                <a:latin typeface="-apple-system"/>
              </a:rPr>
              <a:t>Architectural patterns</a:t>
            </a:r>
            <a:endParaRPr lang="en-US" dirty="0"/>
          </a:p>
        </p:txBody>
      </p:sp>
      <p:sp>
        <p:nvSpPr>
          <p:cNvPr id="3" name="Content Placeholder 2">
            <a:extLst>
              <a:ext uri="{FF2B5EF4-FFF2-40B4-BE49-F238E27FC236}">
                <a16:creationId xmlns:a16="http://schemas.microsoft.com/office/drawing/2014/main" id="{B0E5CC0B-FD2D-F185-293B-E41171C452D2}"/>
              </a:ext>
            </a:extLst>
          </p:cNvPr>
          <p:cNvSpPr>
            <a:spLocks noGrp="1"/>
          </p:cNvSpPr>
          <p:nvPr>
            <p:ph idx="1"/>
          </p:nvPr>
        </p:nvSpPr>
        <p:spPr/>
        <p:txBody>
          <a:bodyPr>
            <a:normAutofit lnSpcReduction="10000"/>
          </a:bodyPr>
          <a:lstStyle/>
          <a:p>
            <a:pPr algn="l"/>
            <a:r>
              <a:rPr lang="en-US" b="0" i="0" dirty="0">
                <a:effectLst/>
                <a:latin typeface="-apple-system"/>
              </a:rPr>
              <a:t>Architectural patterns are not specific to any programming language or framework, and can be applied to a wide range of software systems. </a:t>
            </a:r>
          </a:p>
          <a:p>
            <a:pPr algn="l"/>
            <a:r>
              <a:rPr lang="en-US" b="0" i="0" dirty="0">
                <a:effectLst/>
                <a:latin typeface="-apple-system"/>
              </a:rPr>
              <a:t>They provide a common vocabulary and set of guidelines for architects and developers to design and build software systems that are maintainable, scalable, and adaptable to changing requirements.</a:t>
            </a:r>
          </a:p>
          <a:p>
            <a:pPr algn="l"/>
            <a:r>
              <a:rPr lang="en-US" b="0" i="0" dirty="0">
                <a:effectLst/>
                <a:latin typeface="-apple-system"/>
              </a:rPr>
              <a:t> By using architectural patterns, developers can avoid common pitfalls and design systems that are more robust and flexible, making it easier to meet business objectives and deliver value to end-users.</a:t>
            </a:r>
          </a:p>
          <a:p>
            <a:pPr marL="0" indent="0">
              <a:buNone/>
            </a:pPr>
            <a:br>
              <a:rPr lang="en-US" dirty="0"/>
            </a:br>
            <a:endParaRPr lang="en-US" dirty="0"/>
          </a:p>
        </p:txBody>
      </p:sp>
      <p:sp>
        <p:nvSpPr>
          <p:cNvPr id="4" name="Slide Number Placeholder 3">
            <a:extLst>
              <a:ext uri="{FF2B5EF4-FFF2-40B4-BE49-F238E27FC236}">
                <a16:creationId xmlns:a16="http://schemas.microsoft.com/office/drawing/2014/main" id="{75EE9854-5472-95ED-60ED-AACD60384885}"/>
              </a:ext>
            </a:extLst>
          </p:cNvPr>
          <p:cNvSpPr>
            <a:spLocks noGrp="1"/>
          </p:cNvSpPr>
          <p:nvPr>
            <p:ph type="sldNum" sz="quarter" idx="12"/>
          </p:nvPr>
        </p:nvSpPr>
        <p:spPr/>
        <p:txBody>
          <a:bodyPr/>
          <a:lstStyle/>
          <a:p>
            <a:fld id="{7089E37E-25EC-427C-9C92-BEDD60FEA072}" type="slidenum">
              <a:rPr lang="en-US" smtClean="0"/>
              <a:t>3</a:t>
            </a:fld>
            <a:endParaRPr lang="en-US"/>
          </a:p>
        </p:txBody>
      </p:sp>
    </p:spTree>
    <p:extLst>
      <p:ext uri="{BB962C8B-B14F-4D97-AF65-F5344CB8AC3E}">
        <p14:creationId xmlns:p14="http://schemas.microsoft.com/office/powerpoint/2010/main" val="1334922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8FA17-0B33-9B4B-5FE6-C509D93BC2C0}"/>
              </a:ext>
            </a:extLst>
          </p:cNvPr>
          <p:cNvSpPr>
            <a:spLocks noGrp="1"/>
          </p:cNvSpPr>
          <p:nvPr>
            <p:ph type="title"/>
          </p:nvPr>
        </p:nvSpPr>
        <p:spPr/>
        <p:txBody>
          <a:bodyPr/>
          <a:lstStyle/>
          <a:p>
            <a:r>
              <a:rPr lang="en-US" b="0" i="0" dirty="0">
                <a:solidFill>
                  <a:srgbClr val="050E17"/>
                </a:solidFill>
                <a:effectLst/>
                <a:latin typeface="-apple-system"/>
              </a:rPr>
              <a:t>Model-View-Controller</a:t>
            </a:r>
            <a:endParaRPr lang="en-US" dirty="0"/>
          </a:p>
        </p:txBody>
      </p:sp>
      <p:sp>
        <p:nvSpPr>
          <p:cNvPr id="3" name="Content Placeholder 2">
            <a:extLst>
              <a:ext uri="{FF2B5EF4-FFF2-40B4-BE49-F238E27FC236}">
                <a16:creationId xmlns:a16="http://schemas.microsoft.com/office/drawing/2014/main" id="{2D93CD7F-D870-F3B7-295E-1FE7A0C79F6C}"/>
              </a:ext>
            </a:extLst>
          </p:cNvPr>
          <p:cNvSpPr>
            <a:spLocks noGrp="1"/>
          </p:cNvSpPr>
          <p:nvPr>
            <p:ph idx="1"/>
          </p:nvPr>
        </p:nvSpPr>
        <p:spPr/>
        <p:txBody>
          <a:bodyPr/>
          <a:lstStyle/>
          <a:p>
            <a:pPr algn="l"/>
            <a:r>
              <a:rPr lang="en-US" b="0" i="0" dirty="0">
                <a:solidFill>
                  <a:srgbClr val="050E17"/>
                </a:solidFill>
                <a:effectLst/>
                <a:latin typeface="-apple-system"/>
              </a:rPr>
              <a:t>Some common architectural patterns used in software development include:</a:t>
            </a:r>
          </a:p>
          <a:p>
            <a:pPr algn="l">
              <a:buFont typeface="+mj-lt"/>
              <a:buAutoNum type="arabicPeriod"/>
            </a:pPr>
            <a:r>
              <a:rPr lang="en-US" b="0" i="0" dirty="0">
                <a:solidFill>
                  <a:srgbClr val="050E17"/>
                </a:solidFill>
                <a:effectLst/>
                <a:latin typeface="-apple-system"/>
              </a:rPr>
              <a:t>Model-View-Controller (</a:t>
            </a:r>
            <a:r>
              <a:rPr lang="en-US" b="0" i="0" u="none" strike="noStrike" dirty="0">
                <a:solidFill>
                  <a:srgbClr val="050E17"/>
                </a:solidFill>
                <a:effectLst/>
                <a:latin typeface="-apple-system"/>
              </a:rPr>
              <a:t>MVC</a:t>
            </a:r>
            <a:r>
              <a:rPr lang="en-US" b="0" i="0" dirty="0">
                <a:solidFill>
                  <a:srgbClr val="050E17"/>
                </a:solidFill>
                <a:effectLst/>
                <a:latin typeface="-apple-system"/>
              </a:rPr>
              <a:t>): This pattern separates an application into three interconnected components: the model (data and </a:t>
            </a:r>
            <a:r>
              <a:rPr lang="en-US" b="0" i="0" u="none" strike="noStrike" dirty="0">
                <a:solidFill>
                  <a:srgbClr val="050E17"/>
                </a:solidFill>
                <a:effectLst/>
                <a:latin typeface="-apple-system"/>
              </a:rPr>
              <a:t>business logic</a:t>
            </a:r>
            <a:r>
              <a:rPr lang="en-US" b="0" i="0" dirty="0">
                <a:solidFill>
                  <a:srgbClr val="050E17"/>
                </a:solidFill>
                <a:effectLst/>
                <a:latin typeface="-apple-system"/>
              </a:rPr>
              <a:t>), the view (user interface), and the controller (intermediary between the model and the view).</a:t>
            </a:r>
          </a:p>
          <a:p>
            <a:pPr marL="0" indent="0">
              <a:buNone/>
            </a:pPr>
            <a:endParaRPr lang="en-US" dirty="0"/>
          </a:p>
        </p:txBody>
      </p:sp>
      <p:sp>
        <p:nvSpPr>
          <p:cNvPr id="4" name="Slide Number Placeholder 3">
            <a:extLst>
              <a:ext uri="{FF2B5EF4-FFF2-40B4-BE49-F238E27FC236}">
                <a16:creationId xmlns:a16="http://schemas.microsoft.com/office/drawing/2014/main" id="{7CB14888-DFE8-1024-0D53-FE579638AD7F}"/>
              </a:ext>
            </a:extLst>
          </p:cNvPr>
          <p:cNvSpPr>
            <a:spLocks noGrp="1"/>
          </p:cNvSpPr>
          <p:nvPr>
            <p:ph type="sldNum" sz="quarter" idx="12"/>
          </p:nvPr>
        </p:nvSpPr>
        <p:spPr/>
        <p:txBody>
          <a:bodyPr/>
          <a:lstStyle/>
          <a:p>
            <a:fld id="{7089E37E-25EC-427C-9C92-BEDD60FEA072}" type="slidenum">
              <a:rPr lang="en-US" smtClean="0"/>
              <a:t>4</a:t>
            </a:fld>
            <a:endParaRPr lang="en-US"/>
          </a:p>
        </p:txBody>
      </p:sp>
    </p:spTree>
    <p:extLst>
      <p:ext uri="{BB962C8B-B14F-4D97-AF65-F5344CB8AC3E}">
        <p14:creationId xmlns:p14="http://schemas.microsoft.com/office/powerpoint/2010/main" val="172767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8EB23-B540-0B89-3F9C-040AC0A8F58B}"/>
              </a:ext>
            </a:extLst>
          </p:cNvPr>
          <p:cNvSpPr>
            <a:spLocks noGrp="1"/>
          </p:cNvSpPr>
          <p:nvPr>
            <p:ph type="title"/>
          </p:nvPr>
        </p:nvSpPr>
        <p:spPr/>
        <p:txBody>
          <a:bodyPr/>
          <a:lstStyle/>
          <a:p>
            <a:r>
              <a:rPr lang="en-US" b="0" i="0" dirty="0">
                <a:solidFill>
                  <a:srgbClr val="050E17"/>
                </a:solidFill>
                <a:effectLst/>
                <a:latin typeface="-apple-system"/>
              </a:rPr>
              <a:t>Model-View-Controller</a:t>
            </a:r>
            <a:endParaRPr lang="en-US" dirty="0"/>
          </a:p>
        </p:txBody>
      </p:sp>
      <p:sp>
        <p:nvSpPr>
          <p:cNvPr id="3" name="Content Placeholder 2">
            <a:extLst>
              <a:ext uri="{FF2B5EF4-FFF2-40B4-BE49-F238E27FC236}">
                <a16:creationId xmlns:a16="http://schemas.microsoft.com/office/drawing/2014/main" id="{4982C306-8904-BA5B-48A6-BC265CAEED83}"/>
              </a:ext>
            </a:extLst>
          </p:cNvPr>
          <p:cNvSpPr>
            <a:spLocks noGrp="1"/>
          </p:cNvSpPr>
          <p:nvPr>
            <p:ph idx="1"/>
          </p:nvPr>
        </p:nvSpPr>
        <p:spPr>
          <a:xfrm>
            <a:off x="740545" y="1514906"/>
            <a:ext cx="10515600" cy="4351338"/>
          </a:xfrm>
        </p:spPr>
        <p:txBody>
          <a:bodyPr/>
          <a:lstStyle/>
          <a:p>
            <a:pPr algn="l"/>
            <a:r>
              <a:rPr lang="en-US" b="0" i="0" dirty="0">
                <a:solidFill>
                  <a:srgbClr val="050E17"/>
                </a:solidFill>
                <a:effectLst/>
                <a:latin typeface="-apple-system"/>
              </a:rPr>
              <a:t>MVC (Model-View-Controller) is a popular </a:t>
            </a:r>
            <a:r>
              <a:rPr lang="en-US" b="0" i="0" u="none" strike="noStrike" dirty="0">
                <a:solidFill>
                  <a:srgbClr val="050E17"/>
                </a:solidFill>
                <a:effectLst/>
                <a:latin typeface="-apple-system"/>
              </a:rPr>
              <a:t>architectural pattern</a:t>
            </a:r>
            <a:r>
              <a:rPr lang="en-US" b="0" i="0" dirty="0">
                <a:solidFill>
                  <a:srgbClr val="050E17"/>
                </a:solidFill>
                <a:effectLst/>
                <a:latin typeface="-apple-system"/>
              </a:rPr>
              <a:t> used in software development, particularly in web applications. It separates an application into three interconnected components: the model, the view, and the controller.</a:t>
            </a:r>
          </a:p>
          <a:p>
            <a:pPr marL="0" indent="0">
              <a:buNone/>
            </a:pPr>
            <a:br>
              <a:rPr lang="en-US" dirty="0"/>
            </a:br>
            <a:endParaRPr lang="en-US" dirty="0"/>
          </a:p>
        </p:txBody>
      </p:sp>
      <p:pic>
        <p:nvPicPr>
          <p:cNvPr id="1026" name="Picture 2">
            <a:extLst>
              <a:ext uri="{FF2B5EF4-FFF2-40B4-BE49-F238E27FC236}">
                <a16:creationId xmlns:a16="http://schemas.microsoft.com/office/drawing/2014/main" id="{0C4F90E7-2378-6A8D-E081-8E7F912567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2413" y="3171547"/>
            <a:ext cx="5638800" cy="34861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475EB1F-79FE-59AF-202E-9FEF50CE8B31}"/>
              </a:ext>
            </a:extLst>
          </p:cNvPr>
          <p:cNvSpPr>
            <a:spLocks noGrp="1"/>
          </p:cNvSpPr>
          <p:nvPr>
            <p:ph type="sldNum" sz="quarter" idx="12"/>
          </p:nvPr>
        </p:nvSpPr>
        <p:spPr/>
        <p:txBody>
          <a:bodyPr/>
          <a:lstStyle/>
          <a:p>
            <a:fld id="{7089E37E-25EC-427C-9C92-BEDD60FEA072}" type="slidenum">
              <a:rPr lang="en-US" smtClean="0"/>
              <a:t>5</a:t>
            </a:fld>
            <a:endParaRPr lang="en-US"/>
          </a:p>
        </p:txBody>
      </p:sp>
    </p:spTree>
    <p:extLst>
      <p:ext uri="{BB962C8B-B14F-4D97-AF65-F5344CB8AC3E}">
        <p14:creationId xmlns:p14="http://schemas.microsoft.com/office/powerpoint/2010/main" val="2505648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B9CDA-BC64-A9A0-A179-C4FC157DC6BA}"/>
              </a:ext>
            </a:extLst>
          </p:cNvPr>
          <p:cNvSpPr>
            <a:spLocks noGrp="1"/>
          </p:cNvSpPr>
          <p:nvPr>
            <p:ph type="title"/>
          </p:nvPr>
        </p:nvSpPr>
        <p:spPr/>
        <p:txBody>
          <a:bodyPr/>
          <a:lstStyle/>
          <a:p>
            <a:r>
              <a:rPr lang="en-US" b="0" i="0" dirty="0">
                <a:solidFill>
                  <a:srgbClr val="050E17"/>
                </a:solidFill>
                <a:effectLst/>
                <a:latin typeface="-apple-system"/>
              </a:rPr>
              <a:t>Model-View-Controller</a:t>
            </a:r>
            <a:endParaRPr lang="en-US" dirty="0"/>
          </a:p>
        </p:txBody>
      </p:sp>
      <p:sp>
        <p:nvSpPr>
          <p:cNvPr id="3" name="Content Placeholder 2">
            <a:extLst>
              <a:ext uri="{FF2B5EF4-FFF2-40B4-BE49-F238E27FC236}">
                <a16:creationId xmlns:a16="http://schemas.microsoft.com/office/drawing/2014/main" id="{A210A75F-2F30-48CB-735B-D04A65234867}"/>
              </a:ext>
            </a:extLst>
          </p:cNvPr>
          <p:cNvSpPr>
            <a:spLocks noGrp="1"/>
          </p:cNvSpPr>
          <p:nvPr>
            <p:ph idx="1"/>
          </p:nvPr>
        </p:nvSpPr>
        <p:spPr/>
        <p:txBody>
          <a:bodyPr>
            <a:normAutofit fontScale="92500" lnSpcReduction="20000"/>
          </a:bodyPr>
          <a:lstStyle/>
          <a:p>
            <a:pPr algn="l"/>
            <a:r>
              <a:rPr lang="en-US" b="0" i="0" dirty="0">
                <a:solidFill>
                  <a:srgbClr val="050E17"/>
                </a:solidFill>
                <a:effectLst/>
                <a:latin typeface="-apple-system"/>
              </a:rPr>
              <a:t>The three components of MVC are:</a:t>
            </a:r>
          </a:p>
          <a:p>
            <a:pPr algn="l">
              <a:buFont typeface="+mj-lt"/>
              <a:buAutoNum type="arabicPeriod"/>
            </a:pPr>
            <a:r>
              <a:rPr lang="en-US" b="0" i="0" dirty="0">
                <a:solidFill>
                  <a:srgbClr val="050E17"/>
                </a:solidFill>
                <a:effectLst/>
                <a:latin typeface="-apple-system"/>
              </a:rPr>
              <a:t>Model: The model represents the data and </a:t>
            </a:r>
            <a:r>
              <a:rPr lang="en-US" b="0" i="0" u="none" strike="noStrike" dirty="0">
                <a:solidFill>
                  <a:srgbClr val="050E17"/>
                </a:solidFill>
                <a:effectLst/>
                <a:latin typeface="-apple-system"/>
              </a:rPr>
              <a:t>business logic</a:t>
            </a:r>
            <a:r>
              <a:rPr lang="en-US" b="0" i="0" dirty="0">
                <a:solidFill>
                  <a:srgbClr val="050E17"/>
                </a:solidFill>
                <a:effectLst/>
                <a:latin typeface="-apple-system"/>
              </a:rPr>
              <a:t> of the application. It encapsulates the data and provides methods for accessing and manipulating it. The model is responsible for ensuring data integrity and consistency.</a:t>
            </a:r>
          </a:p>
          <a:p>
            <a:pPr algn="l">
              <a:buFont typeface="+mj-lt"/>
              <a:buAutoNum type="arabicPeriod"/>
            </a:pPr>
            <a:r>
              <a:rPr lang="en-US" b="0" i="0" dirty="0">
                <a:solidFill>
                  <a:srgbClr val="050E17"/>
                </a:solidFill>
                <a:effectLst/>
                <a:latin typeface="-apple-system"/>
              </a:rPr>
              <a:t>View: The view is responsible for rendering the user interface of the application. It receives data from the model and displays it to the user. The view is typically implemented using </a:t>
            </a:r>
            <a:r>
              <a:rPr lang="en-US" b="0" i="0" u="none" strike="noStrike" dirty="0">
                <a:solidFill>
                  <a:srgbClr val="050E17"/>
                </a:solidFill>
                <a:effectLst/>
                <a:latin typeface="-apple-system"/>
              </a:rPr>
              <a:t>HTML</a:t>
            </a:r>
            <a:r>
              <a:rPr lang="en-US" b="0" i="0" dirty="0">
                <a:solidFill>
                  <a:srgbClr val="050E17"/>
                </a:solidFill>
                <a:effectLst/>
                <a:latin typeface="-apple-system"/>
              </a:rPr>
              <a:t>, </a:t>
            </a:r>
            <a:r>
              <a:rPr lang="en-US" b="0" i="0" u="none" strike="noStrike" dirty="0">
                <a:solidFill>
                  <a:srgbClr val="050E17"/>
                </a:solidFill>
                <a:effectLst/>
                <a:latin typeface="-apple-system"/>
              </a:rPr>
              <a:t>CSS</a:t>
            </a:r>
            <a:r>
              <a:rPr lang="en-US" b="0" i="0" dirty="0">
                <a:solidFill>
                  <a:srgbClr val="050E17"/>
                </a:solidFill>
                <a:effectLst/>
                <a:latin typeface="-apple-system"/>
              </a:rPr>
              <a:t>, and </a:t>
            </a:r>
            <a:r>
              <a:rPr lang="en-US" b="0" i="0" u="none" strike="noStrike" dirty="0">
                <a:solidFill>
                  <a:srgbClr val="050E17"/>
                </a:solidFill>
                <a:effectLst/>
                <a:latin typeface="-apple-system"/>
              </a:rPr>
              <a:t>JavaScript</a:t>
            </a:r>
            <a:r>
              <a:rPr lang="en-US" b="0" i="0" dirty="0">
                <a:solidFill>
                  <a:srgbClr val="050E17"/>
                </a:solidFill>
                <a:effectLst/>
                <a:latin typeface="-apple-system"/>
              </a:rPr>
              <a:t>.</a:t>
            </a:r>
          </a:p>
          <a:p>
            <a:pPr algn="l">
              <a:buFont typeface="+mj-lt"/>
              <a:buAutoNum type="arabicPeriod"/>
            </a:pPr>
            <a:r>
              <a:rPr lang="en-US" b="0" i="0" dirty="0">
                <a:solidFill>
                  <a:srgbClr val="050E17"/>
                </a:solidFill>
                <a:effectLst/>
                <a:latin typeface="-apple-system"/>
              </a:rPr>
              <a:t>Controller: The controller acts as an intermediary between the model and the view. It receives input from the user, interacts with the model to retrieve or modify data, and then passes that data to the view for rendering. The controller is responsible for handling </a:t>
            </a:r>
            <a:r>
              <a:rPr lang="en-US" b="0" i="0" u="none" strike="noStrike" dirty="0">
                <a:solidFill>
                  <a:srgbClr val="050E17"/>
                </a:solidFill>
                <a:effectLst/>
                <a:latin typeface="-apple-system"/>
              </a:rPr>
              <a:t>user interactions</a:t>
            </a:r>
            <a:r>
              <a:rPr lang="en-US" b="0" i="0" dirty="0">
                <a:solidFill>
                  <a:srgbClr val="050E17"/>
                </a:solidFill>
                <a:effectLst/>
                <a:latin typeface="-apple-system"/>
              </a:rPr>
              <a:t> and coordinating the flow of data between the model and the view.</a:t>
            </a:r>
          </a:p>
          <a:p>
            <a:endParaRPr lang="en-US" dirty="0"/>
          </a:p>
        </p:txBody>
      </p:sp>
      <p:sp>
        <p:nvSpPr>
          <p:cNvPr id="4" name="Slide Number Placeholder 3">
            <a:extLst>
              <a:ext uri="{FF2B5EF4-FFF2-40B4-BE49-F238E27FC236}">
                <a16:creationId xmlns:a16="http://schemas.microsoft.com/office/drawing/2014/main" id="{53A90896-8974-F0A1-E836-598AC664CAF2}"/>
              </a:ext>
            </a:extLst>
          </p:cNvPr>
          <p:cNvSpPr>
            <a:spLocks noGrp="1"/>
          </p:cNvSpPr>
          <p:nvPr>
            <p:ph type="sldNum" sz="quarter" idx="12"/>
          </p:nvPr>
        </p:nvSpPr>
        <p:spPr/>
        <p:txBody>
          <a:bodyPr/>
          <a:lstStyle/>
          <a:p>
            <a:fld id="{7089E37E-25EC-427C-9C92-BEDD60FEA072}" type="slidenum">
              <a:rPr lang="en-US" smtClean="0"/>
              <a:t>6</a:t>
            </a:fld>
            <a:endParaRPr lang="en-US"/>
          </a:p>
        </p:txBody>
      </p:sp>
    </p:spTree>
    <p:extLst>
      <p:ext uri="{BB962C8B-B14F-4D97-AF65-F5344CB8AC3E}">
        <p14:creationId xmlns:p14="http://schemas.microsoft.com/office/powerpoint/2010/main" val="3431822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4A880-9D02-2392-E68D-4E312F6E955F}"/>
              </a:ext>
            </a:extLst>
          </p:cNvPr>
          <p:cNvSpPr>
            <a:spLocks noGrp="1"/>
          </p:cNvSpPr>
          <p:nvPr>
            <p:ph type="title"/>
          </p:nvPr>
        </p:nvSpPr>
        <p:spPr/>
        <p:txBody>
          <a:bodyPr/>
          <a:lstStyle/>
          <a:p>
            <a:r>
              <a:rPr lang="en-US" b="0" i="0" dirty="0">
                <a:solidFill>
                  <a:srgbClr val="050E17"/>
                </a:solidFill>
                <a:effectLst/>
                <a:latin typeface="-apple-system"/>
              </a:rPr>
              <a:t>Model-View-Controller</a:t>
            </a:r>
            <a:endParaRPr lang="en-US" dirty="0"/>
          </a:p>
        </p:txBody>
      </p:sp>
      <p:sp>
        <p:nvSpPr>
          <p:cNvPr id="3" name="Content Placeholder 2">
            <a:extLst>
              <a:ext uri="{FF2B5EF4-FFF2-40B4-BE49-F238E27FC236}">
                <a16:creationId xmlns:a16="http://schemas.microsoft.com/office/drawing/2014/main" id="{43B6AF80-40FF-CC9F-2F1E-8FAF78EFDBCB}"/>
              </a:ext>
            </a:extLst>
          </p:cNvPr>
          <p:cNvSpPr>
            <a:spLocks noGrp="1"/>
          </p:cNvSpPr>
          <p:nvPr>
            <p:ph idx="1"/>
          </p:nvPr>
        </p:nvSpPr>
        <p:spPr/>
        <p:txBody>
          <a:bodyPr>
            <a:normAutofit fontScale="92500" lnSpcReduction="20000"/>
          </a:bodyPr>
          <a:lstStyle/>
          <a:p>
            <a:pPr algn="l"/>
            <a:r>
              <a:rPr lang="en-US" b="0" i="0" dirty="0">
                <a:solidFill>
                  <a:srgbClr val="050E17"/>
                </a:solidFill>
                <a:effectLst/>
                <a:latin typeface="-apple-system"/>
              </a:rPr>
              <a:t>The benefits of using the </a:t>
            </a:r>
            <a:r>
              <a:rPr lang="en-US" b="0" i="0" u="none" strike="noStrike" dirty="0">
                <a:solidFill>
                  <a:srgbClr val="050E17"/>
                </a:solidFill>
                <a:effectLst/>
                <a:latin typeface="-apple-system"/>
              </a:rPr>
              <a:t>MVC pattern</a:t>
            </a:r>
            <a:r>
              <a:rPr lang="en-US" b="0" i="0" dirty="0">
                <a:solidFill>
                  <a:srgbClr val="050E17"/>
                </a:solidFill>
                <a:effectLst/>
                <a:latin typeface="-apple-system"/>
              </a:rPr>
              <a:t> include:</a:t>
            </a:r>
          </a:p>
          <a:p>
            <a:pPr algn="l">
              <a:buFont typeface="+mj-lt"/>
              <a:buAutoNum type="arabicPeriod"/>
            </a:pPr>
            <a:r>
              <a:rPr lang="en-US" b="0" i="0" dirty="0">
                <a:solidFill>
                  <a:srgbClr val="050E17"/>
                </a:solidFill>
                <a:effectLst/>
                <a:latin typeface="-apple-system"/>
              </a:rPr>
              <a:t>Separation of concerns: By separating the application into distinct components, MVC promotes a clear separation of concerns, making it easier to understand and maintain the code.</a:t>
            </a:r>
          </a:p>
          <a:p>
            <a:pPr algn="l">
              <a:buFont typeface="+mj-lt"/>
              <a:buAutoNum type="arabicPeriod"/>
            </a:pPr>
            <a:r>
              <a:rPr lang="en-US" b="0" i="0" dirty="0">
                <a:solidFill>
                  <a:srgbClr val="050E17"/>
                </a:solidFill>
                <a:effectLst/>
                <a:latin typeface="-apple-system"/>
              </a:rPr>
              <a:t>Reusability: Since each component is independent of the others, they can be reused in other parts of the application or in other applications altogether.</a:t>
            </a:r>
          </a:p>
          <a:p>
            <a:pPr algn="l">
              <a:buFont typeface="+mj-lt"/>
              <a:buAutoNum type="arabicPeriod"/>
            </a:pPr>
            <a:r>
              <a:rPr lang="en-US" b="0" i="0" u="none" strike="noStrike" dirty="0">
                <a:solidFill>
                  <a:srgbClr val="050E17"/>
                </a:solidFill>
                <a:effectLst/>
                <a:latin typeface="-apple-system"/>
              </a:rPr>
              <a:t>Testability</a:t>
            </a:r>
            <a:r>
              <a:rPr lang="en-US" b="0" i="0" dirty="0">
                <a:solidFill>
                  <a:srgbClr val="050E17"/>
                </a:solidFill>
                <a:effectLst/>
                <a:latin typeface="-apple-system"/>
              </a:rPr>
              <a:t>: Testing each component separately is easier and more effective than testing the application as a whole.</a:t>
            </a:r>
          </a:p>
          <a:p>
            <a:pPr algn="l">
              <a:buFont typeface="+mj-lt"/>
              <a:buAutoNum type="arabicPeriod"/>
            </a:pPr>
            <a:r>
              <a:rPr lang="en-US" b="0" i="0" dirty="0" err="1">
                <a:solidFill>
                  <a:srgbClr val="050E17"/>
                </a:solidFill>
                <a:effectLst/>
                <a:latin typeface="-apple-system"/>
              </a:rPr>
              <a:t>Flexibility:MVC</a:t>
            </a:r>
            <a:r>
              <a:rPr lang="en-US" b="0" i="0" dirty="0">
                <a:solidFill>
                  <a:srgbClr val="050E17"/>
                </a:solidFill>
                <a:effectLst/>
                <a:latin typeface="-apple-system"/>
              </a:rPr>
              <a:t> is a flexible pattern that can be adapted to different types of applications and use cases. It allows for changing one component without affecting the others, making it easier to modify and extend the application.</a:t>
            </a:r>
          </a:p>
          <a:p>
            <a:endParaRPr lang="en-US" dirty="0"/>
          </a:p>
        </p:txBody>
      </p:sp>
      <p:sp>
        <p:nvSpPr>
          <p:cNvPr id="4" name="Slide Number Placeholder 3">
            <a:extLst>
              <a:ext uri="{FF2B5EF4-FFF2-40B4-BE49-F238E27FC236}">
                <a16:creationId xmlns:a16="http://schemas.microsoft.com/office/drawing/2014/main" id="{32154C3D-9F4E-ACCA-64C4-28E58C321240}"/>
              </a:ext>
            </a:extLst>
          </p:cNvPr>
          <p:cNvSpPr>
            <a:spLocks noGrp="1"/>
          </p:cNvSpPr>
          <p:nvPr>
            <p:ph type="sldNum" sz="quarter" idx="12"/>
          </p:nvPr>
        </p:nvSpPr>
        <p:spPr/>
        <p:txBody>
          <a:bodyPr/>
          <a:lstStyle/>
          <a:p>
            <a:fld id="{7089E37E-25EC-427C-9C92-BEDD60FEA072}" type="slidenum">
              <a:rPr lang="en-US" smtClean="0"/>
              <a:t>7</a:t>
            </a:fld>
            <a:endParaRPr lang="en-US"/>
          </a:p>
        </p:txBody>
      </p:sp>
    </p:spTree>
    <p:extLst>
      <p:ext uri="{BB962C8B-B14F-4D97-AF65-F5344CB8AC3E}">
        <p14:creationId xmlns:p14="http://schemas.microsoft.com/office/powerpoint/2010/main" val="3620107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76C15-33D7-6A97-EC29-C4B89626D64A}"/>
              </a:ext>
            </a:extLst>
          </p:cNvPr>
          <p:cNvSpPr>
            <a:spLocks noGrp="1"/>
          </p:cNvSpPr>
          <p:nvPr>
            <p:ph type="title"/>
          </p:nvPr>
        </p:nvSpPr>
        <p:spPr/>
        <p:txBody>
          <a:bodyPr/>
          <a:lstStyle/>
          <a:p>
            <a:r>
              <a:rPr lang="en-US" b="0" i="0" dirty="0">
                <a:solidFill>
                  <a:srgbClr val="050E17"/>
                </a:solidFill>
                <a:effectLst/>
                <a:latin typeface="-apple-system"/>
              </a:rPr>
              <a:t>Model-View-Controller</a:t>
            </a:r>
            <a:endParaRPr lang="en-US" dirty="0"/>
          </a:p>
        </p:txBody>
      </p:sp>
      <p:sp>
        <p:nvSpPr>
          <p:cNvPr id="3" name="Content Placeholder 2">
            <a:extLst>
              <a:ext uri="{FF2B5EF4-FFF2-40B4-BE49-F238E27FC236}">
                <a16:creationId xmlns:a16="http://schemas.microsoft.com/office/drawing/2014/main" id="{8DC9609D-87EE-EBF9-190E-77DBFC58B108}"/>
              </a:ext>
            </a:extLst>
          </p:cNvPr>
          <p:cNvSpPr>
            <a:spLocks noGrp="1"/>
          </p:cNvSpPr>
          <p:nvPr>
            <p:ph idx="1"/>
          </p:nvPr>
        </p:nvSpPr>
        <p:spPr/>
        <p:txBody>
          <a:bodyPr/>
          <a:lstStyle/>
          <a:p>
            <a:r>
              <a:rPr lang="en-US" b="0" i="0" dirty="0">
                <a:solidFill>
                  <a:srgbClr val="050E17"/>
                </a:solidFill>
                <a:effectLst/>
                <a:latin typeface="-apple-system"/>
              </a:rPr>
              <a:t>In </a:t>
            </a:r>
            <a:r>
              <a:rPr lang="en-US" b="0" i="0" u="none" strike="noStrike" dirty="0">
                <a:effectLst/>
                <a:latin typeface="-apple-system"/>
              </a:rPr>
              <a:t>web development</a:t>
            </a:r>
            <a:r>
              <a:rPr lang="en-US" b="0" i="0" dirty="0">
                <a:solidFill>
                  <a:srgbClr val="050E17"/>
                </a:solidFill>
                <a:effectLst/>
                <a:latin typeface="-apple-system"/>
              </a:rPr>
              <a:t>, MVC is commonly used in frameworks like </a:t>
            </a:r>
            <a:r>
              <a:rPr lang="en-US" b="0" i="0" u="none" strike="noStrike" dirty="0">
                <a:effectLst/>
                <a:latin typeface="-apple-system"/>
              </a:rPr>
              <a:t>Laravel</a:t>
            </a:r>
            <a:r>
              <a:rPr lang="en-US" b="0" i="0" dirty="0">
                <a:solidFill>
                  <a:srgbClr val="050E17"/>
                </a:solidFill>
                <a:effectLst/>
                <a:latin typeface="-apple-system"/>
              </a:rPr>
              <a:t>, Ruby on Rails, and Spring MVC. In these frameworks, the model is typically represented by </a:t>
            </a:r>
            <a:r>
              <a:rPr lang="en-US" b="0" i="0" u="none" strike="noStrike" dirty="0">
                <a:effectLst/>
                <a:latin typeface="-apple-system"/>
              </a:rPr>
              <a:t>database tables</a:t>
            </a:r>
            <a:r>
              <a:rPr lang="en-US" b="0" i="0" dirty="0">
                <a:solidFill>
                  <a:srgbClr val="050E17"/>
                </a:solidFill>
                <a:effectLst/>
                <a:latin typeface="-apple-system"/>
              </a:rPr>
              <a:t> or object-relational mapping (ORM) frameworks, while the view is rendered using </a:t>
            </a:r>
            <a:r>
              <a:rPr lang="en-US" b="0" i="0" u="none" strike="noStrike" dirty="0">
                <a:effectLst/>
                <a:latin typeface="-apple-system"/>
              </a:rPr>
              <a:t>templating engines</a:t>
            </a:r>
            <a:r>
              <a:rPr lang="en-US" b="0" i="0" dirty="0">
                <a:solidFill>
                  <a:srgbClr val="050E17"/>
                </a:solidFill>
                <a:effectLst/>
                <a:latin typeface="-apple-system"/>
              </a:rPr>
              <a:t> like Blade, ERB, or </a:t>
            </a:r>
            <a:r>
              <a:rPr lang="en-US" b="0" i="0" dirty="0" err="1">
                <a:solidFill>
                  <a:srgbClr val="050E17"/>
                </a:solidFill>
                <a:effectLst/>
                <a:latin typeface="-apple-system"/>
              </a:rPr>
              <a:t>Thymeleaf</a:t>
            </a:r>
            <a:r>
              <a:rPr lang="en-US" b="0" i="0" dirty="0">
                <a:solidFill>
                  <a:srgbClr val="050E17"/>
                </a:solidFill>
                <a:effectLst/>
                <a:latin typeface="-apple-system"/>
              </a:rPr>
              <a:t>. The controller is implemented as a class that handles incoming requests and sends responses back to the client.</a:t>
            </a:r>
            <a:endParaRPr lang="en-US" dirty="0"/>
          </a:p>
        </p:txBody>
      </p:sp>
      <p:sp>
        <p:nvSpPr>
          <p:cNvPr id="4" name="Slide Number Placeholder 3">
            <a:extLst>
              <a:ext uri="{FF2B5EF4-FFF2-40B4-BE49-F238E27FC236}">
                <a16:creationId xmlns:a16="http://schemas.microsoft.com/office/drawing/2014/main" id="{A844EE89-A900-B5F7-8B7E-197EFEDFED32}"/>
              </a:ext>
            </a:extLst>
          </p:cNvPr>
          <p:cNvSpPr>
            <a:spLocks noGrp="1"/>
          </p:cNvSpPr>
          <p:nvPr>
            <p:ph type="sldNum" sz="quarter" idx="12"/>
          </p:nvPr>
        </p:nvSpPr>
        <p:spPr/>
        <p:txBody>
          <a:bodyPr/>
          <a:lstStyle/>
          <a:p>
            <a:fld id="{7089E37E-25EC-427C-9C92-BEDD60FEA072}" type="slidenum">
              <a:rPr lang="en-US" smtClean="0"/>
              <a:t>8</a:t>
            </a:fld>
            <a:endParaRPr lang="en-US"/>
          </a:p>
        </p:txBody>
      </p:sp>
    </p:spTree>
    <p:extLst>
      <p:ext uri="{BB962C8B-B14F-4D97-AF65-F5344CB8AC3E}">
        <p14:creationId xmlns:p14="http://schemas.microsoft.com/office/powerpoint/2010/main" val="1789409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F1E83-092B-6C5B-CB9B-39DCFC825652}"/>
              </a:ext>
            </a:extLst>
          </p:cNvPr>
          <p:cNvSpPr>
            <a:spLocks noGrp="1"/>
          </p:cNvSpPr>
          <p:nvPr>
            <p:ph type="title"/>
          </p:nvPr>
        </p:nvSpPr>
        <p:spPr>
          <a:xfrm>
            <a:off x="838200" y="78752"/>
            <a:ext cx="10515600" cy="1325563"/>
          </a:xfrm>
        </p:spPr>
        <p:txBody>
          <a:bodyPr/>
          <a:lstStyle/>
          <a:p>
            <a:r>
              <a:rPr lang="en-US" b="0" i="0" u="none" strike="noStrike" dirty="0">
                <a:solidFill>
                  <a:srgbClr val="050E17"/>
                </a:solidFill>
                <a:effectLst/>
                <a:latin typeface="-apple-system"/>
              </a:rPr>
              <a:t>Microservices</a:t>
            </a:r>
            <a:endParaRPr lang="en-US" dirty="0"/>
          </a:p>
        </p:txBody>
      </p:sp>
      <p:sp>
        <p:nvSpPr>
          <p:cNvPr id="3" name="Content Placeholder 2">
            <a:extLst>
              <a:ext uri="{FF2B5EF4-FFF2-40B4-BE49-F238E27FC236}">
                <a16:creationId xmlns:a16="http://schemas.microsoft.com/office/drawing/2014/main" id="{4F2FAC7E-6351-6180-6F03-6CF9903AE024}"/>
              </a:ext>
            </a:extLst>
          </p:cNvPr>
          <p:cNvSpPr>
            <a:spLocks noGrp="1"/>
          </p:cNvSpPr>
          <p:nvPr>
            <p:ph idx="1"/>
          </p:nvPr>
        </p:nvSpPr>
        <p:spPr>
          <a:xfrm>
            <a:off x="838200" y="1253331"/>
            <a:ext cx="10515600" cy="4351338"/>
          </a:xfrm>
        </p:spPr>
        <p:txBody>
          <a:bodyPr/>
          <a:lstStyle/>
          <a:p>
            <a:pPr algn="l">
              <a:buFont typeface="+mj-lt"/>
              <a:buAutoNum type="arabicPeriod"/>
            </a:pPr>
            <a:r>
              <a:rPr lang="en-US" b="0" i="0" u="none" strike="noStrike" dirty="0">
                <a:solidFill>
                  <a:srgbClr val="050E17"/>
                </a:solidFill>
                <a:effectLst/>
                <a:latin typeface="-apple-system"/>
              </a:rPr>
              <a:t>Microservices</a:t>
            </a:r>
            <a:r>
              <a:rPr lang="en-US" b="0" i="0" dirty="0">
                <a:solidFill>
                  <a:srgbClr val="050E17"/>
                </a:solidFill>
                <a:effectLst/>
                <a:latin typeface="-apple-system"/>
              </a:rPr>
              <a:t>: This pattern decomposes a large system into smaller, independent services that communicate with each other through APIs. Each microservice is focused on a specific functionality, making it easier to maintain and scale the system.</a:t>
            </a:r>
          </a:p>
          <a:p>
            <a:endParaRPr lang="en-US" dirty="0"/>
          </a:p>
        </p:txBody>
      </p:sp>
      <p:sp>
        <p:nvSpPr>
          <p:cNvPr id="4" name="AutoShape 2" descr="What is microservice architecture and how does it work? - Idea Usher">
            <a:extLst>
              <a:ext uri="{FF2B5EF4-FFF2-40B4-BE49-F238E27FC236}">
                <a16:creationId xmlns:a16="http://schemas.microsoft.com/office/drawing/2014/main" id="{EFEB96D5-8DEC-959E-A13C-01DE3FF450A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17A38957-0B90-31C5-BDB3-526F11350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9216" y="2764803"/>
            <a:ext cx="6546934" cy="4093197"/>
          </a:xfrm>
          <a:prstGeom prst="rect">
            <a:avLst/>
          </a:prstGeom>
        </p:spPr>
      </p:pic>
      <p:sp>
        <p:nvSpPr>
          <p:cNvPr id="7" name="Slide Number Placeholder 6">
            <a:extLst>
              <a:ext uri="{FF2B5EF4-FFF2-40B4-BE49-F238E27FC236}">
                <a16:creationId xmlns:a16="http://schemas.microsoft.com/office/drawing/2014/main" id="{E4194ED5-D8B1-D9D8-3909-7C5B1A47B5A9}"/>
              </a:ext>
            </a:extLst>
          </p:cNvPr>
          <p:cNvSpPr>
            <a:spLocks noGrp="1"/>
          </p:cNvSpPr>
          <p:nvPr>
            <p:ph type="sldNum" sz="quarter" idx="12"/>
          </p:nvPr>
        </p:nvSpPr>
        <p:spPr/>
        <p:txBody>
          <a:bodyPr/>
          <a:lstStyle/>
          <a:p>
            <a:fld id="{7089E37E-25EC-427C-9C92-BEDD60FEA072}" type="slidenum">
              <a:rPr lang="en-US" smtClean="0"/>
              <a:t>9</a:t>
            </a:fld>
            <a:endParaRPr lang="en-US"/>
          </a:p>
        </p:txBody>
      </p:sp>
    </p:spTree>
    <p:extLst>
      <p:ext uri="{BB962C8B-B14F-4D97-AF65-F5344CB8AC3E}">
        <p14:creationId xmlns:p14="http://schemas.microsoft.com/office/powerpoint/2010/main" val="2540084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737</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Calibri</vt:lpstr>
      <vt:lpstr>Calibri Light</vt:lpstr>
      <vt:lpstr>Office Theme</vt:lpstr>
      <vt:lpstr>Architecture patterns</vt:lpstr>
      <vt:lpstr>Architectural patterns</vt:lpstr>
      <vt:lpstr>Architectural patterns</vt:lpstr>
      <vt:lpstr>Model-View-Controller</vt:lpstr>
      <vt:lpstr>Model-View-Controller</vt:lpstr>
      <vt:lpstr>Model-View-Controller</vt:lpstr>
      <vt:lpstr>Model-View-Controller</vt:lpstr>
      <vt:lpstr>Model-View-Controller</vt:lpstr>
      <vt:lpstr>Microservices</vt:lpstr>
      <vt:lpstr>Layered architecture</vt:lpstr>
      <vt:lpstr>Service-oriented architecture (SOA)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patterns</dc:title>
  <dc:creator>Iyad</dc:creator>
  <cp:lastModifiedBy>Iyad</cp:lastModifiedBy>
  <cp:revision>2</cp:revision>
  <dcterms:created xsi:type="dcterms:W3CDTF">2023-05-22T05:48:15Z</dcterms:created>
  <dcterms:modified xsi:type="dcterms:W3CDTF">2023-05-22T05:48:47Z</dcterms:modified>
</cp:coreProperties>
</file>