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64" r:id="rId4"/>
    <p:sldId id="265" r:id="rId5"/>
    <p:sldId id="259" r:id="rId6"/>
    <p:sldId id="260" r:id="rId7"/>
    <p:sldId id="266" r:id="rId8"/>
    <p:sldId id="257" r:id="rId9"/>
    <p:sldId id="262" r:id="rId10"/>
    <p:sldId id="267" r:id="rId11"/>
    <p:sldId id="272" r:id="rId12"/>
    <p:sldId id="271" r:id="rId13"/>
    <p:sldId id="263" r:id="rId14"/>
    <p:sldId id="270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2" autoAdjust="0"/>
  </p:normalViewPr>
  <p:slideViewPr>
    <p:cSldViewPr snapToGrid="0">
      <p:cViewPr>
        <p:scale>
          <a:sx n="80" d="100"/>
          <a:sy n="80" d="100"/>
        </p:scale>
        <p:origin x="35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7DE1D-F772-443F-B367-6A6E7024C0D4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6D52-1013-494D-9260-255BEBAEE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2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Martin:  </a:t>
            </a:r>
            <a:r>
              <a:rPr lang="de-DE" dirty="0" smtClean="0"/>
              <a:t>1</a:t>
            </a:r>
            <a:r>
              <a:rPr lang="de-DE" baseline="0" dirty="0" smtClean="0"/>
              <a:t> – 4  9 - 12</a:t>
            </a:r>
            <a:endParaRPr lang="de-DE" dirty="0" smtClean="0"/>
          </a:p>
          <a:p>
            <a:r>
              <a:rPr lang="de-DE" dirty="0" smtClean="0"/>
              <a:t>Patrick   5 – 8 13 -</a:t>
            </a:r>
            <a:r>
              <a:rPr lang="de-DE" baseline="0" dirty="0" smtClean="0"/>
              <a:t> Ende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2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Vorgängerprogramm 3 Schichten  (Play als GUI,  Core als Backend)  Websocket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Zusätzlich  </a:t>
            </a:r>
            <a:r>
              <a:rPr lang="de-DE" baseline="0" dirty="0" err="1" smtClean="0"/>
              <a:t>Persistenceschicht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Datenbenken</a:t>
            </a:r>
            <a:r>
              <a:rPr lang="de-DE" baseline="0" dirty="0" smtClean="0"/>
              <a:t> und Webservice</a:t>
            </a:r>
          </a:p>
          <a:p>
            <a:endParaRPr lang="de-DE" baseline="0" dirty="0" smtClean="0"/>
          </a:p>
          <a:p>
            <a:r>
              <a:rPr lang="de-DE" baseline="0" dirty="0" smtClean="0"/>
              <a:t>Multiuserfähig:</a:t>
            </a:r>
          </a:p>
          <a:p>
            <a:r>
              <a:rPr lang="de-DE" baseline="0" dirty="0" smtClean="0"/>
              <a:t>  1. Play Controller</a:t>
            </a:r>
          </a:p>
          <a:p>
            <a:r>
              <a:rPr lang="de-DE" baseline="0" dirty="0" smtClean="0"/>
              <a:t>  2. Pro User ein Websocket</a:t>
            </a:r>
          </a:p>
          <a:p>
            <a:r>
              <a:rPr lang="de-DE" baseline="0" dirty="0" smtClean="0"/>
              <a:t>  3. Pro User ein Game Controller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Play Controller hält </a:t>
            </a:r>
            <a:r>
              <a:rPr lang="de-DE" baseline="0" dirty="0" err="1" smtClean="0"/>
              <a:t>Referencen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Websockets</a:t>
            </a:r>
            <a:r>
              <a:rPr lang="de-DE" baseline="0" dirty="0" smtClean="0"/>
              <a:t> und Game Controller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45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„</a:t>
            </a:r>
            <a:r>
              <a:rPr lang="de-DE" dirty="0" err="1" smtClean="0"/>
              <a:t>Plugin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kein richtiges </a:t>
            </a:r>
            <a:r>
              <a:rPr lang="de-DE" dirty="0" err="1" smtClean="0"/>
              <a:t>Plugin</a:t>
            </a:r>
            <a:r>
              <a:rPr lang="de-DE" dirty="0" smtClean="0"/>
              <a:t> mit </a:t>
            </a:r>
            <a:r>
              <a:rPr lang="de-DE" dirty="0" err="1" smtClean="0"/>
              <a:t>Multibinding</a:t>
            </a:r>
            <a:r>
              <a:rPr lang="de-DE" dirty="0" smtClean="0"/>
              <a:t> sondern kann </a:t>
            </a:r>
            <a:r>
              <a:rPr lang="de-DE" b="1" dirty="0" smtClean="0"/>
              <a:t>nachträglich</a:t>
            </a:r>
            <a:r>
              <a:rPr lang="de-DE" baseline="0" dirty="0" smtClean="0"/>
              <a:t> erweitert werden.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aseline="0" dirty="0" smtClean="0"/>
              <a:t>Spielstein mit Interface und 3 Implementierungen wobei </a:t>
            </a:r>
            <a:r>
              <a:rPr lang="de-DE" baseline="0" dirty="0" err="1" smtClean="0"/>
              <a:t>VisibleBrick</a:t>
            </a:r>
            <a:endParaRPr lang="de-DE" baseline="0" dirty="0" smtClean="0"/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Im Level Name der Klasse eingetragen plus die Parameter für den Stein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-&gt; Keine Codeanpassung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Registrieren</a:t>
            </a:r>
            <a:r>
              <a:rPr lang="de-DE" baseline="0" dirty="0" smtClean="0"/>
              <a:t> des Users mit Visual VM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CouchDB</a:t>
            </a:r>
            <a:endParaRPr lang="de-DE" baseline="0" dirty="0" smtClean="0"/>
          </a:p>
          <a:p>
            <a:pPr marL="457200" lvl="1" indent="0">
              <a:buFontTx/>
              <a:buNone/>
            </a:pPr>
            <a:r>
              <a:rPr lang="de-DE" baseline="0" dirty="0" smtClean="0"/>
              <a:t>150 </a:t>
            </a:r>
            <a:r>
              <a:rPr lang="de-DE" baseline="0" dirty="0" err="1" smtClean="0"/>
              <a:t>ms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Hibernate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DB4O</a:t>
            </a:r>
          </a:p>
          <a:p>
            <a:pPr marL="457200" lvl="1" indent="0">
              <a:buFontTx/>
              <a:buNone/>
            </a:pPr>
            <a:r>
              <a:rPr lang="de-DE" dirty="0" smtClean="0"/>
              <a:t>100 </a:t>
            </a:r>
            <a:r>
              <a:rPr lang="de-DE" dirty="0" err="1" smtClean="0"/>
              <a:t>ms</a:t>
            </a:r>
            <a:endParaRPr lang="de-DE" dirty="0" smtClean="0"/>
          </a:p>
          <a:p>
            <a:pPr marL="0" indent="0">
              <a:buFontTx/>
              <a:buNone/>
            </a:pPr>
            <a:r>
              <a:rPr lang="de-DE" dirty="0" smtClean="0"/>
              <a:t>Schnellste DB40</a:t>
            </a:r>
            <a:r>
              <a:rPr lang="de-DE" baseline="0" dirty="0" smtClean="0"/>
              <a:t>  -&gt; </a:t>
            </a:r>
            <a:r>
              <a:rPr lang="de-DE" baseline="0" dirty="0" err="1" smtClean="0"/>
              <a:t>local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dirty="0" smtClean="0"/>
              <a:t>Keine Wirkliche Verbesserung</a:t>
            </a:r>
            <a:r>
              <a:rPr lang="de-DE" baseline="0" dirty="0" smtClean="0"/>
              <a:t>  da ganze Zeit für Request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4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Programmierfehler und Speicherausnutzung zu betrachten</a:t>
            </a:r>
          </a:p>
          <a:p>
            <a:r>
              <a:rPr lang="de-DE" dirty="0" smtClean="0"/>
              <a:t>Memory mit </a:t>
            </a:r>
            <a:r>
              <a:rPr lang="de-DE" dirty="0" err="1" smtClean="0"/>
              <a:t>Jmeter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Mit</a:t>
            </a:r>
            <a:r>
              <a:rPr lang="de-DE" baseline="0" dirty="0" smtClean="0"/>
              <a:t> 2 Usern genau </a:t>
            </a:r>
            <a:r>
              <a:rPr lang="de-DE" baseline="0" dirty="0" err="1" smtClean="0"/>
              <a:t>ersichtilich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</a:t>
            </a:r>
            <a:r>
              <a:rPr lang="de-DE" baseline="0" dirty="0" err="1" smtClean="0"/>
              <a:t>HighscoreDaos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Hibernate</a:t>
            </a:r>
            <a:r>
              <a:rPr lang="de-DE" baseline="0" dirty="0" smtClean="0"/>
              <a:t> (Default)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</a:t>
            </a:r>
            <a:r>
              <a:rPr lang="de-DE" baseline="0" dirty="0" err="1" smtClean="0"/>
              <a:t>GameWebsockets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-&gt; 1 </a:t>
            </a:r>
            <a:r>
              <a:rPr lang="de-DE" baseline="0" dirty="0" err="1" smtClean="0"/>
              <a:t>Application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3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Test  gleicher Test mit 5 Threads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2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2. Test 50</a:t>
            </a:r>
            <a:r>
              <a:rPr lang="de-DE" dirty="0" smtClean="0"/>
              <a:t>0 Anfragen mit 10 Threads gleichzeitig</a:t>
            </a: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-&gt; wie</a:t>
            </a:r>
            <a:r>
              <a:rPr lang="de-DE" baseline="0" dirty="0" smtClean="0"/>
              <a:t> erwartet Verdopplung der Zeit / Durchschnitt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26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A6D52-1013-494D-9260-255BEBAEE1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5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74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6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2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6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04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75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6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12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1941-B496-4311-AA0A-CBDC76685632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6B3D-A54A-4BD9-A9A1-4C9D7A65B8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87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Softwarearchitekturen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Breakout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873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/>
              <a:t>profiling</a:t>
            </a:r>
            <a:r>
              <a:rPr lang="de-DE" sz="4800" dirty="0"/>
              <a:t> </a:t>
            </a:r>
            <a:r>
              <a:rPr lang="de-DE" sz="4800" dirty="0" smtClean="0"/>
              <a:t>Memory </a:t>
            </a:r>
            <a:r>
              <a:rPr lang="de-DE" sz="4800" dirty="0" smtClean="0"/>
              <a:t>mit </a:t>
            </a:r>
            <a:r>
              <a:rPr lang="de-DE" sz="4800" dirty="0" err="1" smtClean="0"/>
              <a:t>JMeter</a:t>
            </a:r>
            <a:endParaRPr lang="de-DE" sz="4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3" y="1921658"/>
            <a:ext cx="977401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/>
              <a:t>profiling</a:t>
            </a:r>
            <a:r>
              <a:rPr lang="de-DE" sz="4800" dirty="0"/>
              <a:t> </a:t>
            </a:r>
            <a:r>
              <a:rPr lang="de-DE" sz="4800" dirty="0" smtClean="0"/>
              <a:t>Login </a:t>
            </a:r>
            <a:r>
              <a:rPr lang="de-DE" sz="4800" dirty="0" smtClean="0"/>
              <a:t>mit </a:t>
            </a:r>
            <a:r>
              <a:rPr lang="de-DE" sz="4800" dirty="0" err="1" smtClean="0"/>
              <a:t>JMeter</a:t>
            </a:r>
            <a:endParaRPr lang="de-DE" sz="4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69" y="1674008"/>
            <a:ext cx="7773485" cy="485842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74301" y="1304676"/>
            <a:ext cx="279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500 Anfragen mit 5 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3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/>
              <a:t>profiling</a:t>
            </a:r>
            <a:r>
              <a:rPr lang="de-DE" sz="4800" dirty="0"/>
              <a:t> </a:t>
            </a:r>
            <a:r>
              <a:rPr lang="de-DE" sz="4800" dirty="0" smtClean="0"/>
              <a:t>Login </a:t>
            </a:r>
            <a:r>
              <a:rPr lang="de-DE" sz="4800" dirty="0" smtClean="0"/>
              <a:t>mit </a:t>
            </a:r>
            <a:r>
              <a:rPr lang="de-DE" sz="4800" dirty="0" err="1" smtClean="0"/>
              <a:t>JMeter</a:t>
            </a:r>
            <a:endParaRPr lang="de-DE" sz="4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01" y="1674008"/>
            <a:ext cx="8040222" cy="488700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74301" y="1304676"/>
            <a:ext cx="29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500 Anfragen mit 10 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4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Code </a:t>
            </a:r>
            <a:r>
              <a:rPr lang="de-DE" sz="4800" dirty="0" err="1" smtClean="0"/>
              <a:t>generation</a:t>
            </a:r>
            <a:endParaRPr lang="de-DE" sz="4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6" y="1959758"/>
            <a:ext cx="4202177" cy="436771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1959758"/>
            <a:ext cx="6741842" cy="449819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41413" y="130467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xText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7841424" y="1305172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m</a:t>
            </a:r>
            <a:r>
              <a:rPr lang="de-DE" sz="3200" dirty="0" err="1" smtClean="0"/>
              <a:t>odel.persistence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699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Code </a:t>
            </a:r>
            <a:r>
              <a:rPr lang="de-DE" sz="4800" dirty="0" err="1" smtClean="0"/>
              <a:t>generation</a:t>
            </a:r>
            <a:endParaRPr lang="de-DE" sz="4800" dirty="0"/>
          </a:p>
        </p:txBody>
      </p:sp>
      <p:sp>
        <p:nvSpPr>
          <p:cNvPr id="7" name="Textfeld 6"/>
          <p:cNvSpPr txBox="1"/>
          <p:nvPr/>
        </p:nvSpPr>
        <p:spPr>
          <a:xfrm>
            <a:off x="1141413" y="130467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xtend</a:t>
            </a:r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9451"/>
            <a:ext cx="4353480" cy="3387399"/>
          </a:xfrm>
          <a:prstGeom prst="rect">
            <a:avLst/>
          </a:prstGeom>
        </p:spPr>
      </p:pic>
      <p:sp>
        <p:nvSpPr>
          <p:cNvPr id="9" name="Pfeil nach unten 8"/>
          <p:cNvSpPr/>
          <p:nvPr/>
        </p:nvSpPr>
        <p:spPr>
          <a:xfrm rot="15094451">
            <a:off x="5971680" y="1212253"/>
            <a:ext cx="1346241" cy="2632498"/>
          </a:xfrm>
          <a:prstGeom prst="downArrow">
            <a:avLst>
              <a:gd name="adj1" fmla="val 23906"/>
              <a:gd name="adj2" fmla="val 41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6499373">
            <a:off x="6063403" y="2621953"/>
            <a:ext cx="1346241" cy="2632498"/>
          </a:xfrm>
          <a:prstGeom prst="downArrow">
            <a:avLst>
              <a:gd name="adj1" fmla="val 23906"/>
              <a:gd name="adj2" fmla="val 41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540469" y="1719214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IUser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Pfeil nach unten 11"/>
          <p:cNvSpPr/>
          <p:nvPr/>
        </p:nvSpPr>
        <p:spPr>
          <a:xfrm rot="17363946">
            <a:off x="5938502" y="3960600"/>
            <a:ext cx="1346241" cy="2632498"/>
          </a:xfrm>
          <a:prstGeom prst="downArrow">
            <a:avLst>
              <a:gd name="adj1" fmla="val 23906"/>
              <a:gd name="adj2" fmla="val 41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540469" y="2847736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User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40469" y="3846557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UserCouchDB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540469" y="4954228"/>
            <a:ext cx="2072801" cy="6452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UserHibernate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Game DEMO</a:t>
            </a:r>
            <a:endParaRPr lang="de-DE" sz="4800" dirty="0"/>
          </a:p>
        </p:txBody>
      </p:sp>
      <p:sp>
        <p:nvSpPr>
          <p:cNvPr id="5" name="Textfeld 4"/>
          <p:cNvSpPr txBox="1"/>
          <p:nvPr/>
        </p:nvSpPr>
        <p:spPr>
          <a:xfrm>
            <a:off x="1338419" y="1620957"/>
            <a:ext cx="287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Admin Oberfläche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5070859" y="411503"/>
            <a:ext cx="16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Highscore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8657413" y="1193189"/>
            <a:ext cx="16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The Game</a:t>
            </a:r>
            <a:endParaRPr lang="de-DE" sz="2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72" y="2282031"/>
            <a:ext cx="3180244" cy="28773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02" y="1882567"/>
            <a:ext cx="3656411" cy="451230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99" y="1087682"/>
            <a:ext cx="293410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 smtClean="0"/>
              <a:t>Inhalt</a:t>
            </a:r>
            <a:endParaRPr lang="de-DE" sz="4800" dirty="0"/>
          </a:p>
        </p:txBody>
      </p:sp>
      <p:sp>
        <p:nvSpPr>
          <p:cNvPr id="4" name="Textfeld 3"/>
          <p:cNvSpPr txBox="1"/>
          <p:nvPr/>
        </p:nvSpPr>
        <p:spPr>
          <a:xfrm>
            <a:off x="1522412" y="1719618"/>
            <a:ext cx="7011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Applikationsaufbau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 smtClean="0"/>
              <a:t>Plugin</a:t>
            </a:r>
            <a:endParaRPr lang="de-D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 smtClean="0"/>
              <a:t>Persistence</a:t>
            </a:r>
            <a:endParaRPr lang="de-D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 smtClean="0"/>
              <a:t>Profiling</a:t>
            </a:r>
            <a:r>
              <a:rPr lang="de-DE" sz="3600" dirty="0" smtClean="0"/>
              <a:t> und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smtClean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879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 smtClean="0"/>
              <a:t>Applikationsaufbau</a:t>
            </a:r>
            <a:endParaRPr lang="de-DE" sz="48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468478" y="1389195"/>
            <a:ext cx="7251868" cy="2237064"/>
            <a:chOff x="2158044" y="1677933"/>
            <a:chExt cx="7214479" cy="235060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158044" y="1677933"/>
              <a:ext cx="7214479" cy="2350606"/>
              <a:chOff x="4280599" y="2210637"/>
              <a:chExt cx="3531762" cy="2341266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280599" y="2210637"/>
                <a:ext cx="3531762" cy="2341266"/>
              </a:xfrm>
              <a:prstGeom prst="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Breakout</a:t>
                </a:r>
                <a:r>
                  <a:rPr lang="de-D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WUI</a:t>
                </a:r>
                <a:endParaRPr lang="de-DE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427984" y="2708920"/>
                <a:ext cx="3220496" cy="4722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Play Controller</a:t>
                </a:r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427985" y="3861048"/>
                <a:ext cx="3219057" cy="4722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Play Model</a:t>
                </a:r>
                <a:endParaRPr lang="de-DE" dirty="0"/>
              </a:p>
            </p:txBody>
          </p:sp>
        </p:grpSp>
        <p:sp>
          <p:nvSpPr>
            <p:cNvPr id="13" name="Rechteck 12"/>
            <p:cNvSpPr/>
            <p:nvPr/>
          </p:nvSpPr>
          <p:spPr>
            <a:xfrm>
              <a:off x="2459113" y="2775677"/>
              <a:ext cx="6575705" cy="4741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Play Views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468478" y="3743618"/>
            <a:ext cx="7251868" cy="1884354"/>
            <a:chOff x="2069772" y="1706267"/>
            <a:chExt cx="7954947" cy="1721860"/>
          </a:xfrm>
        </p:grpSpPr>
        <p:sp>
          <p:nvSpPr>
            <p:cNvPr id="23" name="Rechteck 22"/>
            <p:cNvSpPr/>
            <p:nvPr/>
          </p:nvSpPr>
          <p:spPr>
            <a:xfrm>
              <a:off x="2069772" y="1706267"/>
              <a:ext cx="7954947" cy="17218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Breakout</a:t>
              </a:r>
              <a:r>
                <a:rPr lang="de-DE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 Core</a:t>
              </a:r>
              <a:endParaRPr lang="de-DE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401742" y="2764089"/>
              <a:ext cx="7250612" cy="4741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Game Models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2401742" y="2178587"/>
              <a:ext cx="7250612" cy="49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Game Controllers</a:t>
              </a:r>
              <a:endParaRPr lang="de-DE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2468478" y="5745331"/>
            <a:ext cx="4955511" cy="837608"/>
            <a:chOff x="3261815" y="5680465"/>
            <a:chExt cx="4955511" cy="837608"/>
          </a:xfrm>
        </p:grpSpPr>
        <p:sp>
          <p:nvSpPr>
            <p:cNvPr id="34" name="Flussdiagramm: Magnetplattenspeicher 33"/>
            <p:cNvSpPr/>
            <p:nvPr/>
          </p:nvSpPr>
          <p:spPr>
            <a:xfrm>
              <a:off x="3261815" y="5680465"/>
              <a:ext cx="1405719" cy="8188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DB4O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5" name="Flussdiagramm: Magnetplattenspeicher 34"/>
            <p:cNvSpPr/>
            <p:nvPr/>
          </p:nvSpPr>
          <p:spPr>
            <a:xfrm>
              <a:off x="5036711" y="5680465"/>
              <a:ext cx="1405719" cy="8188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bg1"/>
                  </a:solidFill>
                </a:rPr>
                <a:t>CouchDB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6811607" y="5699207"/>
              <a:ext cx="1405719" cy="8188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bg1"/>
                  </a:solidFill>
                </a:rPr>
                <a:t>Hibernate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Flussdiagramm: Magnetplattenspeicher 40"/>
          <p:cNvSpPr/>
          <p:nvPr/>
        </p:nvSpPr>
        <p:spPr>
          <a:xfrm>
            <a:off x="8014376" y="5764073"/>
            <a:ext cx="1705970" cy="83760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Plugin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553451"/>
            <a:ext cx="6433095" cy="766668"/>
          </a:xfrm>
        </p:spPr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. </a:t>
            </a:r>
            <a:r>
              <a:rPr lang="de-DE" dirty="0" smtClean="0"/>
              <a:t>Spielsteine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3994483" y="402372"/>
            <a:ext cx="6432885" cy="3835494"/>
            <a:chOff x="3235744" y="1459758"/>
            <a:chExt cx="7367954" cy="3193884"/>
          </a:xfrm>
        </p:grpSpPr>
        <p:sp>
          <p:nvSpPr>
            <p:cNvPr id="6" name="Rechteck 5"/>
            <p:cNvSpPr/>
            <p:nvPr/>
          </p:nvSpPr>
          <p:spPr>
            <a:xfrm>
              <a:off x="5732672" y="1459758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IBrick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5732672" y="2669675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AbstraktBrick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8229600" y="411633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MovingBrick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732672" y="411633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SimpleBrick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235744" y="411633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VisibleBrick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6812659" y="3229475"/>
              <a:ext cx="214121" cy="886861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4217989">
              <a:off x="4983443" y="2881137"/>
              <a:ext cx="214121" cy="1532192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7282748">
              <a:off x="8709503" y="2859933"/>
              <a:ext cx="214121" cy="1532192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Pfeil nach unten 23"/>
            <p:cNvSpPr/>
            <p:nvPr/>
          </p:nvSpPr>
          <p:spPr>
            <a:xfrm rot="10800000">
              <a:off x="6809988" y="2041955"/>
              <a:ext cx="216792" cy="578824"/>
            </a:xfrm>
            <a:prstGeom prst="downArrow">
              <a:avLst>
                <a:gd name="adj1" fmla="val 23142"/>
                <a:gd name="adj2" fmla="val 50000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20" y="4551552"/>
            <a:ext cx="9201791" cy="19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Plugin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1537" y="1567099"/>
            <a:ext cx="4304045" cy="2595468"/>
          </a:xfrm>
        </p:spPr>
        <p:txBody>
          <a:bodyPr>
            <a:norm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</a:t>
            </a:r>
            <a:r>
              <a:rPr lang="de-DE" dirty="0" smtClean="0"/>
              <a:t>Datenbanken </a:t>
            </a:r>
          </a:p>
          <a:p>
            <a:pPr lvl="1"/>
            <a:r>
              <a:rPr lang="de-DE" dirty="0" smtClean="0"/>
              <a:t>DB4O</a:t>
            </a:r>
          </a:p>
          <a:p>
            <a:pPr lvl="1"/>
            <a:r>
              <a:rPr lang="de-DE" dirty="0" err="1" smtClean="0"/>
              <a:t>Hibernate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CouchDB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85" y="4477511"/>
            <a:ext cx="8376895" cy="16946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06" y="173568"/>
            <a:ext cx="285789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Persistence</a:t>
            </a:r>
            <a:endParaRPr lang="de-DE" sz="4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983020" y="402372"/>
            <a:ext cx="4522008" cy="3749919"/>
            <a:chOff x="4367971" y="1459758"/>
            <a:chExt cx="5179316" cy="3122624"/>
          </a:xfrm>
        </p:grpSpPr>
        <p:sp>
          <p:nvSpPr>
            <p:cNvPr id="5" name="Rechteck 4"/>
            <p:cNvSpPr/>
            <p:nvPr/>
          </p:nvSpPr>
          <p:spPr>
            <a:xfrm>
              <a:off x="5732672" y="1459758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IUser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32672" y="2669675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User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173189" y="4045077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UserHibernate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367971" y="4039750"/>
              <a:ext cx="2374098" cy="5373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002060"/>
                  </a:solidFill>
                </a:rPr>
                <a:t>UserCouchDB</a:t>
              </a:r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1" name="Pfeil nach unten 10"/>
            <p:cNvSpPr/>
            <p:nvPr/>
          </p:nvSpPr>
          <p:spPr>
            <a:xfrm rot="13376513">
              <a:off x="5370765" y="3114385"/>
              <a:ext cx="294512" cy="1004864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8405023">
              <a:off x="8159855" y="3125482"/>
              <a:ext cx="294512" cy="981986"/>
            </a:xfrm>
            <a:prstGeom prst="downArrow">
              <a:avLst>
                <a:gd name="adj1" fmla="val 23142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6809988" y="2041955"/>
              <a:ext cx="216792" cy="578824"/>
            </a:xfrm>
            <a:prstGeom prst="downArrow">
              <a:avLst>
                <a:gd name="adj1" fmla="val 23142"/>
                <a:gd name="adj2" fmla="val 50000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83" y="4849635"/>
            <a:ext cx="3975937" cy="138447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86" y="4800864"/>
            <a:ext cx="4376803" cy="143324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141413" y="1334773"/>
            <a:ext cx="383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Model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383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Persistence</a:t>
            </a:r>
            <a:endParaRPr lang="de-DE" sz="48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8125"/>
            <a:ext cx="5384756" cy="3823076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35" y="2456185"/>
            <a:ext cx="6202388" cy="236346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41413" y="1334773"/>
            <a:ext cx="383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Dao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097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REST API</a:t>
            </a:r>
            <a:endParaRPr lang="de-DE" sz="48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141413" y="2333426"/>
            <a:ext cx="9629315" cy="2429072"/>
            <a:chOff x="1641500" y="2517000"/>
            <a:chExt cx="9026500" cy="1731147"/>
          </a:xfrm>
        </p:grpSpPr>
        <p:sp>
          <p:nvSpPr>
            <p:cNvPr id="5" name="Flussdiagramm: Magnetplattenspeicher 4"/>
            <p:cNvSpPr/>
            <p:nvPr/>
          </p:nvSpPr>
          <p:spPr>
            <a:xfrm>
              <a:off x="8267700" y="2677970"/>
              <a:ext cx="2400300" cy="1570177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Webservice</a:t>
              </a:r>
              <a:endParaRPr lang="de-DE" sz="2800" dirty="0"/>
            </a:p>
          </p:txBody>
        </p:sp>
        <p:sp>
          <p:nvSpPr>
            <p:cNvPr id="6" name="Pfeil nach unten 5"/>
            <p:cNvSpPr/>
            <p:nvPr/>
          </p:nvSpPr>
          <p:spPr>
            <a:xfrm rot="16200000">
              <a:off x="5164861" y="1246910"/>
              <a:ext cx="1112978" cy="4432300"/>
            </a:xfrm>
            <a:prstGeom prst="downArrow">
              <a:avLst>
                <a:gd name="adj1" fmla="val 23906"/>
                <a:gd name="adj2" fmla="val 410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505200" y="2517000"/>
              <a:ext cx="3591732" cy="65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POST </a:t>
              </a:r>
              <a:r>
                <a:rPr lang="en-US" dirty="0" smtClean="0"/>
                <a:t>{"game":"Breakout1","player":"testuser","score":"350"}</a:t>
              </a:r>
              <a:endParaRPr lang="de-DE" dirty="0"/>
            </a:p>
          </p:txBody>
        </p:sp>
        <p:pic>
          <p:nvPicPr>
            <p:cNvPr id="8" name="Picture 8" descr="http://www.rw-designer.com/icon-image/7523-256x256x3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1500" y="2517000"/>
              <a:ext cx="1666850" cy="150254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810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Performance mit </a:t>
            </a:r>
            <a:r>
              <a:rPr lang="de-DE" sz="4800" dirty="0" err="1" smtClean="0"/>
              <a:t>VisualVM</a:t>
            </a:r>
            <a:endParaRPr lang="de-DE" sz="4800" dirty="0"/>
          </a:p>
        </p:txBody>
      </p:sp>
      <p:sp>
        <p:nvSpPr>
          <p:cNvPr id="7" name="Textfeld 6"/>
          <p:cNvSpPr txBox="1"/>
          <p:nvPr/>
        </p:nvSpPr>
        <p:spPr>
          <a:xfrm>
            <a:off x="856566" y="1809750"/>
            <a:ext cx="99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CouchDB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06950" y="3389375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11451" y="496943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DB4O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3748225"/>
            <a:ext cx="11601450" cy="12207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184910"/>
            <a:ext cx="11599861" cy="80283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" y="5393328"/>
            <a:ext cx="11601450" cy="6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TC104033919[[fn=Schaltkreis]]</Template>
  <TotalTime>0</TotalTime>
  <Words>312</Words>
  <Application>Microsoft Office PowerPoint</Application>
  <PresentationFormat>Breitbild</PresentationFormat>
  <Paragraphs>118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Schaltkreis</vt:lpstr>
      <vt:lpstr>Softwarearchitekturen</vt:lpstr>
      <vt:lpstr>PowerPoint-Präsentation</vt:lpstr>
      <vt:lpstr>PowerPoint-Präsentation</vt:lpstr>
      <vt:lpstr>Plugin</vt:lpstr>
      <vt:lpstr>Plugin</vt:lpstr>
      <vt:lpstr>Persistence</vt:lpstr>
      <vt:lpstr>Persistence</vt:lpstr>
      <vt:lpstr>REST API</vt:lpstr>
      <vt:lpstr>Performance mit VisualVM</vt:lpstr>
      <vt:lpstr>profiling Memory mit JMeter</vt:lpstr>
      <vt:lpstr>profiling Login mit JMeter</vt:lpstr>
      <vt:lpstr>profiling Login mit JMeter</vt:lpstr>
      <vt:lpstr>Code generation</vt:lpstr>
      <vt:lpstr>Code generation</vt:lpstr>
      <vt:lpstr>Game DEMO</vt:lpstr>
    </vt:vector>
  </TitlesOfParts>
  <Company>KASASI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Softwarearchitekturen</dc:title>
  <dc:creator>Martin Bausch</dc:creator>
  <cp:lastModifiedBy>Martin Bausch</cp:lastModifiedBy>
  <cp:revision>32</cp:revision>
  <dcterms:created xsi:type="dcterms:W3CDTF">2014-06-24T18:09:41Z</dcterms:created>
  <dcterms:modified xsi:type="dcterms:W3CDTF">2014-06-25T07:42:46Z</dcterms:modified>
</cp:coreProperties>
</file>