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69BE-B3D3-4122-A7BF-459F98A44F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42E006-201B-43DD-AB78-57408C81F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F7D0D0-EB21-4B8B-BBCF-764F78B5B82D}"/>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5" name="Footer Placeholder 4">
            <a:extLst>
              <a:ext uri="{FF2B5EF4-FFF2-40B4-BE49-F238E27FC236}">
                <a16:creationId xmlns:a16="http://schemas.microsoft.com/office/drawing/2014/main" id="{0F2730D3-1FA7-4193-9629-38C0409C7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E06ED-F206-42FA-B79B-F7C3FE873347}"/>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222596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BA00-B7D7-457B-B77B-28A187B1F8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850DDF-2291-423E-B209-EB0ACBF9F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83F843-449C-40D8-BC6F-7B09F11E13B5}"/>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5" name="Footer Placeholder 4">
            <a:extLst>
              <a:ext uri="{FF2B5EF4-FFF2-40B4-BE49-F238E27FC236}">
                <a16:creationId xmlns:a16="http://schemas.microsoft.com/office/drawing/2014/main" id="{F39F806B-0DED-4FEC-B628-40C0B2A44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7CA74-3F4C-4719-A7B2-E69AA034F33A}"/>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1279385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060CF9-FC6F-469A-A71A-B8DDA1F4D2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E5D915-55AD-46E0-BC44-34DEC752CA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DC747-674D-4B36-AE0A-A14285E95C89}"/>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5" name="Footer Placeholder 4">
            <a:extLst>
              <a:ext uri="{FF2B5EF4-FFF2-40B4-BE49-F238E27FC236}">
                <a16:creationId xmlns:a16="http://schemas.microsoft.com/office/drawing/2014/main" id="{828E314E-DF36-4218-9E93-A01683F343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E7768-FDFF-4E2F-9A79-DCD401F79AD9}"/>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259910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AF90-D1F7-43F3-AD7B-20922984D8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64EE7F-D664-4E07-8AFF-0326F0E476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092C7-80F1-42E9-8C2F-1ED7B3DA1AFD}"/>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5" name="Footer Placeholder 4">
            <a:extLst>
              <a:ext uri="{FF2B5EF4-FFF2-40B4-BE49-F238E27FC236}">
                <a16:creationId xmlns:a16="http://schemas.microsoft.com/office/drawing/2014/main" id="{9F6383AE-9C5A-461E-83B4-B09F6EAE7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543EE-14E8-4555-8026-5D86785C1A40}"/>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139849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4462-5AE9-46C0-A462-08EB1D429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0A86F0-E9F7-4800-875C-0884EDB32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93FBAD-FEF8-4908-BD69-7E1B2CA46FA9}"/>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5" name="Footer Placeholder 4">
            <a:extLst>
              <a:ext uri="{FF2B5EF4-FFF2-40B4-BE49-F238E27FC236}">
                <a16:creationId xmlns:a16="http://schemas.microsoft.com/office/drawing/2014/main" id="{18D11B84-0D86-4F12-B6D8-BB96512C9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266DE5-A897-4D66-A740-3742D8FA5E54}"/>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347921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B13C-52BA-4BDC-BE7D-F2DA7CC3C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C74BFA-C3F2-4B64-A8C6-8EAEDA5BA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86CF1A-1BCB-45E8-9FC8-C17BE9847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B14DFC-75D5-4E5B-8BF6-1496BB94971B}"/>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6" name="Footer Placeholder 5">
            <a:extLst>
              <a:ext uri="{FF2B5EF4-FFF2-40B4-BE49-F238E27FC236}">
                <a16:creationId xmlns:a16="http://schemas.microsoft.com/office/drawing/2014/main" id="{C71B49A0-9442-4CD0-9735-92ED22F998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5F61F-9F87-4BF7-B1E8-A093F0D365F6}"/>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413869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2CEC-6C72-46A2-A6C2-7BD662F90A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82BF28-8EC0-4381-8566-1EF4E304E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E6C1F-99A1-4370-90D3-34CF30579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5F7578-6C4C-4FC7-95F3-9399E75CA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5512E1-32D1-48D0-A229-A29B59BF0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8D272E-26DF-4CE6-A492-16952869B654}"/>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8" name="Footer Placeholder 7">
            <a:extLst>
              <a:ext uri="{FF2B5EF4-FFF2-40B4-BE49-F238E27FC236}">
                <a16:creationId xmlns:a16="http://schemas.microsoft.com/office/drawing/2014/main" id="{AD77B92E-12E0-498C-9340-13AAAE3BC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4AEBDA-CA7C-4DD0-B8B2-2489A7286270}"/>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3909623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25F3-D1A5-446A-9D23-621B4F6B24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3E1540-5AE4-45CF-99CD-1519571748D3}"/>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4" name="Footer Placeholder 3">
            <a:extLst>
              <a:ext uri="{FF2B5EF4-FFF2-40B4-BE49-F238E27FC236}">
                <a16:creationId xmlns:a16="http://schemas.microsoft.com/office/drawing/2014/main" id="{3893B272-D622-43B7-8E5F-29A59C7232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8D8BB7-D241-439B-96F8-FB709D2B9BE3}"/>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268397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AEBEE-126B-4D50-839E-93A719999A88}"/>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3" name="Footer Placeholder 2">
            <a:extLst>
              <a:ext uri="{FF2B5EF4-FFF2-40B4-BE49-F238E27FC236}">
                <a16:creationId xmlns:a16="http://schemas.microsoft.com/office/drawing/2014/main" id="{47B96F59-3E4F-4C81-860B-2BEE8DF47B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C1BBD6-7710-4B69-9B41-7368BAB984E7}"/>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371590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69BC-C856-489E-851E-42206761D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18972F-C274-493C-BD60-750235C4E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C0FBF2-6016-4559-9124-1C4139757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63013-A6EF-4D74-853B-0C1A50736829}"/>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6" name="Footer Placeholder 5">
            <a:extLst>
              <a:ext uri="{FF2B5EF4-FFF2-40B4-BE49-F238E27FC236}">
                <a16:creationId xmlns:a16="http://schemas.microsoft.com/office/drawing/2014/main" id="{100DB15F-BA1B-4E65-8EE9-D536A66CE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08C6CE-F2E1-4198-BBAF-1654FB82DE40}"/>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231198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08A3-DF28-4A5B-BDCE-5D4F5168B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CFABF3-13F3-4BF3-8B37-3C9DF11A5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31852-8761-4079-890D-E5F3A1ADC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D6A62-5F66-4876-92EE-724735DB17C2}"/>
              </a:ext>
            </a:extLst>
          </p:cNvPr>
          <p:cNvSpPr>
            <a:spLocks noGrp="1"/>
          </p:cNvSpPr>
          <p:nvPr>
            <p:ph type="dt" sz="half" idx="10"/>
          </p:nvPr>
        </p:nvSpPr>
        <p:spPr/>
        <p:txBody>
          <a:bodyPr/>
          <a:lstStyle/>
          <a:p>
            <a:fld id="{392552C4-4F27-4599-BC93-044E74B044B4}" type="datetimeFigureOut">
              <a:rPr lang="en-IN" smtClean="0"/>
              <a:t>18-06-2020</a:t>
            </a:fld>
            <a:endParaRPr lang="en-IN"/>
          </a:p>
        </p:txBody>
      </p:sp>
      <p:sp>
        <p:nvSpPr>
          <p:cNvPr id="6" name="Footer Placeholder 5">
            <a:extLst>
              <a:ext uri="{FF2B5EF4-FFF2-40B4-BE49-F238E27FC236}">
                <a16:creationId xmlns:a16="http://schemas.microsoft.com/office/drawing/2014/main" id="{3F354C71-61F0-471E-A2D2-C36B319EE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20855D-465E-4AF1-BD77-E545EF917A8F}"/>
              </a:ext>
            </a:extLst>
          </p:cNvPr>
          <p:cNvSpPr>
            <a:spLocks noGrp="1"/>
          </p:cNvSpPr>
          <p:nvPr>
            <p:ph type="sldNum" sz="quarter" idx="12"/>
          </p:nvPr>
        </p:nvSpPr>
        <p:spPr/>
        <p:txBody>
          <a:bodyPr/>
          <a:lstStyle/>
          <a:p>
            <a:fld id="{BEF4E8AA-D107-41E4-B1F4-F49C60F82D4D}" type="slidenum">
              <a:rPr lang="en-IN" smtClean="0"/>
              <a:t>‹#›</a:t>
            </a:fld>
            <a:endParaRPr lang="en-IN"/>
          </a:p>
        </p:txBody>
      </p:sp>
    </p:spTree>
    <p:extLst>
      <p:ext uri="{BB962C8B-B14F-4D97-AF65-F5344CB8AC3E}">
        <p14:creationId xmlns:p14="http://schemas.microsoft.com/office/powerpoint/2010/main" val="305467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C5077-F7CF-446C-B821-6264FD0C23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D7580-8B6F-482F-BEB1-A5790F296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5D706-0332-4494-B2E8-A23803489C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552C4-4F27-4599-BC93-044E74B044B4}" type="datetimeFigureOut">
              <a:rPr lang="en-IN" smtClean="0"/>
              <a:t>18-06-2020</a:t>
            </a:fld>
            <a:endParaRPr lang="en-IN"/>
          </a:p>
        </p:txBody>
      </p:sp>
      <p:sp>
        <p:nvSpPr>
          <p:cNvPr id="5" name="Footer Placeholder 4">
            <a:extLst>
              <a:ext uri="{FF2B5EF4-FFF2-40B4-BE49-F238E27FC236}">
                <a16:creationId xmlns:a16="http://schemas.microsoft.com/office/drawing/2014/main" id="{1552D3C7-EEE3-4F50-A445-7828FA7F3F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534317-5DB7-4698-93D0-6FDACAF0C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F4E8AA-D107-41E4-B1F4-F49C60F82D4D}" type="slidenum">
              <a:rPr lang="en-IN" smtClean="0"/>
              <a:t>‹#›</a:t>
            </a:fld>
            <a:endParaRPr lang="en-IN"/>
          </a:p>
        </p:txBody>
      </p:sp>
    </p:spTree>
    <p:extLst>
      <p:ext uri="{BB962C8B-B14F-4D97-AF65-F5344CB8AC3E}">
        <p14:creationId xmlns:p14="http://schemas.microsoft.com/office/powerpoint/2010/main" val="3608261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F09A56-E052-455E-B7AF-402963978E48}"/>
              </a:ext>
            </a:extLst>
          </p:cNvPr>
          <p:cNvSpPr>
            <a:spLocks noGrp="1"/>
          </p:cNvSpPr>
          <p:nvPr>
            <p:ph type="title"/>
          </p:nvPr>
        </p:nvSpPr>
        <p:spPr/>
        <p:txBody>
          <a:bodyPr/>
          <a:lstStyle/>
          <a:p>
            <a:pPr algn="ctr"/>
            <a:r>
              <a:rPr lang="en-IN" dirty="0">
                <a:latin typeface="Arial Black" panose="020B0A04020102020204" pitchFamily="34" charset="0"/>
              </a:rPr>
              <a:t>Face Detection Algorithms</a:t>
            </a:r>
          </a:p>
        </p:txBody>
      </p:sp>
      <p:sp>
        <p:nvSpPr>
          <p:cNvPr id="5" name="Content Placeholder 4">
            <a:extLst>
              <a:ext uri="{FF2B5EF4-FFF2-40B4-BE49-F238E27FC236}">
                <a16:creationId xmlns:a16="http://schemas.microsoft.com/office/drawing/2014/main" id="{090EF925-C96A-4E13-A208-BB2C6CCC7AF9}"/>
              </a:ext>
            </a:extLst>
          </p:cNvPr>
          <p:cNvSpPr>
            <a:spLocks noGrp="1"/>
          </p:cNvSpPr>
          <p:nvPr>
            <p:ph idx="1"/>
          </p:nvPr>
        </p:nvSpPr>
        <p:spPr/>
        <p:txBody>
          <a:bodyPr>
            <a:normAutofit lnSpcReduction="10000"/>
          </a:bodyPr>
          <a:lstStyle/>
          <a:p>
            <a:pPr marL="0" indent="0" algn="ctr">
              <a:buNone/>
            </a:pPr>
            <a:r>
              <a:rPr lang="en-IN" b="1" dirty="0"/>
              <a:t>Algorithm- Viola-Jones </a:t>
            </a:r>
            <a:r>
              <a:rPr lang="en-IN" b="1" dirty="0" err="1"/>
              <a:t>Haar</a:t>
            </a:r>
            <a:r>
              <a:rPr lang="en-IN" b="1" dirty="0"/>
              <a:t> Cascade Classifier</a:t>
            </a:r>
          </a:p>
          <a:p>
            <a:r>
              <a:rPr lang="en-US" dirty="0"/>
              <a:t>It is a machine learning based approach where a cascade function is trained from a lot of positive and negative images. It is then used to detect objects in other images.</a:t>
            </a:r>
          </a:p>
          <a:p>
            <a:r>
              <a:rPr lang="en-US" dirty="0"/>
              <a:t>Here we will work with face detection. Initially, the algorithm needs a lot of positive images (images of faces) and negative images (images without faces) to train the classifier. Then we need to extract features from it. For this, </a:t>
            </a:r>
            <a:r>
              <a:rPr lang="en-US" dirty="0" err="1"/>
              <a:t>Haar</a:t>
            </a:r>
            <a:r>
              <a:rPr lang="en-US" dirty="0"/>
              <a:t> features shown in the below image are used. They are just like our convolutional kernel. Each feature is a single value obtained by subtracting sum of pixels under the white rectangle from sum of pixels under the black rectangle.</a:t>
            </a:r>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3749414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659B6C-2822-4550-BE4B-CAC4E1C9B5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95" y="976686"/>
            <a:ext cx="5071718" cy="4295111"/>
          </a:xfrm>
        </p:spPr>
      </p:pic>
      <p:pic>
        <p:nvPicPr>
          <p:cNvPr id="7" name="Picture 6">
            <a:extLst>
              <a:ext uri="{FF2B5EF4-FFF2-40B4-BE49-F238E27FC236}">
                <a16:creationId xmlns:a16="http://schemas.microsoft.com/office/drawing/2014/main" id="{13795116-B323-43F0-909E-946F4FE11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431" y="1092148"/>
            <a:ext cx="6339542" cy="3853075"/>
          </a:xfrm>
          <a:prstGeom prst="rect">
            <a:avLst/>
          </a:prstGeom>
        </p:spPr>
      </p:pic>
    </p:spTree>
    <p:extLst>
      <p:ext uri="{BB962C8B-B14F-4D97-AF65-F5344CB8AC3E}">
        <p14:creationId xmlns:p14="http://schemas.microsoft.com/office/powerpoint/2010/main" val="38135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9D772-9418-4B03-BBE6-73F284F6FAD0}"/>
              </a:ext>
            </a:extLst>
          </p:cNvPr>
          <p:cNvSpPr>
            <a:spLocks noGrp="1"/>
          </p:cNvSpPr>
          <p:nvPr>
            <p:ph idx="1"/>
          </p:nvPr>
        </p:nvSpPr>
        <p:spPr>
          <a:xfrm>
            <a:off x="838200" y="839755"/>
            <a:ext cx="10515600" cy="5337208"/>
          </a:xfrm>
        </p:spPr>
        <p:txBody>
          <a:bodyPr>
            <a:normAutofit lnSpcReduction="10000"/>
          </a:bodyPr>
          <a:lstStyle/>
          <a:p>
            <a:r>
              <a:rPr lang="en-IN" dirty="0" err="1"/>
              <a:t>Haar</a:t>
            </a:r>
            <a:r>
              <a:rPr lang="en-IN" dirty="0"/>
              <a:t> Cascade Classifier method is famously used as OpenCV provides </a:t>
            </a:r>
            <a:r>
              <a:rPr lang="en-US" dirty="0"/>
              <a:t>pretrained </a:t>
            </a:r>
            <a:r>
              <a:rPr lang="en-US" dirty="0" err="1"/>
              <a:t>Haar</a:t>
            </a:r>
            <a:r>
              <a:rPr lang="en-US" dirty="0"/>
              <a:t> cascade models to detect faces and eyes in an image.</a:t>
            </a:r>
          </a:p>
          <a:p>
            <a:r>
              <a:rPr lang="en-US" dirty="0"/>
              <a:t>A </a:t>
            </a:r>
            <a:r>
              <a:rPr lang="en-US" dirty="0" err="1"/>
              <a:t>CascadeClassifier</a:t>
            </a:r>
            <a:r>
              <a:rPr lang="en-US" dirty="0"/>
              <a:t> Object is created and the necessary XML file is loaded.</a:t>
            </a:r>
          </a:p>
          <a:p>
            <a:r>
              <a:rPr lang="en-IN" dirty="0"/>
              <a:t>The co-ordinates of where the face might be present is detected by using ‘</a:t>
            </a:r>
            <a:r>
              <a:rPr lang="en-IN" dirty="0" err="1"/>
              <a:t>detectMultiscale</a:t>
            </a:r>
            <a:r>
              <a:rPr lang="en-IN" dirty="0"/>
              <a:t>()’ which takes three arguments – </a:t>
            </a:r>
          </a:p>
          <a:p>
            <a:pPr marL="0" indent="0">
              <a:buNone/>
            </a:pPr>
            <a:r>
              <a:rPr lang="en-IN" dirty="0"/>
              <a:t>   1) the input image converted into grayscale as faces in this algorithm detects faces in grayscale but the </a:t>
            </a:r>
            <a:r>
              <a:rPr lang="en-IN" dirty="0" err="1"/>
              <a:t>ouput</a:t>
            </a:r>
            <a:r>
              <a:rPr lang="en-IN" dirty="0"/>
              <a:t> image is in it’s original form.</a:t>
            </a:r>
          </a:p>
          <a:p>
            <a:pPr marL="0" indent="0">
              <a:buNone/>
            </a:pPr>
            <a:r>
              <a:rPr lang="en-IN" dirty="0"/>
              <a:t>   2) </a:t>
            </a:r>
            <a:r>
              <a:rPr lang="en-IN" dirty="0" err="1"/>
              <a:t>scaleFactor</a:t>
            </a:r>
            <a:r>
              <a:rPr lang="en-IN" dirty="0"/>
              <a:t> - </a:t>
            </a:r>
            <a:r>
              <a:rPr lang="en-US" dirty="0"/>
              <a:t>Parameter specifying how much the image size is reduced at each image scale. Suppose, the scale factor is 1.03, it means we're using a small step for resizing, i.e. reduce size by 3 %, we increase the chance of a matching size with the model for detection. Image shown-</a:t>
            </a:r>
            <a:endParaRPr lang="en-IN" dirty="0"/>
          </a:p>
        </p:txBody>
      </p:sp>
    </p:spTree>
    <p:extLst>
      <p:ext uri="{BB962C8B-B14F-4D97-AF65-F5344CB8AC3E}">
        <p14:creationId xmlns:p14="http://schemas.microsoft.com/office/powerpoint/2010/main" val="191153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7BCA9D-727B-4BB9-A59D-70795F7728DF}"/>
              </a:ext>
            </a:extLst>
          </p:cNvPr>
          <p:cNvSpPr>
            <a:spLocks noGrp="1"/>
          </p:cNvSpPr>
          <p:nvPr>
            <p:ph idx="1"/>
          </p:nvPr>
        </p:nvSpPr>
        <p:spPr>
          <a:xfrm>
            <a:off x="838200" y="3956180"/>
            <a:ext cx="10515600" cy="2220782"/>
          </a:xfrm>
        </p:spPr>
        <p:txBody>
          <a:bodyPr/>
          <a:lstStyle/>
          <a:p>
            <a:pPr marL="0" indent="0">
              <a:buNone/>
            </a:pPr>
            <a:r>
              <a:rPr lang="en-IN" dirty="0"/>
              <a:t>  3) </a:t>
            </a:r>
            <a:r>
              <a:rPr lang="en-IN" dirty="0" err="1"/>
              <a:t>minNeighbors</a:t>
            </a:r>
            <a:r>
              <a:rPr lang="en-IN" dirty="0"/>
              <a:t> - </a:t>
            </a:r>
            <a:r>
              <a:rPr lang="en-US" dirty="0"/>
              <a:t>Parameter specifying how many neighbors each candidate rectangle should have to retain it. This parameter will affect the quality of the detected faces: higher value results in less detections but with higher quality. </a:t>
            </a:r>
            <a:endParaRPr lang="en-IN" dirty="0"/>
          </a:p>
        </p:txBody>
      </p:sp>
      <p:pic>
        <p:nvPicPr>
          <p:cNvPr id="5" name="Picture 4">
            <a:extLst>
              <a:ext uri="{FF2B5EF4-FFF2-40B4-BE49-F238E27FC236}">
                <a16:creationId xmlns:a16="http://schemas.microsoft.com/office/drawing/2014/main" id="{2DFBB6A4-5ABF-4C44-9CC1-3ABDAE655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121" y="681038"/>
            <a:ext cx="4105275" cy="2762250"/>
          </a:xfrm>
          <a:prstGeom prst="rect">
            <a:avLst/>
          </a:prstGeom>
        </p:spPr>
      </p:pic>
    </p:spTree>
    <p:extLst>
      <p:ext uri="{BB962C8B-B14F-4D97-AF65-F5344CB8AC3E}">
        <p14:creationId xmlns:p14="http://schemas.microsoft.com/office/powerpoint/2010/main" val="3947690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A768A-E8E6-4399-8A91-E0E8549DF43B}"/>
              </a:ext>
            </a:extLst>
          </p:cNvPr>
          <p:cNvSpPr>
            <a:spLocks noGrp="1"/>
          </p:cNvSpPr>
          <p:nvPr>
            <p:ph idx="1"/>
          </p:nvPr>
        </p:nvSpPr>
        <p:spPr>
          <a:xfrm>
            <a:off x="838200" y="419878"/>
            <a:ext cx="10515600" cy="5757085"/>
          </a:xfrm>
        </p:spPr>
        <p:txBody>
          <a:bodyPr>
            <a:normAutofit/>
          </a:bodyPr>
          <a:lstStyle/>
          <a:p>
            <a:pPr marL="0" indent="0" algn="ctr">
              <a:buNone/>
            </a:pPr>
            <a:r>
              <a:rPr lang="en-IN" dirty="0"/>
              <a:t> </a:t>
            </a:r>
            <a:r>
              <a:rPr lang="en-IN" b="1" dirty="0"/>
              <a:t>Algorithm – Principal Component Analysis (PCA)</a:t>
            </a:r>
          </a:p>
          <a:p>
            <a:pPr algn="ctr"/>
            <a:r>
              <a:rPr lang="en-IN" sz="2000" dirty="0"/>
              <a:t>PCA reduces dimension by focusing on the pixels with most </a:t>
            </a:r>
            <a:r>
              <a:rPr lang="en-IN" sz="2000" dirty="0" err="1"/>
              <a:t>variation.It</a:t>
            </a:r>
            <a:r>
              <a:rPr lang="en-IN" sz="2000" dirty="0"/>
              <a:t> reduces dimension and the following reduced dimension accounts for most variation in data. It uses the concept of Eigenfaces.</a:t>
            </a:r>
          </a:p>
          <a:p>
            <a:pPr algn="ctr"/>
            <a:r>
              <a:rPr lang="en-US" sz="2000" dirty="0"/>
              <a:t>Eigenfaces refers to an appearance-based approach to face detection that seeks to capture the variation in a collection of face images and use this information to encode and compare images of individual faces in a holistic (as opposed to a parts-based or feature-based) manner. </a:t>
            </a:r>
          </a:p>
          <a:p>
            <a:pPr algn="ctr" fontAlgn="base"/>
            <a:r>
              <a:rPr lang="en-US" sz="2000" dirty="0"/>
              <a:t>The motivation of Eigenfaces is twofold: 1) Extract the relevant facial information, which may or may not be directly related to human intuition of face features such as the eyes, nose, and lips. One way to do so is to capture the statistical variation between face images. 2) Represent face images efficiently. To reduce the computation and space complexity, each face image can be represented using a small number of parameters.</a:t>
            </a:r>
          </a:p>
          <a:p>
            <a:pPr algn="ctr"/>
            <a:endParaRPr lang="en-IN" dirty="0"/>
          </a:p>
        </p:txBody>
      </p:sp>
      <p:pic>
        <p:nvPicPr>
          <p:cNvPr id="5" name="Picture 4">
            <a:extLst>
              <a:ext uri="{FF2B5EF4-FFF2-40B4-BE49-F238E27FC236}">
                <a16:creationId xmlns:a16="http://schemas.microsoft.com/office/drawing/2014/main" id="{09ED0CE1-CDC2-4C86-B508-62FBE3643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083" y="4442149"/>
            <a:ext cx="3175000" cy="2209800"/>
          </a:xfrm>
          <a:prstGeom prst="rect">
            <a:avLst/>
          </a:prstGeom>
        </p:spPr>
      </p:pic>
      <p:pic>
        <p:nvPicPr>
          <p:cNvPr id="7" name="Picture 6">
            <a:extLst>
              <a:ext uri="{FF2B5EF4-FFF2-40B4-BE49-F238E27FC236}">
                <a16:creationId xmlns:a16="http://schemas.microsoft.com/office/drawing/2014/main" id="{E9A9D3B8-764B-49A1-A433-F44DB69A4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749" y="4400161"/>
            <a:ext cx="3175000" cy="2209800"/>
          </a:xfrm>
          <a:prstGeom prst="rect">
            <a:avLst/>
          </a:prstGeom>
        </p:spPr>
      </p:pic>
    </p:spTree>
    <p:extLst>
      <p:ext uri="{BB962C8B-B14F-4D97-AF65-F5344CB8AC3E}">
        <p14:creationId xmlns:p14="http://schemas.microsoft.com/office/powerpoint/2010/main" val="123802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E747F-D818-4C1E-B37E-98CD18F5A476}"/>
              </a:ext>
            </a:extLst>
          </p:cNvPr>
          <p:cNvSpPr>
            <a:spLocks noGrp="1"/>
          </p:cNvSpPr>
          <p:nvPr>
            <p:ph idx="1"/>
          </p:nvPr>
        </p:nvSpPr>
        <p:spPr>
          <a:xfrm>
            <a:off x="838200" y="373224"/>
            <a:ext cx="10515600" cy="5803739"/>
          </a:xfrm>
        </p:spPr>
        <p:txBody>
          <a:bodyPr/>
          <a:lstStyle/>
          <a:p>
            <a:pPr marL="0" indent="0" algn="ctr">
              <a:buNone/>
            </a:pPr>
            <a:r>
              <a:rPr lang="en-IN" b="1" dirty="0"/>
              <a:t>Algorithm – Fisher’s Linear Discriminant Analysis (LDA)</a:t>
            </a:r>
          </a:p>
          <a:p>
            <a:r>
              <a:rPr lang="en-IN" sz="2000" dirty="0"/>
              <a:t>LDA is like PCA, but it focuses on maximizing the </a:t>
            </a:r>
            <a:r>
              <a:rPr lang="en-IN" sz="2000" dirty="0" err="1"/>
              <a:t>seperability</a:t>
            </a:r>
            <a:r>
              <a:rPr lang="en-IN" sz="2000" dirty="0"/>
              <a:t> among known </a:t>
            </a:r>
            <a:r>
              <a:rPr lang="en-IN" sz="2000" dirty="0" err="1"/>
              <a:t>cateogaries</a:t>
            </a:r>
            <a:r>
              <a:rPr lang="en-IN" sz="2000" dirty="0"/>
              <a:t>. So it’s more useful for face recognition.</a:t>
            </a:r>
          </a:p>
          <a:p>
            <a:r>
              <a:rPr lang="en-IN" sz="2000" dirty="0"/>
              <a:t>It uses a concept of </a:t>
            </a:r>
            <a:r>
              <a:rPr lang="en-IN" sz="2000" dirty="0" err="1"/>
              <a:t>Fisherfaces</a:t>
            </a:r>
            <a:r>
              <a:rPr lang="en-IN" sz="2000" dirty="0"/>
              <a:t>. </a:t>
            </a:r>
            <a:r>
              <a:rPr lang="en-IN" sz="2000" dirty="0" err="1"/>
              <a:t>Fisherfaces</a:t>
            </a:r>
            <a:r>
              <a:rPr lang="en-IN" sz="2000" dirty="0"/>
              <a:t> </a:t>
            </a:r>
            <a:r>
              <a:rPr lang="en-US" sz="2000" dirty="0"/>
              <a:t>implements a face recognition framework for Python with preprocessing, feature extraction, classifier and cross validation. Basically, it lets you measure, save and load models for face detection in videos (such as webcam feeds). You can also optionally validate your model to see the performance you can expect. </a:t>
            </a:r>
          </a:p>
          <a:p>
            <a:r>
              <a:rPr lang="en-US" sz="2000" dirty="0"/>
              <a:t>However, the script does not work perfectly on not preprocessed input pictures. In order to generate more robust recognition, your input must be aligned in the exact same manner as specified in the training set.</a:t>
            </a:r>
          </a:p>
          <a:p>
            <a:pPr marL="0" indent="0" algn="ctr">
              <a:buNone/>
            </a:pPr>
            <a:endParaRPr lang="en-IN" dirty="0"/>
          </a:p>
        </p:txBody>
      </p:sp>
      <p:pic>
        <p:nvPicPr>
          <p:cNvPr id="5" name="Picture 4">
            <a:extLst>
              <a:ext uri="{FF2B5EF4-FFF2-40B4-BE49-F238E27FC236}">
                <a16:creationId xmlns:a16="http://schemas.microsoft.com/office/drawing/2014/main" id="{147252FF-19D6-4D8D-A493-54CBBDA23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565" y="3773403"/>
            <a:ext cx="5076631" cy="2910602"/>
          </a:xfrm>
          <a:prstGeom prst="rect">
            <a:avLst/>
          </a:prstGeom>
        </p:spPr>
      </p:pic>
    </p:spTree>
    <p:extLst>
      <p:ext uri="{BB962C8B-B14F-4D97-AF65-F5344CB8AC3E}">
        <p14:creationId xmlns:p14="http://schemas.microsoft.com/office/powerpoint/2010/main" val="237458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8282C-A296-4791-BD9E-7AEB0780D49C}"/>
              </a:ext>
            </a:extLst>
          </p:cNvPr>
          <p:cNvSpPr>
            <a:spLocks noGrp="1"/>
          </p:cNvSpPr>
          <p:nvPr>
            <p:ph idx="1"/>
          </p:nvPr>
        </p:nvSpPr>
        <p:spPr>
          <a:xfrm>
            <a:off x="707572" y="371637"/>
            <a:ext cx="10515600" cy="6114726"/>
          </a:xfrm>
        </p:spPr>
        <p:txBody>
          <a:bodyPr>
            <a:normAutofit/>
          </a:bodyPr>
          <a:lstStyle/>
          <a:p>
            <a:pPr marL="0" indent="0" algn="ctr">
              <a:buNone/>
            </a:pPr>
            <a:r>
              <a:rPr lang="en-IN" b="1" dirty="0"/>
              <a:t>Algorithm – Multi-task Cascaded Convolutional Neural Network</a:t>
            </a:r>
          </a:p>
          <a:p>
            <a:pPr marL="0" indent="0" algn="ctr">
              <a:buNone/>
            </a:pPr>
            <a:r>
              <a:rPr lang="en-IN" b="1" dirty="0"/>
              <a:t>(MTCNN)</a:t>
            </a:r>
          </a:p>
          <a:p>
            <a:pPr algn="ctr"/>
            <a:r>
              <a:rPr lang="en-US" sz="2400" dirty="0"/>
              <a:t>MTCNN is popular because it achieved then state-of-the-art results on a range of benchmark datasets, and because it is capable of also recognizing other facial features such as eyes and mouth, called landmark detection.</a:t>
            </a:r>
          </a:p>
          <a:p>
            <a:pPr algn="ctr"/>
            <a:r>
              <a:rPr lang="en-US" sz="2400" dirty="0"/>
              <a:t>The network uses a cascade structure with three networks; first the image is rescaled to a range of different sizes (called an image pyramid), then the first model (Proposal Network or P-Net) proposes candidate facial regions, the second model (Refine Network or R-Net) filters the bounding boxes, and the third model (Output Network or O-Net) proposes facial landmarks.</a:t>
            </a:r>
          </a:p>
          <a:p>
            <a:pPr algn="ctr"/>
            <a:r>
              <a:rPr lang="en-US" sz="2400" dirty="0"/>
              <a:t>The model is called a multi-task network because each of the three models in the cascade (P-Net, R-Net and O-Net) are trained on three tasks, e.g. make three types of predictions; they are: face classification, bounding box regression, and facial landmark localization.</a:t>
            </a:r>
          </a:p>
          <a:p>
            <a:pPr algn="ctr"/>
            <a:r>
              <a:rPr lang="en-US" sz="2400" dirty="0"/>
              <a:t>The three models are not connected directly; instead, outputs of the previous stage are fed as input to the next stage. </a:t>
            </a:r>
            <a:endParaRPr lang="en-IN" sz="2400" dirty="0"/>
          </a:p>
        </p:txBody>
      </p:sp>
    </p:spTree>
    <p:extLst>
      <p:ext uri="{BB962C8B-B14F-4D97-AF65-F5344CB8AC3E}">
        <p14:creationId xmlns:p14="http://schemas.microsoft.com/office/powerpoint/2010/main" val="286297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3773CD-8D08-44AD-87A6-BB0ADFDA0B2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98376" y="481423"/>
            <a:ext cx="4963886" cy="5895153"/>
          </a:xfrm>
        </p:spPr>
      </p:pic>
      <p:sp>
        <p:nvSpPr>
          <p:cNvPr id="6" name="TextBox 5">
            <a:extLst>
              <a:ext uri="{FF2B5EF4-FFF2-40B4-BE49-F238E27FC236}">
                <a16:creationId xmlns:a16="http://schemas.microsoft.com/office/drawing/2014/main" id="{EB793989-1661-4339-81CA-95E8FF0096B1}"/>
              </a:ext>
            </a:extLst>
          </p:cNvPr>
          <p:cNvSpPr txBox="1"/>
          <p:nvPr/>
        </p:nvSpPr>
        <p:spPr>
          <a:xfrm>
            <a:off x="6475444" y="2310586"/>
            <a:ext cx="4718179" cy="1107996"/>
          </a:xfrm>
          <a:prstGeom prst="rect">
            <a:avLst/>
          </a:prstGeom>
          <a:noFill/>
        </p:spPr>
        <p:txBody>
          <a:bodyPr wrap="square" rtlCol="0">
            <a:spAutoFit/>
          </a:bodyPr>
          <a:lstStyle/>
          <a:p>
            <a:pPr algn="ctr"/>
            <a:r>
              <a:rPr lang="en-IN" sz="2400" b="1" dirty="0"/>
              <a:t>Facial Region determination/ Facial classification</a:t>
            </a:r>
          </a:p>
          <a:p>
            <a:endParaRPr lang="en-IN" dirty="0"/>
          </a:p>
        </p:txBody>
      </p:sp>
      <p:sp>
        <p:nvSpPr>
          <p:cNvPr id="7" name="TextBox 6">
            <a:extLst>
              <a:ext uri="{FF2B5EF4-FFF2-40B4-BE49-F238E27FC236}">
                <a16:creationId xmlns:a16="http://schemas.microsoft.com/office/drawing/2014/main" id="{74867756-ADC3-4B02-A758-27E51385C2CA}"/>
              </a:ext>
            </a:extLst>
          </p:cNvPr>
          <p:cNvSpPr txBox="1"/>
          <p:nvPr/>
        </p:nvSpPr>
        <p:spPr>
          <a:xfrm>
            <a:off x="6475444" y="714689"/>
            <a:ext cx="5047862" cy="830997"/>
          </a:xfrm>
          <a:prstGeom prst="rect">
            <a:avLst/>
          </a:prstGeom>
          <a:noFill/>
        </p:spPr>
        <p:txBody>
          <a:bodyPr wrap="square" rtlCol="0">
            <a:spAutoFit/>
          </a:bodyPr>
          <a:lstStyle/>
          <a:p>
            <a:pPr algn="ctr"/>
            <a:r>
              <a:rPr lang="en-IN" sz="2400" b="1" dirty="0"/>
              <a:t>Similar to ‘</a:t>
            </a:r>
            <a:r>
              <a:rPr lang="en-IN" sz="2400" b="1" dirty="0" err="1"/>
              <a:t>scaleFactor</a:t>
            </a:r>
            <a:r>
              <a:rPr lang="en-IN" sz="2400" b="1" dirty="0"/>
              <a:t>’ in </a:t>
            </a:r>
            <a:r>
              <a:rPr lang="en-IN" sz="2400" b="1" dirty="0" err="1"/>
              <a:t>Haar</a:t>
            </a:r>
            <a:r>
              <a:rPr lang="en-IN" sz="2400" b="1" dirty="0"/>
              <a:t> Cascade</a:t>
            </a:r>
          </a:p>
        </p:txBody>
      </p:sp>
      <p:sp>
        <p:nvSpPr>
          <p:cNvPr id="8" name="TextBox 7">
            <a:extLst>
              <a:ext uri="{FF2B5EF4-FFF2-40B4-BE49-F238E27FC236}">
                <a16:creationId xmlns:a16="http://schemas.microsoft.com/office/drawing/2014/main" id="{0737E0D9-0C52-446E-BC37-F5AA959830FE}"/>
              </a:ext>
            </a:extLst>
          </p:cNvPr>
          <p:cNvSpPr txBox="1"/>
          <p:nvPr/>
        </p:nvSpPr>
        <p:spPr>
          <a:xfrm>
            <a:off x="6783355" y="3592286"/>
            <a:ext cx="4572000" cy="1292662"/>
          </a:xfrm>
          <a:prstGeom prst="rect">
            <a:avLst/>
          </a:prstGeom>
          <a:noFill/>
        </p:spPr>
        <p:txBody>
          <a:bodyPr wrap="square" rtlCol="0">
            <a:spAutoFit/>
          </a:bodyPr>
          <a:lstStyle/>
          <a:p>
            <a:pPr algn="ctr"/>
            <a:r>
              <a:rPr lang="en-IN" sz="2400" b="1" dirty="0"/>
              <a:t>Bounding Box Regression</a:t>
            </a:r>
          </a:p>
          <a:p>
            <a:pPr algn="ctr"/>
            <a:r>
              <a:rPr lang="en-IN" dirty="0"/>
              <a:t>Regression – Predicts input using previously fed labelled data.</a:t>
            </a:r>
          </a:p>
          <a:p>
            <a:endParaRPr lang="en-IN" dirty="0"/>
          </a:p>
        </p:txBody>
      </p:sp>
      <p:sp>
        <p:nvSpPr>
          <p:cNvPr id="9" name="TextBox 8">
            <a:extLst>
              <a:ext uri="{FF2B5EF4-FFF2-40B4-BE49-F238E27FC236}">
                <a16:creationId xmlns:a16="http://schemas.microsoft.com/office/drawing/2014/main" id="{072AC322-848C-4813-83FB-36FB6C0193A5}"/>
              </a:ext>
            </a:extLst>
          </p:cNvPr>
          <p:cNvSpPr txBox="1"/>
          <p:nvPr/>
        </p:nvSpPr>
        <p:spPr>
          <a:xfrm>
            <a:off x="6941976" y="5465182"/>
            <a:ext cx="4572000" cy="461665"/>
          </a:xfrm>
          <a:prstGeom prst="rect">
            <a:avLst/>
          </a:prstGeom>
          <a:noFill/>
        </p:spPr>
        <p:txBody>
          <a:bodyPr wrap="square" rtlCol="0">
            <a:spAutoFit/>
          </a:bodyPr>
          <a:lstStyle/>
          <a:p>
            <a:pPr algn="ctr"/>
            <a:r>
              <a:rPr lang="en-IN" sz="2400" b="1" dirty="0"/>
              <a:t>Facial Landmark Localization</a:t>
            </a:r>
          </a:p>
        </p:txBody>
      </p:sp>
    </p:spTree>
    <p:extLst>
      <p:ext uri="{BB962C8B-B14F-4D97-AF65-F5344CB8AC3E}">
        <p14:creationId xmlns:p14="http://schemas.microsoft.com/office/powerpoint/2010/main" val="237720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852</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Face Detection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dc:title>
  <dc:creator>Aayushi Jaiswal</dc:creator>
  <cp:lastModifiedBy>Aayushi Jaiswal</cp:lastModifiedBy>
  <cp:revision>13</cp:revision>
  <dcterms:created xsi:type="dcterms:W3CDTF">2020-06-05T15:23:15Z</dcterms:created>
  <dcterms:modified xsi:type="dcterms:W3CDTF">2020-06-18T16:04:48Z</dcterms:modified>
</cp:coreProperties>
</file>