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213A-69CF-E743-A788-3E6D959984A2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92F9-8D2B-C64F-8B27-3EF9CE64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ic Disk 4"/>
          <p:cNvSpPr/>
          <p:nvPr/>
        </p:nvSpPr>
        <p:spPr>
          <a:xfrm>
            <a:off x="6816289" y="4426978"/>
            <a:ext cx="2177065" cy="2286935"/>
          </a:xfrm>
          <a:prstGeom prst="flowChartMagneticDisk">
            <a:avLst/>
          </a:prstGeom>
          <a:solidFill>
            <a:srgbClr val="FFE3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DB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Tables: </a:t>
            </a:r>
            <a:r>
              <a:rPr lang="en-US" sz="1100" dirty="0" smtClean="0">
                <a:solidFill>
                  <a:srgbClr val="000000"/>
                </a:solidFill>
              </a:rPr>
              <a:t>Pinnacle Odds, </a:t>
            </a:r>
            <a:r>
              <a:rPr lang="en-US" sz="1100" dirty="0" err="1" smtClean="0">
                <a:solidFill>
                  <a:srgbClr val="000000"/>
                </a:solidFill>
              </a:rPr>
              <a:t>Betfair</a:t>
            </a:r>
            <a:r>
              <a:rPr lang="en-US" sz="1100" dirty="0" smtClean="0">
                <a:solidFill>
                  <a:srgbClr val="000000"/>
                </a:solidFill>
              </a:rPr>
              <a:t> Odds, Sport / League Lookup, Placed Bets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Format: </a:t>
            </a:r>
            <a:r>
              <a:rPr lang="en-US" sz="1100" dirty="0" smtClean="0">
                <a:solidFill>
                  <a:srgbClr val="000000"/>
                </a:solidFill>
              </a:rPr>
              <a:t>SQLite now – cloud based later.</a:t>
            </a:r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Owner: </a:t>
            </a:r>
            <a:r>
              <a:rPr lang="en-US" sz="1100" dirty="0" smtClean="0">
                <a:solidFill>
                  <a:srgbClr val="000000"/>
                </a:solidFill>
              </a:rPr>
              <a:t>Paul  &amp; Cal</a:t>
            </a:r>
            <a:endParaRPr lang="en-US" sz="1100" dirty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 algn="ctr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Multidocument 6"/>
          <p:cNvSpPr/>
          <p:nvPr/>
        </p:nvSpPr>
        <p:spPr>
          <a:xfrm>
            <a:off x="6168353" y="181411"/>
            <a:ext cx="2825001" cy="2410181"/>
          </a:xfrm>
          <a:prstGeom prst="flowChartMultidocument">
            <a:avLst/>
          </a:prstGeom>
          <a:solidFill>
            <a:srgbClr val="FFE33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API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Description</a:t>
            </a:r>
            <a:r>
              <a:rPr lang="en-US" sz="1100" dirty="0" smtClean="0">
                <a:solidFill>
                  <a:srgbClr val="000000"/>
                </a:solidFill>
              </a:rPr>
              <a:t>: set of generic functions that translates Engine requests into bookie specific API calls. 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Examples: </a:t>
            </a:r>
            <a:r>
              <a:rPr lang="en-US" sz="1100" dirty="0" err="1" smtClean="0">
                <a:solidFill>
                  <a:srgbClr val="000000"/>
                </a:solidFill>
              </a:rPr>
              <a:t>get_odds</a:t>
            </a:r>
            <a:r>
              <a:rPr lang="en-US" sz="1100" dirty="0" smtClean="0">
                <a:solidFill>
                  <a:srgbClr val="000000"/>
                </a:solidFill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</a:rPr>
              <a:t>place_bet</a:t>
            </a:r>
            <a:r>
              <a:rPr lang="en-US" sz="1100" dirty="0" smtClean="0">
                <a:solidFill>
                  <a:srgbClr val="000000"/>
                </a:solidFill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</a:rPr>
              <a:t>get_balance</a:t>
            </a:r>
            <a:r>
              <a:rPr lang="en-US" sz="1100" dirty="0" smtClean="0">
                <a:solidFill>
                  <a:srgbClr val="000000"/>
                </a:solidFill>
              </a:rPr>
              <a:t>, etc.</a:t>
            </a: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Format: </a:t>
            </a:r>
            <a:r>
              <a:rPr lang="en-US" sz="1100" dirty="0" smtClean="0">
                <a:solidFill>
                  <a:srgbClr val="000000"/>
                </a:solidFill>
              </a:rPr>
              <a:t>R &amp; Python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Owners: </a:t>
            </a:r>
            <a:r>
              <a:rPr lang="en-US" sz="1100" dirty="0" smtClean="0">
                <a:solidFill>
                  <a:srgbClr val="000000"/>
                </a:solidFill>
              </a:rPr>
              <a:t>Tom &amp; Cal</a:t>
            </a:r>
          </a:p>
          <a:p>
            <a:endParaRPr lang="en-US" sz="1100" b="1" dirty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endParaRPr lang="en-US" sz="1100" b="1" dirty="0" smtClean="0">
              <a:solidFill>
                <a:srgbClr val="000000"/>
              </a:solidFill>
            </a:endParaRPr>
          </a:p>
          <a:p>
            <a:pPr algn="ctr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085" y="4766982"/>
            <a:ext cx="2772627" cy="1946931"/>
          </a:xfrm>
          <a:prstGeom prst="rect">
            <a:avLst/>
          </a:prstGeom>
          <a:solidFill>
            <a:srgbClr val="FFE3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View</a:t>
            </a:r>
          </a:p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Description: </a:t>
            </a:r>
            <a:r>
              <a:rPr lang="en-US" sz="1100" dirty="0" smtClean="0">
                <a:solidFill>
                  <a:srgbClr val="000000"/>
                </a:solidFill>
              </a:rPr>
              <a:t>will be a single online dashboard view of Osiris. Including ability to perform analysis on historical odds, live odds and live bets.</a:t>
            </a: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Format: </a:t>
            </a:r>
            <a:r>
              <a:rPr lang="en-US" sz="1100" dirty="0" smtClean="0">
                <a:solidFill>
                  <a:srgbClr val="000000"/>
                </a:solidFill>
              </a:rPr>
              <a:t>Shiny (an R web application framework).</a:t>
            </a: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Owner: </a:t>
            </a:r>
            <a:r>
              <a:rPr lang="en-US" sz="1100" dirty="0" smtClean="0">
                <a:solidFill>
                  <a:srgbClr val="000000"/>
                </a:solidFill>
              </a:rPr>
              <a:t>Tom &amp; Paul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5717" y="2578632"/>
            <a:ext cx="2740503" cy="2060315"/>
          </a:xfrm>
          <a:prstGeom prst="rect">
            <a:avLst/>
          </a:prstGeom>
          <a:solidFill>
            <a:srgbClr val="FFE33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Engine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Description: </a:t>
            </a:r>
            <a:r>
              <a:rPr lang="en-US" sz="1100" dirty="0" smtClean="0">
                <a:solidFill>
                  <a:srgbClr val="000000"/>
                </a:solidFill>
              </a:rPr>
              <a:t>The master script that makes all the required calls to run this thing. Will include sections to log data in the DB when required.  </a:t>
            </a: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Format: </a:t>
            </a:r>
            <a:r>
              <a:rPr lang="en-US" sz="1100" dirty="0" smtClean="0">
                <a:solidFill>
                  <a:srgbClr val="000000"/>
                </a:solidFill>
              </a:rPr>
              <a:t>Python</a:t>
            </a: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Owner: </a:t>
            </a:r>
            <a:r>
              <a:rPr lang="en-US" sz="1100" dirty="0" smtClean="0">
                <a:solidFill>
                  <a:srgbClr val="000000"/>
                </a:solidFill>
              </a:rPr>
              <a:t>Cal &amp; Tom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085" y="181411"/>
            <a:ext cx="2772000" cy="1944000"/>
          </a:xfrm>
          <a:prstGeom prst="rect">
            <a:avLst/>
          </a:prstGeom>
          <a:solidFill>
            <a:srgbClr val="FFE333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ARB</a:t>
            </a:r>
          </a:p>
          <a:p>
            <a:pPr algn="ctr"/>
            <a:endParaRPr lang="en-US" b="1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Description: </a:t>
            </a:r>
            <a:r>
              <a:rPr lang="en-US" sz="1100" dirty="0" smtClean="0">
                <a:solidFill>
                  <a:srgbClr val="000000"/>
                </a:solidFill>
              </a:rPr>
              <a:t>Will be code that contains all logic needed to determine </a:t>
            </a:r>
            <a:r>
              <a:rPr lang="en-US" sz="1100" dirty="0" err="1" smtClean="0">
                <a:solidFill>
                  <a:srgbClr val="000000"/>
                </a:solidFill>
              </a:rPr>
              <a:t>arb</a:t>
            </a:r>
            <a:r>
              <a:rPr lang="en-US" sz="1100" dirty="0" smtClean="0">
                <a:solidFill>
                  <a:srgbClr val="000000"/>
                </a:solidFill>
              </a:rPr>
              <a:t> availability and optimal allocation.</a:t>
            </a: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Format: </a:t>
            </a:r>
            <a:r>
              <a:rPr lang="en-US" sz="1100" dirty="0" smtClean="0">
                <a:solidFill>
                  <a:srgbClr val="000000"/>
                </a:solidFill>
              </a:rPr>
              <a:t>Python</a:t>
            </a:r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rgbClr val="000000"/>
                </a:solidFill>
              </a:rPr>
              <a:t>Owners: </a:t>
            </a:r>
            <a:r>
              <a:rPr lang="en-US" sz="1100" dirty="0" smtClean="0">
                <a:solidFill>
                  <a:srgbClr val="000000"/>
                </a:solidFill>
              </a:rPr>
              <a:t>Paul &amp; Tom </a:t>
            </a:r>
            <a:r>
              <a:rPr lang="en-US" sz="1100" smtClean="0">
                <a:solidFill>
                  <a:srgbClr val="000000"/>
                </a:solidFill>
              </a:rPr>
              <a:t>&amp; Cal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Elbow Connector 18"/>
          <p:cNvCxnSpPr>
            <a:stCxn id="5" idx="2"/>
            <a:endCxn id="10" idx="3"/>
          </p:cNvCxnSpPr>
          <p:nvPr/>
        </p:nvCxnSpPr>
        <p:spPr>
          <a:xfrm rot="10800000" flipV="1">
            <a:off x="2915713" y="5570446"/>
            <a:ext cx="3900577" cy="170002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5" idx="1"/>
          </p:cNvCxnSpPr>
          <p:nvPr/>
        </p:nvCxnSpPr>
        <p:spPr>
          <a:xfrm rot="5400000" flipH="1" flipV="1">
            <a:off x="6109410" y="2843536"/>
            <a:ext cx="211969" cy="3378853"/>
          </a:xfrm>
          <a:prstGeom prst="bentConnector5">
            <a:avLst>
              <a:gd name="adj1" fmla="val -107846"/>
              <a:gd name="adj2" fmla="val 54169"/>
              <a:gd name="adj3" fmla="val 207846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1"/>
            <a:endCxn id="12" idx="2"/>
          </p:cNvCxnSpPr>
          <p:nvPr/>
        </p:nvCxnSpPr>
        <p:spPr>
          <a:xfrm rot="10800000">
            <a:off x="1529085" y="2125412"/>
            <a:ext cx="1626632" cy="1483379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1" idx="0"/>
          </p:cNvCxnSpPr>
          <p:nvPr/>
        </p:nvCxnSpPr>
        <p:spPr>
          <a:xfrm>
            <a:off x="2915085" y="1153411"/>
            <a:ext cx="1610884" cy="1425221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3"/>
            <a:endCxn id="7" idx="2"/>
          </p:cNvCxnSpPr>
          <p:nvPr/>
        </p:nvCxnSpPr>
        <p:spPr>
          <a:xfrm flipV="1">
            <a:off x="5896220" y="2500318"/>
            <a:ext cx="1488191" cy="1108472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176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Bishop</dc:creator>
  <cp:lastModifiedBy>Calham DOWER</cp:lastModifiedBy>
  <cp:revision>11</cp:revision>
  <dcterms:created xsi:type="dcterms:W3CDTF">2016-06-30T07:50:50Z</dcterms:created>
  <dcterms:modified xsi:type="dcterms:W3CDTF">2016-07-06T12:58:36Z</dcterms:modified>
</cp:coreProperties>
</file>