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26"/>
  </p:notesMasterIdLst>
  <p:sldIdLst>
    <p:sldId id="301" r:id="rId5"/>
    <p:sldId id="257" r:id="rId6"/>
    <p:sldId id="260" r:id="rId7"/>
    <p:sldId id="329" r:id="rId8"/>
    <p:sldId id="332" r:id="rId9"/>
    <p:sldId id="335" r:id="rId10"/>
    <p:sldId id="336" r:id="rId11"/>
    <p:sldId id="337" r:id="rId12"/>
    <p:sldId id="321" r:id="rId13"/>
    <p:sldId id="338" r:id="rId14"/>
    <p:sldId id="330" r:id="rId15"/>
    <p:sldId id="331" r:id="rId16"/>
    <p:sldId id="323" r:id="rId17"/>
    <p:sldId id="261" r:id="rId18"/>
    <p:sldId id="324" r:id="rId19"/>
    <p:sldId id="339" r:id="rId20"/>
    <p:sldId id="340" r:id="rId21"/>
    <p:sldId id="294" r:id="rId22"/>
    <p:sldId id="341" r:id="rId23"/>
    <p:sldId id="342" r:id="rId24"/>
    <p:sldId id="32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D1B96-9045-444B-A10A-8C9372E09188}" v="17" dt="2021-07-22T00:39:33.044"/>
    <p1510:client id="{B2E75687-CE3B-4196-A4B9-E74410FD80C0}" v="9" dt="2021-07-22T00:38:15.418"/>
    <p1510:client id="{E9A608E8-43F3-45A2-9F59-7C2C3CE33DF2}" v="21" dt="2021-07-22T00:46:3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12AD1B96-9045-444B-A10A-8C9372E09188}"/>
    <pc:docChg chg="modSld">
      <pc:chgData name="Jason Carman" userId="S::jason.carman@senecacollege.ca::1f74b0c8-6da4-4004-8dc4-296d09d1a81f" providerId="AD" clId="Web-{12AD1B96-9045-444B-A10A-8C9372E09188}" dt="2021-07-22T00:39:33.044" v="8" actId="20577"/>
      <pc:docMkLst>
        <pc:docMk/>
      </pc:docMkLst>
      <pc:sldChg chg="modSp">
        <pc:chgData name="Jason Carman" userId="S::jason.carman@senecacollege.ca::1f74b0c8-6da4-4004-8dc4-296d09d1a81f" providerId="AD" clId="Web-{12AD1B96-9045-444B-A10A-8C9372E09188}" dt="2021-07-22T00:39:05.825" v="1" actId="20577"/>
        <pc:sldMkLst>
          <pc:docMk/>
          <pc:sldMk cId="2182703465" sldId="330"/>
        </pc:sldMkLst>
        <pc:spChg chg="mod">
          <ac:chgData name="Jason Carman" userId="S::jason.carman@senecacollege.ca::1f74b0c8-6da4-4004-8dc4-296d09d1a81f" providerId="AD" clId="Web-{12AD1B96-9045-444B-A10A-8C9372E09188}" dt="2021-07-22T00:39:05.825" v="1" actId="20577"/>
          <ac:spMkLst>
            <pc:docMk/>
            <pc:sldMk cId="2182703465" sldId="330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12AD1B96-9045-444B-A10A-8C9372E09188}" dt="2021-07-22T00:39:33.044" v="8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12AD1B96-9045-444B-A10A-8C9372E09188}" dt="2021-07-22T00:39:33.044" v="8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B2E75687-CE3B-4196-A4B9-E74410FD80C0}"/>
    <pc:docChg chg="modSld">
      <pc:chgData name="Jason Carman" userId="S::jason.carman@senecacollege.ca::1f74b0c8-6da4-4004-8dc4-296d09d1a81f" providerId="AD" clId="Web-{B2E75687-CE3B-4196-A4B9-E74410FD80C0}" dt="2021-07-22T00:38:14.699" v="4" actId="20577"/>
      <pc:docMkLst>
        <pc:docMk/>
      </pc:docMkLst>
      <pc:sldChg chg="modSp">
        <pc:chgData name="Jason Carman" userId="S::jason.carman@senecacollege.ca::1f74b0c8-6da4-4004-8dc4-296d09d1a81f" providerId="AD" clId="Web-{B2E75687-CE3B-4196-A4B9-E74410FD80C0}" dt="2021-07-22T00:38:14.699" v="4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B2E75687-CE3B-4196-A4B9-E74410FD80C0}" dt="2021-07-22T00:38:14.699" v="4" actId="20577"/>
          <ac:spMkLst>
            <pc:docMk/>
            <pc:sldMk cId="1986477174" sldId="301"/>
            <ac:spMk id="2" creationId="{1AF487AF-3253-5F42-B599-57667778EABD}"/>
          </ac:spMkLst>
        </pc:spChg>
      </pc:sldChg>
    </pc:docChg>
  </pc:docChgLst>
  <pc:docChgLst>
    <pc:chgData name="Jason Carman" userId="S::jason.carman@senecacollege.ca::1f74b0c8-6da4-4004-8dc4-296d09d1a81f" providerId="AD" clId="Web-{E9A608E8-43F3-45A2-9F59-7C2C3CE33DF2}"/>
    <pc:docChg chg="modSld">
      <pc:chgData name="Jason Carman" userId="S::jason.carman@senecacollege.ca::1f74b0c8-6da4-4004-8dc4-296d09d1a81f" providerId="AD" clId="Web-{E9A608E8-43F3-45A2-9F59-7C2C3CE33DF2}" dt="2021-07-22T00:46:32.368" v="10" actId="20577"/>
      <pc:docMkLst>
        <pc:docMk/>
      </pc:docMkLst>
      <pc:sldChg chg="modSp">
        <pc:chgData name="Jason Carman" userId="S::jason.carman@senecacollege.ca::1f74b0c8-6da4-4004-8dc4-296d09d1a81f" providerId="AD" clId="Web-{E9A608E8-43F3-45A2-9F59-7C2C3CE33DF2}" dt="2021-07-22T00:46:14.086" v="8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E9A608E8-43F3-45A2-9F59-7C2C3CE33DF2}" dt="2021-07-22T00:46:14.086" v="8" actId="20577"/>
          <ac:spMkLst>
            <pc:docMk/>
            <pc:sldMk cId="778720162" sldId="328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E9A608E8-43F3-45A2-9F59-7C2C3CE33DF2}" dt="2021-07-22T00:46:32.368" v="10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E9A608E8-43F3-45A2-9F59-7C2C3CE33DF2}" dt="2021-07-22T00:46:32.368" v="10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3_-_Advanced_File_Management_/_Quoting_Special_Characters#LINUX_PRACTICE_QUESTIONS" TargetMode="External"/><Relationship Id="rId2" Type="http://schemas.openxmlformats.org/officeDocument/2006/relationships/hyperlink" Target="https://wiki.cdot.senecacollege.ca/w/index.php?title=Tutorial_3_-_Advanced_File_Management_/_Quoting_Special_Characters#INVESTIGATION_1:_ABSOLUTE_.2F_RELATIVE_.2F_RELATIVE-TO-HOME_PATHNAM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nix.com/10-file-globbing-examples-linux-uni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Quotation_Marks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3_-_Advanced_File_Management_/_Quoting_Special_Characters#INVESTIGATION_3:_QUOTING_SPECIAL_CHARACTERS" TargetMode="External"/><Relationship Id="rId2" Type="http://schemas.openxmlformats.org/officeDocument/2006/relationships/hyperlink" Target="https://wiki.cdot.senecacollege.ca/w/index.php?title=Tutorial_3_-_Advanced_File_Management_/_Quoting_Special_Characters#INVESTIGATION_2:_FILENAME_EXPAN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3:_Advanced_File_Management_/_Quoting_Special_Characters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ICOL_icon_Path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 sz="2700">
                <a:ea typeface="+mj-lt"/>
                <a:cs typeface="+mj-lt"/>
              </a:rPr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3:  Lesson 1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/>
              <a:t>   </a:t>
            </a:r>
            <a:r>
              <a:rPr lang="en-CA" sz="2200">
                <a:solidFill>
                  <a:srgbClr val="0070C0"/>
                </a:solidFill>
              </a:rPr>
              <a:t>Advanced File Management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Perform online </a:t>
            </a:r>
            <a:r>
              <a:rPr lang="en-CA" b="1"/>
              <a:t>Tutorial3:  Advanced File Management / Quoting Special Characters</a:t>
            </a:r>
            <a:br>
              <a:rPr lang="en-CA" b="1"/>
            </a:br>
            <a:r>
              <a:rPr lang="en-CA"/>
              <a:t>(</a:t>
            </a:r>
            <a:r>
              <a:rPr lang="en-CA" b="1"/>
              <a:t>ctrl-click</a:t>
            </a:r>
            <a:r>
              <a:rPr lang="en-CA"/>
              <a:t> to open link):</a:t>
            </a:r>
            <a:br>
              <a:rPr lang="en-CA" sz="1600"/>
            </a:br>
            <a:endParaRPr lang="en-CA" sz="1600"/>
          </a:p>
          <a:p>
            <a:pPr lvl="1"/>
            <a:r>
              <a:rPr lang="en-CA">
                <a:hlinkClick r:id="rId2"/>
              </a:rPr>
              <a:t>INVESTIGATION 1: ABSOLUTE / RELATIVE / RELATIVE-TO-HOME PATHNAMES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3"/>
              </a:rPr>
              <a:t>LINUX PRACTICE QUESTIONS</a:t>
            </a:r>
            <a:r>
              <a:rPr lang="en-CA"/>
              <a:t>  (Questions 1 – 8)</a:t>
            </a:r>
            <a:br>
              <a:rPr lang="en-US" b="1"/>
            </a:br>
            <a:br>
              <a:rPr lang="en-US" b="1"/>
            </a:br>
            <a:br>
              <a:rPr lang="en-US" b="1"/>
            </a:br>
            <a:br>
              <a:rPr lang="en-US" b="1"/>
            </a:br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 sz="2700">
                <a:ea typeface="+mj-lt"/>
                <a:cs typeface="+mj-lt"/>
              </a:rPr>
            </a:br>
            <a:r>
              <a:rPr lang="en-US" sz="1200"/>
              <a:t> </a:t>
            </a:r>
            <a:br>
              <a:rPr lang="en-US"/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3:  Lesson 2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/>
              <a:t>   </a:t>
            </a:r>
            <a:r>
              <a:rPr lang="en-CA" sz="2200">
                <a:solidFill>
                  <a:srgbClr val="0070C0"/>
                </a:solidFill>
              </a:rPr>
              <a:t>filename expansion</a:t>
            </a:r>
            <a:br>
              <a:rPr lang="en-CA" sz="2200">
                <a:solidFill>
                  <a:srgbClr val="0070C0"/>
                </a:solidFill>
              </a:rPr>
            </a:br>
            <a:r>
              <a:rPr lang="en-CA" sz="2200">
                <a:solidFill>
                  <a:srgbClr val="0070C0"/>
                </a:solidFill>
              </a:rPr>
              <a:t>   quoting special characters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 Name Expansion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Special characters for Filename Expansion: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[! ]</a:t>
            </a:r>
          </a:p>
          <a:p>
            <a:pPr lvl="1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>Quoting Special Characters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Backslash </a:t>
            </a:r>
            <a:r>
              <a:rPr lang="en-US" b="1" dirty="0"/>
              <a:t>\</a:t>
            </a:r>
            <a:r>
              <a:rPr lang="en-US" dirty="0"/>
              <a:t> , Single Quotes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dirty="0"/>
              <a:t>,  Double Quotes</a:t>
            </a:r>
            <a:r>
              <a:rPr lang="en-US" b="1" dirty="0"/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>Perform Week 3 Tutorial</a:t>
            </a:r>
          </a:p>
          <a:p>
            <a:pPr lvl="1"/>
            <a:r>
              <a:rPr lang="en-US" dirty="0"/>
              <a:t>INVESTIGATIONS 2 and 3</a:t>
            </a:r>
          </a:p>
          <a:p>
            <a:pPr lvl="1"/>
            <a:r>
              <a:rPr lang="en-US" dirty="0"/>
              <a:t>LINUX PRACTICE QUESTIONS (Questions 9 – 13)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9960836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/>
              <a:t>Filename Expansion</a:t>
            </a:r>
            <a:br>
              <a:rPr lang="en-CA" sz="1800"/>
            </a:br>
            <a:endParaRPr lang="en-CA"/>
          </a:p>
          <a:p>
            <a:pPr marL="0" indent="0">
              <a:buNone/>
            </a:pPr>
            <a:r>
              <a:rPr lang="en-CA"/>
              <a:t>This command displayed below is </a:t>
            </a:r>
            <a:r>
              <a:rPr lang="en-CA" b="1"/>
              <a:t>inefficient</a:t>
            </a:r>
            <a:r>
              <a:rPr lang="en-CA"/>
              <a:t>: it requires a LOT of typing and requires</a:t>
            </a:r>
            <a:br>
              <a:rPr lang="en-CA"/>
            </a:br>
            <a:r>
              <a:rPr lang="en-CA"/>
              <a:t>that the user </a:t>
            </a:r>
            <a:r>
              <a:rPr lang="en-CA" u="sng"/>
              <a:t>know</a:t>
            </a:r>
            <a:r>
              <a:rPr lang="en-CA"/>
              <a:t> all the filenames within the current directory. </a:t>
            </a:r>
            <a:br>
              <a:rPr lang="en-CA"/>
            </a:br>
            <a:br>
              <a:rPr lang="en-CA"/>
            </a:b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1.txt 2.txt 3.txt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work.txt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1.txt 2.txt 3.txt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work.txt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/>
          </a:p>
          <a:p>
            <a:pPr marL="0" indent="0">
              <a:buNone/>
            </a:pPr>
            <a:r>
              <a:rPr lang="en-CA" b="1"/>
              <a:t>Filename expansion </a:t>
            </a:r>
            <a:r>
              <a:rPr lang="en-CA"/>
              <a:t>is the use of </a:t>
            </a:r>
            <a:r>
              <a:rPr lang="en-CA" b="1"/>
              <a:t>special characters </a:t>
            </a:r>
            <a:r>
              <a:rPr lang="en-CA"/>
              <a:t>to allow the shell to </a:t>
            </a:r>
            <a:r>
              <a:rPr lang="en-CA" b="1"/>
              <a:t>match</a:t>
            </a:r>
            <a:r>
              <a:rPr lang="en-CA"/>
              <a:t> files that share the </a:t>
            </a:r>
            <a:br>
              <a:rPr lang="en-CA"/>
            </a:br>
            <a:r>
              <a:rPr lang="en-CA" b="1"/>
              <a:t>same</a:t>
            </a:r>
            <a:r>
              <a:rPr lang="en-CA"/>
              <a:t> </a:t>
            </a:r>
            <a:r>
              <a:rPr lang="en-CA" b="1"/>
              <a:t>characteristics</a:t>
            </a:r>
            <a:r>
              <a:rPr lang="en-CA"/>
              <a:t> to help save the user save time when issuing Unix / Linux file management commands.</a:t>
            </a:r>
          </a:p>
          <a:p>
            <a:pPr marL="0" indent="0">
              <a:buNone/>
            </a:pPr>
            <a:r>
              <a:rPr lang="en-CA"/>
              <a:t>You can use a special character to indicate to the Bash shell to match all files that end with the extension ".txt":</a:t>
            </a:r>
          </a:p>
          <a:p>
            <a:pPr marL="0" indent="0">
              <a:buNone/>
            </a:pP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 *.txt</a:t>
            </a:r>
            <a:b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1.txt 2.txt 3.txt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work.txt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928884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Common File Expansion Symbols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Below are the most common Filename Expansion symbols: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52E718-2C02-0E4E-B167-3CE9A4DD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5257"/>
              </p:ext>
            </p:extLst>
          </p:nvPr>
        </p:nvGraphicFramePr>
        <p:xfrm>
          <a:off x="1451578" y="3146343"/>
          <a:ext cx="9603275" cy="257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97330">
                  <a:extLst>
                    <a:ext uri="{9D8B030D-6E8A-4147-A177-3AD203B41FA5}">
                      <a16:colId xmlns:a16="http://schemas.microsoft.com/office/drawing/2014/main" val="3829644020"/>
                    </a:ext>
                  </a:extLst>
                </a:gridCol>
                <a:gridCol w="6605945">
                  <a:extLst>
                    <a:ext uri="{9D8B030D-6E8A-4147-A177-3AD203B41FA5}">
                      <a16:colId xmlns:a16="http://schemas.microsoft.com/office/drawing/2014/main" val="89462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Filename Expansion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Asterisk (*) to represent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or more characters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6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 mark (?) to represent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one character (any character)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9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brackets ([ ]) to represent and match for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enclosed within the square brackets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represents ONLY ONE character: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it's like a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 Mark (?)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but with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 or restrictions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8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[!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brackets containing an exclamation mark immediately after</a:t>
                      </a:r>
                      <a:br>
                        <a:rPr lang="en-CA" sz="1400"/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open square bracket ([! ]) to represent and match and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OPPOSITE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character for the character enclosed within the square brackets.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3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727590" cy="4755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/>
              <a:t>How Does File Expansion Work? (Process of “Globbing”)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sz="1800" b="1" i="1"/>
              <a:t>File Globbing</a:t>
            </a:r>
            <a:r>
              <a:rPr lang="en-CA" sz="1800" i="1"/>
              <a:t> is a feature provided by the UNIX/Linux shell to represent multiple filenames by using special characters called wildcards with a single file name.  A wildcard is essentially a symbol which may be used to substitute for one or more characters. Therefore, we can use wildcards for generating the appropriate combination of file names as per our requirement.</a:t>
            </a:r>
            <a:br>
              <a:rPr lang="en-CA" sz="1800"/>
            </a:br>
            <a:br>
              <a:rPr lang="en-CA" sz="1800"/>
            </a:br>
            <a:r>
              <a:rPr lang="en-CA" sz="1800"/>
              <a:t>Reference: </a:t>
            </a:r>
            <a:r>
              <a:rPr lang="en-CA" sz="1800">
                <a:hlinkClick r:id="rId2"/>
              </a:rPr>
              <a:t>https://www.linuxnix.com/10-file-globbing-examples-linux-unix/</a:t>
            </a: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17869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/>
              <a:t>How Does this Work? (Globbing)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sz="1800"/>
              <a:t>As shown in the diagram on the right, when the </a:t>
            </a:r>
            <a:r>
              <a:rPr lang="en-CA" sz="1800" b="1"/>
              <a:t>ls</a:t>
            </a:r>
            <a:r>
              <a:rPr lang="en-CA" sz="1800"/>
              <a:t> command is issued with a filename expansion symbol (like </a:t>
            </a:r>
            <a:r>
              <a:rPr lang="en-CA" sz="1800" b="1"/>
              <a:t>*</a:t>
            </a:r>
            <a:r>
              <a:rPr lang="en-CA" sz="1800"/>
              <a:t>), the Bash shell </a:t>
            </a:r>
            <a:r>
              <a:rPr lang="en-CA" sz="1800" b="1"/>
              <a:t>searches</a:t>
            </a:r>
            <a:r>
              <a:rPr lang="en-CA" sz="1800"/>
              <a:t> for all files in the current directory that match files that end with the extension </a:t>
            </a:r>
            <a:r>
              <a:rPr lang="en-CA" sz="1800" b="1"/>
              <a:t>".txt</a:t>
            </a:r>
            <a:r>
              <a:rPr lang="en-CA" sz="1800"/>
              <a:t>”.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shell replaces </a:t>
            </a:r>
            <a:r>
              <a:rPr lang="en-CA" sz="1800" b="1"/>
              <a:t>*.txt </a:t>
            </a:r>
            <a:r>
              <a:rPr lang="en-CA" sz="1800"/>
              <a:t>with all the files that end with the extension </a:t>
            </a:r>
            <a:r>
              <a:rPr lang="en-CA" sz="1800" b="1"/>
              <a:t>.txt </a:t>
            </a:r>
            <a:r>
              <a:rPr lang="en-CA" sz="1800"/>
              <a:t>in the current directory and runs that command.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You do not see that happen in the shell…</a:t>
            </a:r>
            <a:br>
              <a:rPr lang="en-CA" sz="1800"/>
            </a:br>
            <a:r>
              <a:rPr lang="en-CA" sz="1800"/>
              <a:t>it is a process that occurs "behind the scenes”.  </a:t>
            </a:r>
            <a:br>
              <a:rPr lang="en-CA" sz="1800"/>
            </a:br>
            <a:r>
              <a:rPr lang="en-CA" sz="1800"/>
              <a:t>Instead, you only see the results of the command.</a:t>
            </a: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endParaRPr lang="en-CA" sz="180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6B0B6C-D944-BA48-8FB1-9999E5ED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66" y="2038743"/>
            <a:ext cx="4645317" cy="4238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69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Filename expansion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issue Unix / Linux commands using various </a:t>
            </a:r>
            <a:r>
              <a:rPr lang="en-CA" b="1"/>
              <a:t>filename</a:t>
            </a:r>
            <a:r>
              <a:rPr lang="en-CA"/>
              <a:t> </a:t>
            </a:r>
            <a:r>
              <a:rPr lang="en-CA" b="1"/>
              <a:t>expansion symbols </a:t>
            </a:r>
            <a:r>
              <a:rPr lang="en-CA"/>
              <a:t>for file management:</a:t>
            </a:r>
            <a:br>
              <a:rPr lang="en-CA"/>
            </a:br>
            <a:endParaRPr lang="en-CA"/>
          </a:p>
          <a:p>
            <a:pPr lvl="1"/>
            <a:r>
              <a:rPr lang="en-CA" sz="1600"/>
              <a:t>Creating / Removing Directories</a:t>
            </a:r>
          </a:p>
          <a:p>
            <a:pPr lvl="1"/>
            <a:r>
              <a:rPr lang="en-CA" sz="1600"/>
              <a:t>Moving Files / Directories</a:t>
            </a:r>
          </a:p>
          <a:p>
            <a:pPr lvl="1"/>
            <a:r>
              <a:rPr lang="en-CA" sz="1600"/>
              <a:t>Copying Files / Directories</a:t>
            </a:r>
          </a:p>
          <a:p>
            <a:pPr lvl="1"/>
            <a:r>
              <a:rPr lang="en-CA" sz="1600"/>
              <a:t>Listing Directory Contents</a:t>
            </a:r>
          </a:p>
          <a:p>
            <a:pPr lvl="1"/>
            <a:r>
              <a:rPr lang="en-CA" sz="1600"/>
              <a:t>Removing Regular Files</a:t>
            </a:r>
            <a:br>
              <a:rPr lang="en-CA" sz="1400"/>
            </a:b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6C3888-7351-BD45-A256-D676560A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90257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Quoting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833105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Quoting Special Characters</a:t>
            </a:r>
          </a:p>
          <a:p>
            <a:pPr marL="0" indent="0">
              <a:buNone/>
            </a:pPr>
            <a:r>
              <a:rPr lang="en-CA" sz="1800"/>
              <a:t>As discussed in the above section, there are some special characters that the shell uses to perform an operation; for example, the filename expansion symbols: </a:t>
            </a:r>
            <a:r>
              <a:rPr lang="en-CA" sz="1800" b="1"/>
              <a:t>*</a:t>
            </a:r>
            <a:r>
              <a:rPr lang="en-CA" sz="1800"/>
              <a:t>, ?, [ ] or [! ]</a:t>
            </a:r>
            <a:br>
              <a:rPr lang="en-CA" sz="1800" b="1"/>
            </a:br>
            <a:endParaRPr lang="en-CA" sz="1800" b="1"/>
          </a:p>
          <a:p>
            <a:pPr marL="0" indent="0">
              <a:buNone/>
            </a:pPr>
            <a:r>
              <a:rPr lang="en-CA" sz="1800"/>
              <a:t>There is a method to instruct the Linux shell to ignore that special character </a:t>
            </a:r>
            <a:br>
              <a:rPr lang="en-CA" sz="1800"/>
            </a:br>
            <a:r>
              <a:rPr lang="en-CA" sz="1800"/>
              <a:t>and use only as </a:t>
            </a:r>
            <a:r>
              <a:rPr lang="en-CA" sz="1800" b="1"/>
              <a:t>regular text</a:t>
            </a:r>
            <a:r>
              <a:rPr lang="en-CA" sz="1800"/>
              <a:t>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There are </a:t>
            </a:r>
            <a:r>
              <a:rPr lang="en-CA" sz="1800" b="1"/>
              <a:t>3 methods</a:t>
            </a:r>
            <a:r>
              <a:rPr lang="en-CA" sz="1800"/>
              <a:t> to make those special characters </a:t>
            </a:r>
            <a:r>
              <a:rPr lang="en-CA" sz="1800" b="1"/>
              <a:t>act like text characters</a:t>
            </a:r>
            <a:r>
              <a:rPr lang="en-CA" sz="1800"/>
              <a:t> (referred to "</a:t>
            </a:r>
            <a:r>
              <a:rPr lang="en-CA" sz="1800" b="1"/>
              <a:t>quoting</a:t>
            </a:r>
            <a:r>
              <a:rPr lang="en-CA" sz="1800"/>
              <a:t>" special characters). </a:t>
            </a:r>
            <a:br>
              <a:rPr lang="en-CA" sz="1800"/>
            </a:br>
            <a:r>
              <a:rPr lang="en-CA" sz="1800"/>
              <a:t>These methods are displayed in the next slide.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21C02CC7-7DDB-EA43-A20E-7BE75C44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9" y="657578"/>
            <a:ext cx="1475847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Quoting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8682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Quoting Special Characters (Methods)</a:t>
            </a:r>
            <a:br>
              <a:rPr lang="en-CA" b="1"/>
            </a:br>
            <a:br>
              <a:rPr lang="en-CA" b="1"/>
            </a:br>
            <a:r>
              <a:rPr lang="en-US" sz="1800"/>
              <a:t>The most common filename expansion symbols are displayed below: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032D9-4E44-C144-9296-9A9E7B784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00070"/>
              </p:ext>
            </p:extLst>
          </p:nvPr>
        </p:nvGraphicFramePr>
        <p:xfrm>
          <a:off x="1451579" y="3406949"/>
          <a:ext cx="9767406" cy="244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2321">
                  <a:extLst>
                    <a:ext uri="{9D8B030D-6E8A-4147-A177-3AD203B41FA5}">
                      <a16:colId xmlns:a16="http://schemas.microsoft.com/office/drawing/2014/main" val="2125440029"/>
                    </a:ext>
                  </a:extLst>
                </a:gridCol>
                <a:gridCol w="2875085">
                  <a:extLst>
                    <a:ext uri="{9D8B030D-6E8A-4147-A177-3AD203B41FA5}">
                      <a16:colId xmlns:a16="http://schemas.microsoft.com/office/drawing/2014/main" val="4189182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Quoting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 the character </a:t>
                      </a:r>
                      <a:r>
                        <a:rPr lang="en-CA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 </a:t>
                      </a: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special character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(works for ALL special characters)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echo \*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2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Special character within single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quotes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‘ ’</a:t>
                      </a:r>
                      <a:br>
                        <a:rPr lang="en-CA" sz="1400"/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(work for ALL special characters)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echo '* hello *'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special characters within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double-quotes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 ”</a:t>
                      </a:r>
                      <a:br>
                        <a:rPr lang="en-CA" sz="1400"/>
                      </a:b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Double quotes works for most special</a:t>
                      </a:r>
                      <a:br>
                        <a:rPr lang="en-CA" sz="1400"/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characters, but not all special characters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(such as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$variable-name 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variables are discussed </a:t>
                      </a: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later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this course)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echo "* hello *"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File Pathname Types</a:t>
            </a:r>
          </a:p>
          <a:p>
            <a:pPr lvl="1"/>
            <a:r>
              <a:rPr lang="en-US"/>
              <a:t>Absolute File Pathnames</a:t>
            </a:r>
          </a:p>
          <a:p>
            <a:pPr lvl="1"/>
            <a:r>
              <a:rPr lang="en-US"/>
              <a:t>Relative File Pathnames</a:t>
            </a:r>
          </a:p>
          <a:p>
            <a:pPr lvl="1"/>
            <a:r>
              <a:rPr lang="en-US"/>
              <a:t>Relative-to-home File Pathnames</a:t>
            </a:r>
          </a:p>
          <a:p>
            <a:pPr lvl="1"/>
            <a:r>
              <a:rPr lang="en-US"/>
              <a:t>Demonstration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Perform Week 3 Tutorial</a:t>
            </a:r>
          </a:p>
          <a:p>
            <a:pPr lvl="1"/>
            <a:r>
              <a:rPr lang="en-US"/>
              <a:t>Investigation 1</a:t>
            </a:r>
          </a:p>
          <a:p>
            <a:pPr lvl="1"/>
            <a:r>
              <a:rPr lang="en-US"/>
              <a:t>Review Questions (Questions 1 – 8)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Quoting special characters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issue Unix / Linux commands </a:t>
            </a:r>
            <a:r>
              <a:rPr lang="en-CA" b="1"/>
              <a:t>quoting special characters</a:t>
            </a:r>
            <a:r>
              <a:rPr lang="en-CA"/>
              <a:t>,</a:t>
            </a:r>
            <a:r>
              <a:rPr lang="en-CA" b="1"/>
              <a:t>  </a:t>
            </a:r>
            <a:r>
              <a:rPr lang="en-CA"/>
              <a:t>their </a:t>
            </a:r>
            <a:r>
              <a:rPr lang="en-CA" b="1"/>
              <a:t>uses</a:t>
            </a:r>
            <a:r>
              <a:rPr lang="en-CA"/>
              <a:t> and their </a:t>
            </a:r>
            <a:r>
              <a:rPr lang="en-CA" b="1"/>
              <a:t>consequences</a:t>
            </a:r>
            <a:r>
              <a:rPr lang="en-CA"/>
              <a:t>:</a:t>
            </a:r>
            <a:br>
              <a:rPr lang="en-CA"/>
            </a:br>
            <a:endParaRPr lang="en-CA"/>
          </a:p>
          <a:p>
            <a:pPr lvl="1"/>
            <a:r>
              <a:rPr lang="en-CA" sz="1600"/>
              <a:t>Displaying Text</a:t>
            </a:r>
          </a:p>
          <a:p>
            <a:pPr lvl="1"/>
            <a:r>
              <a:rPr lang="en-CA" sz="1600"/>
              <a:t>Creating / Removing Directories</a:t>
            </a:r>
          </a:p>
          <a:p>
            <a:pPr lvl="1"/>
            <a:r>
              <a:rPr lang="en-CA" sz="1600"/>
              <a:t>Listing Directory Contents</a:t>
            </a:r>
          </a:p>
          <a:p>
            <a:pPr lvl="1"/>
            <a:r>
              <a:rPr lang="en-CA" sz="1600"/>
              <a:t>Removing Regular Files</a:t>
            </a:r>
            <a:br>
              <a:rPr lang="en-CA" sz="1400"/>
            </a:b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261F2F-24CE-C24D-B58A-720D5950C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the online tutorial </a:t>
            </a:r>
            <a:br>
              <a:rPr lang="en-CA" dirty="0"/>
            </a:br>
            <a:r>
              <a:rPr lang="en-CA" b="1" dirty="0"/>
              <a:t>Tutorial3: Unix / Linux File Management </a:t>
            </a:r>
            <a:r>
              <a:rPr lang="en-CA" dirty="0"/>
              <a:t>(</a:t>
            </a:r>
            <a:r>
              <a:rPr lang="en-CA" b="1" dirty="0"/>
              <a:t>ctrl-click</a:t>
            </a:r>
            <a:r>
              <a:rPr lang="en-CA" dirty="0"/>
              <a:t> to open link):</a:t>
            </a:r>
            <a:br>
              <a:rPr lang="en-CA" sz="1600" dirty="0"/>
            </a:br>
            <a:endParaRPr lang="en-CA" sz="1600" dirty="0"/>
          </a:p>
          <a:p>
            <a:pPr lvl="1"/>
            <a:r>
              <a:rPr lang="en-CA" dirty="0">
                <a:hlinkClick r:id="rId2"/>
              </a:rPr>
              <a:t>INVESTIGATION 2: FILENAME EXPANSION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QUOTING SPECIAL CHARACTERS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LINUX PRACTICE QUESTIONS</a:t>
            </a:r>
            <a:r>
              <a:rPr lang="en-CA" dirty="0"/>
              <a:t>  (Questions 9 – 13)</a:t>
            </a:r>
            <a:br>
              <a:rPr lang="en-US" sz="1900" dirty="0"/>
            </a:br>
            <a:endParaRPr lang="en-CA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PATHNAME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88585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Purpose of File Pathnames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As previously mentioned, a </a:t>
            </a:r>
            <a:r>
              <a:rPr lang="en-CA" b="1" dirty="0"/>
              <a:t>pathname</a:t>
            </a:r>
            <a:r>
              <a:rPr lang="en-CA" dirty="0"/>
              <a:t> is a </a:t>
            </a:r>
            <a:r>
              <a:rPr lang="en-CA" b="1" dirty="0"/>
              <a:t>fully-specified location</a:t>
            </a:r>
            <a:r>
              <a:rPr lang="en-CA" dirty="0"/>
              <a:t> of a unique filename within a </a:t>
            </a:r>
            <a:br>
              <a:rPr lang="en-CA" dirty="0"/>
            </a:br>
            <a:r>
              <a:rPr lang="en-CA" dirty="0"/>
              <a:t>file system. The concept of a pathname relates to every operating system including:</a:t>
            </a:r>
            <a:br>
              <a:rPr lang="en-CA" dirty="0"/>
            </a:br>
            <a:r>
              <a:rPr lang="en-CA" dirty="0"/>
              <a:t> </a:t>
            </a:r>
            <a:r>
              <a:rPr lang="en-CA" b="1" dirty="0"/>
              <a:t>Unix</a:t>
            </a:r>
            <a:r>
              <a:rPr lang="en-CA" dirty="0"/>
              <a:t>, </a:t>
            </a:r>
            <a:r>
              <a:rPr lang="en-CA" b="1" dirty="0"/>
              <a:t>Linux</a:t>
            </a:r>
            <a:r>
              <a:rPr lang="en-CA" dirty="0"/>
              <a:t>, </a:t>
            </a:r>
            <a:r>
              <a:rPr lang="en-CA" b="1" dirty="0"/>
              <a:t>MS-DOS</a:t>
            </a:r>
            <a:r>
              <a:rPr lang="en-CA" dirty="0"/>
              <a:t>,  </a:t>
            </a:r>
            <a:r>
              <a:rPr lang="en-CA" b="1" dirty="0"/>
              <a:t>MS-Windows</a:t>
            </a:r>
            <a:r>
              <a:rPr lang="en-CA" dirty="0"/>
              <a:t>, </a:t>
            </a:r>
            <a:r>
              <a:rPr lang="en-CA" b="1" dirty="0"/>
              <a:t>Apple-Macintosh</a:t>
            </a:r>
            <a:r>
              <a:rPr lang="en-CA" dirty="0"/>
              <a:t>, etc.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Last week, we used a pathname from our home directory to create and manipulate directories </a:t>
            </a:r>
            <a:br>
              <a:rPr lang="en-CA" dirty="0"/>
            </a:br>
            <a:r>
              <a:rPr lang="en-CA" dirty="0"/>
              <a:t>and text files. There are different </a:t>
            </a:r>
            <a:r>
              <a:rPr lang="en-CA" b="1" dirty="0"/>
              <a:t>types of pathnames </a:t>
            </a:r>
            <a:r>
              <a:rPr lang="en-CA" dirty="0"/>
              <a:t>that we can use to access a directory or text file.</a:t>
            </a:r>
          </a:p>
          <a:p>
            <a:pPr marL="0" indent="0">
              <a:buNone/>
            </a:pPr>
            <a:r>
              <a:rPr lang="en-CA" b="1" dirty="0"/>
              <a:t>For Example:</a:t>
            </a:r>
            <a:br>
              <a:rPr lang="en-CA" dirty="0"/>
            </a:br>
            <a:br>
              <a:rPr lang="en-CA" dirty="0"/>
            </a:br>
            <a:r>
              <a:rPr lang="en-CA" b="1" dirty="0"/>
              <a:t>/home/</a:t>
            </a:r>
            <a:r>
              <a:rPr lang="en-CA" b="1" dirty="0" err="1"/>
              <a:t>userid</a:t>
            </a:r>
            <a:r>
              <a:rPr lang="en-CA" b="1" dirty="0"/>
              <a:t>/osl640/cars.txt (</a:t>
            </a:r>
            <a:r>
              <a:rPr lang="en-CA" b="1" dirty="0">
                <a:solidFill>
                  <a:srgbClr val="0070C0"/>
                </a:solidFill>
              </a:rPr>
              <a:t>absolute pathname</a:t>
            </a:r>
            <a:r>
              <a:rPr lang="en-CA" b="1" dirty="0"/>
              <a:t>)</a:t>
            </a:r>
            <a:br>
              <a:rPr lang="en-CA" b="1" dirty="0"/>
            </a:br>
            <a:r>
              <a:rPr lang="en-CA" b="1" dirty="0"/>
              <a:t>samples/cars.txt (</a:t>
            </a:r>
            <a:r>
              <a:rPr lang="en-CA" b="1" dirty="0">
                <a:solidFill>
                  <a:srgbClr val="0070C0"/>
                </a:solidFill>
              </a:rPr>
              <a:t>relative pathname</a:t>
            </a:r>
            <a:r>
              <a:rPr lang="en-CA" b="1" dirty="0"/>
              <a:t>)</a:t>
            </a:r>
            <a:br>
              <a:rPr lang="en-CA" b="1" dirty="0"/>
            </a:br>
            <a:r>
              <a:rPr lang="en-CA" b="1" dirty="0"/>
              <a:t>~/cars.txt (</a:t>
            </a:r>
            <a:r>
              <a:rPr lang="en-CA" b="1" dirty="0">
                <a:solidFill>
                  <a:srgbClr val="0070C0"/>
                </a:solidFill>
              </a:rPr>
              <a:t>relative-to-home pathname</a:t>
            </a:r>
            <a:r>
              <a:rPr lang="en-CA" b="1" dirty="0"/>
              <a:t>)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These types of file pathnames can make it more </a:t>
            </a:r>
            <a:r>
              <a:rPr lang="en-CA" b="1" dirty="0"/>
              <a:t>efficient</a:t>
            </a:r>
            <a:r>
              <a:rPr lang="en-CA" dirty="0"/>
              <a:t> (i.e. </a:t>
            </a:r>
            <a:r>
              <a:rPr lang="en-CA" b="1" dirty="0"/>
              <a:t>less keystrokes </a:t>
            </a:r>
            <a:r>
              <a:rPr lang="en-CA" dirty="0"/>
              <a:t>for users to type)  </a:t>
            </a:r>
            <a:br>
              <a:rPr lang="en-CA" dirty="0"/>
            </a:br>
            <a:r>
              <a:rPr lang="en-CA" dirty="0"/>
              <a:t>when issuing Unix and Linux commands.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5563C37-6B1B-AB4C-B91C-02B737EC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63514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Absolute Pathnames</a:t>
            </a:r>
            <a:endParaRPr lang="en-CA"/>
          </a:p>
          <a:p>
            <a:pPr marL="0" indent="0">
              <a:buNone/>
            </a:pPr>
            <a:r>
              <a:rPr lang="en-CA" sz="1800"/>
              <a:t>An </a:t>
            </a:r>
            <a:r>
              <a:rPr lang="en-CA" sz="1800" b="1"/>
              <a:t>absolute pathname</a:t>
            </a:r>
            <a:r>
              <a:rPr lang="en-CA" sz="1800"/>
              <a:t> is a path to a file or directory always </a:t>
            </a:r>
            <a:r>
              <a:rPr lang="en-CA" sz="1800" u="sng"/>
              <a:t>beginning</a:t>
            </a:r>
            <a:r>
              <a:rPr lang="en-CA" sz="1800"/>
              <a:t> from the </a:t>
            </a:r>
            <a:r>
              <a:rPr lang="en-CA" sz="1800" b="1"/>
              <a:t>root directory (i.e. / )</a:t>
            </a:r>
            <a:r>
              <a:rPr lang="en-CA" sz="1800"/>
              <a:t>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This type of pathname is referred to as </a:t>
            </a:r>
            <a:r>
              <a:rPr lang="en-CA" sz="1800" b="1"/>
              <a:t>absolute</a:t>
            </a:r>
            <a:r>
              <a:rPr lang="en-CA" sz="1800"/>
              <a:t> because the pathname always begins ABSOLUTELY from the </a:t>
            </a:r>
            <a:r>
              <a:rPr lang="en-CA" sz="1800" b="1"/>
              <a:t>root directory</a:t>
            </a:r>
            <a:r>
              <a:rPr lang="en-CA" sz="1800"/>
              <a:t> </a:t>
            </a:r>
            <a:br>
              <a:rPr lang="en-CA" sz="1800"/>
            </a:br>
            <a:r>
              <a:rPr lang="en-CA" sz="1800" u="sng"/>
              <a:t>regardless</a:t>
            </a:r>
            <a:r>
              <a:rPr lang="en-CA" sz="1800"/>
              <a:t> of your current directory location.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In other words, this type of pathname requires that you always provide the </a:t>
            </a:r>
            <a:r>
              <a:rPr lang="en-CA" sz="1800" b="1"/>
              <a:t>FULL</a:t>
            </a:r>
            <a:r>
              <a:rPr lang="en-CA" sz="1800"/>
              <a:t> pathname starting with the root directory.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Remember the Rhyme: </a:t>
            </a:r>
            <a:r>
              <a:rPr lang="en-CA" sz="1800" i="1"/>
              <a:t>“If it is ABSOLUTE, it begins with ROOT!”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43E4F1B-8D66-B941-AA9D-CE4F0093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78" y="1844962"/>
            <a:ext cx="2329474" cy="200864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B51A9-6A02-6441-A2DE-0A470514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79" y="4344881"/>
            <a:ext cx="2329473" cy="211770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Absolute Pathnames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Advantages of using Absolute Pathnames:</a:t>
            </a:r>
            <a:br>
              <a:rPr lang="en-CA" i="1" dirty="0"/>
            </a:br>
            <a:endParaRPr lang="en-CA" dirty="0"/>
          </a:p>
          <a:p>
            <a:pPr lvl="1"/>
            <a:r>
              <a:rPr lang="en-CA" dirty="0"/>
              <a:t>Useful if you do NOT know your current directory location</a:t>
            </a:r>
          </a:p>
          <a:p>
            <a:pPr lvl="1"/>
            <a:r>
              <a:rPr lang="en-CA" dirty="0"/>
              <a:t>Helps you to understand the FULL layout of pathname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Examples:</a:t>
            </a:r>
            <a:br>
              <a:rPr lang="en-CA" i="1" dirty="0"/>
            </a:br>
            <a:br>
              <a:rPr lang="en-CA" i="1" dirty="0"/>
            </a:br>
            <a:r>
              <a:rPr lang="en-CA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br>
              <a:rPr lang="en-CA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CA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/uli101/examples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43E4F1B-8D66-B941-AA9D-CE4F0093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78" y="1844962"/>
            <a:ext cx="2329474" cy="200864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B51A9-6A02-6441-A2DE-0A470514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79" y="4344881"/>
            <a:ext cx="2329473" cy="211770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869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Relative Pathnames</a:t>
            </a:r>
            <a:endParaRPr lang="en-CA"/>
          </a:p>
          <a:p>
            <a:pPr marL="0" indent="0">
              <a:buNone/>
            </a:pPr>
            <a:r>
              <a:rPr lang="en-CA" sz="1800"/>
              <a:t>A </a:t>
            </a:r>
            <a:r>
              <a:rPr lang="en-CA" sz="1800" b="1"/>
              <a:t>relative pathname </a:t>
            </a:r>
            <a:r>
              <a:rPr lang="en-CA" sz="1800"/>
              <a:t>is a path to a file or directory </a:t>
            </a:r>
            <a:br>
              <a:rPr lang="en-CA" sz="1800"/>
            </a:br>
            <a:r>
              <a:rPr lang="en-CA" sz="1800"/>
              <a:t>that begins from your </a:t>
            </a:r>
            <a:r>
              <a:rPr lang="en-CA" sz="1800" b="1"/>
              <a:t>current</a:t>
            </a:r>
            <a:r>
              <a:rPr lang="en-CA" sz="1800"/>
              <a:t> directory.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This is called a </a:t>
            </a:r>
            <a:r>
              <a:rPr lang="en-CA" sz="1800" i="1"/>
              <a:t>relative pathname </a:t>
            </a:r>
            <a:r>
              <a:rPr lang="en-CA" sz="1800"/>
              <a:t>because it is used to locate </a:t>
            </a:r>
            <a:br>
              <a:rPr lang="en-CA" sz="1800"/>
            </a:br>
            <a:r>
              <a:rPr lang="en-CA" sz="1800"/>
              <a:t>a specific file </a:t>
            </a:r>
            <a:r>
              <a:rPr lang="en-CA" sz="1800" b="1"/>
              <a:t>RELATIVE</a:t>
            </a:r>
            <a:r>
              <a:rPr lang="en-CA" sz="1800"/>
              <a:t> to your </a:t>
            </a:r>
            <a:r>
              <a:rPr lang="en-CA" sz="1800" b="1"/>
              <a:t>current directory</a:t>
            </a:r>
            <a:r>
              <a:rPr lang="en-CA" sz="1800"/>
              <a:t>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 b="1"/>
              <a:t>NOTE:</a:t>
            </a:r>
            <a:r>
              <a:rPr lang="en-CA" sz="1800"/>
              <a:t> In order to use relative pathnames, it is absolutely</a:t>
            </a:r>
            <a:r>
              <a:rPr lang="en-CA" sz="1800" u="sng"/>
              <a:t> </a:t>
            </a:r>
            <a:r>
              <a:rPr lang="en-CA" sz="1800"/>
              <a:t>necessary that you know the </a:t>
            </a:r>
            <a:r>
              <a:rPr lang="en-CA" sz="1800" b="1" u="sng"/>
              <a:t>location</a:t>
            </a:r>
            <a:r>
              <a:rPr lang="en-CA" sz="1800"/>
              <a:t> of your </a:t>
            </a:r>
            <a:r>
              <a:rPr lang="en-CA" sz="1800" b="1"/>
              <a:t>current directory</a:t>
            </a:r>
            <a:r>
              <a:rPr lang="en-CA" sz="1800"/>
              <a:t>!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C110104-53A5-5F46-BB64-7240412E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53" y="1706813"/>
            <a:ext cx="2378319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398BF2F-2E1E-2245-83E4-94E15E2F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753" y="4029087"/>
            <a:ext cx="2304922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/>
              <a:t>Relative Pathnames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Relative Pathname Symbols:</a:t>
            </a:r>
          </a:p>
          <a:p>
            <a:pPr marL="0" indent="0">
              <a:buNone/>
            </a:pPr>
            <a:r>
              <a:rPr lang="en-CA" sz="2800" b="1">
                <a:solidFill>
                  <a:srgbClr val="0070C0"/>
                </a:solidFill>
              </a:rPr>
              <a:t>.</a:t>
            </a:r>
            <a:r>
              <a:rPr lang="en-CA"/>
              <a:t>    A period "." represents the </a:t>
            </a:r>
            <a:r>
              <a:rPr lang="en-CA" b="1"/>
              <a:t>current</a:t>
            </a:r>
            <a:r>
              <a:rPr lang="en-CA"/>
              <a:t> directory</a:t>
            </a:r>
            <a:br>
              <a:rPr lang="en-CA"/>
            </a:br>
            <a:r>
              <a:rPr lang="en-CA" sz="2800" b="1">
                <a:solidFill>
                  <a:srgbClr val="0070C0"/>
                </a:solidFill>
              </a:rPr>
              <a:t>..</a:t>
            </a:r>
            <a:r>
              <a:rPr lang="en-CA"/>
              <a:t>  Two periods ".." represents the </a:t>
            </a:r>
            <a:r>
              <a:rPr lang="en-CA" b="1"/>
              <a:t>parent</a:t>
            </a:r>
            <a:r>
              <a:rPr lang="en-CA"/>
              <a:t> directory</a:t>
            </a:r>
            <a:br>
              <a:rPr lang="en-CA"/>
            </a:br>
            <a:r>
              <a:rPr lang="en-CA"/>
              <a:t>     (i.e. one directory level up)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Advantages of using Relative Pathnames:</a:t>
            </a:r>
          </a:p>
          <a:p>
            <a:pPr lvl="1"/>
            <a:r>
              <a:rPr lang="en-CA"/>
              <a:t>Possibly a shorter pathname (less typing)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b="1"/>
              <a:t>Examples:</a:t>
            </a:r>
            <a:br>
              <a:rPr lang="en-CA" i="1"/>
            </a:br>
            <a:br>
              <a:rPr lang="en-CA" i="1"/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../../../bin</a:t>
            </a:r>
            <a:b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b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./examples</a:t>
            </a:r>
            <a:endParaRPr lang="en-CA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C110104-53A5-5F46-BB64-7240412E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53" y="1706813"/>
            <a:ext cx="2378319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398BF2F-2E1E-2245-83E4-94E15E2F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753" y="4029087"/>
            <a:ext cx="2304922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078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200" b="1"/>
              <a:t>Relative-to-home Pathnames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A </a:t>
            </a:r>
            <a:r>
              <a:rPr lang="en-CA" sz="1800" b="1"/>
              <a:t>relative-to-home pathname </a:t>
            </a:r>
            <a:r>
              <a:rPr lang="en-CA" sz="1800"/>
              <a:t>begins with the</a:t>
            </a:r>
            <a:br>
              <a:rPr lang="en-CA" sz="1800"/>
            </a:br>
            <a:r>
              <a:rPr lang="en-CA" sz="1800" b="1"/>
              <a:t>tilde</a:t>
            </a:r>
            <a:r>
              <a:rPr lang="en-CA" sz="1800"/>
              <a:t> character ( i.e.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800"/>
              <a:t>) to represent the current user’s </a:t>
            </a:r>
            <a:r>
              <a:rPr lang="en-CA" sz="1800" b="1" u="sng"/>
              <a:t>home</a:t>
            </a:r>
            <a:r>
              <a:rPr lang="en-CA" sz="1800"/>
              <a:t> directory.</a:t>
            </a:r>
            <a:br>
              <a:rPr lang="en-CA" sz="1800" b="1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</a:t>
            </a:r>
            <a:r>
              <a:rPr lang="en-CA" sz="1800" b="1"/>
              <a:t>tilde</a:t>
            </a:r>
            <a:r>
              <a:rPr lang="en-CA" sz="1800"/>
              <a:t> character </a:t>
            </a:r>
            <a:r>
              <a:rPr lang="en-CA" sz="1800" b="1"/>
              <a:t>~</a:t>
            </a:r>
            <a:r>
              <a:rPr lang="en-CA" sz="1800"/>
              <a:t> </a:t>
            </a:r>
            <a:r>
              <a:rPr lang="en-CA" sz="1800" u="sng"/>
              <a:t>stores</a:t>
            </a:r>
            <a:r>
              <a:rPr lang="en-CA" sz="1800"/>
              <a:t> the path of the current user’s home directory </a:t>
            </a:r>
            <a:br>
              <a:rPr lang="en-CA" sz="1800"/>
            </a:br>
            <a:r>
              <a:rPr lang="en-CA" sz="1800"/>
              <a:t>( i.e.  </a:t>
            </a:r>
            <a:r>
              <a:rPr lang="en-CA" sz="2800" b="1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/home/current-user-id </a:t>
            </a:r>
            <a:r>
              <a:rPr lang="en-CA" sz="1800"/>
              <a:t>).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/>
              <a:t>Advantages of using Relative-to-Home Pathnames:</a:t>
            </a:r>
          </a:p>
          <a:p>
            <a:pPr lvl="1"/>
            <a:r>
              <a:rPr lang="en-CA"/>
              <a:t>Possibly a shorter pathname (less typing)</a:t>
            </a:r>
            <a:br>
              <a:rPr lang="en-CA" sz="1600"/>
            </a:br>
            <a:endParaRPr lang="en-CA" sz="1600"/>
          </a:p>
          <a:p>
            <a:pPr marL="0" indent="0">
              <a:buNone/>
            </a:pPr>
            <a:r>
              <a:rPr lang="en-CA" sz="1800"/>
              <a:t>You can place a </a:t>
            </a:r>
            <a:r>
              <a:rPr lang="en-CA" sz="1800" b="1"/>
              <a:t>username</a:t>
            </a:r>
            <a:r>
              <a:rPr lang="en-CA" sz="1800"/>
              <a:t> IMMEDIATELY </a:t>
            </a:r>
            <a:r>
              <a:rPr lang="en-CA" sz="1800" b="1" u="sng"/>
              <a:t>after</a:t>
            </a:r>
            <a:r>
              <a:rPr lang="en-CA" sz="1800"/>
              <a:t> the tilde character to </a:t>
            </a:r>
            <a:br>
              <a:rPr lang="en-CA" sz="1800"/>
            </a:br>
            <a:r>
              <a:rPr lang="en-CA" sz="1800"/>
              <a:t>represent another user’s home directory (for example: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~jane = /home/jane</a:t>
            </a:r>
            <a:r>
              <a:rPr lang="en-CA" sz="1800"/>
              <a:t>)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 b="1"/>
              <a:t>Examples:</a:t>
            </a:r>
            <a:br>
              <a:rPr lang="en-CA" sz="1800"/>
            </a:br>
            <a:br>
              <a:rPr lang="en-CA" sz="1800"/>
            </a:b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~/uli101/examples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~/uli101/notes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/uli101/notes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picture containing antenna, clock&#10;&#10;Description automatically generated">
            <a:extLst>
              <a:ext uri="{FF2B5EF4-FFF2-40B4-BE49-F238E27FC236}">
                <a16:creationId xmlns:a16="http://schemas.microsoft.com/office/drawing/2014/main" id="{FCDB6006-6B88-7B4A-B891-9C77CDEB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229" y="1366728"/>
            <a:ext cx="2727044" cy="203639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064CA-54F4-B94C-A4AB-F7BE883E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28" y="4084698"/>
            <a:ext cx="2727045" cy="205767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420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issue Unix / Linux commands using absolute, relative and relative-to-home pathnames </a:t>
            </a:r>
            <a:br>
              <a:rPr lang="en-CA"/>
            </a:br>
            <a:r>
              <a:rPr lang="en-CA"/>
              <a:t>for directory / file management:</a:t>
            </a:r>
            <a:br>
              <a:rPr lang="en-CA"/>
            </a:br>
            <a:endParaRPr lang="en-CA"/>
          </a:p>
          <a:p>
            <a:pPr lvl="1"/>
            <a:r>
              <a:rPr lang="en-CA" sz="1600"/>
              <a:t>Creating / Removing Directories</a:t>
            </a:r>
          </a:p>
          <a:p>
            <a:pPr lvl="1"/>
            <a:r>
              <a:rPr lang="en-CA" sz="1600"/>
              <a:t>Moving Files / Directories</a:t>
            </a:r>
          </a:p>
          <a:p>
            <a:pPr lvl="1"/>
            <a:r>
              <a:rPr lang="en-CA" sz="1600"/>
              <a:t>Copying Files / Directories</a:t>
            </a:r>
          </a:p>
          <a:p>
            <a:pPr lvl="1"/>
            <a:r>
              <a:rPr lang="en-CA" sz="1600"/>
              <a:t>Listing Directory Contents</a:t>
            </a:r>
          </a:p>
          <a:p>
            <a:pPr lvl="1"/>
            <a:r>
              <a:rPr lang="en-CA" sz="1600"/>
              <a:t>Removing Regular Files</a:t>
            </a:r>
            <a:br>
              <a:rPr lang="en-CA" sz="1400"/>
            </a:b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63239A-6922-974D-AFDE-9DB60413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0400A8-3B7B-459D-BBB1-DE754F05A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1FFCF4-E8B2-4C54-A7AD-4C90B6EA169C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3d6e24e-72d9-475f-86bc-baec43385f3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F2F676-F103-4FAB-9780-9A4733C249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</TotalTime>
  <Words>1773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Gallery</vt:lpstr>
      <vt:lpstr>  OSL640:  INTRODUCTION TO OPEN SOURCE SYSTEMS       Week 3:  Lesson 1     Advanced File Management   </vt:lpstr>
      <vt:lpstr>Lesson 1  topics</vt:lpstr>
      <vt:lpstr>FILE PATHNAME TYPES</vt:lpstr>
      <vt:lpstr>FILE PATHNAME  TYPES</vt:lpstr>
      <vt:lpstr>FILE PATHNAME  TYPES</vt:lpstr>
      <vt:lpstr>FILE PATHNAME  TYPES</vt:lpstr>
      <vt:lpstr>FILE PATHNAME  TYPES</vt:lpstr>
      <vt:lpstr>FILE PATHNAME  TYPES</vt:lpstr>
      <vt:lpstr>FILE PATHNAME TYPES</vt:lpstr>
      <vt:lpstr>Hands-on Time / HOMEWORK</vt:lpstr>
      <vt:lpstr>  OSL640:  INTRODUCTION TO OPEN SOURCE SYSTEMS         Week 3:  Lesson 2     filename expansion    quoting special characters   </vt:lpstr>
      <vt:lpstr>Lesson 1  topics</vt:lpstr>
      <vt:lpstr>Filename expansion</vt:lpstr>
      <vt:lpstr>Filename expansion</vt:lpstr>
      <vt:lpstr>Filename expansion</vt:lpstr>
      <vt:lpstr>Filename expansion</vt:lpstr>
      <vt:lpstr>Filename expansion</vt:lpstr>
      <vt:lpstr>Quoting special characters</vt:lpstr>
      <vt:lpstr>Quoting special characters</vt:lpstr>
      <vt:lpstr>Quoting special characters</vt:lpstr>
      <vt:lpstr>Hands-on Time /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3</dc:title>
  <dc:creator>Saul, Jennifer</dc:creator>
  <cp:lastModifiedBy>Jason Carman</cp:lastModifiedBy>
  <cp:revision>3</cp:revision>
  <dcterms:created xsi:type="dcterms:W3CDTF">2019-04-25T17:31:46Z</dcterms:created>
  <dcterms:modified xsi:type="dcterms:W3CDTF">2023-08-04T15:07:19Z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