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5" r:id="rId4"/>
  </p:sldMasterIdLst>
  <p:notesMasterIdLst>
    <p:notesMasterId r:id="rId56"/>
  </p:notesMasterIdLst>
  <p:sldIdLst>
    <p:sldId id="301" r:id="rId5"/>
    <p:sldId id="257" r:id="rId6"/>
    <p:sldId id="335" r:id="rId7"/>
    <p:sldId id="369" r:id="rId8"/>
    <p:sldId id="371" r:id="rId9"/>
    <p:sldId id="403" r:id="rId10"/>
    <p:sldId id="407" r:id="rId11"/>
    <p:sldId id="404" r:id="rId12"/>
    <p:sldId id="405" r:id="rId13"/>
    <p:sldId id="406" r:id="rId14"/>
    <p:sldId id="409" r:id="rId15"/>
    <p:sldId id="410" r:id="rId16"/>
    <p:sldId id="411" r:id="rId17"/>
    <p:sldId id="412" r:id="rId18"/>
    <p:sldId id="414" r:id="rId19"/>
    <p:sldId id="418" r:id="rId20"/>
    <p:sldId id="447" r:id="rId21"/>
    <p:sldId id="416" r:id="rId22"/>
    <p:sldId id="448" r:id="rId23"/>
    <p:sldId id="362" r:id="rId24"/>
    <p:sldId id="351" r:id="rId25"/>
    <p:sldId id="352" r:id="rId26"/>
    <p:sldId id="353" r:id="rId27"/>
    <p:sldId id="419" r:id="rId28"/>
    <p:sldId id="427" r:id="rId29"/>
    <p:sldId id="428" r:id="rId30"/>
    <p:sldId id="420" r:id="rId31"/>
    <p:sldId id="421" r:id="rId32"/>
    <p:sldId id="429" r:id="rId33"/>
    <p:sldId id="430" r:id="rId34"/>
    <p:sldId id="442" r:id="rId35"/>
    <p:sldId id="443" r:id="rId36"/>
    <p:sldId id="450" r:id="rId37"/>
    <p:sldId id="451" r:id="rId38"/>
    <p:sldId id="452" r:id="rId39"/>
    <p:sldId id="453" r:id="rId40"/>
    <p:sldId id="384" r:id="rId41"/>
    <p:sldId id="422" r:id="rId42"/>
    <p:sldId id="423" r:id="rId43"/>
    <p:sldId id="435" r:id="rId44"/>
    <p:sldId id="436" r:id="rId45"/>
    <p:sldId id="424" r:id="rId46"/>
    <p:sldId id="437" r:id="rId47"/>
    <p:sldId id="438" r:id="rId48"/>
    <p:sldId id="445" r:id="rId49"/>
    <p:sldId id="446" r:id="rId50"/>
    <p:sldId id="425" r:id="rId51"/>
    <p:sldId id="426" r:id="rId52"/>
    <p:sldId id="439" r:id="rId53"/>
    <p:sldId id="387" r:id="rId54"/>
    <p:sldId id="36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919723-D7D3-4D79-A458-D173451BE1B7}" v="61" dt="2021-07-22T16:39:47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40"/>
  </p:normalViewPr>
  <p:slideViewPr>
    <p:cSldViewPr snapToGrid="0" snapToObjects="1">
      <p:cViewPr varScale="1">
        <p:scale>
          <a:sx n="103" d="100"/>
          <a:sy n="10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arman" userId="S::jason.carman@senecacollege.ca::1f74b0c8-6da4-4004-8dc4-296d09d1a81f" providerId="AD" clId="Web-{7B919723-D7D3-4D79-A458-D173451BE1B7}"/>
    <pc:docChg chg="modSld">
      <pc:chgData name="Jason Carman" userId="S::jason.carman@senecacollege.ca::1f74b0c8-6da4-4004-8dc4-296d09d1a81f" providerId="AD" clId="Web-{7B919723-D7D3-4D79-A458-D173451BE1B7}" dt="2021-07-22T16:39:47.938" v="31" actId="20577"/>
      <pc:docMkLst>
        <pc:docMk/>
      </pc:docMkLst>
      <pc:sldChg chg="modSp">
        <pc:chgData name="Jason Carman" userId="S::jason.carman@senecacollege.ca::1f74b0c8-6da4-4004-8dc4-296d09d1a81f" providerId="AD" clId="Web-{7B919723-D7D3-4D79-A458-D173451BE1B7}" dt="2021-07-22T16:33:06.769" v="4" actId="20577"/>
        <pc:sldMkLst>
          <pc:docMk/>
          <pc:sldMk cId="1986477174" sldId="301"/>
        </pc:sldMkLst>
        <pc:spChg chg="mod">
          <ac:chgData name="Jason Carman" userId="S::jason.carman@senecacollege.ca::1f74b0c8-6da4-4004-8dc4-296d09d1a81f" providerId="AD" clId="Web-{7B919723-D7D3-4D79-A458-D173451BE1B7}" dt="2021-07-22T16:33:06.769" v="4" actId="20577"/>
          <ac:spMkLst>
            <pc:docMk/>
            <pc:sldMk cId="1986477174" sldId="30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7B919723-D7D3-4D79-A458-D173451BE1B7}" dt="2021-07-22T16:37:41.621" v="14" actId="20577"/>
        <pc:sldMkLst>
          <pc:docMk/>
          <pc:sldMk cId="2368654345" sldId="351"/>
        </pc:sldMkLst>
        <pc:spChg chg="mod">
          <ac:chgData name="Jason Carman" userId="S::jason.carman@senecacollege.ca::1f74b0c8-6da4-4004-8dc4-296d09d1a81f" providerId="AD" clId="Web-{7B919723-D7D3-4D79-A458-D173451BE1B7}" dt="2021-07-22T16:37:41.621" v="14" actId="20577"/>
          <ac:spMkLst>
            <pc:docMk/>
            <pc:sldMk cId="2368654345" sldId="351"/>
            <ac:spMk id="2" creationId="{1AF487AF-3253-5F42-B599-57667778EABD}"/>
          </ac:spMkLst>
        </pc:spChg>
      </pc:sldChg>
      <pc:sldChg chg="modSp">
        <pc:chgData name="Jason Carman" userId="S::jason.carman@senecacollege.ca::1f74b0c8-6da4-4004-8dc4-296d09d1a81f" providerId="AD" clId="Web-{7B919723-D7D3-4D79-A458-D173451BE1B7}" dt="2021-07-22T16:37:49.793" v="19" actId="20577"/>
        <pc:sldMkLst>
          <pc:docMk/>
          <pc:sldMk cId="1904981364" sldId="352"/>
        </pc:sldMkLst>
        <pc:spChg chg="mod">
          <ac:chgData name="Jason Carman" userId="S::jason.carman@senecacollege.ca::1f74b0c8-6da4-4004-8dc4-296d09d1a81f" providerId="AD" clId="Web-{7B919723-D7D3-4D79-A458-D173451BE1B7}" dt="2021-07-22T16:37:49.793" v="19" actId="20577"/>
          <ac:spMkLst>
            <pc:docMk/>
            <pc:sldMk cId="1904981364" sldId="35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7B919723-D7D3-4D79-A458-D173451BE1B7}" dt="2021-07-22T16:37:21.714" v="11" actId="20577"/>
        <pc:sldMkLst>
          <pc:docMk/>
          <pc:sldMk cId="3459293961" sldId="362"/>
        </pc:sldMkLst>
        <pc:spChg chg="mod">
          <ac:chgData name="Jason Carman" userId="S::jason.carman@senecacollege.ca::1f74b0c8-6da4-4004-8dc4-296d09d1a81f" providerId="AD" clId="Web-{7B919723-D7D3-4D79-A458-D173451BE1B7}" dt="2021-07-22T16:37:21.714" v="11" actId="20577"/>
          <ac:spMkLst>
            <pc:docMk/>
            <pc:sldMk cId="3459293961" sldId="362"/>
            <ac:spMk id="3" creationId="{99DF4C7A-3854-7B4B-8D4F-4AD959A565DC}"/>
          </ac:spMkLst>
        </pc:spChg>
      </pc:sldChg>
      <pc:sldChg chg="modSp">
        <pc:chgData name="Jason Carman" userId="S::jason.carman@senecacollege.ca::1f74b0c8-6da4-4004-8dc4-296d09d1a81f" providerId="AD" clId="Web-{7B919723-D7D3-4D79-A458-D173451BE1B7}" dt="2021-07-22T16:39:47.938" v="31" actId="20577"/>
        <pc:sldMkLst>
          <pc:docMk/>
          <pc:sldMk cId="4059258074" sldId="363"/>
        </pc:sldMkLst>
        <pc:spChg chg="mod">
          <ac:chgData name="Jason Carman" userId="S::jason.carman@senecacollege.ca::1f74b0c8-6da4-4004-8dc4-296d09d1a81f" providerId="AD" clId="Web-{7B919723-D7D3-4D79-A458-D173451BE1B7}" dt="2021-07-22T16:39:47.938" v="31" actId="20577"/>
          <ac:spMkLst>
            <pc:docMk/>
            <pc:sldMk cId="4059258074" sldId="363"/>
            <ac:spMk id="3" creationId="{99DF4C7A-3854-7B4B-8D4F-4AD959A565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07E4A-59D9-C648-BC62-133DA4EC414F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4455B-62BF-5D44-9335-C2CCD755C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9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E4455B-62BF-5D44-9335-C2CCD755CFE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0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54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3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3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03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5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6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357F-A277-7442-BEE7-4FE250216E54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9842BE6-C510-F641-8D21-F1C49E246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5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aunchschool.com/books/ruby/read/vari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tend.cl/comunica/2012/04/20/maersk-container-industry-parte-construccion-de-fabrica-de-containers-en-san-anton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end.cl/comunica/2012/04/20/maersk-container-industry-parte-construccion-de-fabrica-de-containers-en-san-anton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com/kb/en/user-defined-variables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erminalicon2.png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0_-_Shell_Scripting_-_Part_1#INVESTIGATION_2:_USING_VARIABLES_IN_SHELL_SCRIPTS" TargetMode="External"/><Relationship Id="rId2" Type="http://schemas.openxmlformats.org/officeDocument/2006/relationships/hyperlink" Target="https://wiki.cdot.senecacollege.ca/wiki/Tutorial_10_-_Shell_Scripting_-_Part_1#INVESTIGATION_1:_CREATING_A_SHELL_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_10_-_Shell_Scripting_-_Part_1#LINUX_PRACTICE_QUESTION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3.0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osr600doc.xinuos.com/en/SDK_tools/_Positional_Parameter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Shell_scri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211867/matticonstextxgenericscript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Command_substitution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blicalpreaching.net/2014/11/05/jtb-principle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4%B8%89%E6%AE%B5%E8%AE%B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blicalpreaching.net/2014/11/05/jtb-principle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chegg.com/homework-help/definitions/loop-statement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37512502/how-to-make-arrow-that-loops-in-matplotlib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ile_alt_font_awesome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lix.tiss.edu/curriculum/teacher-professional-developmen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dot.senecacollege.ca/wiki/Tutorial_10_-_Shell_Scripting_-_Part_1#INVESTIGATION_4:_USING_CONTROL_FLOW_STATEMENTS" TargetMode="External"/><Relationship Id="rId2" Type="http://schemas.openxmlformats.org/officeDocument/2006/relationships/hyperlink" Target="https://wiki.cdot.senecacollege.ca/wiki/Tutorial_10_-_Shell_Scripting_-_Part_1#INVESTIGATION_3:_COMMAND_SUBSTITUTION_.2F_MATH_OPER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cdot.senecacollege.ca/wiki/Tutorial_10_-_Shell_Scripting_-_Part_1#LINUX_PRACTICE_QUES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haba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haba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Terminalicon2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br>
              <a:rPr lang="en-US" sz="2700" dirty="0">
                <a:ea typeface="+mj-lt"/>
                <a:cs typeface="+mj-lt"/>
              </a:rPr>
            </a:br>
            <a:br>
              <a:rPr lang="en-US" sz="2700" dirty="0">
                <a:ea typeface="+mj-lt"/>
                <a:cs typeface="+mj-lt"/>
              </a:rPr>
            </a:br>
            <a:r>
              <a:rPr lang="en-US" sz="2700" dirty="0">
                <a:ea typeface="+mj-lt"/>
                <a:cs typeface="+mj-lt"/>
              </a:rPr>
              <a:t>  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10 lesson 1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introduction to shell scripting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creating shell scripts /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shell variables</a:t>
            </a:r>
            <a:br>
              <a:rPr lang="en-CA" sz="2200" dirty="0">
                <a:solidFill>
                  <a:srgbClr val="0070C0"/>
                </a:solidFill>
              </a:rPr>
            </a:br>
            <a:r>
              <a:rPr lang="en-CA" sz="2200" dirty="0">
                <a:solidFill>
                  <a:srgbClr val="0070C0"/>
                </a:solidFill>
              </a:rPr>
              <a:t>   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Instructor demonstration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US" b="1" dirty="0"/>
              <a:t>Task: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Create a Bash Shell script to clear the screen and then display all users </a:t>
            </a:r>
            <a:br>
              <a:rPr lang="en-US" dirty="0"/>
            </a:br>
            <a:r>
              <a:rPr lang="en-US" dirty="0"/>
              <a:t>that are currently logged onto the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2400" b="1" dirty="0"/>
              <a:t>Variables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sz="1800" b="1" i="1" dirty="0"/>
              <a:t>Variables</a:t>
            </a:r>
            <a:r>
              <a:rPr lang="en-CA" sz="1800" i="1" dirty="0"/>
              <a:t> are used to </a:t>
            </a:r>
            <a:r>
              <a:rPr lang="en-CA" sz="1800" b="1" i="1" dirty="0"/>
              <a:t>store information </a:t>
            </a:r>
            <a:r>
              <a:rPr lang="en-CA" sz="1800" i="1" dirty="0"/>
              <a:t>to be referenced and manipulated in a computer program. They also provide a way of labeling data with a descriptive name, so our programs can be understood more clearly by the reader and ourselves…</a:t>
            </a:r>
          </a:p>
          <a:p>
            <a:pPr marL="0" indent="0">
              <a:buNone/>
            </a:pPr>
            <a:r>
              <a:rPr lang="en-CA" sz="1800" i="1" dirty="0"/>
              <a:t>…It is helpful to think of variables as </a:t>
            </a:r>
            <a:r>
              <a:rPr lang="en-CA" sz="1800" b="1" i="1" dirty="0"/>
              <a:t>containers</a:t>
            </a:r>
            <a:r>
              <a:rPr lang="en-CA" sz="1800" i="1" dirty="0"/>
              <a:t> that hold information. </a:t>
            </a:r>
            <a:br>
              <a:rPr lang="en-CA" sz="1800" i="1" dirty="0"/>
            </a:br>
            <a:r>
              <a:rPr lang="en-CA" sz="1800" i="1" dirty="0"/>
              <a:t>Their sole purpose is to label and store data in memory.  This data can </a:t>
            </a:r>
            <a:br>
              <a:rPr lang="en-CA" sz="1800" i="1" dirty="0"/>
            </a:br>
            <a:r>
              <a:rPr lang="en-CA" sz="1800" i="1" dirty="0"/>
              <a:t>then be used throughout your program.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https://launchschool.com/books/ruby/read/variables</a:t>
            </a:r>
            <a:br>
              <a:rPr lang="en-CA" sz="1800" dirty="0"/>
            </a:br>
            <a:br>
              <a:rPr lang="en-CA" sz="1800" dirty="0"/>
            </a:br>
            <a:br>
              <a:rPr lang="en-CA" sz="1800" dirty="0"/>
            </a:br>
            <a:endParaRPr lang="en-CA" sz="1800" dirty="0"/>
          </a:p>
        </p:txBody>
      </p:sp>
      <p:pic>
        <p:nvPicPr>
          <p:cNvPr id="6" name="Picture 5" descr="A close up of a box&#10;&#10;Description automatically generated">
            <a:extLst>
              <a:ext uri="{FF2B5EF4-FFF2-40B4-BE49-F238E27FC236}">
                <a16:creationId xmlns:a16="http://schemas.microsoft.com/office/drawing/2014/main" id="{4A5049A0-6AE0-4941-B701-BFEAD84A7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81214" y="704478"/>
            <a:ext cx="2298552" cy="22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861755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Using Variables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sz="1800" dirty="0"/>
              <a:t>Shell variables are classified into </a:t>
            </a:r>
            <a:r>
              <a:rPr lang="en-CA" sz="1800" b="1" dirty="0"/>
              <a:t>two groups</a:t>
            </a:r>
            <a:r>
              <a:rPr lang="en-CA" sz="1800" dirty="0"/>
              <a:t>: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</a:rPr>
              <a:t>System (shell) variables</a:t>
            </a:r>
            <a:r>
              <a:rPr lang="en-CA" sz="18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en-CA" sz="1800" dirty="0"/>
              <a:t>Describes the OS system’s </a:t>
            </a:r>
            <a:r>
              <a:rPr lang="en-CA" sz="1800" b="1" dirty="0"/>
              <a:t>working environment</a:t>
            </a:r>
            <a:r>
              <a:rPr lang="en-CA" sz="1800" dirty="0"/>
              <a:t> which can be used in a shell script.</a:t>
            </a:r>
            <a:br>
              <a:rPr lang="en-CA" sz="1800" b="1" dirty="0"/>
            </a:br>
            <a:endParaRPr lang="en-CA" sz="1800" b="1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</a:rPr>
              <a:t>User-created variables</a:t>
            </a:r>
            <a:r>
              <a:rPr lang="en-CA" sz="18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</a:pPr>
            <a:r>
              <a:rPr lang="en-CA" sz="1800" dirty="0"/>
              <a:t>Customized variables </a:t>
            </a:r>
            <a:r>
              <a:rPr lang="en-CA" sz="1800" b="1" dirty="0"/>
              <a:t>created by the programme</a:t>
            </a:r>
            <a:r>
              <a:rPr lang="en-CA" sz="1800" dirty="0"/>
              <a:t>r for use in a shell script.</a:t>
            </a:r>
          </a:p>
          <a:p>
            <a:pPr marL="0" indent="0">
              <a:buNone/>
            </a:pPr>
            <a:r>
              <a:rPr lang="en-CA" sz="1800" dirty="0"/>
              <a:t>The name of a variable can be any sequence of </a:t>
            </a:r>
            <a:r>
              <a:rPr lang="en-CA" sz="1800" b="1" dirty="0"/>
              <a:t>letters</a:t>
            </a:r>
            <a:r>
              <a:rPr lang="en-CA" sz="1800" dirty="0"/>
              <a:t> and </a:t>
            </a:r>
            <a:r>
              <a:rPr lang="en-CA" sz="1800" b="1" dirty="0"/>
              <a:t>numbers</a:t>
            </a:r>
            <a:r>
              <a:rPr lang="en-CA" sz="1800" dirty="0"/>
              <a:t>, </a:t>
            </a:r>
            <a:br>
              <a:rPr lang="en-CA" sz="1800" dirty="0"/>
            </a:br>
            <a:r>
              <a:rPr lang="en-CA" sz="1800" dirty="0"/>
              <a:t>but it must </a:t>
            </a:r>
            <a:r>
              <a:rPr lang="en-CA" sz="1800" b="1" u="sng" dirty="0"/>
              <a:t>NOT</a:t>
            </a:r>
            <a:r>
              <a:rPr lang="en-CA" sz="1800" b="1" dirty="0"/>
              <a:t> begin with a number</a:t>
            </a:r>
            <a:r>
              <a:rPr lang="en-CA" sz="1800" dirty="0"/>
              <a:t>!</a:t>
            </a:r>
            <a:br>
              <a:rPr lang="en-CA" sz="1800" dirty="0"/>
            </a:b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br>
              <a:rPr lang="en-CA" sz="1800" dirty="0"/>
            </a:br>
            <a:endParaRPr lang="en-CA" sz="1800" dirty="0"/>
          </a:p>
        </p:txBody>
      </p:sp>
      <p:pic>
        <p:nvPicPr>
          <p:cNvPr id="5" name="Picture 4" descr="A close up of a box&#10;&#10;Description automatically generated">
            <a:extLst>
              <a:ext uri="{FF2B5EF4-FFF2-40B4-BE49-F238E27FC236}">
                <a16:creationId xmlns:a16="http://schemas.microsoft.com/office/drawing/2014/main" id="{16EB6BE7-4D75-0248-895D-6DAC4CE9A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81214" y="704478"/>
            <a:ext cx="2298552" cy="22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4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419622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Environment Variables</a:t>
            </a:r>
            <a:endParaRPr lang="en-CA" b="1" dirty="0"/>
          </a:p>
          <a:p>
            <a:pPr marL="0" indent="0">
              <a:buNone/>
            </a:pPr>
            <a:r>
              <a:rPr lang="en-CA" sz="1600" dirty="0"/>
              <a:t>Shell </a:t>
            </a:r>
            <a:r>
              <a:rPr lang="en-CA" sz="1600" b="1" dirty="0"/>
              <a:t>environment</a:t>
            </a:r>
            <a:r>
              <a:rPr lang="en-CA" sz="1600" dirty="0"/>
              <a:t> variables define the </a:t>
            </a:r>
            <a:r>
              <a:rPr lang="en-CA" sz="1600" b="1" dirty="0"/>
              <a:t>working environment </a:t>
            </a:r>
            <a:r>
              <a:rPr lang="en-CA" sz="1600" dirty="0"/>
              <a:t>while in your shell. </a:t>
            </a:r>
            <a:br>
              <a:rPr lang="en-CA" sz="1600" dirty="0"/>
            </a:br>
            <a:r>
              <a:rPr lang="en-CA" sz="1600" dirty="0"/>
              <a:t>Some of these variables are displayed in the table below and its value can be viewed </a:t>
            </a:r>
            <a:br>
              <a:rPr lang="en-CA" sz="1600" dirty="0"/>
            </a:br>
            <a:r>
              <a:rPr lang="en-CA" sz="1600" dirty="0"/>
              <a:t>by issuing the following pipeline command:  </a:t>
            </a:r>
            <a:r>
              <a:rPr lang="en-C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| more</a:t>
            </a:r>
          </a:p>
          <a:p>
            <a:pPr marL="0" indent="0">
              <a:buNone/>
            </a:pP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26CA4A-07DE-094E-A940-EA192D700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80816"/>
              </p:ext>
            </p:extLst>
          </p:nvPr>
        </p:nvGraphicFramePr>
        <p:xfrm>
          <a:off x="1587043" y="3667827"/>
          <a:ext cx="6100690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4305">
                  <a:extLst>
                    <a:ext uri="{9D8B030D-6E8A-4147-A177-3AD203B41FA5}">
                      <a16:colId xmlns:a16="http://schemas.microsoft.com/office/drawing/2014/main" val="350681184"/>
                    </a:ext>
                  </a:extLst>
                </a:gridCol>
                <a:gridCol w="4686385">
                  <a:extLst>
                    <a:ext uri="{9D8B030D-6E8A-4147-A177-3AD203B41FA5}">
                      <a16:colId xmlns:a16="http://schemas.microsoft.com/office/drawing/2014/main" val="458031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97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PS1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Primary shell prompt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9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PWD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Absolute path of present working directory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7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HOME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Absolute path to user's home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9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PATH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List of directories where commands / programs are located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4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HOST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Host name of the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USER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Name of the user logged in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9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SHELL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 (type) of current shell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4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2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5720747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Environment Variables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sz="1800" dirty="0"/>
              <a:t>Placing a dollar sign </a:t>
            </a:r>
            <a:r>
              <a:rPr lang="en-US" sz="1800" b="1" dirty="0">
                <a:solidFill>
                  <a:srgbClr val="0070C0"/>
                </a:solidFill>
              </a:rPr>
              <a:t>$</a:t>
            </a:r>
            <a:r>
              <a:rPr lang="en-US" sz="1800" dirty="0"/>
              <a:t> </a:t>
            </a:r>
            <a:r>
              <a:rPr lang="en-US" sz="1800" u="sng" dirty="0"/>
              <a:t>before</a:t>
            </a:r>
            <a:r>
              <a:rPr lang="en-US" sz="1800" dirty="0"/>
              <a:t> a </a:t>
            </a:r>
            <a:r>
              <a:rPr lang="en-US" sz="1800" b="1" dirty="0"/>
              <a:t>variable name </a:t>
            </a:r>
            <a:r>
              <a:rPr lang="en-US" sz="1800" dirty="0"/>
              <a:t>will cause the variable to </a:t>
            </a:r>
            <a:r>
              <a:rPr lang="en-US" sz="1800" b="1" dirty="0"/>
              <a:t>expand</a:t>
            </a:r>
            <a:r>
              <a:rPr lang="en-US" sz="1800" dirty="0"/>
              <a:t> to the value contained in the variable.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i="1" dirty="0"/>
              <a:t>Examples:</a:t>
            </a:r>
            <a:br>
              <a:rPr lang="en-US" sz="1800" i="1" dirty="0"/>
            </a:br>
            <a:br>
              <a:rPr lang="en-US" sz="1800" b="1" dirty="0"/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“My current location is: $PWD”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 | grep $USER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$HOST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588DA09A-7E24-B64A-BA69-961CB87D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786" y="3584074"/>
            <a:ext cx="5031205" cy="148590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722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User Defined (Created) Variables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sz="1800" b="1" i="1" dirty="0"/>
              <a:t>User</a:t>
            </a:r>
            <a:r>
              <a:rPr lang="en-CA" sz="1800" i="1" dirty="0"/>
              <a:t>-</a:t>
            </a:r>
            <a:r>
              <a:rPr lang="en-CA" sz="1800" b="1" i="1" dirty="0"/>
              <a:t>defined variables</a:t>
            </a:r>
            <a:r>
              <a:rPr lang="en-CA" sz="1800" i="1" dirty="0"/>
              <a:t> are </a:t>
            </a:r>
            <a:r>
              <a:rPr lang="en-CA" sz="1800" b="1" i="1" dirty="0"/>
              <a:t>variables</a:t>
            </a:r>
            <a:r>
              <a:rPr lang="en-CA" sz="1800" i="1" dirty="0"/>
              <a:t> which can be </a:t>
            </a:r>
            <a:r>
              <a:rPr lang="en-CA" sz="1800" b="1" i="1" dirty="0"/>
              <a:t>created</a:t>
            </a:r>
            <a:r>
              <a:rPr lang="en-CA" sz="1800" i="1" dirty="0"/>
              <a:t> by the </a:t>
            </a:r>
            <a:r>
              <a:rPr lang="en-CA" sz="1800" b="1" i="1" dirty="0"/>
              <a:t>user</a:t>
            </a:r>
            <a:r>
              <a:rPr lang="en-CA" sz="1800" i="1" dirty="0"/>
              <a:t> and exist in the session.  </a:t>
            </a:r>
            <a:br>
              <a:rPr lang="en-CA" sz="1800" i="1" dirty="0"/>
            </a:b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https://mariadb.com/kb/en/user-defined-variables/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You assign a value by using the </a:t>
            </a:r>
            <a:r>
              <a:rPr lang="en-CA" sz="1800" b="1" dirty="0"/>
              <a:t>equal</a:t>
            </a:r>
            <a:r>
              <a:rPr lang="en-CA" sz="1800" dirty="0"/>
              <a:t> sign (without spaces)</a:t>
            </a:r>
            <a:br>
              <a:rPr lang="en-CA" sz="1800" dirty="0"/>
            </a:br>
            <a:br>
              <a:rPr lang="en-CA" sz="1800" b="1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name=value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If a variable’s value contain spaces or tabs, </a:t>
            </a:r>
            <a:br>
              <a:rPr lang="en-CA" sz="1800" dirty="0"/>
            </a:br>
            <a:r>
              <a:rPr lang="en-CA" sz="1800" dirty="0"/>
              <a:t>it should be surrounded by </a:t>
            </a:r>
            <a:r>
              <a:rPr lang="en-CA" sz="1800" b="1" dirty="0"/>
              <a:t>quotes</a:t>
            </a:r>
            <a:r>
              <a:rPr lang="en-CA" sz="1800" dirty="0"/>
              <a:t> </a:t>
            </a:r>
            <a:br>
              <a:rPr lang="en-CA" sz="1800" dirty="0"/>
            </a:br>
            <a:br>
              <a:rPr lang="en-CA" sz="1800" dirty="0"/>
            </a:br>
            <a:r>
              <a:rPr lang="en-CA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="David G Ward"</a:t>
            </a:r>
            <a:br>
              <a:rPr lang="en-CA" sz="1800" dirty="0"/>
            </a:br>
            <a:br>
              <a:rPr lang="en-CA" sz="1800" dirty="0"/>
            </a:b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70889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User Defined Variables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There are a few methods to remove a variable’s value:</a:t>
            </a:r>
          </a:p>
          <a:p>
            <a:pPr marL="0" indent="0">
              <a:buNone/>
            </a:pP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</a:p>
          <a:p>
            <a:pPr marL="0" indent="0">
              <a:buNone/>
            </a:pPr>
            <a:r>
              <a:rPr lang="en-CA" dirty="0"/>
              <a:t>or </a:t>
            </a:r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variableName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 </a:t>
            </a:r>
            <a:br>
              <a:rPr lang="en-CA" b="1" dirty="0"/>
            </a:br>
            <a:br>
              <a:rPr lang="en-CA" b="1" dirty="0"/>
            </a:b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customerName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unset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userAge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51EAED67-2B97-FD42-B854-0C5B80CD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278" y="3779375"/>
            <a:ext cx="2075144" cy="268320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0485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25623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sz="3200" b="1" dirty="0"/>
              <a:t>Prompting User for Input to Store in a Variable:</a:t>
            </a:r>
            <a:br>
              <a:rPr lang="en-CA" sz="3200" b="1" dirty="0"/>
            </a:br>
            <a:endParaRPr lang="en-CA" sz="3200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CA" dirty="0"/>
              <a:t> command with 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–n</a:t>
            </a:r>
            <a:r>
              <a:rPr lang="en-CA" dirty="0"/>
              <a:t> option will display text </a:t>
            </a:r>
            <a:r>
              <a:rPr lang="en-CA" u="sng" dirty="0"/>
              <a:t>without</a:t>
            </a:r>
            <a:r>
              <a:rPr lang="en-CA" dirty="0"/>
              <a:t> the </a:t>
            </a:r>
            <a:r>
              <a:rPr lang="en-CA" b="1" dirty="0"/>
              <a:t>newline</a:t>
            </a:r>
            <a:r>
              <a:rPr lang="en-CA" dirty="0"/>
              <a:t> character.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CA" dirty="0"/>
              <a:t> command pauses and waits for a user to enter data and then stores the</a:t>
            </a:r>
            <a:br>
              <a:rPr lang="en-CA" dirty="0"/>
            </a:br>
            <a:r>
              <a:rPr lang="en-CA" dirty="0"/>
              <a:t>enter data into a </a:t>
            </a:r>
            <a:r>
              <a:rPr lang="en-CA" b="1" dirty="0"/>
              <a:t>variable</a:t>
            </a:r>
            <a:r>
              <a:rPr lang="en-CA" dirty="0"/>
              <a:t> when the user presses the </a:t>
            </a:r>
            <a:r>
              <a:rPr lang="en-CA" b="1" dirty="0"/>
              <a:t>ENTER</a:t>
            </a:r>
            <a:r>
              <a:rPr lang="en-CA" dirty="0"/>
              <a:t> key.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–n “Enter your age: 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age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“Your age is $age”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2100" dirty="0"/>
              <a:t>For </a:t>
            </a:r>
            <a:r>
              <a:rPr lang="en-CA" sz="2100" b="1" dirty="0"/>
              <a:t>Bash shell scripts</a:t>
            </a:r>
            <a:r>
              <a:rPr lang="en-CA" sz="2100" dirty="0"/>
              <a:t>, the </a:t>
            </a:r>
            <a:r>
              <a:rPr lang="en-CA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CA" sz="2100" dirty="0"/>
              <a:t> command with the </a:t>
            </a:r>
            <a:r>
              <a:rPr lang="en-CA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–p</a:t>
            </a:r>
            <a:r>
              <a:rPr lang="en-CA" sz="2100" dirty="0"/>
              <a:t> option prompts </a:t>
            </a:r>
            <a:br>
              <a:rPr lang="en-CA" sz="2100" dirty="0"/>
            </a:br>
            <a:r>
              <a:rPr lang="en-CA" sz="2100" dirty="0"/>
              <a:t>the user for data </a:t>
            </a:r>
            <a:r>
              <a:rPr lang="en-CA" sz="2100" u="sng" dirty="0"/>
              <a:t>without</a:t>
            </a:r>
            <a:r>
              <a:rPr lang="en-CA" sz="2100" dirty="0"/>
              <a:t> requiring the </a:t>
            </a:r>
            <a:r>
              <a:rPr lang="en-CA" sz="2100" b="1" dirty="0"/>
              <a:t>echo</a:t>
            </a:r>
            <a:r>
              <a:rPr lang="en-CA" sz="2100" dirty="0"/>
              <a:t> command.</a:t>
            </a:r>
            <a:br>
              <a:rPr lang="en-CA" sz="2100" dirty="0"/>
            </a:br>
            <a:endParaRPr lang="en-CA" sz="2100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i="1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–p “Enter your age: ” age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“Your age is $age”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ECE9929C-C7CF-2A4D-AB64-108D32DC1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054" y="3853899"/>
            <a:ext cx="3105718" cy="172396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C18FC90-543A-7841-8F23-F06CF80D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46521" y="804519"/>
            <a:ext cx="199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User Defined (Created) Variables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dirty="0"/>
              <a:t>Issuing the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CA" dirty="0"/>
              <a:t> command after setting the variable’s value </a:t>
            </a:r>
            <a:r>
              <a:rPr lang="en-CA" b="1" dirty="0"/>
              <a:t>prevents</a:t>
            </a:r>
            <a:r>
              <a:rPr lang="en-CA" dirty="0"/>
              <a:t> the user from changing the value of the variable while the shell script is running or during the duration of your shell session.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 </a:t>
            </a:r>
            <a:br>
              <a:rPr lang="en-CA" b="1" dirty="0"/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 name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 phone="123-4567”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C36AB05B-2090-1B4B-89D4-CC490B06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66" y="3751192"/>
            <a:ext cx="2838451" cy="223434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65592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Instructor demonstration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692422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Task1: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Write a Bash shell script to display the following message using an </a:t>
            </a:r>
            <a:r>
              <a:rPr lang="en-US" b="1" dirty="0"/>
              <a:t>environment variable </a:t>
            </a:r>
            <a:br>
              <a:rPr lang="en-US" b="1" dirty="0"/>
            </a:br>
            <a:r>
              <a:rPr lang="en-US" dirty="0"/>
              <a:t>so it will work in any user’s terminal if the shell script was issued: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 username is: (your-username)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Task2: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Write a Bash shell script to prompt the user for their </a:t>
            </a:r>
            <a:r>
              <a:rPr lang="en-US" b="1" dirty="0"/>
              <a:t>full name </a:t>
            </a:r>
            <a:r>
              <a:rPr lang="en-US" dirty="0"/>
              <a:t>and prompt the user for their </a:t>
            </a:r>
            <a:r>
              <a:rPr lang="en-US" b="1" dirty="0"/>
              <a:t>age</a:t>
            </a:r>
            <a:r>
              <a:rPr lang="en-US" dirty="0"/>
              <a:t> to be stored in </a:t>
            </a:r>
            <a:r>
              <a:rPr lang="en-US" b="1" dirty="0"/>
              <a:t>user-defined</a:t>
            </a:r>
            <a:r>
              <a:rPr lang="en-US" dirty="0"/>
              <a:t> variables. Display the following output using the values of those variables:</a:t>
            </a:r>
            <a:br>
              <a:rPr lang="en-US" dirty="0"/>
            </a:br>
            <a:br>
              <a:rPr lang="en-US" dirty="0"/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Full Name: (your full name)</a:t>
            </a:r>
            <a:b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your Age: (your age)</a:t>
            </a:r>
            <a:br>
              <a:rPr lang="en-US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my name is (your full name), and I am (your age) years old.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2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Shell Scripts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Considerations When Creating Shell Scripts /</a:t>
            </a:r>
          </a:p>
          <a:p>
            <a:pPr lvl="1"/>
            <a:r>
              <a:rPr lang="en-US" dirty="0"/>
              <a:t>Comments / She-bang line /  </a:t>
            </a:r>
            <a:r>
              <a:rPr lang="en-US" b="1" dirty="0"/>
              <a:t>echo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Creating Shell Scripts / Running Shell Scripts / Demonstration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Shell Variables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Environment Variables / User Defined Variables / </a:t>
            </a:r>
            <a:r>
              <a:rPr lang="en-US" b="1" dirty="0"/>
              <a:t>read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Demonstration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Perform Week 10  Tutorial</a:t>
            </a:r>
          </a:p>
          <a:p>
            <a:pPr lvl="1"/>
            <a:r>
              <a:rPr lang="en-US" dirty="0"/>
              <a:t>Investigation 1</a:t>
            </a:r>
          </a:p>
          <a:p>
            <a:pPr lvl="1"/>
            <a:r>
              <a:rPr lang="en-US" dirty="0"/>
              <a:t>Review Questions (Questions </a:t>
            </a:r>
            <a:r>
              <a:rPr lang="en-CA" dirty="0"/>
              <a:t>Part A </a:t>
            </a:r>
            <a:r>
              <a:rPr lang="en-CA" b="1" dirty="0"/>
              <a:t>1 – 3 , </a:t>
            </a:r>
            <a:r>
              <a:rPr lang="en-CA" dirty="0"/>
              <a:t>Part B</a:t>
            </a:r>
            <a:r>
              <a:rPr lang="en-CA" b="1" dirty="0"/>
              <a:t>  Walk-Thru #1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0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Shell scripting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 perform </a:t>
            </a:r>
            <a:r>
              <a:rPr lang="en-CA" b="1" dirty="0"/>
              <a:t>Week 10 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1: CREATING A SHELL SCRIPT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2: USING VARIABLES IN SHELL SCRIPTS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 dirty="0"/>
              <a:t>  (Part A </a:t>
            </a:r>
            <a:r>
              <a:rPr lang="en-CA" b="1" dirty="0"/>
              <a:t>1 – 3 , </a:t>
            </a:r>
            <a:r>
              <a:rPr lang="en-CA" dirty="0"/>
              <a:t>Part B</a:t>
            </a:r>
            <a:r>
              <a:rPr lang="en-CA" b="1" dirty="0"/>
              <a:t>  Walk-Thru #1</a:t>
            </a:r>
            <a:r>
              <a:rPr lang="en-CA" dirty="0"/>
              <a:t>)</a:t>
            </a:r>
            <a:br>
              <a:rPr lang="en-CA" sz="1400" dirty="0"/>
            </a:br>
            <a:br>
              <a:rPr lang="en-CA" sz="1400" dirty="0"/>
            </a:br>
            <a:endParaRPr lang="en-CA" sz="1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AF-3253-5F42-B599-57667778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700" dirty="0"/>
              <a:t>  </a:t>
            </a:r>
            <a:r>
              <a:rPr lang="en-US" sz="2700" dirty="0">
                <a:ea typeface="+mj-lt"/>
                <a:cs typeface="+mj-lt"/>
              </a:rPr>
              <a:t>OSL640:  INTRODUCTION TO OPEN SOURCE SYSTEMS</a:t>
            </a:r>
            <a:br>
              <a:rPr lang="en-US" dirty="0"/>
            </a:br>
            <a:r>
              <a:rPr lang="en-US" sz="1200" dirty="0"/>
              <a:t> </a:t>
            </a:r>
            <a:br>
              <a:rPr lang="en-US" dirty="0"/>
            </a:br>
            <a:r>
              <a:rPr lang="en-US" sz="2200" dirty="0"/>
              <a:t>  </a:t>
            </a:r>
            <a:br>
              <a:rPr lang="en-US" sz="2200" dirty="0"/>
            </a:br>
            <a:r>
              <a:rPr lang="en-US" sz="2200" dirty="0"/>
              <a:t>   </a:t>
            </a:r>
            <a:r>
              <a:rPr lang="en-US" sz="2200" dirty="0">
                <a:solidFill>
                  <a:srgbClr val="0070C0"/>
                </a:solidFill>
              </a:rPr>
              <a:t>Week 10: lesson 2</a:t>
            </a:r>
            <a:br>
              <a:rPr lang="en-US" sz="2200" dirty="0">
                <a:solidFill>
                  <a:srgbClr val="0070C0"/>
                </a:solidFill>
              </a:rPr>
            </a:br>
            <a:br>
              <a:rPr lang="en-US" sz="2200" dirty="0"/>
            </a:br>
            <a:r>
              <a:rPr lang="en-US" sz="2200" dirty="0">
                <a:solidFill>
                  <a:srgbClr val="0070C0"/>
                </a:solidFill>
              </a:rPr>
              <a:t>   positional parameters / 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   command substitution / math operations</a:t>
            </a:r>
            <a:br>
              <a:rPr lang="en-US" sz="2200" dirty="0">
                <a:solidFill>
                  <a:srgbClr val="0070C0"/>
                </a:solidFill>
              </a:rPr>
            </a:br>
            <a:r>
              <a:rPr lang="en-US" sz="2200" dirty="0">
                <a:solidFill>
                  <a:srgbClr val="0070C0"/>
                </a:solidFill>
              </a:rPr>
              <a:t>   </a:t>
            </a:r>
            <a:r>
              <a:rPr lang="en-CA" sz="2200" dirty="0">
                <a:solidFill>
                  <a:srgbClr val="0070C0"/>
                </a:solidFill>
              </a:rPr>
              <a:t>testing CONDITIONS / control flow statements (logic / loops)</a:t>
            </a:r>
            <a:br>
              <a:rPr lang="en-CA" dirty="0"/>
            </a:br>
            <a:br>
              <a:rPr lang="en-US" sz="24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4268-12DB-0E46-BFC6-B15A49521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CA" dirty="0"/>
              <a:t>Photos and icons used in this slide show are licensed under </a:t>
            </a:r>
            <a:r>
              <a:rPr lang="en-CA" dirty="0">
                <a:hlinkClick r:id="rId2"/>
              </a:rPr>
              <a:t>CC BY-SA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54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 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9603275" cy="5064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Positional Parameters</a:t>
            </a:r>
          </a:p>
          <a:p>
            <a:pPr lvl="1"/>
            <a:r>
              <a:rPr lang="en-US" dirty="0"/>
              <a:t>Definition / Purpose / Usage /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Command Substitution / Math Operations</a:t>
            </a:r>
          </a:p>
          <a:p>
            <a:pPr lvl="1"/>
            <a:r>
              <a:rPr lang="en-US" dirty="0"/>
              <a:t>Definition / Purpose / Usage / Demonstration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r>
              <a:rPr lang="en-US" b="1" dirty="0"/>
              <a:t>Control Flow Statements</a:t>
            </a:r>
          </a:p>
          <a:p>
            <a:pPr lvl="1"/>
            <a:r>
              <a:rPr lang="en-US" dirty="0"/>
              <a:t>Definition / Purpose</a:t>
            </a:r>
          </a:p>
          <a:p>
            <a:pPr lvl="1"/>
            <a:r>
              <a:rPr lang="en-US" dirty="0"/>
              <a:t>Exit Status </a:t>
            </a:r>
            <a:r>
              <a:rPr lang="en-US" b="1" dirty="0"/>
              <a:t>$?</a:t>
            </a:r>
            <a:r>
              <a:rPr lang="en-US" dirty="0"/>
              <a:t> / Testing Conditions (</a:t>
            </a:r>
            <a:r>
              <a:rPr lang="en-US" b="1" dirty="0"/>
              <a:t>test</a:t>
            </a:r>
            <a:r>
              <a:rPr lang="en-US" dirty="0"/>
              <a:t>) / Demonstration</a:t>
            </a:r>
          </a:p>
          <a:p>
            <a:pPr lvl="1"/>
            <a:r>
              <a:rPr lang="en-US" dirty="0"/>
              <a:t>Control Flow Statements (</a:t>
            </a:r>
            <a:r>
              <a:rPr lang="en-US" b="1" dirty="0"/>
              <a:t>if</a:t>
            </a:r>
            <a:r>
              <a:rPr lang="en-US" dirty="0"/>
              <a:t>, </a:t>
            </a:r>
            <a:r>
              <a:rPr lang="en-US" b="1" dirty="0"/>
              <a:t>if-else</a:t>
            </a:r>
            <a:r>
              <a:rPr lang="en-US" dirty="0"/>
              <a:t>, </a:t>
            </a:r>
            <a:r>
              <a:rPr lang="en-US" b="1" dirty="0"/>
              <a:t>for</a:t>
            </a:r>
            <a:r>
              <a:rPr lang="en-US" dirty="0"/>
              <a:t>) / Demonstration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Perform Week 10  Tutorial</a:t>
            </a:r>
          </a:p>
          <a:p>
            <a:pPr lvl="1"/>
            <a:r>
              <a:rPr lang="en-US" dirty="0"/>
              <a:t>Investigation 2</a:t>
            </a:r>
          </a:p>
          <a:p>
            <a:pPr lvl="1"/>
            <a:r>
              <a:rPr lang="en-US" dirty="0"/>
              <a:t>Review Questions (Questions </a:t>
            </a:r>
            <a:r>
              <a:rPr lang="en-CA" dirty="0"/>
              <a:t>Part A </a:t>
            </a:r>
            <a:r>
              <a:rPr lang="en-CA" b="1" dirty="0"/>
              <a:t>#4  , </a:t>
            </a:r>
            <a:r>
              <a:rPr lang="en-CA" dirty="0"/>
              <a:t>Part B </a:t>
            </a:r>
            <a:r>
              <a:rPr lang="en-CA" b="1" dirty="0"/>
              <a:t>Walk-Thru #2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498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i="1" dirty="0"/>
              <a:t>A positional parameter is a variable within a shell program; </a:t>
            </a:r>
            <a:br>
              <a:rPr lang="en-CA" sz="1800" i="1" dirty="0"/>
            </a:br>
            <a:r>
              <a:rPr lang="en-CA" sz="1800" i="1" dirty="0"/>
              <a:t>its value is set from an </a:t>
            </a:r>
            <a:r>
              <a:rPr lang="en-CA" sz="1800" b="1" i="1" dirty="0"/>
              <a:t>argument</a:t>
            </a:r>
            <a:r>
              <a:rPr lang="en-CA" sz="1800" i="1" dirty="0"/>
              <a:t> specified on the command line </a:t>
            </a:r>
            <a:br>
              <a:rPr lang="en-CA" sz="1800" i="1" dirty="0"/>
            </a:br>
            <a:r>
              <a:rPr lang="en-CA" sz="1800" i="1" dirty="0"/>
              <a:t>that invokes the program. </a:t>
            </a:r>
            <a:br>
              <a:rPr lang="en-CA" sz="1800" i="1" dirty="0"/>
            </a:br>
            <a:endParaRPr lang="en-CA" sz="1800" i="1" dirty="0"/>
          </a:p>
          <a:p>
            <a:pPr marL="0" indent="0">
              <a:buNone/>
            </a:pPr>
            <a:r>
              <a:rPr lang="en-CA" sz="1800" i="1" dirty="0"/>
              <a:t>Positional parameters are numbered and are referred to </a:t>
            </a:r>
            <a:br>
              <a:rPr lang="en-CA" sz="1800" i="1" dirty="0"/>
            </a:br>
            <a:r>
              <a:rPr lang="en-CA" sz="1800" i="1" dirty="0"/>
              <a:t>with a preceding ''</a:t>
            </a:r>
            <a:r>
              <a:rPr lang="en-CA" sz="1800" b="1" i="1" dirty="0"/>
              <a:t>$</a:t>
            </a:r>
            <a:r>
              <a:rPr lang="en-CA" sz="1800" i="1" dirty="0"/>
              <a:t>’’:  </a:t>
            </a:r>
            <a:r>
              <a:rPr lang="en-CA" sz="1800" b="1" i="1" dirty="0">
                <a:solidFill>
                  <a:srgbClr val="0070C0"/>
                </a:solidFill>
              </a:rPr>
              <a:t>$1</a:t>
            </a:r>
            <a:r>
              <a:rPr lang="en-CA" sz="1800" i="1" dirty="0"/>
              <a:t>, </a:t>
            </a:r>
            <a:r>
              <a:rPr lang="en-CA" sz="1800" b="1" i="1" dirty="0">
                <a:solidFill>
                  <a:srgbClr val="0070C0"/>
                </a:solidFill>
              </a:rPr>
              <a:t>$2</a:t>
            </a:r>
            <a:r>
              <a:rPr lang="en-CA" sz="1800" i="1" dirty="0"/>
              <a:t>, </a:t>
            </a:r>
            <a:r>
              <a:rPr lang="en-CA" sz="1800" b="1" i="1" dirty="0">
                <a:solidFill>
                  <a:srgbClr val="0070C0"/>
                </a:solidFill>
              </a:rPr>
              <a:t>$3</a:t>
            </a:r>
            <a:r>
              <a:rPr lang="en-CA" sz="1800" i="1" dirty="0"/>
              <a:t>, and so on.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Reference: </a:t>
            </a:r>
            <a:r>
              <a:rPr lang="en-CA" sz="1500" dirty="0">
                <a:hlinkClick r:id="rId2"/>
              </a:rPr>
              <a:t>http://osr600doc.xinuos.com/en/SDK_tools/_Positional_Parameters.html</a:t>
            </a:r>
            <a:endParaRPr lang="en-CA" sz="1500" dirty="0"/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</p:spTree>
    <p:extLst>
      <p:ext uri="{BB962C8B-B14F-4D97-AF65-F5344CB8AC3E}">
        <p14:creationId xmlns:p14="http://schemas.microsoft.com/office/powerpoint/2010/main" val="29252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b="1" dirty="0"/>
              <a:t>Assigning Values as Positional Parameters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There are </a:t>
            </a:r>
            <a:r>
              <a:rPr lang="en-CA" b="1" dirty="0"/>
              <a:t>two methods </a:t>
            </a:r>
            <a:r>
              <a:rPr lang="en-CA" dirty="0"/>
              <a:t>to </a:t>
            </a:r>
            <a:r>
              <a:rPr lang="en-CA" b="1" dirty="0"/>
              <a:t>assign values </a:t>
            </a:r>
            <a:r>
              <a:rPr lang="en-CA" dirty="0"/>
              <a:t>as positional parameters: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Use 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CA" dirty="0"/>
              <a:t> command inside a shell script with values as </a:t>
            </a:r>
            <a:r>
              <a:rPr lang="en-CA" b="1" dirty="0"/>
              <a:t>arguments</a:t>
            </a:r>
            <a:r>
              <a:rPr lang="en-CA" dirty="0"/>
              <a:t> 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Run a shell script with </a:t>
            </a:r>
            <a:r>
              <a:rPr lang="en-CA" b="1" dirty="0"/>
              <a:t>arguments </a:t>
            </a:r>
            <a:r>
              <a:rPr lang="en-CA" dirty="0"/>
              <a:t>(i.e. like a command)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</p:spTree>
    <p:extLst>
      <p:ext uri="{BB962C8B-B14F-4D97-AF65-F5344CB8AC3E}">
        <p14:creationId xmlns:p14="http://schemas.microsoft.com/office/powerpoint/2010/main" val="376960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b="1" dirty="0"/>
              <a:t>Using the </a:t>
            </a:r>
            <a:r>
              <a:rPr lang="en-CA" b="1" dirty="0">
                <a:solidFill>
                  <a:srgbClr val="0070C0"/>
                </a:solidFill>
              </a:rPr>
              <a:t>set</a:t>
            </a:r>
            <a:r>
              <a:rPr lang="en-CA" b="1" dirty="0"/>
              <a:t> command: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 apples  oranges  bananas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place a dollar sign (</a:t>
            </a:r>
            <a:r>
              <a:rPr lang="en-CA" b="1" dirty="0">
                <a:solidFill>
                  <a:srgbClr val="0070C0"/>
                </a:solidFill>
              </a:rPr>
              <a:t>$</a:t>
            </a:r>
            <a:r>
              <a:rPr lang="en-CA" dirty="0"/>
              <a:t>) prior to the number </a:t>
            </a:r>
            <a:br>
              <a:rPr lang="en-CA" dirty="0"/>
            </a:br>
            <a:r>
              <a:rPr lang="en-CA" dirty="0"/>
              <a:t>corresponding to the </a:t>
            </a:r>
            <a:r>
              <a:rPr lang="en-CA" u="sng" dirty="0"/>
              <a:t>position</a:t>
            </a:r>
            <a:r>
              <a:rPr lang="en-CA" dirty="0"/>
              <a:t> of the argument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$1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$2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$3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D45E57AC-710A-2B42-B87C-5677552A8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9484" y="4667142"/>
            <a:ext cx="2846916" cy="17954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22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b="1" dirty="0"/>
              <a:t>Running a Shell Script with Arguments: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would use </a:t>
            </a:r>
            <a:r>
              <a:rPr lang="en-CA" b="1" dirty="0"/>
              <a:t>positional parameters </a:t>
            </a:r>
            <a:r>
              <a:rPr lang="en-CA" dirty="0"/>
              <a:t>in your shell script that would </a:t>
            </a:r>
            <a:br>
              <a:rPr lang="en-CA" dirty="0"/>
            </a:br>
            <a:r>
              <a:rPr lang="en-CA" b="1" dirty="0"/>
              <a:t>expand</a:t>
            </a:r>
            <a:r>
              <a:rPr lang="en-CA" dirty="0"/>
              <a:t> the positional parameters with its stored value.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Here are the contents of the shell script called </a:t>
            </a:r>
            <a:r>
              <a:rPr lang="en-CA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r>
              <a:rPr lang="en-CA" dirty="0"/>
              <a:t>: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“First argument is $1”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“Second argument is $2”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would then issue the </a:t>
            </a:r>
            <a:r>
              <a:rPr lang="en-CA" b="1" dirty="0" err="1"/>
              <a:t>myScript.bash</a:t>
            </a:r>
            <a:r>
              <a:rPr lang="en-CA" b="1" dirty="0"/>
              <a:t> </a:t>
            </a:r>
            <a:r>
              <a:rPr lang="en-CA" dirty="0"/>
              <a:t>shell script with </a:t>
            </a:r>
            <a:r>
              <a:rPr lang="en-CA" b="1" dirty="0"/>
              <a:t>arguments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that would be used within the shell script. For Example: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mySript.bash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apples oranges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79A3ACF5-9ED9-5646-BEAE-61E83CE7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933" y="4109747"/>
            <a:ext cx="2675467" cy="23528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0593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en-CA" dirty="0"/>
            </a:br>
            <a:r>
              <a:rPr lang="en-CA" dirty="0"/>
              <a:t>The positional parameter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$0</a:t>
            </a:r>
            <a:r>
              <a:rPr lang="en-CA" dirty="0"/>
              <a:t> refers to either the </a:t>
            </a:r>
            <a:r>
              <a:rPr lang="en-CA" b="1" dirty="0"/>
              <a:t>name of shell </a:t>
            </a:r>
            <a:br>
              <a:rPr lang="en-CA" b="1" dirty="0"/>
            </a:br>
            <a:r>
              <a:rPr lang="en-CA" dirty="0"/>
              <a:t>where command was issued, or </a:t>
            </a:r>
            <a:r>
              <a:rPr lang="en-CA" b="1" dirty="0"/>
              <a:t>name of shell script file </a:t>
            </a:r>
            <a:r>
              <a:rPr lang="en-CA" dirty="0"/>
              <a:t>being executed.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If using positional parameters </a:t>
            </a:r>
            <a:r>
              <a:rPr lang="en-CA" u="sng" dirty="0"/>
              <a:t>greater</a:t>
            </a:r>
            <a:r>
              <a:rPr lang="en-CA" dirty="0"/>
              <a:t> than 9, </a:t>
            </a:r>
            <a:br>
              <a:rPr lang="en-CA" dirty="0"/>
            </a:br>
            <a:r>
              <a:rPr lang="en-CA" dirty="0"/>
              <a:t>you need to include number within </a:t>
            </a:r>
            <a:r>
              <a:rPr lang="en-CA" b="1" dirty="0"/>
              <a:t>braces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b="1" dirty="0"/>
              <a:t>Examples: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$0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${10}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3DF57A1-B267-7545-B304-D28B3BBEE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53" y="3487455"/>
            <a:ext cx="2416437" cy="303358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35964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66425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br>
              <a:rPr lang="en-CA" sz="1800" dirty="0"/>
            </a:br>
            <a:r>
              <a:rPr lang="en-CA" sz="1800" dirty="0"/>
              <a:t>The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CA" sz="1800" dirty="0"/>
              <a:t> command can be used with positional parameters to </a:t>
            </a:r>
            <a:br>
              <a:rPr lang="en-CA" sz="1800" dirty="0"/>
            </a:br>
            <a:r>
              <a:rPr lang="en-CA" sz="1800" dirty="0"/>
              <a:t>move positional parameters to the </a:t>
            </a:r>
            <a:r>
              <a:rPr lang="en-CA" sz="1800" b="1" dirty="0"/>
              <a:t>left</a:t>
            </a:r>
            <a:r>
              <a:rPr lang="en-CA" sz="1800" dirty="0"/>
              <a:t> by one or more positions.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Examples:</a:t>
            </a:r>
            <a:br>
              <a:rPr lang="en-CA" sz="1800" dirty="0"/>
            </a:br>
            <a:br>
              <a:rPr lang="en-CA" sz="1800" dirty="0"/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shift 2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7755467" y="1098303"/>
            <a:ext cx="4080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V Boli" panose="02000500030200090000" pitchFamily="2" charset="0"/>
                <a:cs typeface="MV Boli" panose="02000500030200090000" pitchFamily="2" charset="0"/>
              </a:rPr>
              <a:t>arg1  arg2  arg3 … argN</a:t>
            </a:r>
          </a:p>
        </p:txBody>
      </p:sp>
      <p:pic>
        <p:nvPicPr>
          <p:cNvPr id="6" name="Picture 5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B9E0CEC2-4B15-9C49-9141-1D98B50B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188" y="3711026"/>
            <a:ext cx="2116666" cy="184057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2881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special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706813"/>
            <a:ext cx="7506153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CA" sz="2600" b="1" dirty="0"/>
          </a:p>
          <a:p>
            <a:pPr marL="0" indent="0">
              <a:buNone/>
            </a:pPr>
            <a:r>
              <a:rPr lang="en-CA" sz="1700" dirty="0"/>
              <a:t>There are a group of </a:t>
            </a:r>
            <a:r>
              <a:rPr lang="en-CA" sz="1700" b="1" dirty="0"/>
              <a:t>special parameters </a:t>
            </a:r>
            <a:r>
              <a:rPr lang="en-CA" sz="1700" dirty="0"/>
              <a:t>that can be used for shell scripting.  </a:t>
            </a:r>
            <a:br>
              <a:rPr lang="en-CA" sz="1700" dirty="0"/>
            </a:br>
            <a:br>
              <a:rPr lang="en-CA" sz="1700" dirty="0"/>
            </a:br>
            <a:r>
              <a:rPr lang="en-CA" sz="1700" dirty="0"/>
              <a:t>A few of these special parameters and their purpose are displayed in the table below.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sz="1500" dirty="0"/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A6754-994A-2249-B1AB-08469E1620F6}"/>
              </a:ext>
            </a:extLst>
          </p:cNvPr>
          <p:cNvSpPr txBox="1"/>
          <p:nvPr/>
        </p:nvSpPr>
        <p:spPr>
          <a:xfrm>
            <a:off x="9211733" y="1036748"/>
            <a:ext cx="250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V Boli" panose="02000500030200090000" pitchFamily="2" charset="0"/>
                <a:cs typeface="MV Boli" panose="02000500030200090000" pitchFamily="2" charset="0"/>
              </a:rPr>
              <a:t>$*  $#  $?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CF9A65-3326-F14C-9F3E-5FA7A9FC6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33486"/>
              </p:ext>
            </p:extLst>
          </p:nvPr>
        </p:nvGraphicFramePr>
        <p:xfrm>
          <a:off x="1451579" y="3636880"/>
          <a:ext cx="6303888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0154">
                  <a:extLst>
                    <a:ext uri="{9D8B030D-6E8A-4147-A177-3AD203B41FA5}">
                      <a16:colId xmlns:a16="http://schemas.microsoft.com/office/drawing/2014/main" val="2793933907"/>
                    </a:ext>
                  </a:extLst>
                </a:gridCol>
                <a:gridCol w="4893734">
                  <a:extLst>
                    <a:ext uri="{9D8B030D-6E8A-4147-A177-3AD203B41FA5}">
                      <a16:colId xmlns:a16="http://schemas.microsoft.com/office/drawing/2014/main" val="1073342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7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 all positional parameters.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8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“$*”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Containing values of all arguments separated by a single space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“$@”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Multiple double-quoted strings, each containing the value of one argument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5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Represents the number of parameters </a:t>
                      </a:r>
                      <a:br>
                        <a:rPr lang="en-CA" sz="1200" dirty="0"/>
                      </a:br>
                      <a:r>
                        <a:rPr lang="en-CA" sz="1200" dirty="0"/>
                        <a:t>(not including the script name)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7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Exit Status of previous command (discussed in next lesson)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88104"/>
                  </a:ext>
                </a:extLst>
              </a:tr>
            </a:tbl>
          </a:graphicData>
        </a:graphic>
      </p:graphicFrame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13E21655-82B7-E347-B999-ED53FEEE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611" y="3598780"/>
            <a:ext cx="3045789" cy="252095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3555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sz="2400" b="1" dirty="0"/>
              <a:t>Definition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CA" i="1" dirty="0"/>
              <a:t>A </a:t>
            </a:r>
            <a:r>
              <a:rPr lang="en-CA" b="1" i="1" dirty="0"/>
              <a:t>shell script</a:t>
            </a:r>
            <a:r>
              <a:rPr lang="en-CA" i="1" dirty="0"/>
              <a:t> is a computer </a:t>
            </a:r>
            <a:r>
              <a:rPr lang="en-CA" b="1" i="1" dirty="0"/>
              <a:t>program</a:t>
            </a:r>
            <a:r>
              <a:rPr lang="en-CA" i="1" dirty="0"/>
              <a:t> designed to be run by the Unix </a:t>
            </a:r>
            <a:r>
              <a:rPr lang="en-CA" b="1" i="1" dirty="0"/>
              <a:t>shell, </a:t>
            </a:r>
            <a:r>
              <a:rPr lang="en-CA" i="1" dirty="0"/>
              <a:t>a</a:t>
            </a:r>
            <a:r>
              <a:rPr lang="en-CA" b="1" i="1" dirty="0"/>
              <a:t> command-line interpreter</a:t>
            </a:r>
            <a:r>
              <a:rPr lang="en-CA" i="1" dirty="0"/>
              <a:t>.</a:t>
            </a:r>
            <a:r>
              <a:rPr lang="en-CA" i="1" baseline="30000" dirty="0"/>
              <a:t>  </a:t>
            </a:r>
            <a:br>
              <a:rPr lang="en-CA" i="1" dirty="0"/>
            </a:br>
            <a:endParaRPr lang="en-CA" i="1" dirty="0"/>
          </a:p>
          <a:p>
            <a:pPr marL="0" indent="0">
              <a:buNone/>
            </a:pPr>
            <a:r>
              <a:rPr lang="en-CA" i="1" dirty="0"/>
              <a:t>Typical operations performed by shell scripts include </a:t>
            </a:r>
            <a:br>
              <a:rPr lang="en-CA" i="1" dirty="0"/>
            </a:br>
            <a:r>
              <a:rPr lang="en-CA" b="1" i="1" dirty="0"/>
              <a:t>file manipulation</a:t>
            </a:r>
            <a:r>
              <a:rPr lang="en-CA" i="1" dirty="0"/>
              <a:t>, </a:t>
            </a:r>
            <a:r>
              <a:rPr lang="en-CA" b="1" i="1" dirty="0"/>
              <a:t>program execution</a:t>
            </a:r>
            <a:r>
              <a:rPr lang="en-CA" i="1" dirty="0"/>
              <a:t>, and </a:t>
            </a:r>
            <a:r>
              <a:rPr lang="en-CA" b="1" i="1" dirty="0"/>
              <a:t>printing text</a:t>
            </a:r>
            <a:r>
              <a:rPr lang="en-CA" i="1" dirty="0"/>
              <a:t>. </a:t>
            </a:r>
            <a:br>
              <a:rPr lang="en-CA" dirty="0"/>
            </a:br>
            <a:br>
              <a:rPr lang="en-US" dirty="0"/>
            </a:br>
            <a:r>
              <a:rPr lang="en-US" dirty="0"/>
              <a:t>Reference:  </a:t>
            </a:r>
            <a:r>
              <a:rPr lang="en-CA" dirty="0">
                <a:hlinkClick r:id="rId2"/>
              </a:rPr>
              <a:t>https://en.wikipedia.org/wiki/Shell_script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BF4CD3-7E47-A149-B294-D1E1AE2C2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64087" y="2556933"/>
            <a:ext cx="2170678" cy="281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Positional and special parameters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6524022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shell script </a:t>
            </a:r>
            <a:r>
              <a:rPr lang="en-US" sz="2400" dirty="0"/>
              <a:t>that accepts arguments from the shell script filename when executed (i.e., just like a regular Linux command).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i="1" dirty="0"/>
              <a:t>Bash Shell</a:t>
            </a:r>
            <a:r>
              <a:rPr lang="en-US" sz="2400" dirty="0"/>
              <a:t> script will clear the screen and then display the following </a:t>
            </a:r>
            <a:br>
              <a:rPr lang="en-US" sz="2400" dirty="0"/>
            </a:br>
            <a:r>
              <a:rPr lang="en-US" sz="2400" dirty="0"/>
              <a:t>text (using </a:t>
            </a:r>
            <a:r>
              <a:rPr lang="en-US" sz="2400" b="1" dirty="0"/>
              <a:t>special parameters</a:t>
            </a:r>
            <a:r>
              <a:rPr lang="en-US" sz="2400" dirty="0"/>
              <a:t>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arguments are: (number of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arguments are: (displays of all positional parameters)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br>
              <a:rPr lang="en-US" sz="2400" dirty="0"/>
            </a:br>
            <a:endParaRPr lang="en-CA" sz="2400" dirty="0"/>
          </a:p>
          <a:p>
            <a:pPr marL="0" indent="0">
              <a:buNone/>
            </a:pP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br>
              <a:rPr lang="en-US" dirty="0"/>
            </a:b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054F87-A79C-B948-8B32-D6E21B156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substitution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894691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1800" b="1" i="1" dirty="0"/>
              <a:t>Command substitution</a:t>
            </a:r>
            <a:r>
              <a:rPr lang="en-CA" sz="1800" i="1" dirty="0"/>
              <a:t> is a facility that allows a command to be run and its </a:t>
            </a:r>
            <a:br>
              <a:rPr lang="en-CA" sz="1800" i="1" dirty="0"/>
            </a:br>
            <a:r>
              <a:rPr lang="en-CA" sz="1800" b="1" i="1" dirty="0"/>
              <a:t>output</a:t>
            </a:r>
            <a:r>
              <a:rPr lang="en-CA" sz="1800" i="1" dirty="0"/>
              <a:t> to be pasted back on the command line as </a:t>
            </a:r>
            <a:r>
              <a:rPr lang="en-CA" sz="1800" b="1" i="1" dirty="0"/>
              <a:t>arguments</a:t>
            </a:r>
            <a:r>
              <a:rPr lang="en-CA" sz="1800" i="1" dirty="0"/>
              <a:t> to another command.</a:t>
            </a:r>
            <a:br>
              <a:rPr lang="en-CA" sz="1800" dirty="0"/>
            </a:br>
            <a:br>
              <a:rPr lang="en-CA" sz="1800" dirty="0"/>
            </a:br>
            <a:r>
              <a:rPr lang="en-CA" sz="1800" dirty="0"/>
              <a:t>Reference: </a:t>
            </a:r>
            <a:r>
              <a:rPr lang="en-CA" sz="1800" dirty="0">
                <a:hlinkClick r:id="rId2"/>
              </a:rPr>
              <a:t>https://en.wikipedia.org/wiki/Command_substitution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i="1" dirty="0"/>
              <a:t>Usage: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command1 $(command2) </a:t>
            </a:r>
            <a:r>
              <a:rPr lang="en-CA" sz="1800" dirty="0"/>
              <a:t>or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command1 `command2`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i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$(ls)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 –s “message” $(cat email-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list.txt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message.txt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current directory is $(</a:t>
            </a:r>
            <a:r>
              <a:rPr lang="en-US" sz="19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)"</a:t>
            </a:r>
            <a:endParaRPr lang="en-CA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current hostname is $(hostname)"</a:t>
            </a:r>
            <a:endParaRPr lang="en-CA" sz="19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"The date is: $(date +'%A %B %d, %Y')"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8ADDB8AB-E665-6C47-8798-A714C327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85" y="5004247"/>
            <a:ext cx="4724401" cy="1465529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427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Command substitution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435090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</a:t>
            </a:r>
            <a:r>
              <a:rPr lang="en-US" sz="2400" dirty="0"/>
              <a:t>shell script that </a:t>
            </a:r>
            <a:r>
              <a:rPr lang="en-US" sz="2400" b="1" dirty="0"/>
              <a:t>sets</a:t>
            </a:r>
            <a:r>
              <a:rPr lang="en-US" sz="2400" dirty="0"/>
              <a:t> all files in your current directory as </a:t>
            </a:r>
            <a:r>
              <a:rPr lang="en-US" sz="2400" b="1" dirty="0"/>
              <a:t>positional parameters. </a:t>
            </a:r>
            <a:br>
              <a:rPr lang="en-US" sz="2400" b="1" dirty="0"/>
            </a:br>
            <a:r>
              <a:rPr lang="en-US" sz="2400" dirty="0"/>
              <a:t>Use</a:t>
            </a:r>
            <a:r>
              <a:rPr lang="en-US" sz="2400" b="1" dirty="0"/>
              <a:t> command substitution </a:t>
            </a:r>
            <a:r>
              <a:rPr lang="en-US" sz="2400" dirty="0"/>
              <a:t>to store all files in your current directory as</a:t>
            </a:r>
            <a:r>
              <a:rPr lang="en-US" sz="2400" b="1" dirty="0"/>
              <a:t> positional parameters.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i="1" dirty="0"/>
              <a:t>Bash Shell</a:t>
            </a:r>
            <a:r>
              <a:rPr lang="en-US" sz="2400" dirty="0"/>
              <a:t> script will clear the screen and then display the following  text </a:t>
            </a:r>
            <a:br>
              <a:rPr lang="en-US" sz="2400" dirty="0"/>
            </a:br>
            <a:r>
              <a:rPr lang="en-US" sz="2400" dirty="0"/>
              <a:t>(using special parameters):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files in current directory are: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 are the filenames: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(displays of all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9114824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1800" dirty="0"/>
              <a:t>Performing </a:t>
            </a:r>
            <a:r>
              <a:rPr lang="en-CA" sz="1800" b="1" dirty="0"/>
              <a:t>math</a:t>
            </a:r>
            <a:r>
              <a:rPr lang="en-CA" sz="1800" dirty="0"/>
              <a:t> calculations can be an important element in shell scripting.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A problem you may experience in shell scripting (as opposed to other programming languages) </a:t>
            </a:r>
            <a:br>
              <a:rPr lang="en-CA" sz="1800" dirty="0"/>
            </a:br>
            <a:r>
              <a:rPr lang="en-CA" sz="1800" dirty="0"/>
              <a:t>is that in shell scripting, all characters (including numbers) are stored as </a:t>
            </a:r>
            <a:r>
              <a:rPr lang="en-CA" sz="1800" b="1" dirty="0"/>
              <a:t>text</a:t>
            </a:r>
            <a:r>
              <a:rPr lang="en-CA" sz="1800" dirty="0"/>
              <a:t>.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dirty="0"/>
              <a:t>This can create </a:t>
            </a:r>
            <a:r>
              <a:rPr lang="en-CA" sz="1800" b="1" dirty="0"/>
              <a:t>problems</a:t>
            </a:r>
            <a:r>
              <a:rPr lang="en-CA" sz="1800" dirty="0"/>
              <a:t> when performing math operations.</a:t>
            </a: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CA" sz="1800" b="1" dirty="0"/>
            </a:br>
            <a:r>
              <a:rPr lang="en-CA" sz="1800" b="1" dirty="0"/>
              <a:t>Demonstration: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num1=5;num2=10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“$num1+$num2”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5+10 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“$num1-$num2”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5-10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“$num1*$num2”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5*10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8894691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sz="1800" dirty="0"/>
              <a:t>In order to make math operations work in a Linux shell or shell script, </a:t>
            </a:r>
            <a:br>
              <a:rPr lang="en-CA" sz="1800" dirty="0"/>
            </a:br>
            <a:r>
              <a:rPr lang="en-CA" sz="1800" dirty="0"/>
              <a:t>you need to </a:t>
            </a:r>
            <a:r>
              <a:rPr lang="en-CA" sz="1800" b="1" dirty="0"/>
              <a:t>convert</a:t>
            </a:r>
            <a:r>
              <a:rPr lang="en-CA" sz="1800" dirty="0"/>
              <a:t> numbers stored as </a:t>
            </a:r>
            <a:r>
              <a:rPr lang="en-CA" sz="1800" b="1" dirty="0"/>
              <a:t>text</a:t>
            </a:r>
            <a:r>
              <a:rPr lang="en-CA" sz="1800" dirty="0"/>
              <a:t> into </a:t>
            </a:r>
            <a:r>
              <a:rPr lang="en-CA" sz="1800" b="1" dirty="0"/>
              <a:t>binary numbers</a:t>
            </a:r>
            <a:r>
              <a:rPr lang="en-CA" sz="1800" dirty="0"/>
              <a:t>. </a:t>
            </a:r>
            <a:br>
              <a:rPr lang="en-CA" sz="1800" dirty="0"/>
            </a:br>
            <a:endParaRPr lang="en-CA" sz="1800" dirty="0"/>
          </a:p>
          <a:p>
            <a:pPr marL="0" indent="0">
              <a:buNone/>
            </a:pPr>
            <a:r>
              <a:rPr lang="en-CA" sz="1800" dirty="0"/>
              <a:t>We can do this by using using a </a:t>
            </a:r>
            <a:r>
              <a:rPr lang="en-CA" sz="1800" b="1" dirty="0"/>
              <a:t>math construct </a:t>
            </a:r>
            <a:r>
              <a:rPr lang="en-CA" sz="1800" dirty="0"/>
              <a:t>consisting</a:t>
            </a:r>
            <a:br>
              <a:rPr lang="en-CA" sz="1800" dirty="0"/>
            </a:br>
            <a:r>
              <a:rPr lang="en-CA" sz="1800" dirty="0"/>
              <a:t>two pairs of round brackets </a:t>
            </a: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 ))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num1=5;num2=10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“$(( $num1 + $num2))”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“$((num1-num2))”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-5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((product=num1*num2))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“$product”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68014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5457224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1800" dirty="0"/>
              <a:t>Additional math operators are shown below.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1" dirty="0"/>
              <a:t>Examples: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num1=2;num2=3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$((num1/num2))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$((num1%num2))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$((num1**num2))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$((num2++))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$((num1--))</a:t>
            </a:r>
            <a:b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D9DFFA-A171-3347-BD09-B88E4CF4FED4}"/>
              </a:ext>
            </a:extLst>
          </p:cNvPr>
          <p:cNvGraphicFramePr>
            <a:graphicFrameLocks noGrp="1"/>
          </p:cNvGraphicFramePr>
          <p:nvPr/>
        </p:nvGraphicFramePr>
        <p:xfrm>
          <a:off x="7433732" y="2601338"/>
          <a:ext cx="4521201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17608">
                  <a:extLst>
                    <a:ext uri="{9D8B030D-6E8A-4147-A177-3AD203B41FA5}">
                      <a16:colId xmlns:a16="http://schemas.microsoft.com/office/drawing/2014/main" val="2319580925"/>
                    </a:ext>
                  </a:extLst>
                </a:gridCol>
                <a:gridCol w="3203593">
                  <a:extLst>
                    <a:ext uri="{9D8B030D-6E8A-4147-A177-3AD203B41FA5}">
                      <a16:colId xmlns:a16="http://schemas.microsoft.com/office/drawing/2014/main" val="3234288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23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75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90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10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7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250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06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(increase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1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 (decrease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6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8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MATH OPERATIONS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435090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 1: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</a:t>
            </a:r>
            <a:r>
              <a:rPr lang="en-US" sz="2400" dirty="0"/>
              <a:t>shell script that prompts the user for the sale </a:t>
            </a:r>
            <a:r>
              <a:rPr lang="en-US" sz="2400" b="1" dirty="0"/>
              <a:t>price</a:t>
            </a:r>
            <a:r>
              <a:rPr lang="en-US" sz="2400" dirty="0"/>
              <a:t> of an item </a:t>
            </a:r>
            <a:br>
              <a:rPr lang="en-US" sz="2400" dirty="0"/>
            </a:br>
            <a:r>
              <a:rPr lang="en-US" sz="2400" dirty="0"/>
              <a:t>and the </a:t>
            </a:r>
            <a:r>
              <a:rPr lang="en-US" sz="2400" b="1" dirty="0"/>
              <a:t>number</a:t>
            </a:r>
            <a:r>
              <a:rPr lang="en-US" sz="2400" dirty="0"/>
              <a:t> of items purchased.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shell script will display the </a:t>
            </a:r>
            <a:r>
              <a:rPr lang="en-US" sz="2400" b="1" dirty="0"/>
              <a:t>total amount </a:t>
            </a:r>
            <a:r>
              <a:rPr lang="en-US" sz="2400" dirty="0"/>
              <a:t>(</a:t>
            </a:r>
            <a:r>
              <a:rPr lang="en-US" sz="2400" dirty="0" err="1"/>
              <a:t>eg.</a:t>
            </a:r>
            <a:r>
              <a:rPr lang="en-US" sz="2400" b="1" dirty="0"/>
              <a:t> price </a:t>
            </a:r>
            <a:r>
              <a:rPr lang="en-US" sz="2400" dirty="0"/>
              <a:t>x</a:t>
            </a:r>
            <a:r>
              <a:rPr lang="en-US" sz="2400" b="1" dirty="0"/>
              <a:t> number </a:t>
            </a:r>
            <a:r>
              <a:rPr lang="en-US" sz="2400" dirty="0"/>
              <a:t>of items</a:t>
            </a:r>
            <a:r>
              <a:rPr lang="en-US" sz="2400" b="1" dirty="0"/>
              <a:t>) </a:t>
            </a:r>
            <a:r>
              <a:rPr lang="en-US" sz="2400" dirty="0"/>
              <a:t>of the sale.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For simplicity,  you can assume prices are just </a:t>
            </a:r>
            <a:r>
              <a:rPr lang="en-US" sz="2400" b="1" dirty="0"/>
              <a:t>integers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Task 2: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</a:t>
            </a:r>
            <a:r>
              <a:rPr lang="en-US" sz="2400" dirty="0"/>
              <a:t>shell script that prompts the user prompts the user for </a:t>
            </a:r>
            <a:r>
              <a:rPr lang="en-US" sz="2400" b="1" dirty="0"/>
              <a:t>two numbers</a:t>
            </a:r>
            <a:r>
              <a:rPr lang="en-US" sz="2400" dirty="0"/>
              <a:t>.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shell script will then show the results from </a:t>
            </a:r>
            <a:r>
              <a:rPr lang="en-US" sz="2400" b="1" dirty="0"/>
              <a:t>addition</a:t>
            </a:r>
            <a:r>
              <a:rPr lang="en-US" sz="2400" dirty="0"/>
              <a:t>, </a:t>
            </a:r>
            <a:r>
              <a:rPr lang="en-US" sz="2400" b="1" dirty="0"/>
              <a:t>subtraction</a:t>
            </a:r>
            <a:r>
              <a:rPr lang="en-US" sz="2400" dirty="0"/>
              <a:t>, </a:t>
            </a:r>
            <a:r>
              <a:rPr lang="en-US" sz="2400" b="1" dirty="0"/>
              <a:t>multiplication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and </a:t>
            </a:r>
            <a:r>
              <a:rPr lang="en-US" sz="2400" b="1" dirty="0"/>
              <a:t>division</a:t>
            </a:r>
            <a:r>
              <a:rPr lang="en-US" sz="2400" dirty="0"/>
              <a:t> of those numbers.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So far, we have created Bash Shell Scripts that execute </a:t>
            </a:r>
            <a:br>
              <a:rPr lang="en-US" sz="1800" dirty="0"/>
            </a:br>
            <a:r>
              <a:rPr lang="en-US" sz="1800" dirty="0"/>
              <a:t>Linux commands in a </a:t>
            </a:r>
            <a:r>
              <a:rPr lang="en-US" sz="1800" b="1" dirty="0"/>
              <a:t>fixed sequence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Although those type of scripts can be useful, we can use</a:t>
            </a:r>
            <a:br>
              <a:rPr lang="en-US" sz="1800" dirty="0"/>
            </a:br>
            <a:r>
              <a:rPr lang="en-US" sz="1800" b="1" dirty="0"/>
              <a:t>control flow statements </a:t>
            </a:r>
            <a:r>
              <a:rPr lang="en-US" sz="1800" dirty="0"/>
              <a:t>that will </a:t>
            </a:r>
            <a:r>
              <a:rPr lang="en-US" sz="1800" b="1" dirty="0"/>
              <a:t>control the sequence </a:t>
            </a:r>
            <a:br>
              <a:rPr lang="en-US" sz="1800" b="1" dirty="0"/>
            </a:br>
            <a:r>
              <a:rPr lang="en-US" sz="1800" dirty="0"/>
              <a:t>of the running script based on various situations or conditions.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Control Flow Statements </a:t>
            </a:r>
            <a:r>
              <a:rPr lang="en-US" sz="1800" dirty="0"/>
              <a:t>are used to make your shell scripts </a:t>
            </a:r>
            <a:br>
              <a:rPr lang="en-US" sz="1800" dirty="0"/>
            </a:br>
            <a:r>
              <a:rPr lang="en-US" sz="1800" dirty="0"/>
              <a:t>more </a:t>
            </a:r>
            <a:r>
              <a:rPr lang="en-US" sz="1800" b="1" dirty="0"/>
              <a:t>flexible</a:t>
            </a:r>
            <a:r>
              <a:rPr lang="en-US" sz="1800" dirty="0"/>
              <a:t> and allow them to </a:t>
            </a:r>
            <a:r>
              <a:rPr lang="en-US" sz="1800" b="1" dirty="0"/>
              <a:t>adapt</a:t>
            </a:r>
            <a:r>
              <a:rPr lang="en-US" sz="1800" dirty="0"/>
              <a:t> to </a:t>
            </a:r>
            <a:r>
              <a:rPr lang="en-US" sz="1800" i="1" dirty="0"/>
              <a:t>changing</a:t>
            </a:r>
            <a:r>
              <a:rPr lang="en-US" sz="1800" dirty="0"/>
              <a:t> </a:t>
            </a:r>
            <a:r>
              <a:rPr lang="en-US" sz="1800" i="1" dirty="0"/>
              <a:t>situations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7E0947C8-BC7D-9442-A4F5-FD93B307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150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en-US" b="1" dirty="0"/>
              <a:t> (exit status) Special Parameter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special parameter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r>
              <a:rPr lang="en-US" dirty="0"/>
              <a:t> is used to determine the </a:t>
            </a:r>
            <a:r>
              <a:rPr lang="en-US" b="1" dirty="0"/>
              <a:t>exit status </a:t>
            </a:r>
            <a:r>
              <a:rPr lang="en-US" dirty="0"/>
              <a:t>of the </a:t>
            </a:r>
            <a:r>
              <a:rPr lang="en-US" u="sng" dirty="0"/>
              <a:t>previously</a:t>
            </a:r>
            <a:r>
              <a:rPr lang="en-US" dirty="0"/>
              <a:t> issued </a:t>
            </a:r>
            <a:r>
              <a:rPr lang="en-US" b="1" dirty="0"/>
              <a:t>Linux command </a:t>
            </a:r>
            <a:r>
              <a:rPr lang="en-US" dirty="0"/>
              <a:t>or </a:t>
            </a:r>
            <a:r>
              <a:rPr lang="en-US" b="1" dirty="0"/>
              <a:t>Linux pipeline command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exit status will either display a </a:t>
            </a:r>
            <a:r>
              <a:rPr lang="en-US" b="1" dirty="0"/>
              <a:t>zero</a:t>
            </a:r>
            <a:r>
              <a:rPr lang="en-US" dirty="0"/>
              <a:t> (representing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or a </a:t>
            </a:r>
            <a:r>
              <a:rPr lang="en-US" b="1" dirty="0"/>
              <a:t>non-zero number </a:t>
            </a:r>
            <a:r>
              <a:rPr lang="en-US" dirty="0"/>
              <a:t>(representing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).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method can be used with control-flow statements to </a:t>
            </a:r>
            <a:r>
              <a:rPr lang="en-US" b="1" dirty="0"/>
              <a:t>change the sequence </a:t>
            </a:r>
            <a:br>
              <a:rPr lang="en-US" b="1" dirty="0"/>
            </a:br>
            <a:r>
              <a:rPr lang="en-US" dirty="0"/>
              <a:t>of your shell script execution. We will apply this when we discuss advanced </a:t>
            </a:r>
            <a:br>
              <a:rPr lang="en-US" dirty="0"/>
            </a:br>
            <a:r>
              <a:rPr lang="en-US" dirty="0"/>
              <a:t>shell scripting in two weeks.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A4C6DEE-3CCF-DC43-80DF-4BAB7124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596" y="3234267"/>
            <a:ext cx="2662603" cy="302241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41534905-A226-054E-9AAB-D248F87C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3969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/>
              <a:t> Linux Command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test</a:t>
            </a:r>
            <a:r>
              <a:rPr lang="en-US" dirty="0"/>
              <a:t> Linux command is used to test conditions to see if they are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(i.e. value </a:t>
            </a:r>
            <a:r>
              <a:rPr lang="en-US" b="1" dirty="0"/>
              <a:t>zero</a:t>
            </a:r>
            <a:r>
              <a:rPr lang="en-US" dirty="0"/>
              <a:t>) or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(i.e. value </a:t>
            </a:r>
            <a:r>
              <a:rPr lang="en-US" b="1" dirty="0"/>
              <a:t>non-zero</a:t>
            </a:r>
            <a:r>
              <a:rPr lang="en-US" dirty="0"/>
              <a:t>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method can </a:t>
            </a:r>
            <a:r>
              <a:rPr lang="en-US" u="sng" dirty="0"/>
              <a:t>also</a:t>
            </a:r>
            <a:r>
              <a:rPr lang="en-US" dirty="0"/>
              <a:t> be used with control-flow statements to </a:t>
            </a:r>
            <a:br>
              <a:rPr lang="en-US" dirty="0"/>
            </a:br>
            <a:r>
              <a:rPr lang="en-US" b="1" dirty="0"/>
              <a:t>change the sequence </a:t>
            </a:r>
            <a:r>
              <a:rPr lang="en-US" dirty="0"/>
              <a:t>of your shell script execution.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name=“Murray”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$name = “Murray”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$name = “David”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$?</a:t>
            </a: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F221998C-A329-574D-B71D-ECF56F4C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409" y="3787479"/>
            <a:ext cx="2297257" cy="243353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F3AFB3C6-FBD1-8348-A52F-16DE56929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67148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041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015089" cy="47557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sz="2400" b="1" dirty="0"/>
              <a:t>Considerations When Creating Shell Scripts</a:t>
            </a:r>
            <a:br>
              <a:rPr lang="en-CA" b="1" dirty="0"/>
            </a:br>
            <a:endParaRPr lang="en-CA" b="1" dirty="0"/>
          </a:p>
          <a:p>
            <a:pPr marL="0" indent="0">
              <a:buNone/>
            </a:pPr>
            <a:r>
              <a:rPr lang="en-US" sz="1800" dirty="0"/>
              <a:t>The reason to create shell scripts is to </a:t>
            </a:r>
            <a:r>
              <a:rPr lang="en-US" sz="1800" b="1" dirty="0"/>
              <a:t>automate</a:t>
            </a:r>
            <a:r>
              <a:rPr lang="en-US" sz="1800" dirty="0"/>
              <a:t> the execution of commonly issued </a:t>
            </a:r>
            <a:r>
              <a:rPr lang="en-US" sz="1800" b="1" dirty="0"/>
              <a:t>Linux commands</a:t>
            </a:r>
            <a:r>
              <a:rPr lang="en-US" sz="1800" dirty="0"/>
              <a:t>, </a:t>
            </a:r>
            <a:r>
              <a:rPr lang="en-US" sz="1800" b="1" dirty="0"/>
              <a:t>shell operations</a:t>
            </a:r>
            <a:r>
              <a:rPr lang="en-US" sz="1800" dirty="0"/>
              <a:t>, </a:t>
            </a:r>
            <a:r>
              <a:rPr lang="en-US" sz="1800" b="1" dirty="0"/>
              <a:t>math calculations </a:t>
            </a:r>
            <a:r>
              <a:rPr lang="en-US" sz="1800" dirty="0"/>
              <a:t>as well as </a:t>
            </a:r>
            <a:r>
              <a:rPr lang="en-US" sz="1800" b="1" dirty="0"/>
              <a:t>Logic / Loop </a:t>
            </a:r>
            <a:r>
              <a:rPr lang="en-US" sz="1800" dirty="0"/>
              <a:t>operations.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Prior to the creation of the shell script file, you should </a:t>
            </a:r>
            <a:r>
              <a:rPr lang="en-US" sz="1800" b="1" dirty="0"/>
              <a:t>plan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the shell script and </a:t>
            </a:r>
            <a:r>
              <a:rPr lang="en-US" sz="1800" b="1" dirty="0"/>
              <a:t>list steps </a:t>
            </a:r>
            <a:r>
              <a:rPr lang="en-US" sz="1800" dirty="0"/>
              <a:t>that you want to accomplish.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Those </a:t>
            </a:r>
            <a:r>
              <a:rPr lang="en-US" sz="1800" b="1" dirty="0"/>
              <a:t>sequence </a:t>
            </a:r>
            <a:r>
              <a:rPr lang="en-US" sz="1800" dirty="0"/>
              <a:t>of steps can then be used to create your shell script.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CA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3202235-9692-5641-8B85-785AB3CF1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6399" y="2543174"/>
            <a:ext cx="22002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5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59175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Numerical Comparisons with </a:t>
            </a:r>
            <a:r>
              <a:rPr lang="en-US" b="1" dirty="0">
                <a:solidFill>
                  <a:srgbClr val="0070C0"/>
                </a:solidFill>
              </a:rPr>
              <a:t>test</a:t>
            </a:r>
            <a:r>
              <a:rPr lang="en-US" b="1" dirty="0"/>
              <a:t> Command</a:t>
            </a: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You </a:t>
            </a:r>
            <a:r>
              <a:rPr lang="en-US" sz="1800" b="1" dirty="0"/>
              <a:t>CANNOT</a:t>
            </a:r>
            <a:r>
              <a:rPr lang="en-US" sz="1800" dirty="0"/>
              <a:t> use the </a:t>
            </a:r>
            <a:r>
              <a:rPr lang="en-US" sz="1800" b="1" dirty="0">
                <a:solidFill>
                  <a:srgbClr val="0070C0"/>
                </a:solidFill>
              </a:rPr>
              <a:t>&gt;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0070C0"/>
                </a:solidFill>
              </a:rPr>
              <a:t>&lt;</a:t>
            </a:r>
            <a:r>
              <a:rPr lang="en-US" sz="1800" b="1" dirty="0"/>
              <a:t> </a:t>
            </a:r>
            <a:r>
              <a:rPr lang="en-US" sz="1800" dirty="0"/>
              <a:t>symbols when using the </a:t>
            </a:r>
            <a:r>
              <a:rPr lang="en-US" sz="1800" b="1" dirty="0"/>
              <a:t>test</a:t>
            </a:r>
            <a:r>
              <a:rPr lang="en-US" sz="1800" dirty="0"/>
              <a:t> command </a:t>
            </a:r>
            <a:br>
              <a:rPr lang="en-US" sz="1800" dirty="0"/>
            </a:br>
            <a:r>
              <a:rPr lang="en-US" sz="1800" dirty="0"/>
              <a:t>since those are </a:t>
            </a:r>
            <a:r>
              <a:rPr lang="en-US" sz="1800" b="1" dirty="0"/>
              <a:t>redirection</a:t>
            </a:r>
            <a:r>
              <a:rPr lang="en-US" sz="1800" dirty="0"/>
              <a:t> symbols.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You need to use </a:t>
            </a:r>
            <a:r>
              <a:rPr lang="en-US" sz="1800" b="1" dirty="0"/>
              <a:t>options</a:t>
            </a:r>
            <a:r>
              <a:rPr lang="en-US" sz="1800" dirty="0"/>
              <a:t> when performing numerical comparisons. </a:t>
            </a:r>
            <a:br>
              <a:rPr lang="en-US" sz="1800" dirty="0"/>
            </a:br>
            <a:r>
              <a:rPr lang="en-US" sz="1800" dirty="0"/>
              <a:t>Refer to the table below for test options and their purposes.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12318-8C6E-454F-AFA5-F61F5DAC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17868"/>
              </p:ext>
            </p:extLst>
          </p:nvPr>
        </p:nvGraphicFramePr>
        <p:xfrm>
          <a:off x="1451576" y="4331147"/>
          <a:ext cx="5423357" cy="184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0291">
                  <a:extLst>
                    <a:ext uri="{9D8B030D-6E8A-4147-A177-3AD203B41FA5}">
                      <a16:colId xmlns:a16="http://schemas.microsoft.com/office/drawing/2014/main" val="1482963625"/>
                    </a:ext>
                  </a:extLst>
                </a:gridCol>
                <a:gridCol w="3793066">
                  <a:extLst>
                    <a:ext uri="{9D8B030D-6E8A-4147-A177-3AD203B41FA5}">
                      <a16:colId xmlns:a16="http://schemas.microsoft.com/office/drawing/2014/main" val="29991280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, -le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Less than,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Greater than, greater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55851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66797D8B-1102-6A46-A9EF-1BBA9D17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742" y="3251200"/>
            <a:ext cx="2140923" cy="321138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4D604A19-50DD-8A48-9D3D-C5C914767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6060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947357" cy="47557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b="1" dirty="0"/>
              <a:t> Linux Command:  Additional Options</a:t>
            </a:r>
            <a:endParaRPr lang="en-US" dirty="0"/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There are other </a:t>
            </a:r>
            <a:r>
              <a:rPr lang="en-US" sz="1800" b="1" dirty="0"/>
              <a:t>comparison options </a:t>
            </a:r>
            <a:r>
              <a:rPr lang="en-US" sz="1800" dirty="0"/>
              <a:t>that can be used with the </a:t>
            </a:r>
            <a:r>
              <a:rPr lang="en-US" sz="1800" b="1" dirty="0"/>
              <a:t>test</a:t>
            </a:r>
            <a:r>
              <a:rPr lang="en-US" sz="1800" dirty="0"/>
              <a:t> command such as testing to see if a </a:t>
            </a:r>
            <a:r>
              <a:rPr lang="en-US" sz="1800" b="1" dirty="0"/>
              <a:t>regular file </a:t>
            </a:r>
            <a:r>
              <a:rPr lang="en-US" sz="1800" dirty="0"/>
              <a:t>or if </a:t>
            </a:r>
            <a:r>
              <a:rPr lang="en-US" sz="1800" b="1" dirty="0"/>
              <a:t>directory pathname exists</a:t>
            </a:r>
            <a:r>
              <a:rPr lang="en-US" sz="1800" dirty="0"/>
              <a:t>, or if the regular file pathname is </a:t>
            </a:r>
            <a:r>
              <a:rPr lang="en-US" sz="1800" b="1" dirty="0"/>
              <a:t>non-empty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Refer to the table below for some of those additional options.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812318-8C6E-454F-AFA5-F61F5DAC6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874394"/>
              </p:ext>
            </p:extLst>
          </p:nvPr>
        </p:nvGraphicFramePr>
        <p:xfrm>
          <a:off x="1451576" y="4084698"/>
          <a:ext cx="6947357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264">
                  <a:extLst>
                    <a:ext uri="{9D8B030D-6E8A-4147-A177-3AD203B41FA5}">
                      <a16:colId xmlns:a16="http://schemas.microsoft.com/office/drawing/2014/main" val="1482963625"/>
                    </a:ext>
                  </a:extLst>
                </a:gridCol>
                <a:gridCol w="4019093">
                  <a:extLst>
                    <a:ext uri="{9D8B030D-6E8A-4147-A177-3AD203B41FA5}">
                      <a16:colId xmlns:a16="http://schemas.microsoft.com/office/drawing/2014/main" val="299912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3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Regular filename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9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Directory filename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3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Regular filename is non-empty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3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file_pathname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file exists / write permission is granted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1543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23E223C-18EE-8B4A-A6D7-F4D81FB4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724" y="3361319"/>
            <a:ext cx="1803400" cy="3285856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80252D24-31DC-9F44-B560-E66E6816A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4796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127582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Logic Statements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dirty="0"/>
              <a:t>A </a:t>
            </a:r>
            <a:r>
              <a:rPr lang="en-US" sz="1800" b="1" dirty="0"/>
              <a:t>logic statement </a:t>
            </a:r>
            <a:r>
              <a:rPr lang="en-US" sz="1800" dirty="0"/>
              <a:t>is used to determine which Linux commands to be executed based on the result of a </a:t>
            </a:r>
            <a:r>
              <a:rPr lang="en-US" sz="1800" b="1" dirty="0"/>
              <a:t>test condition </a:t>
            </a:r>
            <a:r>
              <a:rPr lang="en-US" sz="1800" dirty="0"/>
              <a:t>or </a:t>
            </a:r>
            <a:r>
              <a:rPr lang="en-US" sz="1800" b="1" dirty="0"/>
              <a:t>command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(i.e. </a:t>
            </a:r>
            <a:r>
              <a:rPr lang="en-US" sz="1800" b="1" dirty="0">
                <a:solidFill>
                  <a:srgbClr val="0070C0"/>
                </a:solidFill>
              </a:rPr>
              <a:t>TRUE</a:t>
            </a:r>
            <a:r>
              <a:rPr lang="en-US" sz="1800" dirty="0"/>
              <a:t> if zero value) or </a:t>
            </a:r>
            <a:r>
              <a:rPr lang="en-US" sz="1800" b="1" dirty="0">
                <a:solidFill>
                  <a:srgbClr val="0070C0"/>
                </a:solidFill>
              </a:rPr>
              <a:t>FALSE</a:t>
            </a:r>
            <a:r>
              <a:rPr lang="en-US" sz="1800" dirty="0"/>
              <a:t> ( if non-zero value).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are </a:t>
            </a:r>
            <a:r>
              <a:rPr lang="en-US" sz="1800" b="1" dirty="0"/>
              <a:t>several logic statements</a:t>
            </a:r>
            <a:r>
              <a:rPr lang="en-US" sz="1800" dirty="0"/>
              <a:t>, but we will just concentrate on</a:t>
            </a:r>
            <a:br>
              <a:rPr lang="en-US" sz="1800" dirty="0"/>
            </a:br>
            <a:r>
              <a:rPr lang="en-US" sz="1800" b="1" dirty="0"/>
              <a:t>if</a:t>
            </a:r>
            <a:r>
              <a:rPr lang="en-US" sz="1800" dirty="0"/>
              <a:t> statement and the</a:t>
            </a:r>
            <a:r>
              <a:rPr lang="en-US" sz="1800" b="1" dirty="0"/>
              <a:t> if-else </a:t>
            </a:r>
            <a:r>
              <a:rPr lang="en-US" sz="1800" dirty="0"/>
              <a:t>statements.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Picture 27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6A7D6155-8981-DD40-9D08-150C65563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97012" y="650215"/>
            <a:ext cx="1357842" cy="135784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1991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6625624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70C0"/>
                </a:solidFill>
              </a:rPr>
              <a:t>if </a:t>
            </a:r>
            <a:r>
              <a:rPr lang="en-US" sz="2600" b="1" dirty="0"/>
              <a:t>Control Flow Statement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b="1" dirty="0"/>
              <a:t>test</a:t>
            </a:r>
            <a:r>
              <a:rPr lang="en-US" dirty="0"/>
              <a:t> command returns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value, </a:t>
            </a:r>
            <a:br>
              <a:rPr lang="en-US" dirty="0"/>
            </a:br>
            <a:r>
              <a:rPr lang="en-US" dirty="0"/>
              <a:t>then the Linux Commands </a:t>
            </a:r>
            <a:r>
              <a:rPr lang="en-US" u="sng" dirty="0"/>
              <a:t>between</a:t>
            </a:r>
            <a:r>
              <a:rPr lang="en-US" dirty="0"/>
              <a:t> </a:t>
            </a:r>
            <a:r>
              <a:rPr lang="en-US" b="1" i="1" dirty="0"/>
              <a:t>then</a:t>
            </a:r>
            <a:r>
              <a:rPr lang="en-US" dirty="0"/>
              <a:t> and </a:t>
            </a:r>
            <a:r>
              <a:rPr lang="en-US" b="1" i="1" dirty="0"/>
              <a:t>fi</a:t>
            </a:r>
            <a:r>
              <a:rPr lang="en-US" dirty="0"/>
              <a:t> statements are executed.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b="1" dirty="0"/>
              <a:t>test</a:t>
            </a:r>
            <a:r>
              <a:rPr lang="en-US" dirty="0"/>
              <a:t> command returns a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value, 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/>
              <a:t>if</a:t>
            </a:r>
            <a:r>
              <a:rPr lang="en-US" dirty="0"/>
              <a:t> statement is </a:t>
            </a:r>
            <a:r>
              <a:rPr lang="en-US" b="1" dirty="0"/>
              <a:t>by-passed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Usage:</a:t>
            </a:r>
            <a:br>
              <a:rPr lang="en-US" dirty="0"/>
            </a:br>
            <a:br>
              <a:rPr lang="en-US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test condition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E00E-A9E1-E149-8AB5-F0FACF32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843" y="3577005"/>
            <a:ext cx="2688160" cy="279289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35E687BE-2CDA-5E4C-B8A4-5E33C942F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932" y="997089"/>
            <a:ext cx="1305983" cy="16019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2688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6" y="1706813"/>
            <a:ext cx="75400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Using</a:t>
            </a:r>
            <a:r>
              <a:rPr lang="en-US" b="1" dirty="0">
                <a:solidFill>
                  <a:srgbClr val="0070C0"/>
                </a:solidFill>
              </a:rPr>
              <a:t> [ ] </a:t>
            </a:r>
            <a:r>
              <a:rPr lang="en-US" b="1" dirty="0"/>
              <a:t>to Represent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test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/>
              <a:t>Command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A set of square brackets </a:t>
            </a:r>
            <a:r>
              <a:rPr lang="en-US" b="1" dirty="0">
                <a:solidFill>
                  <a:srgbClr val="0070C0"/>
                </a:solidFill>
              </a:rPr>
              <a:t>[  ]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can be used to represent the </a:t>
            </a:r>
            <a:r>
              <a:rPr lang="en-US" b="1" dirty="0"/>
              <a:t>test</a:t>
            </a:r>
            <a:r>
              <a:rPr lang="en-US" dirty="0"/>
              <a:t> command.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NOTE:  </a:t>
            </a:r>
            <a:r>
              <a:rPr lang="en-US" dirty="0"/>
              <a:t>There must be </a:t>
            </a:r>
            <a:r>
              <a:rPr lang="en-US" b="1" dirty="0"/>
              <a:t>spaces</a:t>
            </a:r>
            <a:r>
              <a:rPr lang="en-US" dirty="0"/>
              <a:t> between the </a:t>
            </a:r>
            <a:r>
              <a:rPr lang="en-US" b="1" dirty="0"/>
              <a:t>square brackets </a:t>
            </a:r>
            <a:br>
              <a:rPr lang="en-US" b="1" dirty="0"/>
            </a:br>
            <a:r>
              <a:rPr lang="en-US" dirty="0"/>
              <a:t>and the </a:t>
            </a:r>
            <a:r>
              <a:rPr lang="en-US" b="1" dirty="0"/>
              <a:t>test</a:t>
            </a:r>
            <a:r>
              <a:rPr lang="en-US" dirty="0"/>
              <a:t> condition.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Example: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num1=5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num2=10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[ $num1 –lt $num2 ]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“Less Than”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</a:rPr>
              <a:t>if-else </a:t>
            </a:r>
            <a:r>
              <a:rPr lang="en-US" sz="2900" b="1" dirty="0"/>
              <a:t>Control Flow Statement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If the test condition returns a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value, then the Linux Commands </a:t>
            </a:r>
            <a:br>
              <a:rPr lang="en-US" dirty="0"/>
            </a:br>
            <a:r>
              <a:rPr lang="en-US" dirty="0"/>
              <a:t>between the </a:t>
            </a:r>
            <a:r>
              <a:rPr lang="en-US" b="1" dirty="0"/>
              <a:t>then</a:t>
            </a:r>
            <a:r>
              <a:rPr lang="en-US" dirty="0"/>
              <a:t> and </a:t>
            </a:r>
            <a:r>
              <a:rPr lang="en-US" b="1" dirty="0"/>
              <a:t>else</a:t>
            </a:r>
            <a:r>
              <a:rPr lang="en-US" dirty="0"/>
              <a:t> statements are executed.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If the test returns a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value, then the the Linux Commands </a:t>
            </a:r>
            <a:br>
              <a:rPr lang="en-US" dirty="0"/>
            </a:br>
            <a:r>
              <a:rPr lang="en-US" dirty="0"/>
              <a:t>between the </a:t>
            </a:r>
            <a:r>
              <a:rPr lang="en-US" b="1" dirty="0">
                <a:solidFill>
                  <a:srgbClr val="0070C0"/>
                </a:solidFill>
              </a:rPr>
              <a:t>else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fi</a:t>
            </a:r>
            <a:r>
              <a:rPr lang="en-US" dirty="0"/>
              <a:t> statements are executed.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Usage:</a:t>
            </a:r>
            <a:br>
              <a:rPr lang="en-US" dirty="0"/>
            </a:br>
            <a:br>
              <a:rPr lang="en-US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test condition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then 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" name="Picture 50" descr="Diagram&#10;&#10;Description automatically generated">
            <a:extLst>
              <a:ext uri="{FF2B5EF4-FFF2-40B4-BE49-F238E27FC236}">
                <a16:creationId xmlns:a16="http://schemas.microsoft.com/office/drawing/2014/main" id="{88885AA5-9129-804E-BD47-9849EBDBC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937" y="928937"/>
            <a:ext cx="2150646" cy="2034395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3" name="Picture 52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93915325-CFC0-314E-8C95-0754CA8E9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066" y="3647417"/>
            <a:ext cx="2606387" cy="281516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8434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Logic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635147" cy="475577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sz="2400" b="1" dirty="0"/>
              <a:t>Instructor Demonstration</a:t>
            </a:r>
            <a:br>
              <a:rPr lang="en-CA" sz="2400" b="1" dirty="0"/>
            </a:br>
            <a:endParaRPr lang="en-CA" sz="2400" b="1" dirty="0"/>
          </a:p>
          <a:p>
            <a:pPr marL="0" indent="0">
              <a:buNone/>
            </a:pPr>
            <a:r>
              <a:rPr lang="en-US" sz="2400" b="1" dirty="0"/>
              <a:t>Task1: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</a:t>
            </a:r>
            <a:r>
              <a:rPr lang="en-US" sz="2400" dirty="0"/>
              <a:t> shell script that will first set a variable called </a:t>
            </a:r>
            <a:r>
              <a:rPr lang="en-US" sz="2400" b="1" dirty="0"/>
              <a:t>course</a:t>
            </a:r>
            <a:r>
              <a:rPr lang="en-US" sz="2400" dirty="0"/>
              <a:t> to the value </a:t>
            </a:r>
            <a:r>
              <a:rPr lang="en-US" sz="2400" b="1" dirty="0"/>
              <a:t>uli101</a:t>
            </a:r>
            <a:r>
              <a:rPr lang="en-US" sz="2400" dirty="0"/>
              <a:t> (lowercase). Then the shell script will clear the screen and prompt the user for the current course code. Use </a:t>
            </a:r>
            <a:r>
              <a:rPr lang="en-US" sz="2400" b="1" dirty="0"/>
              <a:t>logic</a:t>
            </a:r>
            <a:r>
              <a:rPr lang="en-US" sz="2400" dirty="0"/>
              <a:t> that if the user’s entry does match the value contained in the variable </a:t>
            </a:r>
            <a:r>
              <a:rPr lang="en-US" sz="2400" b="1" dirty="0"/>
              <a:t>course</a:t>
            </a:r>
            <a:r>
              <a:rPr lang="en-US" sz="2400" dirty="0"/>
              <a:t>, the following text is displayed: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are correct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Task2: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Modify the previous Bash Shell script to display the alternative message if the user’s entry does NOT match the value (stored in the variable called </a:t>
            </a:r>
            <a:r>
              <a:rPr lang="en-US" sz="2400" b="1" dirty="0"/>
              <a:t>course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then the following alternative text is displayed: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You are incorrect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0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7912556" cy="47557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Loop Statements (iteration)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CA" sz="1800" i="1" dirty="0"/>
              <a:t>A </a:t>
            </a:r>
            <a:r>
              <a:rPr lang="en-CA" sz="1800" b="1" i="1" dirty="0"/>
              <a:t>loop</a:t>
            </a:r>
            <a:r>
              <a:rPr lang="en-CA" sz="1800" i="1" dirty="0"/>
              <a:t> statement is a series of steps or sequence of statements </a:t>
            </a:r>
            <a:r>
              <a:rPr lang="en-CA" sz="1800" b="1" i="1" dirty="0"/>
              <a:t>executed</a:t>
            </a:r>
            <a:r>
              <a:rPr lang="en-CA" sz="1800" i="1" dirty="0"/>
              <a:t> </a:t>
            </a:r>
            <a:r>
              <a:rPr lang="en-CA" sz="1800" b="1" i="1" dirty="0"/>
              <a:t>repeatedly</a:t>
            </a:r>
            <a:r>
              <a:rPr lang="en-CA" sz="1800" i="1" dirty="0"/>
              <a:t> </a:t>
            </a:r>
            <a:br>
              <a:rPr lang="en-CA" sz="1800" i="1" dirty="0"/>
            </a:br>
            <a:r>
              <a:rPr lang="en-CA" sz="1800" i="1" dirty="0"/>
              <a:t>zero or more times satisfying the given condition.</a:t>
            </a:r>
            <a:br>
              <a:rPr lang="en-CA" sz="1800" dirty="0"/>
            </a:br>
            <a:br>
              <a:rPr lang="en-CA" sz="1800" dirty="0"/>
            </a:br>
            <a:r>
              <a:rPr lang="en-CA" sz="1800" dirty="0"/>
              <a:t>Reference: </a:t>
            </a:r>
            <a:br>
              <a:rPr lang="en-CA" sz="1800" dirty="0"/>
            </a:br>
            <a:r>
              <a:rPr lang="en-CA" sz="1800" dirty="0">
                <a:hlinkClick r:id="rId2"/>
              </a:rPr>
              <a:t>https://www.chegg.com/homework-help/definitions/loop-statement-3</a:t>
            </a:r>
            <a:endParaRPr lang="en-CA" sz="1800" dirty="0"/>
          </a:p>
          <a:p>
            <a:pPr marL="0" indent="0">
              <a:buNone/>
            </a:pP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E967293-26F7-6A44-8177-BB7736E8E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26600" y="1706813"/>
            <a:ext cx="1921933" cy="19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811890" cy="4755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There are several loops, but we will look at the </a:t>
            </a:r>
            <a:r>
              <a:rPr lang="en-US" sz="1800" b="1" dirty="0"/>
              <a:t>for</a:t>
            </a:r>
            <a:r>
              <a:rPr lang="en-US" sz="1800" dirty="0"/>
              <a:t> loop using a </a:t>
            </a:r>
            <a:r>
              <a:rPr lang="en-US" sz="1800" b="1" dirty="0"/>
              <a:t>list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i="1" dirty="0"/>
              <a:t>Usage: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item in list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command(s)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8184D-C045-6443-8E3B-F047E50759DA}"/>
              </a:ext>
            </a:extLst>
          </p:cNvPr>
          <p:cNvSpPr txBox="1"/>
          <p:nvPr/>
        </p:nvSpPr>
        <p:spPr>
          <a:xfrm>
            <a:off x="4857522" y="3429000"/>
            <a:ext cx="485986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/>
              <a:t>The variable </a:t>
            </a:r>
            <a:r>
              <a:rPr lang="en-CA" sz="1400" b="1" dirty="0"/>
              <a:t>item</a:t>
            </a:r>
            <a:r>
              <a:rPr lang="en-CA" sz="1400" dirty="0"/>
              <a:t> will hold one item from the list every time the loop iterates (repeats) the commands between the </a:t>
            </a:r>
            <a:r>
              <a:rPr lang="en-CA" sz="1400" b="1" dirty="0"/>
              <a:t>do</a:t>
            </a:r>
            <a:r>
              <a:rPr lang="en-CA" sz="1400" dirty="0"/>
              <a:t> and </a:t>
            </a:r>
            <a:r>
              <a:rPr lang="en-CA" sz="1400" b="1" dirty="0"/>
              <a:t>done</a:t>
            </a:r>
            <a:r>
              <a:rPr lang="en-CA" sz="1400" dirty="0"/>
              <a:t> reserved words.</a:t>
            </a:r>
            <a:br>
              <a:rPr lang="en-CA" sz="1400" dirty="0"/>
            </a:br>
            <a:br>
              <a:rPr lang="en-CA" sz="1400" dirty="0"/>
            </a:br>
            <a:r>
              <a:rPr lang="en-CA" sz="1400" dirty="0"/>
              <a:t>A </a:t>
            </a:r>
            <a:r>
              <a:rPr lang="en-CA" sz="1400" b="1" dirty="0"/>
              <a:t>list</a:t>
            </a:r>
            <a:r>
              <a:rPr lang="en-CA" sz="1400" dirty="0"/>
              <a:t> can consist of a series of arguments (separated by spaces) or supplied by command substitution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61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3386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i="1" dirty="0"/>
              <a:t>Example: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apples oranges bananas 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echo “The item is: $x” 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367B05-840C-D149-A9A4-BE11ABDD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103" y="3894666"/>
            <a:ext cx="2736045" cy="207008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1741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337756" cy="475577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sz="2800" b="1" dirty="0"/>
              <a:t>Considerations When Creating Shell Scripts</a:t>
            </a:r>
            <a:br>
              <a:rPr lang="en-CA" sz="2800" b="1" dirty="0"/>
            </a:br>
            <a:endParaRPr lang="en-CA" sz="2800" b="1" dirty="0"/>
          </a:p>
          <a:p>
            <a:pPr marL="0" indent="0">
              <a:buNone/>
            </a:pPr>
            <a:r>
              <a:rPr lang="en-CA" dirty="0"/>
              <a:t>Once you have </a:t>
            </a:r>
            <a:r>
              <a:rPr lang="en-CA" b="1" dirty="0"/>
              <a:t>planned</a:t>
            </a:r>
            <a:r>
              <a:rPr lang="en-CA" dirty="0"/>
              <a:t> your shell script you need to </a:t>
            </a:r>
            <a:r>
              <a:rPr lang="en-CA" b="1" dirty="0"/>
              <a:t>create </a:t>
            </a:r>
            <a:r>
              <a:rPr lang="en-CA" dirty="0"/>
              <a:t>a </a:t>
            </a:r>
            <a:r>
              <a:rPr lang="en-CA" b="1" dirty="0"/>
              <a:t>shell script file </a:t>
            </a:r>
            <a:r>
              <a:rPr lang="en-CA" dirty="0"/>
              <a:t>via a </a:t>
            </a:r>
            <a:r>
              <a:rPr lang="en-CA" b="1" dirty="0"/>
              <a:t>text editor </a:t>
            </a:r>
            <a:r>
              <a:rPr lang="en-CA" dirty="0"/>
              <a:t>that will contain Linux commands.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When creating a shell script, avoid using filenames of </a:t>
            </a:r>
            <a:r>
              <a:rPr lang="en-CA" b="1" dirty="0"/>
              <a:t>existing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Linux commands. You can use the </a:t>
            </a:r>
            <a:r>
              <a:rPr lang="en-CA" b="1" dirty="0"/>
              <a:t>which</a:t>
            </a:r>
            <a:r>
              <a:rPr lang="en-CA" dirty="0"/>
              <a:t> command to see if the filename is recognized as a Unix/Linux command: (e.g.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shell-script-name</a:t>
            </a:r>
            <a:r>
              <a:rPr lang="en-CA" dirty="0"/>
              <a:t>)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Adding an </a:t>
            </a:r>
            <a:r>
              <a:rPr lang="en-CA" b="1" dirty="0"/>
              <a:t>extension</a:t>
            </a:r>
            <a:r>
              <a:rPr lang="en-CA" dirty="0"/>
              <a:t> to your shell script filename will help to </a:t>
            </a:r>
            <a:br>
              <a:rPr lang="en-CA" dirty="0"/>
            </a:br>
            <a:r>
              <a:rPr lang="en-CA" b="1" dirty="0"/>
              <a:t>identify</a:t>
            </a:r>
            <a:r>
              <a:rPr lang="en-CA" dirty="0"/>
              <a:t> the type of shell that the shell script was designed to run.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b="1" dirty="0"/>
            </a:br>
            <a:br>
              <a:rPr lang="en-CA" b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copy-directory-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structure.csh</a:t>
            </a: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A60634-D993-7543-863F-B008AE292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50290" y="894269"/>
            <a:ext cx="2175933" cy="21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7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Control flow Statements - Loops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8578247" cy="47557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Task: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Write a </a:t>
            </a:r>
            <a:r>
              <a:rPr lang="en-US" sz="2400" b="1" dirty="0"/>
              <a:t>Bash shell script </a:t>
            </a:r>
            <a:r>
              <a:rPr lang="en-US" sz="2400" dirty="0"/>
              <a:t>that </a:t>
            </a:r>
            <a:r>
              <a:rPr lang="en-US" sz="2400" b="1" dirty="0"/>
              <a:t>sets</a:t>
            </a:r>
            <a:r>
              <a:rPr lang="en-US" sz="2400" dirty="0"/>
              <a:t> all files in your current directory </a:t>
            </a:r>
            <a:br>
              <a:rPr lang="en-US" sz="2400" dirty="0"/>
            </a:br>
            <a:r>
              <a:rPr lang="en-US" sz="2400" dirty="0"/>
              <a:t>as </a:t>
            </a:r>
            <a:r>
              <a:rPr lang="en-US" sz="2400" b="1" dirty="0"/>
              <a:t>positional parameters. </a:t>
            </a:r>
            <a:r>
              <a:rPr lang="en-US" sz="2400" dirty="0"/>
              <a:t>Use</a:t>
            </a:r>
            <a:r>
              <a:rPr lang="en-US" sz="2400" b="1" dirty="0"/>
              <a:t> command substitution </a:t>
            </a:r>
            <a:r>
              <a:rPr lang="en-US" sz="2400" dirty="0"/>
              <a:t>to store</a:t>
            </a:r>
            <a:br>
              <a:rPr lang="en-US" sz="2400" dirty="0"/>
            </a:br>
            <a:r>
              <a:rPr lang="en-US" sz="2400" dirty="0"/>
              <a:t>all files in your current directory as</a:t>
            </a:r>
            <a:r>
              <a:rPr lang="en-US" sz="2400" b="1" dirty="0"/>
              <a:t> positional parameters.</a:t>
            </a:r>
            <a:br>
              <a:rPr lang="en-US" sz="2400" b="1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i="1" dirty="0"/>
              <a:t>Bash Shell</a:t>
            </a:r>
            <a:r>
              <a:rPr lang="en-US" sz="2400" dirty="0"/>
              <a:t> script will clear the screen and then display the following</a:t>
            </a:r>
            <a:br>
              <a:rPr lang="en-US" sz="2400" dirty="0"/>
            </a:br>
            <a:r>
              <a:rPr lang="en-US" sz="2400" dirty="0"/>
              <a:t>text (using special parameters). Use a for loop to display each filename </a:t>
            </a:r>
            <a:br>
              <a:rPr lang="en-US" sz="2400" dirty="0"/>
            </a:br>
            <a:r>
              <a:rPr lang="en-US" sz="2400" dirty="0"/>
              <a:t>on a SEPARATE line using a </a:t>
            </a:r>
            <a:r>
              <a:rPr lang="en-US" sz="2400" b="1" dirty="0"/>
              <a:t>for</a:t>
            </a:r>
            <a:r>
              <a:rPr lang="en-US" sz="2400" dirty="0"/>
              <a:t> loop: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files in current directory are: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 of positional parameters)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Here are the filenames: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(displays each positional parameters on a SEPARATE line)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5EFC16-B153-4C47-B0F5-CF62EDC57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86668" y="1776068"/>
            <a:ext cx="1853753" cy="185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011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homework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706813"/>
            <a:ext cx="10136684" cy="47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b="1" dirty="0"/>
              <a:t>Getting Practice</a:t>
            </a:r>
          </a:p>
          <a:p>
            <a:pPr marL="0" indent="0">
              <a:buNone/>
            </a:pPr>
            <a:r>
              <a:rPr lang="en-CA" dirty="0"/>
              <a:t>To get practice </a:t>
            </a:r>
            <a:r>
              <a:rPr lang="en-CA"/>
              <a:t>perform </a:t>
            </a:r>
            <a:r>
              <a:rPr lang="en-CA" b="1" dirty="0"/>
              <a:t>Week 10  Tutorial:</a:t>
            </a:r>
            <a:br>
              <a:rPr lang="en-CA" sz="1600" b="1" dirty="0"/>
            </a:br>
            <a:endParaRPr lang="en-CA" sz="1600" b="1" dirty="0"/>
          </a:p>
          <a:p>
            <a:pPr lvl="1"/>
            <a:r>
              <a:rPr lang="en-CA" dirty="0">
                <a:hlinkClick r:id="rId2"/>
              </a:rPr>
              <a:t>INVESTIGATION 3: COMMAND SUBSTITUTION / MATH OPERATIONS￼</a:t>
            </a:r>
            <a:br>
              <a:rPr lang="en-CA" dirty="0"/>
            </a:br>
            <a:endParaRPr lang="en-CA" dirty="0"/>
          </a:p>
          <a:p>
            <a:pPr lvl="1"/>
            <a:r>
              <a:rPr lang="en-CA" dirty="0">
                <a:hlinkClick r:id="rId3"/>
              </a:rPr>
              <a:t>INVESTIGATION 4: USING CONTROL FLOW STATEMENTS IN SHELL SCRIPTS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000" dirty="0">
                <a:hlinkClick r:id="rId4"/>
              </a:rPr>
              <a:t>LINUX PRACTICE QUESTIONS</a:t>
            </a:r>
            <a:r>
              <a:rPr lang="en-CA" sz="2000" dirty="0"/>
              <a:t>  (Part A </a:t>
            </a:r>
            <a:r>
              <a:rPr lang="en-CA" b="1" dirty="0"/>
              <a:t>4 , </a:t>
            </a:r>
            <a:r>
              <a:rPr lang="en-CA" dirty="0"/>
              <a:t>Part B </a:t>
            </a:r>
            <a:r>
              <a:rPr lang="en-CA" b="1"/>
              <a:t>Walk-Thru #2)</a:t>
            </a:r>
            <a:br>
              <a:rPr lang="en-CA" dirty="0"/>
            </a:br>
            <a:br>
              <a:rPr lang="en-CA" dirty="0"/>
            </a:br>
            <a:endParaRPr lang="en-CA" sz="140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319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The Shebang Line</a:t>
            </a:r>
            <a:br>
              <a:rPr lang="en-CA" b="1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CA" dirty="0"/>
              <a:t> symbol makes the shell ignores running text after this symbol so that text can be used to provide information of how the shell script works.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she-bang</a:t>
            </a:r>
            <a:r>
              <a:rPr lang="en-CA" dirty="0"/>
              <a:t> line is a </a:t>
            </a:r>
            <a:r>
              <a:rPr lang="en-CA" b="1" dirty="0"/>
              <a:t>special comment </a:t>
            </a:r>
            <a:r>
              <a:rPr lang="en-CA" dirty="0"/>
              <a:t>at top of your shell script to run </a:t>
            </a:r>
            <a:br>
              <a:rPr lang="en-CA" dirty="0"/>
            </a:br>
            <a:r>
              <a:rPr lang="en-CA" dirty="0"/>
              <a:t>a shell script within a specific shell. </a:t>
            </a:r>
            <a:br>
              <a:rPr lang="en-CA" dirty="0"/>
            </a:br>
            <a:br>
              <a:rPr lang="en-CA" dirty="0"/>
            </a:br>
            <a:r>
              <a:rPr lang="en-CA" i="1" dirty="0"/>
              <a:t>Example:</a:t>
            </a:r>
            <a:br>
              <a:rPr lang="en-CA" b="1" dirty="0"/>
            </a:br>
            <a:br>
              <a:rPr lang="en-CA" b="1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shebang line </a:t>
            </a:r>
            <a:r>
              <a:rPr lang="en-CA" u="sng" dirty="0"/>
              <a:t>must</a:t>
            </a:r>
            <a:r>
              <a:rPr lang="en-CA" dirty="0"/>
              <a:t> appear on the</a:t>
            </a:r>
            <a:r>
              <a:rPr lang="en-CA" b="1" dirty="0"/>
              <a:t> </a:t>
            </a:r>
            <a:r>
              <a:rPr lang="en-CA" b="1" u="sng" dirty="0"/>
              <a:t>first</a:t>
            </a:r>
            <a:r>
              <a:rPr lang="en-CA" b="1" dirty="0"/>
              <a:t> </a:t>
            </a:r>
            <a:r>
              <a:rPr lang="en-CA" dirty="0"/>
              <a:t>line and at the </a:t>
            </a:r>
            <a:r>
              <a:rPr lang="en-CA" b="1" u="sng" dirty="0"/>
              <a:t>beginning</a:t>
            </a:r>
            <a:r>
              <a:rPr lang="en-CA" b="1" dirty="0"/>
              <a:t> </a:t>
            </a:r>
            <a:r>
              <a:rPr lang="en-CA" dirty="0"/>
              <a:t>of the line, otherwise, it will be treated as a </a:t>
            </a:r>
            <a:r>
              <a:rPr lang="en-CA" b="1" dirty="0"/>
              <a:t>regular comment </a:t>
            </a:r>
            <a:r>
              <a:rPr lang="en-CA" dirty="0"/>
              <a:t>and </a:t>
            </a:r>
            <a:r>
              <a:rPr lang="en-CA" b="1" dirty="0"/>
              <a:t>ignored</a:t>
            </a:r>
            <a:r>
              <a:rPr lang="en-CA" dirty="0"/>
              <a:t>.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F18CC96-7F24-9542-9566-9325E4415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4394" y="485894"/>
            <a:ext cx="1220919" cy="1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1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7319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400" b="1" dirty="0"/>
              <a:t>The Shebang Line</a:t>
            </a:r>
            <a:br>
              <a:rPr lang="en-CA" sz="2400" b="1" dirty="0"/>
            </a:br>
            <a:endParaRPr lang="en-CA" sz="2400" dirty="0"/>
          </a:p>
          <a:p>
            <a:pPr marL="0" indent="0">
              <a:buNone/>
            </a:pPr>
            <a:r>
              <a:rPr lang="en-CA" dirty="0"/>
              <a:t>Since Linux shells have evolved over a period of time, using a </a:t>
            </a:r>
            <a:r>
              <a:rPr lang="en-CA" b="1" dirty="0"/>
              <a:t>she-bang line </a:t>
            </a:r>
            <a:r>
              <a:rPr lang="en-CA" b="1" u="sng" dirty="0"/>
              <a:t>forces</a:t>
            </a:r>
            <a:r>
              <a:rPr lang="en-CA" dirty="0"/>
              <a:t> the shell script to run in </a:t>
            </a:r>
            <a:r>
              <a:rPr lang="en-CA" b="1" dirty="0"/>
              <a:t>a specific shell</a:t>
            </a:r>
            <a:r>
              <a:rPr lang="en-CA" dirty="0"/>
              <a:t>, which could </a:t>
            </a:r>
            <a:r>
              <a:rPr lang="en-CA" b="1" dirty="0"/>
              <a:t>prevent errors </a:t>
            </a:r>
            <a:br>
              <a:rPr lang="en-CA" b="1" dirty="0"/>
            </a:br>
            <a:r>
              <a:rPr lang="en-CA" dirty="0"/>
              <a:t>in case an </a:t>
            </a:r>
            <a:r>
              <a:rPr lang="en-CA" u="sng" dirty="0"/>
              <a:t>older</a:t>
            </a:r>
            <a:r>
              <a:rPr lang="en-CA" dirty="0"/>
              <a:t> shell does not recognize newer features from recent shells.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You can use 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n-CA" dirty="0"/>
              <a:t> command to determine the </a:t>
            </a:r>
            <a:r>
              <a:rPr lang="en-CA" b="1" dirty="0"/>
              <a:t>full pathname </a:t>
            </a:r>
            <a:r>
              <a:rPr lang="en-CA" dirty="0"/>
              <a:t>of the shell.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which bash</a:t>
            </a:r>
            <a:b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/>
          </a:p>
          <a:p>
            <a:pPr marL="0" indent="0">
              <a:buNone/>
            </a:pP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651E9FF-850E-6141-8F27-A7F91252E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4394" y="485894"/>
            <a:ext cx="1220919" cy="122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5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shell scripts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5711223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b="1" dirty="0"/>
              <a:t>Displaying Text with the </a:t>
            </a:r>
            <a:r>
              <a:rPr lang="en-CA" b="1" dirty="0">
                <a:solidFill>
                  <a:srgbClr val="0070C0"/>
                </a:solidFill>
              </a:rPr>
              <a:t>echo</a:t>
            </a:r>
            <a:r>
              <a:rPr lang="en-CA" b="1" dirty="0"/>
              <a:t> Command</a:t>
            </a:r>
            <a:br>
              <a:rPr lang="en-CA" b="1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When creating shell scripts, it is useful to </a:t>
            </a:r>
            <a:r>
              <a:rPr lang="en-CA" b="1" dirty="0"/>
              <a:t>display text </a:t>
            </a:r>
            <a:r>
              <a:rPr lang="en-CA" dirty="0"/>
              <a:t>to prompt</a:t>
            </a:r>
            <a:r>
              <a:rPr lang="en-CA" b="1" dirty="0"/>
              <a:t> </a:t>
            </a:r>
            <a:r>
              <a:rPr lang="en-CA" dirty="0"/>
              <a:t>the user for data, display results or notify the user of incorrect usage of the shell script.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CA" dirty="0"/>
              <a:t> command is used to display text.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To prevent problems with special characters, it is recommended to use </a:t>
            </a:r>
            <a:r>
              <a:rPr lang="en-CA" b="1" dirty="0"/>
              <a:t>double-quotes</a:t>
            </a:r>
            <a:r>
              <a:rPr lang="en-CA" dirty="0"/>
              <a:t> which will allow the values of variables to be displayed.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Example:</a:t>
            </a:r>
            <a:br>
              <a:rPr lang="en-CA" dirty="0"/>
            </a:br>
            <a:br>
              <a:rPr lang="en-CA" dirty="0"/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“My username is: $USER”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E105B64-71F4-F041-A556-58350E29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908" y="3834403"/>
            <a:ext cx="2842682" cy="233968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69E2F7B-CCF0-AA41-80EC-608F14656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46521" y="804519"/>
            <a:ext cx="1993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9AC-DEC4-1147-BF51-3849E59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Running a shell script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4C7A-3854-7B4B-8D4F-4AD959A5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1706813"/>
            <a:ext cx="6303890" cy="4755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sz="2600" b="1" dirty="0"/>
              <a:t>Running Shell Scripts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In order to run your shell script by name, you need to first</a:t>
            </a:r>
            <a:br>
              <a:rPr lang="en-CA" dirty="0"/>
            </a:br>
            <a:r>
              <a:rPr lang="en-CA" dirty="0"/>
              <a:t>assign </a:t>
            </a:r>
            <a:r>
              <a:rPr lang="en-CA" b="1" dirty="0"/>
              <a:t>execute permissions </a:t>
            </a:r>
            <a:r>
              <a:rPr lang="en-CA" dirty="0"/>
              <a:t>for the user.  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dirty="0"/>
              <a:t>To run your shell script, you can issue the shell script’s pathname</a:t>
            </a:r>
            <a:br>
              <a:rPr lang="en-CA" dirty="0"/>
            </a:br>
            <a:r>
              <a:rPr lang="en-CA" dirty="0"/>
              <a:t>using a </a:t>
            </a:r>
            <a:r>
              <a:rPr lang="en-CA" b="1" i="1" dirty="0"/>
              <a:t>relative</a:t>
            </a:r>
            <a:r>
              <a:rPr lang="en-CA" dirty="0"/>
              <a:t>, </a:t>
            </a:r>
            <a:r>
              <a:rPr lang="en-CA" b="1" i="1" dirty="0"/>
              <a:t>absolute</a:t>
            </a:r>
            <a:r>
              <a:rPr lang="en-CA" dirty="0"/>
              <a:t>, or</a:t>
            </a:r>
            <a:r>
              <a:rPr lang="en-CA" b="1" dirty="0"/>
              <a:t> </a:t>
            </a:r>
            <a:r>
              <a:rPr lang="en-CA" b="1" i="1" dirty="0"/>
              <a:t>relative-to-home</a:t>
            </a:r>
            <a:r>
              <a:rPr lang="en-CA" b="1" dirty="0"/>
              <a:t> </a:t>
            </a:r>
            <a:r>
              <a:rPr lang="en-CA" dirty="0"/>
              <a:t>pathname</a:t>
            </a:r>
            <a:br>
              <a:rPr lang="en-CA" dirty="0"/>
            </a:br>
            <a:endParaRPr lang="en-CA" dirty="0"/>
          </a:p>
          <a:p>
            <a:pPr marL="0" indent="0">
              <a:buNone/>
            </a:pPr>
            <a:r>
              <a:rPr lang="en-CA" i="1" dirty="0"/>
              <a:t>Examples:</a:t>
            </a:r>
            <a:br>
              <a:rPr lang="en-CA" b="1" dirty="0"/>
            </a:br>
            <a:br>
              <a:rPr lang="en-CA" b="1" dirty="0"/>
            </a:b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u+x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/home/username/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myscript.bash</a:t>
            </a:r>
            <a:b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29572-526B-8845-A660-1328A9AD42DB}"/>
              </a:ext>
            </a:extLst>
          </p:cNvPr>
          <p:cNvSpPr txBox="1"/>
          <p:nvPr/>
        </p:nvSpPr>
        <p:spPr>
          <a:xfrm>
            <a:off x="7399867" y="2607733"/>
            <a:ext cx="449202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FYI: </a:t>
            </a:r>
            <a:r>
              <a:rPr lang="en-US" sz="1200" dirty="0"/>
              <a:t>You can </a:t>
            </a:r>
            <a:r>
              <a:rPr lang="en-US" sz="1200" b="1" dirty="0"/>
              <a:t>run</a:t>
            </a:r>
            <a:r>
              <a:rPr lang="en-US" sz="1200" dirty="0"/>
              <a:t> a shell script </a:t>
            </a:r>
            <a:r>
              <a:rPr lang="en-US" sz="1200" u="sng" dirty="0"/>
              <a:t>without</a:t>
            </a:r>
            <a:r>
              <a:rPr lang="en-US" sz="1200" dirty="0"/>
              <a:t> </a:t>
            </a:r>
            <a:r>
              <a:rPr lang="en-US" sz="1200" b="1" dirty="0"/>
              <a:t>execute permissions </a:t>
            </a:r>
            <a:r>
              <a:rPr lang="en-US" sz="1200" dirty="0"/>
              <a:t>by issuing the </a:t>
            </a:r>
            <a:r>
              <a:rPr lang="en-US" sz="1200" b="1" dirty="0"/>
              <a:t>shell command </a:t>
            </a:r>
            <a:r>
              <a:rPr lang="en-US" sz="1200" dirty="0"/>
              <a:t>followed by the shell script’s pathname.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Example: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~</a:t>
            </a:r>
            <a:r>
              <a:rPr lang="en-US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murray.saul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/scripts/week10-check-1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You can add the </a:t>
            </a:r>
            <a:r>
              <a:rPr lang="en-US" sz="1200" b="1" dirty="0"/>
              <a:t>current directory </a:t>
            </a:r>
            <a:r>
              <a:rPr lang="en-US" sz="1200" dirty="0"/>
              <a:t>that contains the shell script so it can be issued only by </a:t>
            </a:r>
            <a:r>
              <a:rPr lang="en-US" sz="1200" b="1" dirty="0"/>
              <a:t>filename</a:t>
            </a:r>
            <a:r>
              <a:rPr lang="en-US" sz="1200" dirty="0"/>
              <a:t> (not pathname).</a:t>
            </a:r>
          </a:p>
          <a:p>
            <a:br>
              <a:rPr lang="en-US" sz="1200" dirty="0"/>
            </a:br>
            <a:r>
              <a:rPr lang="en-US" sz="1200" b="1" dirty="0"/>
              <a:t>Example:</a:t>
            </a:r>
            <a:br>
              <a:rPr lang="en-US" sz="1200" b="1" dirty="0"/>
            </a:br>
            <a:br>
              <a:rPr lang="en-US" sz="1200" dirty="0"/>
            </a:b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PATH=$PATH:.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To be </a:t>
            </a:r>
            <a:r>
              <a:rPr lang="en-US" sz="1200" b="1" dirty="0"/>
              <a:t>persistent</a:t>
            </a:r>
            <a:r>
              <a:rPr lang="en-US" sz="1200" dirty="0"/>
              <a:t> on new shell instances, setting the PATH environment variable would need to be added in your </a:t>
            </a:r>
            <a:r>
              <a:rPr lang="en-US" sz="1200" b="1" dirty="0"/>
              <a:t>profile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(start-up) file (discussed in a later lesson).</a:t>
            </a:r>
            <a:br>
              <a:rPr lang="en-US" sz="1200" dirty="0"/>
            </a:br>
            <a:endParaRPr lang="en-US" sz="1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0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opic xmlns="83d6e24e-72d9-475f-86bc-baec43385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452DA2941485459CFE4F1403BD78A3" ma:contentTypeVersion="9" ma:contentTypeDescription="Create a new document." ma:contentTypeScope="" ma:versionID="357b321f808c3dafe873831e74252754">
  <xsd:schema xmlns:xsd="http://www.w3.org/2001/XMLSchema" xmlns:xs="http://www.w3.org/2001/XMLSchema" xmlns:p="http://schemas.microsoft.com/office/2006/metadata/properties" xmlns:ns2="83d6e24e-72d9-475f-86bc-baec43385f3c" targetNamespace="http://schemas.microsoft.com/office/2006/metadata/properties" ma:root="true" ma:fieldsID="420a8f89f5a6e51c7100d689e8b47153" ns2:_="">
    <xsd:import namespace="83d6e24e-72d9-475f-86bc-baec43385f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opic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d6e24e-72d9-475f-86bc-baec43385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Topic" ma:index="16" nillable="true" ma:displayName="Topic" ma:internalName="Topic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0999B0-65B4-46EB-99E6-454FCA5A31D8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83d6e24e-72d9-475f-86bc-baec43385f3c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9441931-0DF9-42B9-A875-825CB03F03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d6e24e-72d9-475f-86bc-baec43385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D185A-7D91-4369-B913-A1E91C8E5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{3D71E03E-4654-1148-BF73-F9F4AFE5A21B}tf10001119</Template>
  <TotalTime>13349</TotalTime>
  <Words>4437</Words>
  <Application>Microsoft Office PowerPoint</Application>
  <PresentationFormat>Widescreen</PresentationFormat>
  <Paragraphs>353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Gill Sans MT</vt:lpstr>
      <vt:lpstr>MV Boli</vt:lpstr>
      <vt:lpstr>Gallery</vt:lpstr>
      <vt:lpstr>      OSL640:  INTRODUCTION TO OPEN SOURCE SYSTEMS        Week 10 lesson 1     introduction to shell scripting /    creating shell scripts /    shell variables      </vt:lpstr>
      <vt:lpstr>Lesson 1  topics</vt:lpstr>
      <vt:lpstr>Creating shell scripts</vt:lpstr>
      <vt:lpstr>Creating shell scripts</vt:lpstr>
      <vt:lpstr>Creating shell scripts</vt:lpstr>
      <vt:lpstr>Creating shell scripts</vt:lpstr>
      <vt:lpstr>Creating shell scripts</vt:lpstr>
      <vt:lpstr>Creating shell scripts</vt:lpstr>
      <vt:lpstr>Running a shell script</vt:lpstr>
      <vt:lpstr>Instructor demonstration</vt:lpstr>
      <vt:lpstr>Shell scripting</vt:lpstr>
      <vt:lpstr>Shell scripting</vt:lpstr>
      <vt:lpstr>Shell scripting</vt:lpstr>
      <vt:lpstr>Shell scripting</vt:lpstr>
      <vt:lpstr>Shell scripting</vt:lpstr>
      <vt:lpstr>Shell scripting</vt:lpstr>
      <vt:lpstr>Creating shell scripts</vt:lpstr>
      <vt:lpstr>Shell scripting</vt:lpstr>
      <vt:lpstr>Instructor demonstration</vt:lpstr>
      <vt:lpstr>Shell scripting</vt:lpstr>
      <vt:lpstr>  OSL640:  INTRODUCTION TO OPEN SOURCE SYSTEMS         Week 10: lesson 2     positional parameters /     command substitution / math operations    testing CONDITIONS / control flow statements (logic / loops)  </vt:lpstr>
      <vt:lpstr>Lesson 2  topics</vt:lpstr>
      <vt:lpstr>Positional parameters</vt:lpstr>
      <vt:lpstr>Positional parameters</vt:lpstr>
      <vt:lpstr>Positional parameters</vt:lpstr>
      <vt:lpstr>Positional parameters</vt:lpstr>
      <vt:lpstr>Positional parameters</vt:lpstr>
      <vt:lpstr>Positional parameters</vt:lpstr>
      <vt:lpstr>special parameters</vt:lpstr>
      <vt:lpstr>Positional and special parameters</vt:lpstr>
      <vt:lpstr>Command substitution</vt:lpstr>
      <vt:lpstr>Command substitution</vt:lpstr>
      <vt:lpstr>Math operations</vt:lpstr>
      <vt:lpstr>Math operations</vt:lpstr>
      <vt:lpstr>Math operations</vt:lpstr>
      <vt:lpstr>MATH OPERATIONS</vt:lpstr>
      <vt:lpstr>Control flow Statements</vt:lpstr>
      <vt:lpstr>Control flow Statements</vt:lpstr>
      <vt:lpstr>Control flow Statements</vt:lpstr>
      <vt:lpstr>Control flow Statements</vt:lpstr>
      <vt:lpstr>Control flow Statements</vt:lpstr>
      <vt:lpstr>Control flow Statements - Logic</vt:lpstr>
      <vt:lpstr>Control flow Statements - Logic</vt:lpstr>
      <vt:lpstr>Control flow Statements - Logic</vt:lpstr>
      <vt:lpstr>Control flow Statements - Logic</vt:lpstr>
      <vt:lpstr>Control flow Statements - Logic</vt:lpstr>
      <vt:lpstr>Control flow Statements - Loops</vt:lpstr>
      <vt:lpstr>Control flow Statements - Loops</vt:lpstr>
      <vt:lpstr>Control flow Statements - Loops</vt:lpstr>
      <vt:lpstr>Control flow Statements - Loops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OSL640 - Week 10</dc:title>
  <dc:creator>Saul, Jennifer</dc:creator>
  <cp:lastModifiedBy>Jason Carman</cp:lastModifiedBy>
  <cp:revision>1378</cp:revision>
  <dcterms:created xsi:type="dcterms:W3CDTF">2019-04-25T17:31:46Z</dcterms:created>
  <dcterms:modified xsi:type="dcterms:W3CDTF">2021-09-06T16:59:00Z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0x01010056452DA2941485459CFE4F1403BD78A3</vt:lpwstr>
  </property>
</Properties>
</file>