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40"/>
  </p:notesMasterIdLst>
  <p:sldIdLst>
    <p:sldId id="301" r:id="rId5"/>
    <p:sldId id="257" r:id="rId6"/>
    <p:sldId id="478" r:id="rId7"/>
    <p:sldId id="369" r:id="rId8"/>
    <p:sldId id="474" r:id="rId9"/>
    <p:sldId id="440" r:id="rId10"/>
    <p:sldId id="371" r:id="rId11"/>
    <p:sldId id="441" r:id="rId12"/>
    <p:sldId id="442" r:id="rId13"/>
    <p:sldId id="443" r:id="rId14"/>
    <p:sldId id="444" r:id="rId15"/>
    <p:sldId id="469" r:id="rId16"/>
    <p:sldId id="445" r:id="rId17"/>
    <p:sldId id="362" r:id="rId18"/>
    <p:sldId id="351" r:id="rId19"/>
    <p:sldId id="352" r:id="rId20"/>
    <p:sldId id="419" r:id="rId21"/>
    <p:sldId id="446" r:id="rId22"/>
    <p:sldId id="475" r:id="rId23"/>
    <p:sldId id="477" r:id="rId24"/>
    <p:sldId id="476" r:id="rId25"/>
    <p:sldId id="449" r:id="rId26"/>
    <p:sldId id="459" r:id="rId27"/>
    <p:sldId id="462" r:id="rId28"/>
    <p:sldId id="451" r:id="rId29"/>
    <p:sldId id="463" r:id="rId30"/>
    <p:sldId id="464" r:id="rId31"/>
    <p:sldId id="465" r:id="rId32"/>
    <p:sldId id="471" r:id="rId33"/>
    <p:sldId id="472" r:id="rId34"/>
    <p:sldId id="455" r:id="rId35"/>
    <p:sldId id="456" r:id="rId36"/>
    <p:sldId id="473" r:id="rId37"/>
    <p:sldId id="387" r:id="rId38"/>
    <p:sldId id="36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A23B9-65C8-4C92-912E-56ADBD01E8AB}" v="88" dt="2021-07-22T16:45:20.977"/>
    <p1510:client id="{BD68C091-301A-42CA-BFA5-4BFB45C89E41}" v="6" dt="2021-07-22T16:46:10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0D1A23B9-65C8-4C92-912E-56ADBD01E8AB}"/>
    <pc:docChg chg="modSld">
      <pc:chgData name="Jason Carman" userId="S::jason.carman@senecacollege.ca::1f74b0c8-6da4-4004-8dc4-296d09d1a81f" providerId="AD" clId="Web-{0D1A23B9-65C8-4C92-912E-56ADBD01E8AB}" dt="2021-07-22T16:45:20.914" v="45" actId="20577"/>
      <pc:docMkLst>
        <pc:docMk/>
      </pc:docMkLst>
      <pc:sldChg chg="modSp">
        <pc:chgData name="Jason Carman" userId="S::jason.carman@senecacollege.ca::1f74b0c8-6da4-4004-8dc4-296d09d1a81f" providerId="AD" clId="Web-{0D1A23B9-65C8-4C92-912E-56ADBD01E8AB}" dt="2021-07-22T16:40:59.095" v="2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0D1A23B9-65C8-4C92-912E-56ADBD01E8AB}" dt="2021-07-22T16:40:59.095" v="2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3:52.209" v="34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0D1A23B9-65C8-4C92-912E-56ADBD01E8AB}" dt="2021-07-22T16:43:52.209" v="34" actId="20577"/>
          <ac:spMkLst>
            <pc:docMk/>
            <pc:sldMk cId="2368654345" sldId="35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4:02.303" v="39" actId="20577"/>
        <pc:sldMkLst>
          <pc:docMk/>
          <pc:sldMk cId="1904981364" sldId="352"/>
        </pc:sldMkLst>
        <pc:spChg chg="mod">
          <ac:chgData name="Jason Carman" userId="S::jason.carman@senecacollege.ca::1f74b0c8-6da4-4004-8dc4-296d09d1a81f" providerId="AD" clId="Web-{0D1A23B9-65C8-4C92-912E-56ADBD01E8AB}" dt="2021-07-22T16:44:02.303" v="39" actId="20577"/>
          <ac:spMkLst>
            <pc:docMk/>
            <pc:sldMk cId="1904981364" sldId="35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3:42.271" v="32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0D1A23B9-65C8-4C92-912E-56ADBD01E8AB}" dt="2021-07-22T16:43:42.271" v="32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5:20.914" v="45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0D1A23B9-65C8-4C92-912E-56ADBD01E8AB}" dt="2021-07-22T16:45:20.914" v="45" actId="20577"/>
          <ac:spMkLst>
            <pc:docMk/>
            <pc:sldMk cId="4059258074" sldId="363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0D1A23B9-65C8-4C92-912E-56ADBD01E8AB}" dt="2021-07-22T16:42:43.535" v="29" actId="20577"/>
        <pc:sldMkLst>
          <pc:docMk/>
          <pc:sldMk cId="663243784" sldId="445"/>
        </pc:sldMkLst>
        <pc:spChg chg="mod">
          <ac:chgData name="Jason Carman" userId="S::jason.carman@senecacollege.ca::1f74b0c8-6da4-4004-8dc4-296d09d1a81f" providerId="AD" clId="Web-{0D1A23B9-65C8-4C92-912E-56ADBD01E8AB}" dt="2021-07-22T16:42:43.535" v="29" actId="20577"/>
          <ac:spMkLst>
            <pc:docMk/>
            <pc:sldMk cId="663243784" sldId="445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BD68C091-301A-42CA-BFA5-4BFB45C89E41}"/>
    <pc:docChg chg="modSld">
      <pc:chgData name="Jason Carman" userId="S::jason.carman@senecacollege.ca::1f74b0c8-6da4-4004-8dc4-296d09d1a81f" providerId="AD" clId="Web-{BD68C091-301A-42CA-BFA5-4BFB45C89E41}" dt="2021-07-22T16:46:10.234" v="2" actId="20577"/>
      <pc:docMkLst>
        <pc:docMk/>
      </pc:docMkLst>
      <pc:sldChg chg="modSp">
        <pc:chgData name="Jason Carman" userId="S::jason.carman@senecacollege.ca::1f74b0c8-6da4-4004-8dc4-296d09d1a81f" providerId="AD" clId="Web-{BD68C091-301A-42CA-BFA5-4BFB45C89E41}" dt="2021-07-22T16:46:10.234" v="2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BD68C091-301A-42CA-BFA5-4BFB45C89E41}" dt="2021-07-22T16:46:10.234" v="2" actId="20577"/>
          <ac:spMkLst>
            <pc:docMk/>
            <pc:sldMk cId="2368654345" sldId="35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1_-_SED_%26_AWKLINUX_PRACTICE_QUESTIONS" TargetMode="External"/><Relationship Id="rId2" Type="http://schemas.openxmlformats.org/officeDocument/2006/relationships/hyperlink" Target="https://wiki.cdot.senecacollege.ca/wiki/Tutorial_11_-_SED_%26_AWK#INVESTIGATION_1:_USING_THE_SED_UTILI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awk-command-unixlinux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oun_Project_spreadsheet_icon_773827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1_-_SED_%26_AWK#LINUX_PRACTICE_QUESTIONS" TargetMode="External"/><Relationship Id="rId2" Type="http://schemas.openxmlformats.org/officeDocument/2006/relationships/hyperlink" Target="https://wiki.cdot.senecacollege.ca/wiki/Tutorial_11_-_SED_%26_AWK#INVESTIGATION_2:_USING_THE_AWK_UT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 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11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The sed utility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The following sed command displays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dirty="0"/>
              <a:t>for lines contained in a file.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$ sed 's/^./\t&amp;/'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etc...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653494" y="2972922"/>
            <a:ext cx="511386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instruction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</a:t>
            </a:r>
            <a:r>
              <a:rPr lang="en-CA" sz="1400" dirty="0"/>
              <a:t>) matches one character at the beginning of every line that is not empty. </a:t>
            </a:r>
          </a:p>
          <a:p>
            <a:endParaRPr lang="en-CA" sz="1400" dirty="0"/>
          </a:p>
          <a:p>
            <a:r>
              <a:rPr lang="en-CA" sz="1400" dirty="0"/>
              <a:t> The replacement string (between the second and third forward slashes) contains a backslash escape sequence that represents </a:t>
            </a:r>
            <a:br>
              <a:rPr lang="en-CA" sz="1400" dirty="0"/>
            </a:br>
            <a:r>
              <a:rPr lang="en-CA" sz="1400" dirty="0"/>
              <a:t>a </a:t>
            </a:r>
            <a:r>
              <a:rPr lang="en-CA" sz="1400" b="1" dirty="0"/>
              <a:t>TAB</a:t>
            </a:r>
            <a:r>
              <a:rPr lang="en-CA" sz="1400" dirty="0"/>
              <a:t> character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(\t</a:t>
            </a:r>
            <a:r>
              <a:rPr lang="en-CA" sz="1400" dirty="0"/>
              <a:t>) followed by an ampersand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). </a:t>
            </a:r>
          </a:p>
          <a:p>
            <a:endParaRPr lang="en-CA" sz="1400" dirty="0"/>
          </a:p>
          <a:p>
            <a:r>
              <a:rPr lang="en-CA" sz="1400" dirty="0"/>
              <a:t>The </a:t>
            </a:r>
            <a:r>
              <a:rPr lang="en-CA" sz="1400" b="1" dirty="0"/>
              <a:t>ampersand</a:t>
            </a:r>
            <a:r>
              <a:rPr lang="en-CA" sz="1400" dirty="0"/>
              <a:t> character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 takes on the value of what the regular expression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5138166" y="3223684"/>
            <a:ext cx="1233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C65606-69D4-4D4B-8B1F-47207E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uses a </a:t>
            </a:r>
            <a:r>
              <a:rPr lang="en-CA" b="1" dirty="0"/>
              <a:t>regular expression</a:t>
            </a:r>
            <a:br>
              <a:rPr lang="en-CA" dirty="0"/>
            </a:br>
            <a:r>
              <a:rPr lang="en-CA" dirty="0"/>
              <a:t>and the </a:t>
            </a:r>
            <a:r>
              <a:rPr lang="en-CA" b="1" dirty="0"/>
              <a:t>quit</a:t>
            </a:r>
            <a:r>
              <a:rPr lang="en-CA" dirty="0"/>
              <a:t> instruction.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'/[0-9][0-9][0-9]$/ q'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sfun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cool 12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Super 12a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Happy112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993467" y="3129226"/>
            <a:ext cx="51985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expression </a:t>
            </a:r>
            <a:br>
              <a:rPr lang="en-CA" sz="1400" dirty="0"/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[0-9][0-9][0-9]$ </a:t>
            </a:r>
            <a:r>
              <a:rPr lang="en-CA" sz="1400" dirty="0"/>
              <a:t>matches </a:t>
            </a:r>
            <a:r>
              <a:rPr lang="en-CA" sz="1400" b="1" dirty="0"/>
              <a:t>three digits </a:t>
            </a:r>
            <a:r>
              <a:rPr lang="en-CA" sz="1400" dirty="0"/>
              <a:t>at the </a:t>
            </a:r>
            <a:r>
              <a:rPr lang="en-CA" sz="1400" u="sng" dirty="0"/>
              <a:t>end</a:t>
            </a:r>
            <a:r>
              <a:rPr lang="en-CA" sz="1400" dirty="0"/>
              <a:t> of a line.</a:t>
            </a:r>
          </a:p>
          <a:p>
            <a:endParaRPr lang="en-CA" sz="1400" dirty="0"/>
          </a:p>
          <a:p>
            <a:r>
              <a:rPr lang="en-CA" sz="1400" dirty="0"/>
              <a:t>The command will process the file, one-line at a time, beginning at the top and (by default) outputting each line to standard output. </a:t>
            </a:r>
            <a:br>
              <a:rPr lang="en-CA" sz="1400" dirty="0"/>
            </a:br>
            <a:br>
              <a:rPr lang="en-CA" sz="1400" dirty="0"/>
            </a:br>
            <a:r>
              <a:rPr lang="en-CA" sz="1400" dirty="0"/>
              <a:t>Once the regular expression is matched, it will display the matched line and stop processing the </a:t>
            </a:r>
            <a:r>
              <a:rPr lang="en-CA" sz="1400" i="1" dirty="0"/>
              <a:t>sed</a:t>
            </a:r>
            <a:r>
              <a:rPr lang="en-CA" sz="1400" dirty="0"/>
              <a:t> command.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862601" y="3674533"/>
            <a:ext cx="189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D5E088-6F0F-5A4F-A077-C5BB689D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Using sed Utility as a Filter with Pipeline Commands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sz="1800" dirty="0"/>
              <a:t>Although sed can be used as a streaming editor for text contained within a text file, the sed command can also be used as a </a:t>
            </a:r>
            <a:r>
              <a:rPr lang="en-CA" sz="1800" b="1" dirty="0"/>
              <a:t>filter</a:t>
            </a:r>
            <a:r>
              <a:rPr lang="en-CA" sz="1800" dirty="0"/>
              <a:t> within a </a:t>
            </a:r>
            <a:r>
              <a:rPr lang="en-CA" sz="1800" b="1" dirty="0"/>
              <a:t>pipeline command</a:t>
            </a:r>
            <a:r>
              <a:rPr lang="en-CA" sz="1800" dirty="0"/>
              <a:t>.</a:t>
            </a:r>
            <a:br>
              <a:rPr lang="en-CA" sz="1800" dirty="0"/>
            </a:br>
            <a:endParaRPr lang="en-CA" sz="1800" dirty="0"/>
          </a:p>
          <a:p>
            <a:pPr marL="0" indent="0" fontAlgn="base">
              <a:buNone/>
            </a:pPr>
            <a:r>
              <a:rPr lang="en-CA" sz="1800" b="1" dirty="0"/>
              <a:t>Examples</a:t>
            </a:r>
            <a:br>
              <a:rPr lang="en-CA" sz="1800" dirty="0"/>
            </a:b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sed 's/^[0-9]/x/g’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“I like Linux” | sed 's/ /,/g'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BF865E6-7474-B847-B351-BE34C3FE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Your professor will demonstrate additional examples using the </a:t>
            </a:r>
            <a:r>
              <a:rPr lang="en-CA" b="1" dirty="0"/>
              <a:t>sed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Pathname of cars database</a:t>
            </a:r>
            <a:r>
              <a:rPr lang="en-CA" b="1" dirty="0">
                <a:latin typeface="Courier New"/>
                <a:cs typeface="Courier New"/>
              </a:rPr>
              <a:t>:   ~osl640/cars.txt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Commands</a:t>
            </a:r>
          </a:p>
          <a:p>
            <a:pPr marL="0" indent="0">
              <a:buNone/>
            </a:pPr>
            <a:r>
              <a:rPr lang="en-CA" sz="1700" b="1" dirty="0">
                <a:latin typeface="Courier New"/>
                <a:cs typeface="Courier New"/>
              </a:rPr>
              <a:t>sed -n '3,6 p'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 d' cars.txt 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'5,8 d'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 q' cars.txt 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-n '/chevy/ p' cars.txt 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'/chevy/ d'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'/chevy/ q'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's/[0-9]/*/'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's/[0-9]/*/g'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'5,8 s/[0-9]/*/' cars.txt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/>
                <a:cs typeface="Courier New"/>
              </a:rPr>
              <a:t>sed 's/[0-9][0-9]*/*** &amp; ***/' cars.txt</a:t>
            </a:r>
            <a:endParaRPr lang="en-CA" sz="1700" b="1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4ED0D-6D9C-7147-A91D-77E514D1FCC3}"/>
              </a:ext>
            </a:extLst>
          </p:cNvPr>
          <p:cNvSpPr txBox="1"/>
          <p:nvPr/>
        </p:nvSpPr>
        <p:spPr>
          <a:xfrm>
            <a:off x="7467600" y="3325637"/>
            <a:ext cx="414866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plym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fury 77 73 2500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79 60 3000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mustang 65 45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78 102 9850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ltd 83 15 10500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80 50 3500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fiat 600 65 115 450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accord 81 30 6000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thundbd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84 10 17000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tercel 82 180 750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impala 65 85 1550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bronco 83 25 9525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FC846-F3FF-7542-95B5-A5A21AA6800D}"/>
              </a:ext>
            </a:extLst>
          </p:cNvPr>
          <p:cNvSpPr txBox="1"/>
          <p:nvPr/>
        </p:nvSpPr>
        <p:spPr>
          <a:xfrm>
            <a:off x="7467600" y="2726267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b="1" dirty="0"/>
              <a:t>cars </a:t>
            </a:r>
            <a:r>
              <a:rPr lang="en-US" dirty="0"/>
              <a:t>database file: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FA2AD3-B4CC-A446-B336-8BB4E270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2927" y="771642"/>
            <a:ext cx="1114987" cy="1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to help perform </a:t>
            </a:r>
            <a:r>
              <a:rPr lang="en-CA" b="1" dirty="0"/>
              <a:t>online</a:t>
            </a:r>
            <a:r>
              <a:rPr lang="en-CA" dirty="0"/>
              <a:t> </a:t>
            </a:r>
            <a:r>
              <a:rPr lang="en-CA" b="1" dirty="0"/>
              <a:t>assignment #3</a:t>
            </a:r>
            <a:r>
              <a:rPr lang="en-CA" dirty="0"/>
              <a:t>, perform </a:t>
            </a:r>
            <a:r>
              <a:rPr lang="en-CA" b="1" dirty="0"/>
              <a:t>Week 11 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THE SED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(Parts A and B</a:t>
            </a:r>
            <a:r>
              <a:rPr lang="en-CA" dirty="0"/>
              <a:t>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sz="1200" dirty="0"/>
            </a:br>
            <a:br>
              <a:rPr lang="en-US" sz="1200" dirty="0"/>
            </a:br>
            <a:r>
              <a:rPr lang="en-US" sz="220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11: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the awk utility</a:t>
            </a:r>
            <a:br>
              <a:rPr lang="en-CA" sz="2200" dirty="0">
                <a:solidFill>
                  <a:srgbClr val="0070C0"/>
                </a:solidFill>
              </a:rPr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/>
                <a:cs typeface="Courier New"/>
              </a:rPr>
              <a:t>awk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C and 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Awk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sz="2400" b="1" dirty="0"/>
              <a:t>Definition / Purpose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b="1" i="1" dirty="0"/>
              <a:t>Awk</a:t>
            </a:r>
            <a:r>
              <a:rPr lang="en-CA" i="1" dirty="0"/>
              <a:t> is mostly used for </a:t>
            </a:r>
            <a:r>
              <a:rPr lang="en-CA" b="1" i="1" dirty="0"/>
              <a:t>pattern scanning </a:t>
            </a:r>
            <a:r>
              <a:rPr lang="en-CA" i="1" dirty="0"/>
              <a:t>and </a:t>
            </a:r>
            <a:r>
              <a:rPr lang="en-CA" b="1" i="1" dirty="0"/>
              <a:t>processing</a:t>
            </a:r>
            <a:r>
              <a:rPr lang="en-CA" i="1" dirty="0"/>
              <a:t>. It searches one or more files to see if they contain lines that </a:t>
            </a:r>
            <a:r>
              <a:rPr lang="en-CA" b="1" i="1" dirty="0"/>
              <a:t>matches</a:t>
            </a:r>
            <a:r>
              <a:rPr lang="en-CA" i="1" dirty="0"/>
              <a:t> with the specified patterns and then performs the associated </a:t>
            </a:r>
            <a:r>
              <a:rPr lang="en-CA" b="1" i="1" dirty="0"/>
              <a:t>actions</a:t>
            </a:r>
            <a:r>
              <a:rPr lang="en-CA" i="1" dirty="0"/>
              <a:t>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https://www.geeksforgeeks.org/awk-command-unixlinux-examples/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The awk command is useful for reading </a:t>
            </a:r>
            <a:r>
              <a:rPr lang="en-CA" b="1" dirty="0"/>
              <a:t>database files </a:t>
            </a:r>
            <a:r>
              <a:rPr lang="en-CA" dirty="0"/>
              <a:t>to produce </a:t>
            </a:r>
            <a:r>
              <a:rPr lang="en-CA" b="1" dirty="0"/>
              <a:t>reports</a:t>
            </a:r>
            <a:r>
              <a:rPr lang="en-CA" dirty="0"/>
              <a:t>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86C215-0B11-AE40-A97F-9A75E54A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How it Works:</a:t>
            </a:r>
          </a:p>
          <a:p>
            <a:r>
              <a:rPr lang="en-CA" dirty="0"/>
              <a:t>The </a:t>
            </a:r>
            <a:r>
              <a:rPr lang="en-CA" b="1" dirty="0" err="1"/>
              <a:t>awk</a:t>
            </a:r>
            <a:r>
              <a:rPr lang="en-CA" dirty="0"/>
              <a:t> command reads all lines in the input file and will be exposed to the </a:t>
            </a:r>
            <a:r>
              <a:rPr lang="en-CA" b="1" dirty="0"/>
              <a:t>expression</a:t>
            </a:r>
            <a:r>
              <a:rPr lang="en-CA" dirty="0"/>
              <a:t> (contained within </a:t>
            </a:r>
            <a:r>
              <a:rPr lang="en-CA" b="1" dirty="0"/>
              <a:t>quotes</a:t>
            </a:r>
            <a:r>
              <a:rPr lang="en-CA" dirty="0"/>
              <a:t>) for processing.</a:t>
            </a:r>
          </a:p>
          <a:p>
            <a:r>
              <a:rPr lang="en-CA" dirty="0"/>
              <a:t>The expression (contained in quotes) represents </a:t>
            </a:r>
            <a:r>
              <a:rPr lang="en-CA" b="1" dirty="0"/>
              <a:t>selection criteria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and action to </a:t>
            </a:r>
            <a:r>
              <a:rPr lang="en-CA" b="1" dirty="0"/>
              <a:t>execute</a:t>
            </a:r>
            <a:r>
              <a:rPr lang="en-CA" dirty="0"/>
              <a:t>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if selection criteria is </a:t>
            </a:r>
            <a:r>
              <a:rPr lang="en-CA" b="1" dirty="0"/>
              <a:t>matched</a:t>
            </a:r>
            <a:r>
              <a:rPr lang="en-CA" dirty="0"/>
              <a:t>, then </a:t>
            </a:r>
            <a:r>
              <a:rPr lang="en-CA" b="1" dirty="0"/>
              <a:t>action</a:t>
            </a:r>
            <a:r>
              <a:rPr lang="en-CA" dirty="0"/>
              <a:t> (between braces) is </a:t>
            </a:r>
            <a:r>
              <a:rPr lang="en-CA" b="1" dirty="0"/>
              <a:t>executed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b="1" dirty="0"/>
              <a:t>–F</a:t>
            </a:r>
            <a:r>
              <a:rPr lang="en-CA" dirty="0"/>
              <a:t> option can be used to specify the default field delimiter (separator) character</a:t>
            </a:r>
            <a:br>
              <a:rPr lang="en-CA" dirty="0"/>
            </a:br>
            <a:r>
              <a:rPr lang="en-CA" dirty="0" err="1"/>
              <a:t>eg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awk –F”;”   </a:t>
            </a:r>
            <a:r>
              <a:rPr lang="en-CA" dirty="0"/>
              <a:t>(would indicate a semi-colon delimited input file)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use a regular expression, enclosed within slashes, as a pattern.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/pattern/</a:t>
            </a:r>
            <a:br>
              <a:rPr lang="en-CA" dirty="0"/>
            </a:br>
            <a:endParaRPr lang="en-CA" dirty="0"/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dirty="0"/>
              <a:t> operator tests whether a field or variable matches a </a:t>
            </a:r>
            <a:br>
              <a:rPr lang="en-CA" dirty="0"/>
            </a:br>
            <a:r>
              <a:rPr lang="en-CA" dirty="0"/>
              <a:t>regular expression.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~ /^[0-9]/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dirty="0"/>
              <a:t> operator tests for no match.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 !~ /line/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 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perform both numeric and string comparisons using </a:t>
            </a:r>
            <a:br>
              <a:rPr lang="en-CA" dirty="0"/>
            </a:br>
            <a:r>
              <a:rPr lang="en-CA" dirty="0"/>
              <a:t>relational operators (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).</a:t>
            </a:r>
          </a:p>
          <a:p>
            <a:r>
              <a:rPr lang="en-CA" dirty="0"/>
              <a:t>You can combine any of the patterns using the Boolean operators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dirty="0"/>
              <a:t> (OR) and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dirty="0"/>
              <a:t> (AND).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number) with comparison operators.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&gt;=1 &amp;&amp; NR &lt;= 5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Action (execution):</a:t>
            </a:r>
          </a:p>
          <a:p>
            <a:r>
              <a:rPr lang="en-CA" dirty="0"/>
              <a:t>Action to be executed is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dirty="0"/>
              <a:t> command can be used to display text (fields).</a:t>
            </a:r>
          </a:p>
          <a:p>
            <a:r>
              <a:rPr lang="en-CA" dirty="0"/>
              <a:t>You can use parameters 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/>
              <a:t> to represent </a:t>
            </a:r>
            <a:r>
              <a:rPr lang="en-CA" b="1" dirty="0"/>
              <a:t>first field</a:t>
            </a:r>
            <a:r>
              <a:rPr lang="en-CA" dirty="0"/>
              <a:t>, </a:t>
            </a:r>
            <a:br>
              <a:rPr lang="en-CA" dirty="0"/>
            </a:br>
            <a:r>
              <a:rPr lang="en-CA" b="1" dirty="0"/>
              <a:t>second field</a:t>
            </a:r>
            <a:r>
              <a:rPr lang="en-CA" dirty="0"/>
              <a:t>, etc. 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represents all fields </a:t>
            </a:r>
            <a:br>
              <a:rPr lang="en-CA" dirty="0"/>
            </a:br>
            <a:r>
              <a:rPr lang="en-CA" dirty="0"/>
              <a:t>within a </a:t>
            </a:r>
            <a:r>
              <a:rPr lang="en-CA" b="1" dirty="0"/>
              <a:t>record</a:t>
            </a:r>
            <a:r>
              <a:rPr lang="en-CA" dirty="0"/>
              <a:t> (line).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</a:t>
            </a:r>
            <a:br>
              <a:rPr lang="en-CA" dirty="0"/>
            </a:br>
            <a:br>
              <a:rPr lang="en-CA" dirty="0"/>
            </a:br>
            <a:r>
              <a:rPr lang="en-CA" dirty="0" err="1"/>
              <a:t>eg.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{print NR,$0}   </a:t>
            </a:r>
            <a:r>
              <a:rPr lang="en-CA" sz="2100" dirty="0"/>
              <a:t>(will print record number, then entire record)</a:t>
            </a:r>
            <a:br>
              <a:rPr lang="en-CA" sz="2100" dirty="0"/>
            </a:br>
            <a:br>
              <a:rPr lang="en-CA" sz="2100" dirty="0"/>
            </a:br>
            <a:br>
              <a:rPr lang="en-CA" sz="2100" dirty="0"/>
            </a:b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705600" y="4227857"/>
            <a:ext cx="355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pattern is specified, </a:t>
            </a:r>
            <a:r>
              <a:rPr lang="en-CA" sz="1600" dirty="0" err="1"/>
              <a:t>awk</a:t>
            </a:r>
            <a:r>
              <a:rPr lang="en-CA" sz="1600" dirty="0"/>
              <a:t> selects </a:t>
            </a:r>
            <a:r>
              <a:rPr lang="en-CA" sz="1600" b="1" dirty="0"/>
              <a:t>all lines </a:t>
            </a:r>
            <a:r>
              <a:rPr lang="en-CA" sz="1600" dirty="0"/>
              <a:t>in the input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656666" y="4479313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245CD60-5F20-7C4E-B9EB-E9BCC19A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828681" y="4645326"/>
            <a:ext cx="37253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You can use a regular expression, enclosed within slashes, as a pattern.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/>
              <a:t>In this case, the pattern is matched at the BEGINNING of each line (record) read from the input file.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89CB03-07FE-BE4C-B25A-0F9E9182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654799" y="4576448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action is specified, </a:t>
            </a:r>
            <a:r>
              <a:rPr lang="en-CA" sz="1600" dirty="0" err="1"/>
              <a:t>awk</a:t>
            </a:r>
            <a:r>
              <a:rPr lang="en-CA" sz="1600" dirty="0"/>
              <a:t> copies the selected lines to standard output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7A1C97-0BBA-4747-97C6-CCFB5D6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Variables with </a:t>
            </a:r>
            <a:r>
              <a:rPr lang="en-CA" sz="2400" b="1" dirty="0" err="1"/>
              <a:t>awk</a:t>
            </a:r>
            <a:r>
              <a:rPr lang="en-CA" sz="2400" b="1" dirty="0"/>
              <a:t> Utility</a:t>
            </a:r>
            <a:br>
              <a:rPr lang="en-CA" dirty="0"/>
            </a:br>
            <a:br>
              <a:rPr lang="en-CA" dirty="0"/>
            </a:br>
            <a:r>
              <a:rPr lang="en-CA" dirty="0"/>
              <a:t>You can use parameters which represent fields within records (lines) within the expression of the </a:t>
            </a:r>
            <a:r>
              <a:rPr lang="en-CA" dirty="0" err="1"/>
              <a:t>awk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en-CA" dirty="0"/>
              <a:t>represents all of the fields contained in the record (line).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b="1" dirty="0"/>
              <a:t> …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dirty="0"/>
              <a:t> represent the first, second and third  to the 9</a:t>
            </a:r>
            <a:r>
              <a:rPr lang="en-CA" baseline="30000" dirty="0"/>
              <a:t>th</a:t>
            </a:r>
            <a:r>
              <a:rPr lang="en-CA" dirty="0"/>
              <a:t> fields contained within the record. Parameters greater than nine requires the value of the parameter to be placed within braces </a:t>
            </a:r>
            <a:br>
              <a:rPr lang="en-CA" dirty="0"/>
            </a:br>
            <a:r>
              <a:rPr lang="en-CA" dirty="0"/>
              <a:t>(for example: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${10}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${11},${12}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/>
              <a:t>etc.)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Unless you separate items in a print command with a </a:t>
            </a:r>
            <a:r>
              <a:rPr lang="en-CA" b="1" dirty="0"/>
              <a:t>comma</a:t>
            </a:r>
            <a:r>
              <a:rPr lang="en-CA" dirty="0"/>
              <a:t>,  </a:t>
            </a:r>
            <a:br>
              <a:rPr lang="en-CA" dirty="0"/>
            </a:br>
            <a:r>
              <a:rPr lang="en-CA" dirty="0"/>
              <a:t>awk </a:t>
            </a:r>
            <a:r>
              <a:rPr lang="en-CA" b="1" dirty="0"/>
              <a:t>catenates</a:t>
            </a:r>
            <a:r>
              <a:rPr lang="en-CA" dirty="0"/>
              <a:t> them.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EA18268-9F9B-294D-8542-39C4ED47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081525" y="4369702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parameters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sz="1600" b="1" dirty="0"/>
              <a:t> …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sz="1600" dirty="0"/>
              <a:t> represent the first, second and third  to the 9</a:t>
            </a:r>
            <a:r>
              <a:rPr lang="en-CA" sz="1600" baseline="30000" dirty="0"/>
              <a:t>th</a:t>
            </a:r>
            <a:r>
              <a:rPr lang="en-CA" sz="1600" dirty="0"/>
              <a:t> fields contained within the record.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5069188" y="4614781"/>
            <a:ext cx="289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10C77-4C2B-5348-B5E3-6041A255682F}"/>
              </a:ext>
            </a:extLst>
          </p:cNvPr>
          <p:cNvCxnSpPr/>
          <p:nvPr/>
        </p:nvCxnSpPr>
        <p:spPr>
          <a:xfrm flipH="1">
            <a:off x="6253216" y="5732380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F8A3F6-0C76-1749-B3BE-298394180306}"/>
              </a:ext>
            </a:extLst>
          </p:cNvPr>
          <p:cNvSpPr txBox="1"/>
          <p:nvPr/>
        </p:nvSpPr>
        <p:spPr>
          <a:xfrm>
            <a:off x="8048023" y="5539254"/>
            <a:ext cx="37253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600" dirty="0"/>
              <a:t> operator tests whether a field or variable matches a regular expression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B9AE80-6D01-444C-9402-166848A5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br>
              <a:rPr lang="en-CA" dirty="0"/>
            </a:b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!~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217356" y="4696470"/>
            <a:ext cx="372533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sz="1600" dirty="0"/>
              <a:t> operator tests for no match.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6316133" y="4902647"/>
            <a:ext cx="16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049F2A-BFD6-0043-BCE0-E920D2AF3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6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6000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335890" y="3727282"/>
            <a:ext cx="37253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u="sng" dirty="0"/>
              <a:t>relational</a:t>
            </a:r>
            <a:r>
              <a:rPr lang="en-CA" sz="1600" dirty="0"/>
              <a:t> operators with </a:t>
            </a:r>
            <a:br>
              <a:rPr lang="en-CA" sz="1600" dirty="0"/>
            </a:br>
            <a:r>
              <a:rPr lang="en-CA" sz="1600" dirty="0"/>
              <a:t>the awk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7179733" y="4106780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B8CF42-A934-944D-9B64-EA18B384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7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&gt;= 5000 &amp;&amp; $3 &lt;=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5000 || $3 &gt;=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402688" y="4084698"/>
            <a:ext cx="240632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sz="1600" dirty="0"/>
              <a:t> and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sz="1600" dirty="0"/>
              <a:t> conditional operators with the </a:t>
            </a:r>
            <a:r>
              <a:rPr lang="en-CA" sz="1600" dirty="0" err="1"/>
              <a:t>awk</a:t>
            </a:r>
            <a:r>
              <a:rPr lang="en-CA" sz="1600" dirty="0"/>
              <a:t>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86800" y="4473642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44E3E9-7A86-AD45-8EF2-66D45F89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573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sed</a:t>
            </a:r>
            <a:r>
              <a:rPr lang="en-US" sz="1800" dirty="0"/>
              <a:t> command stands for </a:t>
            </a:r>
            <a:r>
              <a:rPr lang="en-US" sz="1800" b="1" dirty="0"/>
              <a:t>Streaming Editor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sed command is used to </a:t>
            </a:r>
            <a:r>
              <a:rPr lang="en-US" sz="1800" b="1" dirty="0"/>
              <a:t>manipulate text </a:t>
            </a:r>
            <a:r>
              <a:rPr lang="en-US" sz="1800" dirty="0"/>
              <a:t>that is contained in a </a:t>
            </a:r>
            <a:br>
              <a:rPr lang="en-US" sz="1800" dirty="0"/>
            </a:br>
            <a:r>
              <a:rPr lang="en-US" sz="1800" b="1" dirty="0"/>
              <a:t>text file </a:t>
            </a:r>
            <a:r>
              <a:rPr lang="en-US" sz="1800" dirty="0"/>
              <a:t>or via a </a:t>
            </a:r>
            <a:r>
              <a:rPr lang="en-US" sz="1800" b="1" dirty="0"/>
              <a:t>pipeline command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the sed command does NOT change content </a:t>
            </a:r>
            <a:r>
              <a:rPr lang="en-US" sz="1800" u="sng" dirty="0"/>
              <a:t>inside</a:t>
            </a:r>
            <a:r>
              <a:rPr lang="en-US" sz="1800" dirty="0"/>
              <a:t> a text file, this command acts like a </a:t>
            </a:r>
            <a:r>
              <a:rPr lang="en-US" sz="1800" i="1" dirty="0"/>
              <a:t>“on-the-fly”</a:t>
            </a:r>
            <a:r>
              <a:rPr lang="en-US" sz="1800" dirty="0"/>
              <a:t> text editor to display modified text </a:t>
            </a:r>
            <a:br>
              <a:rPr lang="en-US" sz="1800" dirty="0"/>
            </a:br>
            <a:r>
              <a:rPr lang="en-US" sz="1800" dirty="0"/>
              <a:t>on the </a:t>
            </a:r>
            <a:r>
              <a:rPr lang="en-US" sz="1800" b="1" dirty="0"/>
              <a:t>screen</a:t>
            </a:r>
            <a:r>
              <a:rPr lang="en-US" sz="1800" dirty="0"/>
              <a:t>, </a:t>
            </a:r>
            <a:r>
              <a:rPr lang="en-US" sz="1800" b="1" dirty="0"/>
              <a:t>redirect </a:t>
            </a:r>
            <a:r>
              <a:rPr lang="en-US" sz="1800" dirty="0"/>
              <a:t>to a file or act as a </a:t>
            </a:r>
            <a:r>
              <a:rPr lang="en-US" sz="1800" b="1" dirty="0"/>
              <a:t>filter </a:t>
            </a:r>
            <a:r>
              <a:rPr lang="en-US" sz="1800" dirty="0"/>
              <a:t>within a pipeline command.</a:t>
            </a:r>
            <a:br>
              <a:rPr lang="en-US" sz="1800" i="1" dirty="0"/>
            </a:br>
            <a:br>
              <a:rPr lang="en-CA" sz="1800" dirty="0"/>
            </a:b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FC44FA-A7B1-454D-A045-2084CCFC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4722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8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 $1,$2}'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'$2 ~ /Acme-Inc./ {print $3}'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5400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569678" y="4282516"/>
            <a:ext cx="234149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parameters to specify fields with print command to display output.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05783" y="4699446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6D17B4-EDF4-D740-B2D5-CFE537D7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Other Variables for awk Utility</a:t>
            </a:r>
            <a:br>
              <a:rPr lang="en-CA" dirty="0"/>
            </a:br>
            <a:br>
              <a:rPr lang="en-CA" dirty="0"/>
            </a:br>
            <a:r>
              <a:rPr lang="en-CA" sz="1800" dirty="0">
                <a:cs typeface="Courier New" panose="02070309020205020404" pitchFamily="49" charset="0"/>
              </a:rPr>
              <a:t>The table below show other variables that can be used with the awk command.</a:t>
            </a:r>
            <a:br>
              <a:rPr lang="en-CA" sz="1800" dirty="0">
                <a:cs typeface="Courier New" panose="02070309020205020404" pitchFamily="49" charset="0"/>
              </a:rPr>
            </a:br>
            <a:endParaRPr lang="en-CA" sz="1800" dirty="0">
              <a:cs typeface="Courier New" panose="02070309020205020404" pitchFamily="49" charset="0"/>
            </a:endParaRPr>
          </a:p>
          <a:p>
            <a:pPr fontAlgn="t"/>
            <a:r>
              <a:rPr lang="en-US" sz="1600" b="1" dirty="0"/>
              <a:t>FILENAME   </a:t>
            </a:r>
            <a:r>
              <a:rPr lang="en-CA" sz="1600" b="1" dirty="0"/>
              <a:t>Name of the current input file</a:t>
            </a:r>
            <a:endParaRPr lang="en-CA" sz="1600" dirty="0"/>
          </a:p>
          <a:p>
            <a:pPr fontAlgn="t"/>
            <a:r>
              <a:rPr lang="en-US" sz="1600" b="1" dirty="0"/>
              <a:t>FS      </a:t>
            </a:r>
            <a:r>
              <a:rPr lang="en-CA" sz="1600" dirty="0"/>
              <a:t>Input field separator (default: SPACE or TAB)</a:t>
            </a:r>
          </a:p>
          <a:p>
            <a:pPr fontAlgn="t"/>
            <a:r>
              <a:rPr lang="en-US" sz="1600" b="1" dirty="0"/>
              <a:t>NF     </a:t>
            </a:r>
            <a:r>
              <a:rPr lang="en-CA" sz="1600" dirty="0"/>
              <a:t>Number of fields in the current record</a:t>
            </a:r>
          </a:p>
          <a:p>
            <a:pPr fontAlgn="t"/>
            <a:r>
              <a:rPr lang="en-US" sz="1600" b="1" dirty="0"/>
              <a:t>NR     </a:t>
            </a:r>
            <a:r>
              <a:rPr lang="en-CA" sz="1600" dirty="0"/>
              <a:t>Record number of the current record</a:t>
            </a:r>
          </a:p>
          <a:p>
            <a:pPr fontAlgn="t"/>
            <a:r>
              <a:rPr lang="en-US" sz="1600" b="1" dirty="0"/>
              <a:t>OFS   </a:t>
            </a:r>
            <a:r>
              <a:rPr lang="en-CA" sz="1600" dirty="0"/>
              <a:t>Output field separator (default: SPACE)</a:t>
            </a:r>
          </a:p>
          <a:p>
            <a:pPr fontAlgn="t"/>
            <a:r>
              <a:rPr lang="en-US" sz="1600" b="1" dirty="0"/>
              <a:t>ORS   </a:t>
            </a:r>
            <a:r>
              <a:rPr lang="en-CA" sz="1600" dirty="0"/>
              <a:t>Output record separator (default: NEWLINE)</a:t>
            </a:r>
          </a:p>
          <a:p>
            <a:pPr fontAlgn="t"/>
            <a:r>
              <a:rPr lang="en-US" sz="1600" b="1" dirty="0"/>
              <a:t>RS       </a:t>
            </a:r>
            <a:r>
              <a:rPr lang="en-CA" sz="1600" dirty="0"/>
              <a:t>Input record separator (default: NEWLINE)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E182AA-197F-9B4E-AEFE-3DAE33B8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</a:t>
            </a:r>
            <a:br>
              <a:rPr lang="en-CA" dirty="0"/>
            </a:br>
            <a:br>
              <a:rPr lang="en-CA" b="1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NR,$0}'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 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2 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 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==2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&gt; 1 &amp;&amp; NR &lt; 5{print}'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EF3E4-5DCC-5F40-941C-15AA324D046A}"/>
              </a:ext>
            </a:extLst>
          </p:cNvPr>
          <p:cNvSpPr txBox="1"/>
          <p:nvPr/>
        </p:nvSpPr>
        <p:spPr>
          <a:xfrm>
            <a:off x="9076267" y="4504267"/>
            <a:ext cx="27817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sz="1600" dirty="0"/>
              <a:t> (record number) variable with the </a:t>
            </a:r>
            <a:r>
              <a:rPr lang="en-CA" sz="1600" dirty="0" err="1"/>
              <a:t>awk</a:t>
            </a:r>
            <a:r>
              <a:rPr lang="en-CA" sz="1600" dirty="0"/>
              <a:t> utility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03E02-ED95-F441-B243-0CAA67D20337}"/>
              </a:ext>
            </a:extLst>
          </p:cNvPr>
          <p:cNvCxnSpPr>
            <a:cxnSpLocks/>
          </p:cNvCxnSpPr>
          <p:nvPr/>
        </p:nvCxnSpPr>
        <p:spPr>
          <a:xfrm flipH="1">
            <a:off x="6502400" y="502118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3539C2E-D183-9F4D-8450-2460358F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Using </a:t>
            </a:r>
            <a:r>
              <a:rPr lang="en-CA" b="1" dirty="0" err="1"/>
              <a:t>awk</a:t>
            </a:r>
            <a:r>
              <a:rPr lang="en-CA" b="1" dirty="0"/>
              <a:t> Utility as a Filter</a:t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Although awk can be used as a streaming editor for text contained within a text file,  awk can also be used as a filter using a pipeline command.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Examples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awk ‘{print $1,$2}’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E52E4B8-F91E-3A4B-B76C-236A5218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additional examples of using the </a:t>
            </a:r>
            <a:r>
              <a:rPr lang="en-US" b="1" dirty="0"/>
              <a:t>awk</a:t>
            </a:r>
            <a:r>
              <a:rPr lang="en-US" dirty="0"/>
              <a:t> utility.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to help perform </a:t>
            </a:r>
            <a:r>
              <a:rPr lang="en-CA" b="1" dirty="0"/>
              <a:t>online assignment #3</a:t>
            </a:r>
            <a:r>
              <a:rPr lang="en-CA" dirty="0"/>
              <a:t>, perform </a:t>
            </a:r>
            <a:r>
              <a:rPr lang="en-CA" b="1" dirty="0"/>
              <a:t>Week 11 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USING THE AWK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(Parts </a:t>
            </a:r>
            <a:r>
              <a:rPr lang="en-CA" sz="2000" b="1" dirty="0"/>
              <a:t>C</a:t>
            </a:r>
            <a:r>
              <a:rPr lang="en-CA" sz="2000" dirty="0"/>
              <a:t> and </a:t>
            </a:r>
            <a:r>
              <a:rPr lang="en-CA" sz="2000" b="1"/>
              <a:t>D</a:t>
            </a:r>
            <a:r>
              <a:rPr lang="en-CA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/>
          </a:p>
          <a:p>
            <a:pPr marL="0" indent="0">
              <a:buNone/>
            </a:pPr>
            <a:br>
              <a:rPr lang="en-CA" sz="1600" dirty="0"/>
            </a:b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br>
              <a:rPr lang="en-CA" dirty="0"/>
            </a:b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How it Works: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The sed command reads </a:t>
            </a:r>
            <a:r>
              <a:rPr lang="en-CA" b="1" dirty="0"/>
              <a:t>all lines in the input file</a:t>
            </a:r>
            <a:r>
              <a:rPr lang="en-CA" dirty="0"/>
              <a:t> and will be exposed to the expression</a:t>
            </a:r>
            <a:br>
              <a:rPr lang="en-CA" dirty="0"/>
            </a:br>
            <a:r>
              <a:rPr lang="en-CA" dirty="0"/>
              <a:t>(i.e. area contained within </a:t>
            </a:r>
            <a:r>
              <a:rPr lang="en-CA" b="1" dirty="0"/>
              <a:t>quotes</a:t>
            </a:r>
            <a:r>
              <a:rPr lang="en-CA" dirty="0"/>
              <a:t>) one line at a time.</a:t>
            </a:r>
          </a:p>
          <a:p>
            <a:r>
              <a:rPr lang="en-CA" dirty="0"/>
              <a:t>The expression can be within </a:t>
            </a:r>
            <a:r>
              <a:rPr lang="en-CA" b="1" dirty="0"/>
              <a:t>single</a:t>
            </a:r>
            <a:r>
              <a:rPr lang="en-CA" dirty="0"/>
              <a:t> quotes or </a:t>
            </a:r>
            <a:r>
              <a:rPr lang="en-CA" b="1" dirty="0"/>
              <a:t>double</a:t>
            </a:r>
            <a:r>
              <a:rPr lang="en-CA" dirty="0"/>
              <a:t> quotes.</a:t>
            </a:r>
          </a:p>
          <a:p>
            <a:r>
              <a:rPr lang="en-CA" dirty="0"/>
              <a:t>The </a:t>
            </a:r>
            <a:r>
              <a:rPr lang="en-CA" b="1" dirty="0"/>
              <a:t>expression</a:t>
            </a:r>
            <a:r>
              <a:rPr lang="en-CA" dirty="0"/>
              <a:t> contains an </a:t>
            </a:r>
            <a:r>
              <a:rPr lang="en-CA" b="1" dirty="0"/>
              <a:t>address</a:t>
            </a:r>
            <a:r>
              <a:rPr lang="en-CA" dirty="0"/>
              <a:t> (match condition) and an </a:t>
            </a:r>
            <a:r>
              <a:rPr lang="en-CA" b="1" dirty="0"/>
              <a:t>instruction</a:t>
            </a:r>
            <a:r>
              <a:rPr lang="en-CA" dirty="0"/>
              <a:t> (operation).</a:t>
            </a:r>
          </a:p>
          <a:p>
            <a:r>
              <a:rPr lang="en-CA" dirty="0"/>
              <a:t>If the line matches the </a:t>
            </a:r>
            <a:r>
              <a:rPr lang="en-CA" b="1" dirty="0"/>
              <a:t>address</a:t>
            </a:r>
            <a:r>
              <a:rPr lang="en-CA" dirty="0"/>
              <a:t>, then it will perform the </a:t>
            </a:r>
            <a:r>
              <a:rPr lang="en-CA" b="1" dirty="0"/>
              <a:t>instruction</a:t>
            </a:r>
            <a:r>
              <a:rPr lang="en-CA" dirty="0"/>
              <a:t>.</a:t>
            </a:r>
          </a:p>
          <a:p>
            <a:r>
              <a:rPr lang="en-CA" dirty="0"/>
              <a:t>Lines will display be default unless the </a:t>
            </a:r>
            <a:r>
              <a:rPr lang="en-CA" b="1" dirty="0"/>
              <a:t>–n</a:t>
            </a:r>
            <a:r>
              <a:rPr lang="en-CA" dirty="0"/>
              <a:t> option is used to </a:t>
            </a:r>
            <a:r>
              <a:rPr lang="en-CA" u="sng" dirty="0"/>
              <a:t>suppress</a:t>
            </a:r>
            <a:r>
              <a:rPr lang="en-CA" dirty="0"/>
              <a:t> default display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D97BBA8-A56B-2548-94E4-71031817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43812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br>
              <a:rPr lang="en-CA" dirty="0"/>
            </a:b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Addresses: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Can use a </a:t>
            </a:r>
            <a:r>
              <a:rPr lang="en-CA" b="1" dirty="0"/>
              <a:t>line number</a:t>
            </a:r>
            <a:r>
              <a:rPr lang="en-CA" dirty="0"/>
              <a:t>, to select a specific line 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CA" dirty="0"/>
              <a:t>)</a:t>
            </a:r>
          </a:p>
          <a:p>
            <a:r>
              <a:rPr lang="en-CA" dirty="0"/>
              <a:t>Can specify a </a:t>
            </a:r>
            <a:r>
              <a:rPr lang="en-CA" b="1" dirty="0"/>
              <a:t>range of line numbers </a:t>
            </a:r>
            <a:r>
              <a:rPr lang="en-CA" dirty="0"/>
              <a:t>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5,7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Regular expressions are contained within </a:t>
            </a:r>
            <a:r>
              <a:rPr lang="en-CA" b="1" dirty="0"/>
              <a:t>forward slashes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/>
              <a:t>e.g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/regular-expression/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Can specify a </a:t>
            </a:r>
            <a:r>
              <a:rPr lang="en-CA" b="1" dirty="0"/>
              <a:t>regular expression</a:t>
            </a:r>
            <a:r>
              <a:rPr lang="en-CA" dirty="0"/>
              <a:t> to select all lines that match</a:t>
            </a:r>
            <a:br>
              <a:rPr lang="en-CA" dirty="0"/>
            </a:br>
            <a:r>
              <a:rPr lang="en-CA" dirty="0"/>
              <a:t>a pattern  (</a:t>
            </a:r>
            <a:r>
              <a:rPr lang="en-CA" dirty="0" err="1"/>
              <a:t>e.g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/^[0-9].*[0-9]$/</a:t>
            </a:r>
            <a:r>
              <a:rPr lang="en-CA" dirty="0"/>
              <a:t>) </a:t>
            </a:r>
          </a:p>
          <a:p>
            <a:r>
              <a:rPr lang="en-CA" dirty="0"/>
              <a:t>If </a:t>
            </a:r>
            <a:r>
              <a:rPr lang="en-CA" b="1" dirty="0"/>
              <a:t>NO</a:t>
            </a:r>
            <a:r>
              <a:rPr lang="en-CA" dirty="0"/>
              <a:t> address is present, the </a:t>
            </a:r>
            <a:r>
              <a:rPr lang="en-CA" b="1" dirty="0"/>
              <a:t>instruction</a:t>
            </a:r>
            <a:r>
              <a:rPr lang="en-CA" dirty="0"/>
              <a:t> will apply to </a:t>
            </a:r>
            <a:r>
              <a:rPr lang="en-CA" b="1" dirty="0"/>
              <a:t>ALL</a:t>
            </a:r>
            <a:r>
              <a:rPr lang="en-CA" dirty="0"/>
              <a:t> lines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18DFE-4A9D-E647-8636-AFC606EA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7211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300" b="1" dirty="0"/>
              <a:t>Usage: </a:t>
            </a:r>
            <a:br>
              <a:rPr lang="en-CA" dirty="0"/>
            </a:br>
            <a:br>
              <a:rPr lang="en-CA" dirty="0"/>
            </a:br>
            <a:r>
              <a:rPr lang="en-CA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br>
              <a:rPr lang="en-CA" dirty="0"/>
            </a:br>
            <a:endParaRPr lang="en-CA" dirty="0"/>
          </a:p>
          <a:p>
            <a:pPr marL="0" indent="0" fontAlgn="t">
              <a:buNone/>
            </a:pPr>
            <a:r>
              <a:rPr lang="en-CA" sz="2300" b="1" dirty="0"/>
              <a:t>Common Instructions:</a:t>
            </a:r>
            <a:br>
              <a:rPr lang="en-CA" sz="2300" b="1" dirty="0"/>
            </a:br>
            <a:endParaRPr lang="en-CA" sz="2300" b="1" dirty="0"/>
          </a:p>
          <a:p>
            <a:pPr marL="0" indent="0" fontAlgn="t">
              <a:buNone/>
            </a:pPr>
            <a:r>
              <a:rPr lang="en-US" sz="1600" b="1" dirty="0"/>
              <a:t>p   </a:t>
            </a:r>
            <a:r>
              <a:rPr lang="en-CA" sz="1600" b="1" dirty="0"/>
              <a:t>Print</a:t>
            </a:r>
            <a:r>
              <a:rPr lang="en-CA" sz="1600" dirty="0"/>
              <a:t> lines that match the address (commonly used with </a:t>
            </a:r>
            <a:r>
              <a:rPr lang="en-CA" sz="1600" b="1" dirty="0"/>
              <a:t>-n</a:t>
            </a:r>
            <a:r>
              <a:rPr lang="en-CA" sz="1600" dirty="0"/>
              <a:t> option)</a:t>
            </a:r>
          </a:p>
          <a:p>
            <a:pPr marL="0" indent="0" fontAlgn="t">
              <a:buNone/>
            </a:pPr>
            <a:r>
              <a:rPr lang="en-US" sz="1600" b="1" dirty="0"/>
              <a:t>d   </a:t>
            </a:r>
            <a:r>
              <a:rPr lang="en-US" sz="1600" dirty="0"/>
              <a:t>Omit (</a:t>
            </a:r>
            <a:r>
              <a:rPr lang="en-CA" sz="1600" b="1" dirty="0"/>
              <a:t>delete</a:t>
            </a:r>
            <a:r>
              <a:rPr lang="en-CA" sz="1600" dirty="0"/>
              <a:t>) display of lines that match the address</a:t>
            </a:r>
          </a:p>
          <a:p>
            <a:pPr marL="0" indent="0" fontAlgn="t">
              <a:buNone/>
            </a:pPr>
            <a:r>
              <a:rPr lang="en-US" sz="1600" b="1" dirty="0"/>
              <a:t>q   </a:t>
            </a:r>
            <a:r>
              <a:rPr lang="en-US" sz="1600" dirty="0"/>
              <a:t>Print lines including line that matches address and then</a:t>
            </a:r>
            <a:r>
              <a:rPr lang="en-US" sz="1600" b="1" dirty="0"/>
              <a:t> </a:t>
            </a:r>
            <a:r>
              <a:rPr lang="en-CA" sz="1600" b="1" dirty="0"/>
              <a:t>quit</a:t>
            </a:r>
            <a:r>
              <a:rPr lang="en-CA" sz="1600" dirty="0"/>
              <a:t> processing</a:t>
            </a:r>
          </a:p>
          <a:p>
            <a:pPr marL="0" indent="0" fontAlgn="t">
              <a:buNone/>
            </a:pPr>
            <a:r>
              <a:rPr lang="en-US" sz="1600" b="1" dirty="0"/>
              <a:t>s    </a:t>
            </a:r>
            <a:r>
              <a:rPr lang="en-CA" sz="1600" b="1" dirty="0"/>
              <a:t>Substitute</a:t>
            </a:r>
            <a:r>
              <a:rPr lang="en-CA" sz="1600" dirty="0"/>
              <a:t> text to replace a matched regular expression (similar </a:t>
            </a:r>
            <a:r>
              <a:rPr lang="en-CA" sz="1600" i="1" dirty="0"/>
              <a:t>search and replace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F0E539-E97C-5C48-867F-51513DA9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The following sed command line displays all lines in the readme file that contain the word </a:t>
            </a:r>
            <a:r>
              <a:rPr lang="en-CA" b="1" dirty="0"/>
              <a:t>line</a:t>
            </a:r>
            <a:r>
              <a:rPr lang="en-CA" dirty="0"/>
              <a:t> (all lowercase).</a:t>
            </a:r>
          </a:p>
          <a:p>
            <a:pPr marL="0" indent="0">
              <a:buNone/>
            </a:pPr>
            <a:r>
              <a:rPr lang="en-CA" dirty="0"/>
              <a:t>In addition, because there is no </a:t>
            </a:r>
            <a:r>
              <a:rPr lang="en-CA" b="1" dirty="0"/>
              <a:t>–n</a:t>
            </a:r>
            <a:r>
              <a:rPr lang="en-CA" dirty="0"/>
              <a:t> option, sed displays all the lines of input. </a:t>
            </a:r>
          </a:p>
          <a:p>
            <a:pPr marL="0" indent="0">
              <a:buNone/>
            </a:pPr>
            <a:r>
              <a:rPr lang="en-CA" dirty="0"/>
              <a:t>As a result, sed displays the lines that contain the word line </a:t>
            </a:r>
            <a:r>
              <a:rPr lang="en-CA" b="1" dirty="0"/>
              <a:t>twice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'/line/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Eight and last.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551894" y="3843867"/>
            <a:ext cx="511386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Unless you instruct it not to, sed sends </a:t>
            </a:r>
            <a:r>
              <a:rPr lang="en-CA" sz="1400" b="1" dirty="0"/>
              <a:t>all lines</a:t>
            </a:r>
            <a:r>
              <a:rPr lang="en-CA" sz="1400" dirty="0"/>
              <a:t>, selected or not to standard output. </a:t>
            </a:r>
            <a:br>
              <a:rPr lang="en-CA" sz="1400" dirty="0"/>
            </a:br>
            <a:endParaRPr lang="en-CA" sz="1400" dirty="0"/>
          </a:p>
          <a:p>
            <a:r>
              <a:rPr lang="en-CA" sz="1400" dirty="0"/>
              <a:t>When you use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on the command line, sed sends only those lines to stdout that you specify with 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command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3928534" y="4047067"/>
            <a:ext cx="2421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14ACD9F-E8EC-7248-B72E-C54DD88A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displays contents of a file </a:t>
            </a:r>
            <a:br>
              <a:rPr lang="en-CA" dirty="0"/>
            </a:br>
            <a:r>
              <a:rPr lang="en-CA" dirty="0"/>
              <a:t>from a </a:t>
            </a:r>
            <a:r>
              <a:rPr lang="en-CA" b="1" dirty="0"/>
              <a:t>range</a:t>
            </a:r>
            <a:r>
              <a:rPr lang="en-CA" dirty="0"/>
              <a:t> of line numbers.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7078133" y="3133973"/>
            <a:ext cx="4402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instruction using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</a:t>
            </a:r>
            <a:br>
              <a:rPr lang="en-CA" sz="1400" dirty="0"/>
            </a:br>
            <a:r>
              <a:rPr lang="en-CA" sz="1400" dirty="0"/>
              <a:t>only displays lines </a:t>
            </a:r>
            <a:r>
              <a:rPr lang="en-CA" sz="1400" b="1" dirty="0"/>
              <a:t>3 </a:t>
            </a:r>
            <a:r>
              <a:rPr lang="en-CA" sz="1400" dirty="0"/>
              <a:t>through</a:t>
            </a:r>
            <a:r>
              <a:rPr lang="en-CA" sz="1400" b="1" dirty="0"/>
              <a:t> 6</a:t>
            </a:r>
            <a:r>
              <a:rPr lang="en-CA" sz="1400" dirty="0"/>
              <a:t>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 flipV="1">
            <a:off x="4944533" y="3429000"/>
            <a:ext cx="1811868" cy="2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E956EB-3FD9-5144-B6E2-B78B146D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dirty="0"/>
              <a:t>The following sed command displays the </a:t>
            </a:r>
            <a:r>
              <a:rPr lang="en-CA" u="sng" dirty="0"/>
              <a:t>first</a:t>
            </a:r>
            <a:r>
              <a:rPr lang="en-CA" dirty="0"/>
              <a:t> </a:t>
            </a:r>
            <a:r>
              <a:rPr lang="en-CA" b="1" dirty="0"/>
              <a:t>five</a:t>
            </a:r>
            <a:r>
              <a:rPr lang="en-CA" dirty="0"/>
              <a:t> lines of text just as </a:t>
            </a:r>
            <a:r>
              <a:rPr lang="en-CA" b="1" dirty="0"/>
              <a:t>a head -5</a:t>
            </a:r>
            <a:r>
              <a:rPr lang="en-CA" dirty="0"/>
              <a:t> lines command would.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readme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805894" y="3187231"/>
            <a:ext cx="51138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sed command prints </a:t>
            </a:r>
            <a:r>
              <a:rPr lang="en-CA" sz="1400" b="1" dirty="0"/>
              <a:t>all lines</a:t>
            </a:r>
            <a:r>
              <a:rPr lang="en-CA" sz="1400" dirty="0"/>
              <a:t>, beginning from the first line,</a:t>
            </a:r>
            <a:br>
              <a:rPr lang="en-CA" sz="1400" dirty="0"/>
            </a:br>
            <a:r>
              <a:rPr lang="en-CA" sz="1400" dirty="0"/>
              <a:t>In this example, sed will </a:t>
            </a:r>
            <a:r>
              <a:rPr lang="en-CA" sz="1400" b="1" dirty="0"/>
              <a:t>terminate</a:t>
            </a:r>
            <a:r>
              <a:rPr lang="en-CA" sz="1400" dirty="0"/>
              <a:t> when </a:t>
            </a:r>
            <a:r>
              <a:rPr lang="en-CA" sz="1400" b="1" dirty="0"/>
              <a:t>line 5</a:t>
            </a:r>
            <a:r>
              <a:rPr lang="en-CA" sz="1400" dirty="0"/>
              <a:t> is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707467" y="3429000"/>
            <a:ext cx="174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216330-5E53-3A4D-9C08-83380D14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389562-A2E8-41B5-BA8B-BAC499A6B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5777D3-765C-408A-BC86-56A5B0F14EF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3d6e24e-72d9-475f-86bc-baec43385f3c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8D17BD-6850-4540-8CF0-B04BFF54D6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11677</TotalTime>
  <Words>2968</Words>
  <Application>Microsoft Office PowerPoint</Application>
  <PresentationFormat>Widescreen</PresentationFormat>
  <Paragraphs>253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Gill Sans MT</vt:lpstr>
      <vt:lpstr>Gallery</vt:lpstr>
      <vt:lpstr>  OSL640:  INTRODUCTION TO OPEN SOURCE SYSTEMS          Week 11 lesson 1     The sed utility       </vt:lpstr>
      <vt:lpstr>Lesson 1  topics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 </vt:lpstr>
      <vt:lpstr>Sed utility</vt:lpstr>
      <vt:lpstr>Sed utility</vt:lpstr>
      <vt:lpstr>  OSL640:  INTRODUCTION TO OPEN SOURCE SYSTEMS          Week 11: lesson 2     the awk utility  </vt:lpstr>
      <vt:lpstr>Lesson 2  topics</vt:lpstr>
      <vt:lpstr>Awk utility 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 </vt:lpstr>
      <vt:lpstr>Awk utility</vt:lpstr>
      <vt:lpstr>Awk utility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11</dc:title>
  <dc:creator>Saul, Jennifer</dc:creator>
  <cp:lastModifiedBy>Jason Carman</cp:lastModifiedBy>
  <cp:revision>1068</cp:revision>
  <cp:lastPrinted>2021-03-17T11:20:19Z</cp:lastPrinted>
  <dcterms:created xsi:type="dcterms:W3CDTF">2019-04-25T17:31:46Z</dcterms:created>
  <dcterms:modified xsi:type="dcterms:W3CDTF">2021-09-06T16:59:46Z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