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26"/>
  </p:notesMasterIdLst>
  <p:sldIdLst>
    <p:sldId id="301" r:id="rId5"/>
    <p:sldId id="257" r:id="rId6"/>
    <p:sldId id="384" r:id="rId7"/>
    <p:sldId id="425" r:id="rId8"/>
    <p:sldId id="426" r:id="rId9"/>
    <p:sldId id="440" r:id="rId10"/>
    <p:sldId id="439" r:id="rId11"/>
    <p:sldId id="444" r:id="rId12"/>
    <p:sldId id="445" r:id="rId13"/>
    <p:sldId id="446" r:id="rId14"/>
    <p:sldId id="451" r:id="rId15"/>
    <p:sldId id="453" r:id="rId16"/>
    <p:sldId id="454" r:id="rId17"/>
    <p:sldId id="456" r:id="rId18"/>
    <p:sldId id="455" r:id="rId19"/>
    <p:sldId id="452" r:id="rId20"/>
    <p:sldId id="447" r:id="rId21"/>
    <p:sldId id="448" r:id="rId22"/>
    <p:sldId id="449" r:id="rId23"/>
    <p:sldId id="450" r:id="rId24"/>
    <p:sldId id="3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D15C5-2826-44E9-A032-3251444408FD}" v="116" dt="2021-07-22T16:48:49.582"/>
    <p1510:client id="{97EA29EF-D49D-4F85-A891-FD1273464429}" v="197" dt="2021-07-22T16:53:03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6CFD15C5-2826-44E9-A032-3251444408FD}"/>
    <pc:docChg chg="modSld">
      <pc:chgData name="Jason Carman" userId="S::jason.carman@senecacollege.ca::1f74b0c8-6da4-4004-8dc4-296d09d1a81f" providerId="AD" clId="Web-{6CFD15C5-2826-44E9-A032-3251444408FD}" dt="2021-07-22T16:48:49.582" v="56" actId="20577"/>
      <pc:docMkLst>
        <pc:docMk/>
      </pc:docMkLst>
      <pc:sldChg chg="modSp">
        <pc:chgData name="Jason Carman" userId="S::jason.carman@senecacollege.ca::1f74b0c8-6da4-4004-8dc4-296d09d1a81f" providerId="AD" clId="Web-{6CFD15C5-2826-44E9-A032-3251444408FD}" dt="2021-07-22T16:47:06.203" v="8" actId="20577"/>
        <pc:sldMkLst>
          <pc:docMk/>
          <pc:sldMk cId="4057060375" sldId="257"/>
        </pc:sldMkLst>
        <pc:spChg chg="mod">
          <ac:chgData name="Jason Carman" userId="S::jason.carman@senecacollege.ca::1f74b0c8-6da4-4004-8dc4-296d09d1a81f" providerId="AD" clId="Web-{6CFD15C5-2826-44E9-A032-3251444408FD}" dt="2021-07-22T16:47:06.203" v="8" actId="20577"/>
          <ac:spMkLst>
            <pc:docMk/>
            <pc:sldMk cId="4057060375" sldId="257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6CFD15C5-2826-44E9-A032-3251444408FD}" dt="2021-07-22T16:46:57.202" v="3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6CFD15C5-2826-44E9-A032-3251444408FD}" dt="2021-07-22T16:46:57.202" v="3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6CFD15C5-2826-44E9-A032-3251444408FD}" dt="2021-07-22T16:48:49.582" v="56" actId="20577"/>
        <pc:sldMkLst>
          <pc:docMk/>
          <pc:sldMk cId="743217236" sldId="450"/>
        </pc:sldMkLst>
        <pc:spChg chg="mod">
          <ac:chgData name="Jason Carman" userId="S::jason.carman@senecacollege.ca::1f74b0c8-6da4-4004-8dc4-296d09d1a81f" providerId="AD" clId="Web-{6CFD15C5-2826-44E9-A032-3251444408FD}" dt="2021-07-22T16:48:49.582" v="56" actId="20577"/>
          <ac:spMkLst>
            <pc:docMk/>
            <pc:sldMk cId="743217236" sldId="450"/>
            <ac:spMk id="3" creationId="{99DF4C7A-3854-7B4B-8D4F-4AD959A565DC}"/>
          </ac:spMkLst>
        </pc:spChg>
      </pc:sldChg>
    </pc:docChg>
  </pc:docChgLst>
  <pc:docChgLst>
    <pc:chgData name="Jason Carman" userId="S::jason.carman@senecacollege.ca::1f74b0c8-6da4-4004-8dc4-296d09d1a81f" providerId="AD" clId="Web-{97EA29EF-D49D-4F85-A891-FD1273464429}"/>
    <pc:docChg chg="modSld">
      <pc:chgData name="Jason Carman" userId="S::jason.carman@senecacollege.ca::1f74b0c8-6da4-4004-8dc4-296d09d1a81f" providerId="AD" clId="Web-{97EA29EF-D49D-4F85-A891-FD1273464429}" dt="2021-07-22T16:53:02.396" v="94" actId="20577"/>
      <pc:docMkLst>
        <pc:docMk/>
      </pc:docMkLst>
      <pc:sldChg chg="modSp">
        <pc:chgData name="Jason Carman" userId="S::jason.carman@senecacollege.ca::1f74b0c8-6da4-4004-8dc4-296d09d1a81f" providerId="AD" clId="Web-{97EA29EF-D49D-4F85-A891-FD1273464429}" dt="2021-07-22T16:53:02.396" v="94" actId="20577"/>
        <pc:sldMkLst>
          <pc:docMk/>
          <pc:sldMk cId="3459293961" sldId="362"/>
        </pc:sldMkLst>
        <pc:spChg chg="mod">
          <ac:chgData name="Jason Carman" userId="S::jason.carman@senecacollege.ca::1f74b0c8-6da4-4004-8dc4-296d09d1a81f" providerId="AD" clId="Web-{97EA29EF-D49D-4F85-A891-FD1273464429}" dt="2021-07-22T16:53:02.396" v="94" actId="20577"/>
          <ac:spMkLst>
            <pc:docMk/>
            <pc:sldMk cId="3459293961" sldId="362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97EA29EF-D49D-4F85-A891-FD1273464429}" dt="2021-07-22T16:51:28.173" v="85" actId="20577"/>
        <pc:sldMkLst>
          <pc:docMk/>
          <pc:sldMk cId="743217236" sldId="450"/>
        </pc:sldMkLst>
        <pc:spChg chg="mod">
          <ac:chgData name="Jason Carman" userId="S::jason.carman@senecacollege.ca::1f74b0c8-6da4-4004-8dc4-296d09d1a81f" providerId="AD" clId="Web-{97EA29EF-D49D-4F85-A891-FD1273464429}" dt="2021-07-22T16:51:28.173" v="85" actId="20577"/>
          <ac:spMkLst>
            <pc:docMk/>
            <pc:sldMk cId="743217236" sldId="450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glishreadygo.blogspot.com/2014_03_01_archive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rystal_Clear_action_exit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2_-_Shell_Scripting_-_Part_2#INVESTIGATION_2:_ADDITIONAL_LOOPING_STATEMENTS" TargetMode="External"/><Relationship Id="rId2" Type="http://schemas.openxmlformats.org/officeDocument/2006/relationships/hyperlink" Target="https://wiki.cdot.senecacollege.ca/wiki/Tutorial_12_-_Shell_Scripting_-_Part_2#INVESTIGATION_1:_ADDITIONAL_LOGIC_STATEM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cdot.senecacollege.ca/wiki/Tutorial_12_-_Shell_Scripting_-_Part_2#LINUX_PRACTICE_QUESTIONS" TargetMode="External"/><Relationship Id="rId4" Type="http://schemas.openxmlformats.org/officeDocument/2006/relationships/hyperlink" Target="https://wiki.cdot.senecacollege.ca/wiki/Tutorial_12_-_Shell_Scripting_-_Part_2#INVESTIGATION_3:_USING_STARTUP_FI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calpreaching.net/2014/11/05/jtb-principl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br>
              <a:rPr lang="en-US" sz="2700"/>
            </a:br>
            <a:r>
              <a:rPr lang="en-US" sz="2700"/>
              <a:t>  </a:t>
            </a:r>
            <a:r>
              <a:rPr lang="en-US" sz="2700">
                <a:ea typeface="+mj-lt"/>
                <a:cs typeface="+mj-lt"/>
              </a:rPr>
              <a:t>OSL640:  INTRODUCTION TO OPEN SOURCE SYSTEMS </a:t>
            </a:r>
            <a:br>
              <a:rPr lang="en-US"/>
            </a:b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Week 12 lesson</a:t>
            </a:r>
            <a:br>
              <a:rPr lang="en-US" sz="2200">
                <a:solidFill>
                  <a:srgbClr val="0070C0"/>
                </a:solidFill>
              </a:rPr>
            </a:br>
            <a:br>
              <a:rPr lang="en-US" sz="2200"/>
            </a:br>
            <a:r>
              <a:rPr lang="en-US" sz="2200">
                <a:solidFill>
                  <a:srgbClr val="0070C0"/>
                </a:solidFill>
              </a:rPr>
              <a:t>   logic continued: </a:t>
            </a:r>
            <a:r>
              <a:rPr lang="en-CA" sz="2200">
                <a:solidFill>
                  <a:srgbClr val="0070C0"/>
                </a:solidFill>
              </a:rPr>
              <a:t>if – elif – else statement</a:t>
            </a:r>
            <a:br>
              <a:rPr lang="en-CA" sz="2200">
                <a:solidFill>
                  <a:srgbClr val="0070C0"/>
                </a:solidFill>
              </a:rPr>
            </a:br>
            <a:r>
              <a:rPr lang="en-CA" sz="2200">
                <a:solidFill>
                  <a:srgbClr val="0070C0"/>
                </a:solidFill>
              </a:rPr>
              <a:t>   Loops continued: for loop / while loop</a:t>
            </a:r>
            <a:br>
              <a:rPr lang="en-CA" sz="2200">
                <a:solidFill>
                  <a:srgbClr val="0070C0"/>
                </a:solidFill>
              </a:rPr>
            </a:br>
            <a:r>
              <a:rPr lang="en-CA" sz="2200">
                <a:solidFill>
                  <a:srgbClr val="0070C0"/>
                </a:solidFill>
              </a:rPr>
              <a:t>   exit &amp; break statements / error-checking / export command</a:t>
            </a:r>
            <a:br>
              <a:rPr lang="en-CA" sz="2200">
                <a:solidFill>
                  <a:srgbClr val="0070C0"/>
                </a:solidFill>
              </a:rPr>
            </a:br>
            <a:r>
              <a:rPr lang="en-CA" sz="2200">
                <a:solidFill>
                  <a:srgbClr val="0070C0"/>
                </a:solidFill>
              </a:rPr>
              <a:t>   start-up files / further study</a:t>
            </a:r>
            <a:br>
              <a:rPr lang="en-CA"/>
            </a:br>
            <a:br>
              <a:rPr lang="en-US" sz="24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/>
              <a:t>Photos and icons used in this slide show are licensed under </a:t>
            </a:r>
            <a:r>
              <a:rPr lang="en-CA">
                <a:hlinkClick r:id="rId2"/>
              </a:rPr>
              <a:t>CC BY-SA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Additional Control flow Statements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US" b="1"/>
              <a:t>Task:</a:t>
            </a:r>
            <a:br>
              <a:rPr lang="en-US" b="1"/>
            </a:br>
            <a:br>
              <a:rPr lang="en-US" b="1"/>
            </a:br>
            <a:r>
              <a:rPr lang="en-US"/>
              <a:t>Create a </a:t>
            </a:r>
            <a:r>
              <a:rPr lang="en-US" b="1"/>
              <a:t>Bash</a:t>
            </a:r>
            <a:r>
              <a:rPr lang="en-US"/>
              <a:t> Shell script to prompt the user for a  number </a:t>
            </a:r>
            <a:br>
              <a:rPr lang="en-US"/>
            </a:br>
            <a:r>
              <a:rPr lang="en-US" b="1"/>
              <a:t>(error check for an unsigned integer</a:t>
            </a:r>
            <a:r>
              <a:rPr lang="en-US"/>
              <a:t>). </a:t>
            </a:r>
            <a:br>
              <a:rPr lang="en-US"/>
            </a:br>
            <a:br>
              <a:rPr lang="en-US"/>
            </a:br>
            <a:r>
              <a:rPr lang="en-US"/>
              <a:t>Once the user enters a </a:t>
            </a:r>
            <a:r>
              <a:rPr lang="en-US" b="1"/>
              <a:t>VALID</a:t>
            </a:r>
            <a:r>
              <a:rPr lang="en-US"/>
              <a:t> unsigned integer, count-down the numbers on a separate line by a value of 1 until you reach the value 1, then print on the last line</a:t>
            </a:r>
            <a:r>
              <a:rPr lang="en-US" b="1"/>
              <a:t>:  Blast Off!</a:t>
            </a:r>
            <a:br>
              <a:rPr lang="en-US" b="1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4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Exit statement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591757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/>
              <a:t>The </a:t>
            </a:r>
            <a:r>
              <a:rPr lang="en-CA" sz="1800" b="1"/>
              <a:t>exit</a:t>
            </a:r>
            <a:r>
              <a:rPr lang="en-CA" sz="1800"/>
              <a:t> statement is used to </a:t>
            </a:r>
            <a:r>
              <a:rPr lang="en-CA" sz="1800" b="1"/>
              <a:t>terminate</a:t>
            </a:r>
            <a:r>
              <a:rPr lang="en-CA" sz="1800"/>
              <a:t> a shell script. 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This statement is very useful when combined with logic in a shell script.  The </a:t>
            </a:r>
            <a:r>
              <a:rPr lang="en-CA" sz="1800" i="1"/>
              <a:t>exit</a:t>
            </a:r>
            <a:r>
              <a:rPr lang="en-CA" sz="1800"/>
              <a:t> command can contain an argument to provide the </a:t>
            </a:r>
            <a:r>
              <a:rPr lang="en-CA" sz="1800" b="1"/>
              <a:t>exit status </a:t>
            </a:r>
            <a:r>
              <a:rPr lang="en-CA" sz="1800"/>
              <a:t>of your shell script.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 i="1"/>
              <a:t>Example: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 $# -ne 1 ]</a:t>
            </a:r>
          </a:p>
          <a:p>
            <a:pPr marL="0" indent="0">
              <a:buNone/>
            </a:pP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echo "USAGE: $0 [</a:t>
            </a:r>
            <a:r>
              <a:rPr lang="en-CA" sz="13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]"</a:t>
            </a:r>
          </a:p>
          <a:p>
            <a:pPr marL="0" indent="0">
              <a:buNone/>
            </a:pP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exit 1</a:t>
            </a:r>
          </a:p>
          <a:p>
            <a:pPr marL="0" indent="0">
              <a:buNone/>
            </a:pP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lang="en-CA" sz="1800"/>
            </a:br>
            <a:br>
              <a:rPr lang="en-CA" sz="1800"/>
            </a:br>
            <a:endParaRPr lang="en-US" sz="18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D2844F0-3D84-3742-850B-1900E8AA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931" y="2953151"/>
            <a:ext cx="3254052" cy="350943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13706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break statement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97755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/>
              <a:t>The </a:t>
            </a:r>
            <a:r>
              <a:rPr lang="en-CA" sz="1800" b="1"/>
              <a:t>break</a:t>
            </a:r>
            <a:r>
              <a:rPr lang="en-CA" sz="1800"/>
              <a:t> statement is used to </a:t>
            </a:r>
            <a:r>
              <a:rPr lang="en-CA" sz="1800" b="1"/>
              <a:t>terminate a loop</a:t>
            </a:r>
            <a:r>
              <a:rPr lang="en-CA" sz="1800"/>
              <a:t>.</a:t>
            </a:r>
          </a:p>
          <a:p>
            <a:pPr marL="0" indent="0">
              <a:buNone/>
            </a:pPr>
            <a:r>
              <a:rPr lang="en-CA" sz="1800"/>
              <a:t>Although the loop terminates, the shell script will </a:t>
            </a:r>
            <a:r>
              <a:rPr lang="en-CA" sz="1800" u="sng"/>
              <a:t>continue</a:t>
            </a:r>
            <a:r>
              <a:rPr lang="en-CA" sz="1800"/>
              <a:t> running.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 i="1"/>
              <a:t>Example: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-p "Enter a number: " number</a:t>
            </a:r>
          </a:p>
          <a:p>
            <a:pPr marL="0" indent="0">
              <a:buNone/>
            </a:pPr>
            <a:r>
              <a:rPr lang="en-CA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[ $number -ne 5 ]</a:t>
            </a:r>
          </a:p>
          <a:p>
            <a:pPr marL="0" indent="0">
              <a:buNone/>
            </a:pPr>
            <a:r>
              <a:rPr lang="en-CA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read -p "Try again. Enter a number: " number</a:t>
            </a:r>
          </a:p>
          <a:p>
            <a:pPr marL="0" indent="0">
              <a:buNone/>
            </a:pPr>
            <a:r>
              <a:rPr lang="en-CA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if [ $number -eq 5 ]</a:t>
            </a:r>
          </a:p>
          <a:p>
            <a:pPr marL="0" indent="0">
              <a:buNone/>
            </a:pPr>
            <a:r>
              <a:rPr lang="en-CA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then</a:t>
            </a:r>
          </a:p>
          <a:p>
            <a:pPr marL="0" indent="0">
              <a:buNone/>
            </a:pPr>
            <a:r>
              <a:rPr lang="en-CA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break</a:t>
            </a:r>
          </a:p>
          <a:p>
            <a:pPr marL="0" indent="0">
              <a:buNone/>
            </a:pPr>
            <a:r>
              <a:rPr lang="en-CA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fi</a:t>
            </a:r>
          </a:p>
          <a:p>
            <a:pPr marL="0" indent="0">
              <a:buNone/>
            </a:pPr>
            <a:r>
              <a:rPr lang="en-CA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3579CBE-32B0-8F4B-9025-0DA7B4EA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639" y="3334271"/>
            <a:ext cx="3832993" cy="333995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131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ERROR-</a:t>
            </a:r>
            <a:r>
              <a:rPr lang="en-US" sz="2800" err="1"/>
              <a:t>CHeCking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5" y="1706813"/>
            <a:ext cx="903015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As mentioned in Week 10,  </a:t>
            </a:r>
            <a:r>
              <a:rPr lang="en-CA" sz="1800" u="sng"/>
              <a:t>instead</a:t>
            </a:r>
            <a:r>
              <a:rPr lang="en-CA" sz="1800"/>
              <a:t> of using the </a:t>
            </a:r>
            <a:r>
              <a:rPr lang="en-CA" sz="1800" b="1"/>
              <a:t>test</a:t>
            </a:r>
            <a:r>
              <a:rPr lang="en-CA" sz="1800"/>
              <a:t> command, </a:t>
            </a:r>
            <a:br>
              <a:rPr lang="en-CA" sz="1800"/>
            </a:br>
            <a:r>
              <a:rPr lang="en-CA" sz="1800"/>
              <a:t>you can run a Linux command or Linux pipeline command to test a condition. 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We can use a </a:t>
            </a:r>
            <a:r>
              <a:rPr lang="en-CA" sz="1800" b="1"/>
              <a:t>Linux pipeline command </a:t>
            </a:r>
            <a:r>
              <a:rPr lang="en-CA" sz="1800"/>
              <a:t>to </a:t>
            </a:r>
            <a:r>
              <a:rPr lang="en-CA" sz="1800" b="1"/>
              <a:t>force</a:t>
            </a:r>
            <a:r>
              <a:rPr lang="en-CA" sz="1800"/>
              <a:t> the user </a:t>
            </a:r>
            <a:br>
              <a:rPr lang="en-CA" sz="1800"/>
            </a:br>
            <a:r>
              <a:rPr lang="en-CA" sz="1800"/>
              <a:t>to enter a </a:t>
            </a:r>
            <a:r>
              <a:rPr lang="en-CA" sz="1800" b="1"/>
              <a:t>valid unsigned integer</a:t>
            </a:r>
            <a:r>
              <a:rPr lang="en-CA" sz="1800"/>
              <a:t>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 i="1"/>
              <a:t>Example:</a:t>
            </a:r>
            <a:br>
              <a:rPr lang="en-CA" sz="1800"/>
            </a:br>
            <a:br>
              <a:rPr lang="en-CA" sz="1800"/>
            </a:br>
            <a: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-p "Enter a mark (0-100): " mark </a:t>
            </a:r>
            <a:b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 ! echo $mark | </a:t>
            </a:r>
            <a:r>
              <a:rPr lang="en-CA" sz="12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"^[0-9]{1,}$" &gt; /dev/null 2&gt; /dev/null</a:t>
            </a:r>
            <a:br>
              <a:rPr lang="en-CA" sz="12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CA" sz="12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read -p "Not a valid number. Enter a mark (0-100): " mark</a:t>
            </a:r>
            <a:br>
              <a:rPr lang="en-CA" sz="12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661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ERROR-</a:t>
            </a:r>
            <a:r>
              <a:rPr lang="en-US" sz="2800" err="1"/>
              <a:t>CHeCking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5" y="1706813"/>
            <a:ext cx="9030157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/>
              <a:t>Compound operators </a:t>
            </a:r>
            <a:r>
              <a:rPr lang="en-US" sz="1800"/>
              <a:t>can be used when </a:t>
            </a:r>
            <a:r>
              <a:rPr lang="en-US" sz="1800" b="1"/>
              <a:t>testing</a:t>
            </a:r>
            <a:r>
              <a:rPr lang="en-US" sz="1800"/>
              <a:t> conditions.</a:t>
            </a:r>
            <a:br>
              <a:rPr lang="en-US" sz="1800"/>
            </a:br>
            <a:endParaRPr lang="en-US" sz="1800"/>
          </a:p>
          <a:p>
            <a:pPr marL="0" indent="0">
              <a:buNone/>
            </a:pPr>
            <a:r>
              <a:rPr lang="en-US" sz="1800" b="1"/>
              <a:t>&amp;&amp;</a:t>
            </a:r>
            <a:r>
              <a:rPr lang="en-US" sz="1800"/>
              <a:t> represent  </a:t>
            </a:r>
            <a:r>
              <a:rPr lang="en-US" sz="1800" b="1"/>
              <a:t>AND</a:t>
            </a:r>
            <a:r>
              <a:rPr lang="en-US" sz="1800"/>
              <a:t>  which requires </a:t>
            </a:r>
            <a:r>
              <a:rPr lang="en-US" sz="1800" b="1"/>
              <a:t>ALL</a:t>
            </a:r>
            <a:r>
              <a:rPr lang="en-US" sz="1800"/>
              <a:t> test conditions to be </a:t>
            </a:r>
            <a:r>
              <a:rPr lang="en-US" sz="1800" b="1"/>
              <a:t>TRUE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for the result to be </a:t>
            </a:r>
            <a:r>
              <a:rPr lang="en-US" sz="1800" b="1"/>
              <a:t>TRUE</a:t>
            </a:r>
            <a:r>
              <a:rPr lang="en-US" sz="1800"/>
              <a:t>.</a:t>
            </a:r>
            <a:br>
              <a:rPr lang="en-US" sz="1800"/>
            </a:br>
            <a:endParaRPr lang="en-US" sz="1800"/>
          </a:p>
          <a:p>
            <a:pPr marL="0" indent="0">
              <a:buNone/>
            </a:pPr>
            <a:r>
              <a:rPr lang="en-US" sz="1800" b="1"/>
              <a:t>|| </a:t>
            </a:r>
            <a:r>
              <a:rPr lang="en-US" sz="1800"/>
              <a:t>represents </a:t>
            </a:r>
            <a:r>
              <a:rPr lang="en-US" sz="1800" b="1"/>
              <a:t>OR</a:t>
            </a:r>
            <a:r>
              <a:rPr lang="en-US" sz="1800"/>
              <a:t> which only requires one test condition to be </a:t>
            </a:r>
            <a:r>
              <a:rPr lang="en-US" sz="1800" b="1"/>
              <a:t>TRUE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for the  result to be </a:t>
            </a:r>
            <a:r>
              <a:rPr lang="en-US" sz="1800" b="1"/>
              <a:t>TRUE</a:t>
            </a:r>
            <a:r>
              <a:rPr lang="en-US" sz="1800"/>
              <a:t>.  If </a:t>
            </a:r>
            <a:r>
              <a:rPr lang="en-US" sz="1800" b="1"/>
              <a:t>ALL</a:t>
            </a:r>
            <a:r>
              <a:rPr lang="en-US" sz="1800"/>
              <a:t> conditions are </a:t>
            </a:r>
            <a:r>
              <a:rPr lang="en-US" sz="1800" b="1"/>
              <a:t>FALSE</a:t>
            </a:r>
            <a:r>
              <a:rPr lang="en-US" sz="1800"/>
              <a:t>, </a:t>
            </a:r>
            <a:br>
              <a:rPr lang="en-US" sz="1800"/>
            </a:br>
            <a:r>
              <a:rPr lang="en-US" sz="1800"/>
              <a:t>then the result will be </a:t>
            </a:r>
            <a:r>
              <a:rPr lang="en-US" sz="1800" b="1"/>
              <a:t>FALSE</a:t>
            </a:r>
            <a:r>
              <a:rPr lang="en-US" sz="1800"/>
              <a:t>.</a:t>
            </a:r>
            <a:br>
              <a:rPr lang="en-US" sz="1800"/>
            </a:br>
            <a:endParaRPr lang="en-US" sz="1800"/>
          </a:p>
          <a:p>
            <a:pPr marL="0" indent="0">
              <a:buNone/>
            </a:pPr>
            <a:r>
              <a:rPr lang="en-CA" sz="1800" i="1"/>
              <a:t>Example:</a:t>
            </a:r>
            <a:br>
              <a:rPr lang="en-CA" sz="1800"/>
            </a:br>
            <a:br>
              <a:rPr lang="en-CA" sz="1800"/>
            </a:br>
            <a: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-p "Enter a mark (0-100): " mark </a:t>
            </a:r>
            <a:b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[ $mark -</a:t>
            </a:r>
            <a:r>
              <a:rPr lang="en-CA" sz="12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0 ] || [ $mark -</a:t>
            </a:r>
            <a:r>
              <a:rPr lang="en-CA" sz="12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100 ]</a:t>
            </a:r>
            <a:b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read -p "Invalid number range. Enter a mark (0-100): " mark</a:t>
            </a:r>
            <a:b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5113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RUNNING Shell scripts within shell scripts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84374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You can run shell scripts </a:t>
            </a:r>
            <a:r>
              <a:rPr lang="en-CA" sz="1800" b="1"/>
              <a:t>inside</a:t>
            </a:r>
            <a:r>
              <a:rPr lang="en-CA" sz="1800"/>
              <a:t> of shell scripts.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If you want the value variables to transfer to “inside” the shell script, </a:t>
            </a:r>
            <a:br>
              <a:rPr lang="en-CA" sz="1800"/>
            </a:br>
            <a:r>
              <a:rPr lang="en-CA" sz="1800"/>
              <a:t>you would need to use the </a:t>
            </a:r>
            <a:r>
              <a:rPr lang="en-CA" sz="1800" b="1"/>
              <a:t>export</a:t>
            </a:r>
            <a:r>
              <a:rPr lang="en-CA" sz="1800"/>
              <a:t> command </a:t>
            </a:r>
            <a:r>
              <a:rPr lang="en-CA" sz="1800" u="sng"/>
              <a:t>prior</a:t>
            </a:r>
            <a:r>
              <a:rPr lang="en-CA" sz="1800"/>
              <a:t> to executing the inside shell script.</a:t>
            </a:r>
            <a:endParaRPr lang="en-CA" sz="1800" i="1"/>
          </a:p>
          <a:p>
            <a:pPr marL="0" indent="0">
              <a:buNone/>
            </a:pPr>
            <a:r>
              <a:rPr lang="en-CA" sz="1800" i="1"/>
              <a:t>Example of NOT using export Command:	 	Example of using </a:t>
            </a:r>
            <a:r>
              <a:rPr lang="en-CA" sz="1800" b="1" i="1"/>
              <a:t>export</a:t>
            </a:r>
            <a:r>
              <a:rPr lang="en-CA" sz="1800" i="1"/>
              <a:t> Command:</a:t>
            </a:r>
            <a:br>
              <a:rPr lang="en-CA" sz="1800"/>
            </a:br>
            <a:endParaRPr lang="en-CA" sz="180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32B80E8A-F2E2-FB44-99DC-49021CF9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43" y="3780323"/>
            <a:ext cx="3713812" cy="285754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5356C77A-2001-E54F-9BD8-FA557E5E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81078"/>
            <a:ext cx="3016020" cy="285678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901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Additional Control flow Statements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US"/>
              <a:t>Your instructor will demonstrate the use of the </a:t>
            </a:r>
            <a:br>
              <a:rPr lang="en-US"/>
            </a:br>
            <a:r>
              <a:rPr lang="en-US" b="1"/>
              <a:t>exit</a:t>
            </a:r>
            <a:r>
              <a:rPr lang="en-US"/>
              <a:t> and </a:t>
            </a:r>
            <a:r>
              <a:rPr lang="en-US" b="1"/>
              <a:t>break</a:t>
            </a:r>
            <a:r>
              <a:rPr lang="en-US"/>
              <a:t> statements as well as the </a:t>
            </a:r>
            <a:r>
              <a:rPr lang="en-US" b="1"/>
              <a:t>export</a:t>
            </a:r>
            <a:r>
              <a:rPr lang="en-US"/>
              <a:t> command.</a:t>
            </a:r>
            <a:br>
              <a:rPr lang="en-US" b="1"/>
            </a:br>
            <a:br>
              <a:rPr lang="en-US" b="1"/>
            </a:br>
            <a:br>
              <a:rPr lang="en-US" b="1"/>
            </a:br>
            <a:br>
              <a:rPr lang="en-US" b="1"/>
            </a:br>
            <a:br>
              <a:rPr lang="en-US" b="1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Startup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97755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200" b="1"/>
              <a:t>Start-up Files</a:t>
            </a:r>
          </a:p>
          <a:p>
            <a:pPr marL="0" indent="0">
              <a:buNone/>
            </a:pPr>
            <a:r>
              <a:rPr lang="en-CA" sz="1800" b="1"/>
              <a:t>Shell configuration (start-up) files </a:t>
            </a:r>
            <a:r>
              <a:rPr lang="en-CA" sz="1800"/>
              <a:t>are </a:t>
            </a:r>
            <a:r>
              <a:rPr lang="en-CA" sz="1800" b="1"/>
              <a:t>scripts</a:t>
            </a:r>
            <a:r>
              <a:rPr lang="en-CA" sz="1800"/>
              <a:t> that are run when you </a:t>
            </a:r>
            <a:r>
              <a:rPr lang="en-CA" sz="1800" b="1"/>
              <a:t>log in, log out</a:t>
            </a:r>
            <a:r>
              <a:rPr lang="en-CA" sz="1800"/>
              <a:t>, or </a:t>
            </a:r>
            <a:r>
              <a:rPr lang="en-CA" sz="1800" b="1"/>
              <a:t>start a new shell</a:t>
            </a:r>
            <a:r>
              <a:rPr lang="en-CA" sz="1800"/>
              <a:t>. Start-up files can be used, for example, to set the prompt and screen display, create local variables, or create temporary Linux commands (aliases).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The file pathname </a:t>
            </a:r>
            <a:r>
              <a:rPr lang="en-CA" sz="1800" b="1"/>
              <a:t>/etc/profile </a:t>
            </a:r>
            <a:r>
              <a:rPr lang="en-CA" sz="1800"/>
              <a:t>belongs to the </a:t>
            </a:r>
            <a:r>
              <a:rPr lang="en-CA" sz="1800" b="1"/>
              <a:t>root</a:t>
            </a:r>
            <a:r>
              <a:rPr lang="en-CA" sz="1800"/>
              <a:t> user and is the first start-up file that executes when you log in, regardless of shell.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The </a:t>
            </a:r>
            <a:r>
              <a:rPr lang="en-CA" sz="1800" b="1"/>
              <a:t>/</a:t>
            </a:r>
            <a:r>
              <a:rPr lang="en-CA" sz="1800" b="1" err="1"/>
              <a:t>etc</a:t>
            </a:r>
            <a:r>
              <a:rPr lang="en-CA" sz="1800" b="1"/>
              <a:t>/</a:t>
            </a:r>
            <a:r>
              <a:rPr lang="en-CA" sz="1800" b="1" err="1"/>
              <a:t>bashrc</a:t>
            </a:r>
            <a:r>
              <a:rPr lang="en-CA" sz="1800" b="1"/>
              <a:t> </a:t>
            </a:r>
            <a:r>
              <a:rPr lang="en-CA" sz="1800"/>
              <a:t>file is used for setting the default Bash shell environments for users. It is generally NOT used to generate output from commands.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User-specific config start-up files are in the user's home directory: </a:t>
            </a:r>
            <a:br>
              <a:rPr lang="en-CA" sz="1800"/>
            </a:br>
            <a:r>
              <a:rPr lang="en-CA" sz="1800" b="1"/>
              <a:t>~/.bash_profile </a:t>
            </a:r>
            <a:r>
              <a:rPr lang="en-CA" sz="1800"/>
              <a:t>runs when you log in </a:t>
            </a:r>
            <a:r>
              <a:rPr lang="en-CA" sz="1800" b="1"/>
              <a:t>~/.</a:t>
            </a:r>
            <a:r>
              <a:rPr lang="en-CA" sz="1800" b="1" err="1"/>
              <a:t>bashrc</a:t>
            </a:r>
            <a:r>
              <a:rPr lang="en-CA" sz="1800" b="1"/>
              <a:t> </a:t>
            </a:r>
            <a:br>
              <a:rPr lang="en-CA" sz="1800" b="1"/>
            </a:br>
            <a:r>
              <a:rPr lang="en-CA" sz="1800"/>
              <a:t>runs when you start an interactive subshell.  You can use </a:t>
            </a:r>
            <a:r>
              <a:rPr lang="en-CA" sz="1800" b="1"/>
              <a:t>~/.</a:t>
            </a:r>
            <a:r>
              <a:rPr lang="en-CA" sz="1800" b="1" err="1"/>
              <a:t>bash_profile</a:t>
            </a:r>
            <a:r>
              <a:rPr lang="en-CA" sz="1800" b="1"/>
              <a:t> </a:t>
            </a:r>
            <a:br>
              <a:rPr lang="en-CA" sz="1800"/>
            </a:br>
            <a:r>
              <a:rPr lang="en-CA" sz="1800"/>
              <a:t>to issue commands that produce output (</a:t>
            </a:r>
            <a:r>
              <a:rPr lang="en-CA" sz="1800" err="1"/>
              <a:t>eg.</a:t>
            </a:r>
            <a:r>
              <a:rPr lang="en-CA" sz="1800"/>
              <a:t> </a:t>
            </a:r>
            <a:r>
              <a:rPr lang="en-CA" sz="1800" b="1"/>
              <a:t>date</a:t>
            </a:r>
            <a:r>
              <a:rPr lang="en-CA" sz="1800"/>
              <a:t>, </a:t>
            </a:r>
            <a:r>
              <a:rPr lang="en-CA" sz="1800" b="1"/>
              <a:t>echo “hello”</a:t>
            </a:r>
            <a:r>
              <a:rPr lang="en-CA" sz="1800"/>
              <a:t>)</a:t>
            </a:r>
            <a:endParaRPr lang="en-US" sz="180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0AA619AD-B6DE-F243-AEFA-717A855C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53524" y="1532443"/>
            <a:ext cx="2625725" cy="26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4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Startup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219224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/>
              <a:t>Logout Files</a:t>
            </a:r>
          </a:p>
          <a:p>
            <a:pPr marL="0" indent="0">
              <a:buNone/>
            </a:pPr>
            <a:r>
              <a:rPr lang="en-CA"/>
              <a:t>There are files that reset or restore the environment or properly shut-down running programs when the user logs out of their shell.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User-specific logout start-up files are in the user's home directory: </a:t>
            </a:r>
            <a:br>
              <a:rPr lang="en-CA"/>
            </a:br>
            <a:br>
              <a:rPr lang="en-CA"/>
            </a:br>
            <a:r>
              <a:rPr lang="en-CA" b="1"/>
              <a:t>~/.</a:t>
            </a:r>
            <a:r>
              <a:rPr lang="en-CA" b="1" err="1"/>
              <a:t>bash_logout</a:t>
            </a:r>
            <a:br>
              <a:rPr lang="en-CA" b="1"/>
            </a:br>
            <a:br>
              <a:rPr lang="en-CA" b="1"/>
            </a:br>
            <a:br>
              <a:rPr lang="en-CA" b="1"/>
            </a:br>
            <a:br>
              <a:rPr lang="en-CA" b="1"/>
            </a:br>
            <a:br>
              <a:rPr lang="en-CA" b="1"/>
            </a:br>
            <a:br>
              <a:rPr lang="en-CA" b="1"/>
            </a:br>
            <a:br>
              <a:rPr lang="en-CA" b="1"/>
            </a:br>
            <a:br>
              <a:rPr lang="en-CA" b="1"/>
            </a:br>
            <a:br>
              <a:rPr lang="en-CA" b="1"/>
            </a:br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EBCBD40-4636-434A-ACC4-86550BA8A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0254" y="1853754"/>
            <a:ext cx="1820333" cy="182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Startup files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US"/>
              <a:t>Your instructor will demonstrate examples of </a:t>
            </a:r>
            <a:br>
              <a:rPr lang="en-US"/>
            </a:br>
            <a:r>
              <a:rPr lang="en-US"/>
              <a:t>using </a:t>
            </a:r>
            <a:r>
              <a:rPr lang="en-US" b="1"/>
              <a:t>start-up</a:t>
            </a:r>
            <a:r>
              <a:rPr lang="en-US"/>
              <a:t> files.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8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/>
              <a:t>Additional Control Flow Statements</a:t>
            </a:r>
          </a:p>
          <a:p>
            <a:pPr lvl="1"/>
            <a:r>
              <a:rPr lang="en-US" b="1"/>
              <a:t>if-</a:t>
            </a:r>
            <a:r>
              <a:rPr lang="en-US" b="1" err="1"/>
              <a:t>elif</a:t>
            </a:r>
            <a:r>
              <a:rPr lang="en-US" b="1"/>
              <a:t>-else</a:t>
            </a:r>
          </a:p>
          <a:p>
            <a:pPr lvl="1"/>
            <a:r>
              <a:rPr lang="en-US" b="1"/>
              <a:t>for</a:t>
            </a:r>
            <a:r>
              <a:rPr lang="en-US"/>
              <a:t> loop (continued)</a:t>
            </a:r>
          </a:p>
          <a:p>
            <a:pPr lvl="1"/>
            <a:r>
              <a:rPr lang="en-US" b="1"/>
              <a:t>while</a:t>
            </a:r>
            <a:r>
              <a:rPr lang="en-US"/>
              <a:t> loop</a:t>
            </a:r>
          </a:p>
          <a:p>
            <a:pPr lvl="1"/>
            <a:r>
              <a:rPr lang="en-US" b="1"/>
              <a:t>exit</a:t>
            </a:r>
            <a:r>
              <a:rPr lang="en-US"/>
              <a:t> and </a:t>
            </a:r>
            <a:r>
              <a:rPr lang="en-US" b="1"/>
              <a:t>break</a:t>
            </a:r>
            <a:r>
              <a:rPr lang="en-US"/>
              <a:t> statements / Error Checking / </a:t>
            </a:r>
            <a:r>
              <a:rPr lang="en-US" b="1"/>
              <a:t>export</a:t>
            </a:r>
            <a:r>
              <a:rPr lang="en-US"/>
              <a:t> Command</a:t>
            </a:r>
          </a:p>
          <a:p>
            <a:pPr lvl="1"/>
            <a:r>
              <a:rPr lang="en-US"/>
              <a:t>Demonstration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Start-up Files</a:t>
            </a:r>
          </a:p>
          <a:p>
            <a:pPr lvl="1"/>
            <a:r>
              <a:rPr lang="en-US"/>
              <a:t>Definition / Purpose</a:t>
            </a:r>
          </a:p>
          <a:p>
            <a:pPr lvl="1"/>
            <a:r>
              <a:rPr lang="en-CA" b="1"/>
              <a:t>/etc/profile </a:t>
            </a:r>
            <a:r>
              <a:rPr lang="en-CA"/>
              <a:t>, </a:t>
            </a:r>
            <a:r>
              <a:rPr lang="en-CA" b="1"/>
              <a:t>~/.bash_profile </a:t>
            </a:r>
            <a:r>
              <a:rPr lang="en-CA"/>
              <a:t>, </a:t>
            </a:r>
            <a:r>
              <a:rPr lang="en-CA" b="1"/>
              <a:t>~/.bashrc </a:t>
            </a:r>
            <a:r>
              <a:rPr lang="en-CA"/>
              <a:t>, </a:t>
            </a:r>
            <a:r>
              <a:rPr lang="en-CA" b="1"/>
              <a:t>~/.</a:t>
            </a:r>
            <a:r>
              <a:rPr lang="en-CA" b="1" err="1"/>
              <a:t>bash_logout</a:t>
            </a:r>
            <a:r>
              <a:rPr lang="en-CA" b="1"/>
              <a:t> / </a:t>
            </a:r>
            <a:r>
              <a:rPr lang="en-CA"/>
              <a:t>Demonstration</a:t>
            </a:r>
            <a:br>
              <a:rPr lang="en-CA" b="1"/>
            </a:br>
            <a:endParaRPr lang="en-US" b="1"/>
          </a:p>
          <a:p>
            <a:pPr marL="0" indent="0">
              <a:buNone/>
            </a:pPr>
            <a:r>
              <a:rPr lang="en-US" b="1"/>
              <a:t>Further Studies in Linux</a:t>
            </a:r>
            <a:br>
              <a:rPr lang="en-US" b="1"/>
            </a:br>
            <a:endParaRPr lang="en-US" b="1"/>
          </a:p>
          <a:p>
            <a:pPr marL="0" indent="0">
              <a:buNone/>
            </a:pPr>
            <a:r>
              <a:rPr lang="en-US" b="1"/>
              <a:t>Perform Week 12  Tutorial</a:t>
            </a:r>
          </a:p>
          <a:p>
            <a:pPr lvl="1"/>
            <a:r>
              <a:rPr lang="en-US"/>
              <a:t>Investigations </a:t>
            </a:r>
            <a:r>
              <a:rPr lang="en-US" b="1"/>
              <a:t>1</a:t>
            </a:r>
            <a:r>
              <a:rPr lang="en-US"/>
              <a:t>, </a:t>
            </a:r>
            <a:r>
              <a:rPr lang="en-US" b="1"/>
              <a:t>2</a:t>
            </a:r>
            <a:r>
              <a:rPr lang="en-US"/>
              <a:t> &amp; </a:t>
            </a:r>
            <a:r>
              <a:rPr lang="en-US" b="1"/>
              <a:t>3</a:t>
            </a:r>
          </a:p>
          <a:p>
            <a:pPr lvl="1"/>
            <a:r>
              <a:rPr lang="en-US"/>
              <a:t>Review Questions (</a:t>
            </a:r>
            <a:r>
              <a:rPr lang="en-CA"/>
              <a:t>Questions </a:t>
            </a:r>
            <a:r>
              <a:rPr lang="en-CA" b="1"/>
              <a:t>1 - 8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Further study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01356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In order to get efficient in working in the Linux environment requires </a:t>
            </a:r>
            <a:r>
              <a:rPr lang="en-CA" b="1"/>
              <a:t>practice</a:t>
            </a:r>
            <a:r>
              <a:rPr lang="en-CA"/>
              <a:t> and </a:t>
            </a:r>
            <a:r>
              <a:rPr lang="en-CA" b="1"/>
              <a:t>applying </a:t>
            </a:r>
            <a:r>
              <a:rPr lang="en-CA"/>
              <a:t>what you have learned to administering Linux operating systems including: </a:t>
            </a:r>
            <a:r>
              <a:rPr lang="en-CA" b="1"/>
              <a:t>user management</a:t>
            </a:r>
            <a:r>
              <a:rPr lang="en-CA"/>
              <a:t>, </a:t>
            </a:r>
            <a:r>
              <a:rPr lang="en-CA" b="1"/>
              <a:t>installing and removing applications</a:t>
            </a:r>
            <a:r>
              <a:rPr lang="en-CA"/>
              <a:t>, </a:t>
            </a:r>
            <a:r>
              <a:rPr lang="en-CA" b="1"/>
              <a:t>network services</a:t>
            </a:r>
            <a:r>
              <a:rPr lang="en-CA"/>
              <a:t> and </a:t>
            </a:r>
            <a:r>
              <a:rPr lang="en-CA" b="1"/>
              <a:t>network security</a:t>
            </a:r>
            <a:r>
              <a:rPr lang="en-CA"/>
              <a:t>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Although you are </a:t>
            </a:r>
            <a:r>
              <a:rPr lang="en-CA" b="1"/>
              <a:t>NOT</a:t>
            </a:r>
            <a:r>
              <a:rPr lang="en-CA"/>
              <a:t> required to perform </a:t>
            </a:r>
            <a:r>
              <a:rPr lang="en-CA" b="1"/>
              <a:t>Linux administration</a:t>
            </a:r>
            <a:r>
              <a:rPr lang="en-CA"/>
              <a:t> for this course, you will be learning these skills in the following future courses:</a:t>
            </a:r>
            <a:br>
              <a:rPr lang="en-CA"/>
            </a:br>
            <a:endParaRPr lang="en-CA"/>
          </a:p>
          <a:p>
            <a:pPr lvl="1"/>
            <a:r>
              <a:rPr lang="en-CA"/>
              <a:t>OSL740: Administration of Open Source Systems</a:t>
            </a:r>
          </a:p>
          <a:p>
            <a:pPr lvl="1"/>
            <a:r>
              <a:rPr lang="en-CA"/>
              <a:t>OSL840: Advanced Administration of Open Source Systems</a:t>
            </a:r>
          </a:p>
          <a:p>
            <a:pPr marL="0" indent="0">
              <a:buNone/>
            </a:pPr>
            <a:br>
              <a:rPr lang="en-CA"/>
            </a:br>
            <a:r>
              <a:rPr lang="en-CA"/>
              <a:t>Take care and good luck in your future endeavours   </a:t>
            </a:r>
            <a:r>
              <a:rPr lang="en-CA" b="1"/>
              <a:t>:)</a:t>
            </a:r>
            <a:endParaRPr lang="en-CA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Additional Control flow Statements / features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Getting Practice</a:t>
            </a:r>
          </a:p>
          <a:p>
            <a:pPr marL="0" indent="0">
              <a:buNone/>
            </a:pPr>
            <a:r>
              <a:rPr lang="en-CA"/>
              <a:t>To get practice perform </a:t>
            </a:r>
            <a:r>
              <a:rPr lang="en-CA" b="1"/>
              <a:t>Week 12  Tutorial:</a:t>
            </a:r>
            <a:br>
              <a:rPr lang="en-CA" sz="1600" b="1"/>
            </a:br>
            <a:endParaRPr lang="en-CA" sz="1600" b="1"/>
          </a:p>
          <a:p>
            <a:pPr lvl="1"/>
            <a:r>
              <a:rPr lang="en-CA">
                <a:hlinkClick r:id="rId2"/>
              </a:rPr>
              <a:t>INVESTIGATION 1: ADDITIONAL LOGIC STATEMENTS</a:t>
            </a:r>
            <a:br>
              <a:rPr lang="en-CA"/>
            </a:br>
            <a:endParaRPr lang="en-CA"/>
          </a:p>
          <a:p>
            <a:pPr lvl="1"/>
            <a:r>
              <a:rPr lang="en-CA">
                <a:hlinkClick r:id="rId3"/>
              </a:rPr>
              <a:t>INVESTIGATION 2: ADDITIONAL LOOPING STATEMENTS</a:t>
            </a:r>
            <a:br>
              <a:rPr lang="en-CA"/>
            </a:br>
            <a:endParaRPr lang="en-CA"/>
          </a:p>
          <a:p>
            <a:pPr lvl="1"/>
            <a:r>
              <a:rPr lang="en-CA">
                <a:hlinkClick r:id="rId4"/>
              </a:rPr>
              <a:t>INVESTIGATION 3: USING STARTUP FILES</a:t>
            </a:r>
          </a:p>
          <a:p>
            <a:pPr lvl="2"/>
            <a:endParaRPr lang="en-CA"/>
          </a:p>
          <a:p>
            <a:pPr lvl="1"/>
            <a:r>
              <a:rPr lang="en-CA" sz="2000">
                <a:hlinkClick r:id="rId5"/>
              </a:rPr>
              <a:t>LINUX PRACTICE QUESTIONS</a:t>
            </a:r>
            <a:r>
              <a:rPr lang="en-CA" sz="2000"/>
              <a:t>  (Questions </a:t>
            </a:r>
            <a:r>
              <a:rPr lang="en-CA" b="1"/>
              <a:t>1 - 8</a:t>
            </a:r>
            <a:r>
              <a:rPr lang="en-CA"/>
              <a:t>)</a:t>
            </a:r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Additional Control flow Statements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/>
              <a:t>As discussed in a previous lesson, we can use</a:t>
            </a:r>
            <a:br>
              <a:rPr lang="en-US" sz="1800"/>
            </a:br>
            <a:r>
              <a:rPr lang="en-US" sz="1800" b="1"/>
              <a:t>control flow statements </a:t>
            </a:r>
            <a:r>
              <a:rPr lang="en-US" sz="1800"/>
              <a:t>that will control the sequence of</a:t>
            </a:r>
            <a:br>
              <a:rPr lang="en-US" sz="1800"/>
            </a:br>
            <a:r>
              <a:rPr lang="en-US" sz="1800"/>
              <a:t>a running script based on various situations or conditions.</a:t>
            </a:r>
            <a:br>
              <a:rPr lang="en-US" sz="1800"/>
            </a:br>
            <a:endParaRPr lang="en-US" sz="1800"/>
          </a:p>
          <a:p>
            <a:pPr marL="0" indent="0">
              <a:buNone/>
            </a:pPr>
            <a:r>
              <a:rPr lang="en-US" sz="1800"/>
              <a:t>Control Flow Statement are used to make your shell scripts </a:t>
            </a:r>
            <a:br>
              <a:rPr lang="en-US" sz="1800"/>
            </a:br>
            <a:r>
              <a:rPr lang="en-US" sz="1800"/>
              <a:t>more flexible and can adapt to changing situations.</a:t>
            </a:r>
            <a:br>
              <a:rPr lang="en-US" sz="1800"/>
            </a:br>
            <a:endParaRPr lang="en-US" sz="1800"/>
          </a:p>
          <a:p>
            <a:pPr marL="0" indent="0">
              <a:buNone/>
            </a:pPr>
            <a:r>
              <a:rPr lang="en-US" sz="1800"/>
              <a:t>We are going to learn </a:t>
            </a:r>
            <a:r>
              <a:rPr lang="en-US" sz="1800" b="1"/>
              <a:t>more</a:t>
            </a:r>
            <a:r>
              <a:rPr lang="en-US" sz="1800"/>
              <a:t> types of control flow statements </a:t>
            </a:r>
            <a:br>
              <a:rPr lang="en-US" sz="1800"/>
            </a:br>
            <a:r>
              <a:rPr lang="en-US" sz="1800"/>
              <a:t>(both logical and loops) to give more flexibility and power to</a:t>
            </a:r>
            <a:br>
              <a:rPr lang="en-US" sz="1800"/>
            </a:br>
            <a:r>
              <a:rPr lang="en-US" sz="1800"/>
              <a:t>your shell scripts.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endParaRPr lang="en-US" sz="1800"/>
          </a:p>
        </p:txBody>
      </p:sp>
      <p:pic>
        <p:nvPicPr>
          <p:cNvPr id="6" name="Picture 5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991B0A6F-4FCA-4445-98EA-5CEA2D806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8773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Additional Control flow Statements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/>
              <a:t>if-</a:t>
            </a:r>
            <a:r>
              <a:rPr lang="en-US" sz="2900" b="1" err="1"/>
              <a:t>elif</a:t>
            </a:r>
            <a:r>
              <a:rPr lang="en-US" sz="2900" b="1"/>
              <a:t>-else Statements</a:t>
            </a:r>
            <a:br>
              <a:rPr lang="en-US" b="1"/>
            </a:br>
            <a:endParaRPr lang="en-US" b="1"/>
          </a:p>
          <a:p>
            <a:pPr marL="0" indent="0">
              <a:buNone/>
            </a:pPr>
            <a:r>
              <a:rPr lang="en-US"/>
              <a:t>If the test condition returns a </a:t>
            </a:r>
            <a:r>
              <a:rPr lang="en-US" b="1"/>
              <a:t>TRUE</a:t>
            </a:r>
            <a:r>
              <a:rPr lang="en-US"/>
              <a:t> value, then the Linux Commands </a:t>
            </a:r>
            <a:br>
              <a:rPr lang="en-US"/>
            </a:br>
            <a:r>
              <a:rPr lang="en-US"/>
              <a:t>between </a:t>
            </a:r>
            <a:r>
              <a:rPr lang="en-US" b="1"/>
              <a:t>then</a:t>
            </a:r>
            <a:r>
              <a:rPr lang="en-US"/>
              <a:t> and </a:t>
            </a:r>
            <a:r>
              <a:rPr lang="en-US" b="1"/>
              <a:t>else</a:t>
            </a:r>
            <a:r>
              <a:rPr lang="en-US"/>
              <a:t> statements are executed. </a:t>
            </a:r>
          </a:p>
          <a:p>
            <a:pPr marL="0" indent="0">
              <a:buNone/>
            </a:pPr>
            <a:r>
              <a:rPr lang="en-US"/>
              <a:t>If the test returns a </a:t>
            </a:r>
            <a:r>
              <a:rPr lang="en-US" b="1"/>
              <a:t>FALSE</a:t>
            </a:r>
            <a:r>
              <a:rPr lang="en-US"/>
              <a:t> value, then a </a:t>
            </a:r>
            <a:r>
              <a:rPr lang="en-US" b="1"/>
              <a:t>new condition is tested</a:t>
            </a:r>
            <a:r>
              <a:rPr lang="en-US"/>
              <a:t>, </a:t>
            </a:r>
            <a:br>
              <a:rPr lang="en-US"/>
            </a:br>
            <a:r>
              <a:rPr lang="en-US"/>
              <a:t>and action is taken if the result is </a:t>
            </a:r>
            <a:r>
              <a:rPr lang="en-US" b="1"/>
              <a:t>TRUE</a:t>
            </a:r>
            <a:endParaRPr lang="en-US"/>
          </a:p>
          <a:p>
            <a:pPr marL="0" indent="0">
              <a:buNone/>
            </a:pPr>
            <a:r>
              <a:rPr lang="en-US"/>
              <a:t>Otherwise, an action will be taken if the new test condition is </a:t>
            </a:r>
            <a:r>
              <a:rPr lang="en-US" b="1"/>
              <a:t>FALSE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br>
              <a:rPr lang="en-US"/>
            </a:br>
            <a:br>
              <a:rPr lang="en-US"/>
            </a:b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 $num1 –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$num2 ]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“Less Than” 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$num1 –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$num2 ]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“Greater Than”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“Equal to”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FC4C117F-8423-784C-A593-26C94AB3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467" y="1780283"/>
            <a:ext cx="3640081" cy="475577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9362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Additional Control flow Statements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US" b="1"/>
              <a:t>Task:</a:t>
            </a:r>
            <a:br>
              <a:rPr lang="en-US" b="1"/>
            </a:br>
            <a:br>
              <a:rPr lang="en-US" b="1"/>
            </a:br>
            <a:r>
              <a:rPr lang="en-US"/>
              <a:t>Create a </a:t>
            </a:r>
            <a:r>
              <a:rPr lang="en-US" b="1"/>
              <a:t>Bash</a:t>
            </a:r>
            <a:r>
              <a:rPr lang="en-US"/>
              <a:t> Shell script to prompt the user for a  percentage grade. The shell script will then assign a </a:t>
            </a:r>
            <a:r>
              <a:rPr lang="en-US" b="1"/>
              <a:t>letter grade </a:t>
            </a:r>
            <a:r>
              <a:rPr lang="en-US"/>
              <a:t>based </a:t>
            </a:r>
            <a:br>
              <a:rPr lang="en-US"/>
            </a:br>
            <a:r>
              <a:rPr lang="en-US"/>
              <a:t>on the percentage grade.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3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Additional Control flow Statements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8894691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/>
              <a:t>for Loop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sz="1800"/>
              <a:t>In a previous lesson, you learned how to use the for loop using a </a:t>
            </a:r>
            <a:r>
              <a:rPr lang="en-US" sz="1800" b="1"/>
              <a:t>list</a:t>
            </a:r>
            <a:r>
              <a:rPr lang="en-US" sz="1800"/>
              <a:t>.</a:t>
            </a:r>
            <a:br>
              <a:rPr lang="en-US" sz="1800"/>
            </a:br>
            <a:endParaRPr lang="en-US" sz="1800"/>
          </a:p>
          <a:p>
            <a:pPr marL="0" indent="0">
              <a:buNone/>
            </a:pPr>
            <a:r>
              <a:rPr lang="en-US" sz="1800"/>
              <a:t>A list consists of </a:t>
            </a:r>
            <a:r>
              <a:rPr lang="en-US" sz="1800" b="1"/>
              <a:t>arguments</a:t>
            </a:r>
            <a:r>
              <a:rPr lang="en-US" sz="1800"/>
              <a:t> that are used for each iteration of the loop.</a:t>
            </a:r>
            <a:br>
              <a:rPr lang="en-US" sz="1800"/>
            </a:br>
            <a:endParaRPr lang="en-US" sz="1800"/>
          </a:p>
          <a:p>
            <a:pPr marL="0" indent="0">
              <a:buNone/>
            </a:pPr>
            <a:r>
              <a:rPr lang="en-US" sz="1800" b="1"/>
              <a:t>Example:</a:t>
            </a:r>
          </a:p>
          <a:p>
            <a:pPr marL="0" indent="0">
              <a:buNone/>
            </a:pP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item in list </a:t>
            </a:r>
          </a:p>
          <a:p>
            <a:pPr marL="0" indent="0">
              <a:buNone/>
            </a:pP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 </a:t>
            </a:r>
          </a:p>
          <a:p>
            <a:pPr marL="0" indent="0">
              <a:buNone/>
            </a:pP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/>
              <a:t>NOTE: </a:t>
            </a:r>
            <a:r>
              <a:rPr lang="en-US" sz="1800"/>
              <a:t>There are other ways we can use the for loop (including </a:t>
            </a:r>
            <a:r>
              <a:rPr lang="en-US" sz="1800" b="1"/>
              <a:t>command substitution</a:t>
            </a:r>
            <a:r>
              <a:rPr lang="en-US" sz="1800"/>
              <a:t>) </a:t>
            </a:r>
            <a:br>
              <a:rPr lang="en-US" sz="1800"/>
            </a:br>
            <a:r>
              <a:rPr lang="en-US" sz="1800"/>
              <a:t>to allow our shell scripts to be more effective.</a:t>
            </a:r>
          </a:p>
          <a:p>
            <a:pPr marL="0" indent="0">
              <a:buNone/>
            </a:pPr>
            <a:endParaRPr lang="en-CA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Additional Control flow Statements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338690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/>
              <a:t>for Loop using Command Substitution</a:t>
            </a:r>
            <a:br>
              <a:rPr lang="en-US" b="1"/>
            </a:br>
            <a:endParaRPr lang="en-US" b="1"/>
          </a:p>
          <a:p>
            <a:pPr marL="0" indent="0">
              <a:buNone/>
            </a:pPr>
            <a:r>
              <a:rPr lang="en-US" sz="1800"/>
              <a:t>In the example below, we will use </a:t>
            </a:r>
            <a:r>
              <a:rPr lang="en-US" sz="1800" b="1"/>
              <a:t>command substitution </a:t>
            </a:r>
            <a:r>
              <a:rPr lang="en-US" sz="1800"/>
              <a:t>to issue the </a:t>
            </a:r>
            <a:r>
              <a:rPr lang="en-US" sz="1800" b="1"/>
              <a:t>ls</a:t>
            </a:r>
            <a:r>
              <a:rPr lang="en-US" sz="1800"/>
              <a:t> command and have that output (filenames) become </a:t>
            </a:r>
            <a:r>
              <a:rPr lang="en-US" sz="1800" b="1"/>
              <a:t>arguments</a:t>
            </a:r>
            <a:r>
              <a:rPr lang="en-US" sz="1800"/>
              <a:t> in the </a:t>
            </a:r>
            <a:r>
              <a:rPr lang="en-US" sz="1800" b="1"/>
              <a:t>for</a:t>
            </a:r>
            <a:r>
              <a:rPr lang="en-US" sz="1800"/>
              <a:t> list.</a:t>
            </a:r>
            <a:br>
              <a:rPr lang="en-US" sz="1800"/>
            </a:br>
            <a:endParaRPr lang="en-US" sz="1800"/>
          </a:p>
          <a:p>
            <a:pPr marL="0" indent="0">
              <a:buNone/>
            </a:pPr>
            <a:r>
              <a:rPr lang="en-US" b="1"/>
              <a:t>Example:</a:t>
            </a:r>
          </a:p>
          <a:p>
            <a:pPr marL="0" indent="0">
              <a:buNone/>
            </a:pP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var in $(ls)</a:t>
            </a:r>
          </a:p>
          <a:p>
            <a:pPr marL="0" indent="0">
              <a:buNone/>
            </a:pP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“Filename is: $var” </a:t>
            </a:r>
          </a:p>
          <a:p>
            <a:pPr marL="0" indent="0">
              <a:buNone/>
            </a:pPr>
            <a: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2E88DFD4-AAFC-EB47-A9C0-E42630A2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73" y="3437467"/>
            <a:ext cx="4987309" cy="3160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218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Additional Control flow Statements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US" b="1"/>
              <a:t>Task:</a:t>
            </a:r>
            <a:br>
              <a:rPr lang="en-US" b="1"/>
            </a:br>
            <a:br>
              <a:rPr lang="en-US" b="1"/>
            </a:br>
            <a:r>
              <a:rPr lang="en-US"/>
              <a:t>Create a </a:t>
            </a:r>
            <a:r>
              <a:rPr lang="en-US" b="1"/>
              <a:t>Bash</a:t>
            </a:r>
            <a:r>
              <a:rPr lang="en-US"/>
              <a:t> Shell script to clear the screen and then display all files (non-hidden) in your home directory.</a:t>
            </a:r>
            <a:br>
              <a:rPr lang="en-US"/>
            </a:br>
            <a:br>
              <a:rPr lang="en-US"/>
            </a:br>
            <a:r>
              <a:rPr lang="en-US"/>
              <a:t>The output should show files on each line and number: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For Example: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File 1: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abc.txt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File 2: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def.txt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File 3: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ghi.txt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6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Additional Control flow Statements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5748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/>
              <a:t>Using the while Loop Statement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CA"/>
              <a:t>The condition/expression is evaluated, and if the condition/expression is </a:t>
            </a:r>
            <a:r>
              <a:rPr lang="en-CA" b="1" i="1"/>
              <a:t>TRUE</a:t>
            </a:r>
            <a:r>
              <a:rPr lang="en-CA"/>
              <a:t>, the code within … the block is executed. </a:t>
            </a:r>
          </a:p>
          <a:p>
            <a:pPr marL="0" indent="0">
              <a:buNone/>
            </a:pPr>
            <a:r>
              <a:rPr lang="en-CA"/>
              <a:t>This repeats until the condition/expression becomes </a:t>
            </a:r>
            <a:r>
              <a:rPr lang="en-CA" b="1"/>
              <a:t>FALSE</a:t>
            </a:r>
            <a:r>
              <a:rPr lang="en-CA"/>
              <a:t>.</a:t>
            </a:r>
            <a:br>
              <a:rPr lang="en-CA"/>
            </a:br>
            <a:br>
              <a:rPr lang="en-CA"/>
            </a:br>
            <a:r>
              <a:rPr lang="en-CA"/>
              <a:t>Reference: </a:t>
            </a:r>
            <a:r>
              <a:rPr lang="en-CA">
                <a:hlinkClick r:id="rId2"/>
              </a:rPr>
              <a:t>https://en.wikipedia.org/wiki/While_loop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br>
              <a:rPr lang="en-US"/>
            </a:b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answer=10</a:t>
            </a:r>
            <a:b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–p “pick a number between 1 and 10: “ guess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[ $guess –ne 10 ]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read –p “Try again: “ guess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“You are correct”</a:t>
            </a: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EEB4A11-8083-334F-9407-FF0B052DD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9772285" y="779566"/>
            <a:ext cx="1936272" cy="244938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195CE1D-39FB-C54F-9BA4-4995A6CAC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653" y="4013200"/>
            <a:ext cx="3122779" cy="244938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5977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0FE9B0-FDE5-44DE-867E-F86DCFABC3BD}">
  <ds:schemaRefs>
    <ds:schemaRef ds:uri="83d6e24e-72d9-475f-86bc-baec43385f3c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4C4D7ED-F4B5-4841-AE2C-9066FBE029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4CAC16-6E27-4836-997A-869B2FAC7E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0</TotalTime>
  <Words>1751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Gallery</vt:lpstr>
      <vt:lpstr>   OSL640:  INTRODUCTION TO OPEN SOURCE SYSTEMS       Week 12 lesson     logic continued: if – elif – else statement    Loops continued: for loop / while loop    exit &amp; break statements / error-checking / export command    start-up files / further study  </vt:lpstr>
      <vt:lpstr>Lesson  topics</vt:lpstr>
      <vt:lpstr>Additional Control flow Statements</vt:lpstr>
      <vt:lpstr>Additional Control flow Statements</vt:lpstr>
      <vt:lpstr>Additional Control flow Statements</vt:lpstr>
      <vt:lpstr>Additional Control flow Statements</vt:lpstr>
      <vt:lpstr>Additional Control flow Statements</vt:lpstr>
      <vt:lpstr>Additional Control flow Statements</vt:lpstr>
      <vt:lpstr>Additional Control flow Statements</vt:lpstr>
      <vt:lpstr>Additional Control flow Statements</vt:lpstr>
      <vt:lpstr>Exit statement</vt:lpstr>
      <vt:lpstr>break statement</vt:lpstr>
      <vt:lpstr>ERROR-CHeCking</vt:lpstr>
      <vt:lpstr>ERROR-CHeCking</vt:lpstr>
      <vt:lpstr>RUNNING Shell scripts within shell scripts</vt:lpstr>
      <vt:lpstr>Additional Control flow Statements</vt:lpstr>
      <vt:lpstr>Startup files</vt:lpstr>
      <vt:lpstr>Startup files</vt:lpstr>
      <vt:lpstr>Startup files</vt:lpstr>
      <vt:lpstr>Further study</vt:lpstr>
      <vt:lpstr>Additional Control flow Statements /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12</dc:title>
  <dc:creator>Saul, Jennifer</dc:creator>
  <cp:lastModifiedBy>Jason Carman</cp:lastModifiedBy>
  <cp:revision>2</cp:revision>
  <dcterms:created xsi:type="dcterms:W3CDTF">2019-04-25T17:31:46Z</dcterms:created>
  <dcterms:modified xsi:type="dcterms:W3CDTF">2021-09-06T17:00:24Z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