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31"/>
  </p:notesMasterIdLst>
  <p:sldIdLst>
    <p:sldId id="301" r:id="rId5"/>
    <p:sldId id="257" r:id="rId6"/>
    <p:sldId id="332" r:id="rId7"/>
    <p:sldId id="260" r:id="rId8"/>
    <p:sldId id="276" r:id="rId9"/>
    <p:sldId id="285" r:id="rId10"/>
    <p:sldId id="287" r:id="rId11"/>
    <p:sldId id="319" r:id="rId12"/>
    <p:sldId id="288" r:id="rId13"/>
    <p:sldId id="326" r:id="rId14"/>
    <p:sldId id="329" r:id="rId15"/>
    <p:sldId id="321" r:id="rId16"/>
    <p:sldId id="256" r:id="rId17"/>
    <p:sldId id="302" r:id="rId18"/>
    <p:sldId id="323" r:id="rId19"/>
    <p:sldId id="324" r:id="rId20"/>
    <p:sldId id="261" r:id="rId21"/>
    <p:sldId id="294" r:id="rId22"/>
    <p:sldId id="330" r:id="rId23"/>
    <p:sldId id="322" r:id="rId24"/>
    <p:sldId id="331" r:id="rId25"/>
    <p:sldId id="298" r:id="rId26"/>
    <p:sldId id="299" r:id="rId27"/>
    <p:sldId id="325" r:id="rId28"/>
    <p:sldId id="327" r:id="rId29"/>
    <p:sldId id="32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79E7D-176F-4D6D-95AE-44DF7A7CB350}" v="4" dt="2021-07-22T00:38:31.132"/>
    <p1510:client id="{3CCDCF1D-3263-48A5-B078-46E90BE75239}" v="18" dt="2021-07-22T00:40:24.831"/>
    <p1510:client id="{7DD3F706-F825-4D10-ABD4-E50DA8B8E21C}" v="75" dt="2021-07-22T00:37:49.118"/>
    <p1510:client id="{CCA4FE6D-B734-4534-A240-62184B1FE48C}" v="12" dt="2021-07-22T00:18:3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3CCDCF1D-3263-48A5-B078-46E90BE75239}"/>
    <pc:docChg chg="modSld">
      <pc:chgData name="Jason Carman" userId="S::jason.carman@senecacollege.ca::1f74b0c8-6da4-4004-8dc4-296d09d1a81f" providerId="AD" clId="Web-{3CCDCF1D-3263-48A5-B078-46E90BE75239}" dt="2021-07-22T00:40:24.831" v="8" actId="20577"/>
      <pc:docMkLst>
        <pc:docMk/>
      </pc:docMkLst>
      <pc:sldChg chg="modSp">
        <pc:chgData name="Jason Carman" userId="S::jason.carman@senecacollege.ca::1f74b0c8-6da4-4004-8dc4-296d09d1a81f" providerId="AD" clId="Web-{3CCDCF1D-3263-48A5-B078-46E90BE75239}" dt="2021-07-22T00:40:09.190" v="3" actId="20577"/>
        <pc:sldMkLst>
          <pc:docMk/>
          <pc:sldMk cId="2052958121" sldId="321"/>
        </pc:sldMkLst>
        <pc:spChg chg="mod">
          <ac:chgData name="Jason Carman" userId="S::jason.carman@senecacollege.ca::1f74b0c8-6da4-4004-8dc4-296d09d1a81f" providerId="AD" clId="Web-{3CCDCF1D-3263-48A5-B078-46E90BE75239}" dt="2021-07-22T00:40:09.190" v="3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3CCDCF1D-3263-48A5-B078-46E90BE75239}" dt="2021-07-22T00:40:24.831" v="8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3CCDCF1D-3263-48A5-B078-46E90BE75239}" dt="2021-07-22T00:40:24.831" v="8" actId="20577"/>
          <ac:spMkLst>
            <pc:docMk/>
            <pc:sldMk cId="778720162" sldId="32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CCA4FE6D-B734-4534-A240-62184B1FE48C}"/>
    <pc:docChg chg="modSld">
      <pc:chgData name="Jason Carman" userId="S::jason.carman@senecacollege.ca::1f74b0c8-6da4-4004-8dc4-296d09d1a81f" providerId="AD" clId="Web-{CCA4FE6D-B734-4534-A240-62184B1FE48C}" dt="2021-07-22T00:18:27.638" v="5" actId="20577"/>
      <pc:docMkLst>
        <pc:docMk/>
      </pc:docMkLst>
      <pc:sldChg chg="modSp">
        <pc:chgData name="Jason Carman" userId="S::jason.carman@senecacollege.ca::1f74b0c8-6da4-4004-8dc4-296d09d1a81f" providerId="AD" clId="Web-{CCA4FE6D-B734-4534-A240-62184B1FE48C}" dt="2021-07-22T00:16:31.920" v="0" actId="20577"/>
        <pc:sldMkLst>
          <pc:docMk/>
          <pc:sldMk cId="2052958121" sldId="321"/>
        </pc:sldMkLst>
        <pc:spChg chg="mod">
          <ac:chgData name="Jason Carman" userId="S::jason.carman@senecacollege.ca::1f74b0c8-6da4-4004-8dc4-296d09d1a81f" providerId="AD" clId="Web-{CCA4FE6D-B734-4534-A240-62184B1FE48C}" dt="2021-07-22T00:16:31.920" v="0" actId="20577"/>
          <ac:spMkLst>
            <pc:docMk/>
            <pc:sldMk cId="2052958121" sldId="321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CCA4FE6D-B734-4534-A240-62184B1FE48C}" dt="2021-07-22T00:18:27.638" v="5" actId="20577"/>
        <pc:sldMkLst>
          <pc:docMk/>
          <pc:sldMk cId="778720162" sldId="328"/>
        </pc:sldMkLst>
        <pc:spChg chg="mod">
          <ac:chgData name="Jason Carman" userId="S::jason.carman@senecacollege.ca::1f74b0c8-6da4-4004-8dc4-296d09d1a81f" providerId="AD" clId="Web-{CCA4FE6D-B734-4534-A240-62184B1FE48C}" dt="2021-07-22T00:18:27.638" v="5" actId="20577"/>
          <ac:spMkLst>
            <pc:docMk/>
            <pc:sldMk cId="778720162" sldId="328"/>
            <ac:spMk id="3" creationId="{99DF4C7A-3854-7B4B-8D4F-4AD959A565DC}"/>
          </ac:spMkLst>
        </pc:spChg>
      </pc:sldChg>
    </pc:docChg>
  </pc:docChgLst>
  <pc:docChgLst>
    <pc:chgData name="Jason Carman" userId="S::jason.carman@senecacollege.ca::1f74b0c8-6da4-4004-8dc4-296d09d1a81f" providerId="AD" clId="Web-{7DD3F706-F825-4D10-ABD4-E50DA8B8E21C}"/>
    <pc:docChg chg="modSld">
      <pc:chgData name="Jason Carman" userId="S::jason.carman@senecacollege.ca::1f74b0c8-6da4-4004-8dc4-296d09d1a81f" providerId="AD" clId="Web-{7DD3F706-F825-4D10-ABD4-E50DA8B8E21C}" dt="2021-07-22T00:37:49.118" v="33" actId="20577"/>
      <pc:docMkLst>
        <pc:docMk/>
      </pc:docMkLst>
      <pc:sldChg chg="modSp">
        <pc:chgData name="Jason Carman" userId="S::jason.carman@senecacollege.ca::1f74b0c8-6da4-4004-8dc4-296d09d1a81f" providerId="AD" clId="Web-{7DD3F706-F825-4D10-ABD4-E50DA8B8E21C}" dt="2021-07-22T00:37:49.118" v="33" actId="20577"/>
        <pc:sldMkLst>
          <pc:docMk/>
          <pc:sldMk cId="3343982343" sldId="256"/>
        </pc:sldMkLst>
        <pc:spChg chg="mod">
          <ac:chgData name="Jason Carman" userId="S::jason.carman@senecacollege.ca::1f74b0c8-6da4-4004-8dc4-296d09d1a81f" providerId="AD" clId="Web-{7DD3F706-F825-4D10-ABD4-E50DA8B8E21C}" dt="2021-07-22T00:37:49.118" v="33" actId="20577"/>
          <ac:spMkLst>
            <pc:docMk/>
            <pc:sldMk cId="3343982343" sldId="256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7DD3F706-F825-4D10-ABD4-E50DA8B8E21C}" dt="2021-07-22T00:37:15.211" v="4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7DD3F706-F825-4D10-ABD4-E50DA8B8E21C}" dt="2021-07-22T00:37:15.211" v="4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  <pc:docChgLst>
    <pc:chgData name="Jason Carman" userId="S::jason.carman@senecacollege.ca::1f74b0c8-6da4-4004-8dc4-296d09d1a81f" providerId="AD" clId="Web-{09D79E7D-176F-4D6D-95AE-44DF7A7CB350}"/>
    <pc:docChg chg="modSld">
      <pc:chgData name="Jason Carman" userId="S::jason.carman@senecacollege.ca::1f74b0c8-6da4-4004-8dc4-296d09d1a81f" providerId="AD" clId="Web-{09D79E7D-176F-4D6D-95AE-44DF7A7CB350}" dt="2021-07-22T00:38:31.132" v="1" actId="20577"/>
      <pc:docMkLst>
        <pc:docMk/>
      </pc:docMkLst>
      <pc:sldChg chg="modSp">
        <pc:chgData name="Jason Carman" userId="S::jason.carman@senecacollege.ca::1f74b0c8-6da4-4004-8dc4-296d09d1a81f" providerId="AD" clId="Web-{09D79E7D-176F-4D6D-95AE-44DF7A7CB350}" dt="2021-07-22T00:38:31.132" v="1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09D79E7D-176F-4D6D-95AE-44DF7A7CB350}" dt="2021-07-22T00:38:31.132" v="1" actId="20577"/>
          <ac:spMkLst>
            <pc:docMk/>
            <pc:sldMk cId="1986477174" sldId="301"/>
            <ac:spMk id="2" creationId="{1AF487AF-3253-5F42-B599-57667778EA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explorer-files-documents-3d-15011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Ic_visibility_off_48px.svg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_2_-_Unix_/_Linux_File_Management#INVESTIGATION_1:_MANAGING_DIRECTO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wikipedia.org/wiki/Ohjelmointik%C3%A4yt%C3%A4nn%C3%B6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ile_alt_font_awesom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ix.tiss.edu/curriculum/teacher-professional-development/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2:_Unix_/_Linux_File_Management#LINUX_PRACTICE_QUESTIONS" TargetMode="External"/><Relationship Id="rId2" Type="http://schemas.openxmlformats.org/officeDocument/2006/relationships/hyperlink" Target="https://wiki.cdot.senecacollege.ca/wiki/Tutorial_2_-_Unix_/_Linux_File_Managementt#INVESTIGATION_2:_MANAGING_TEXT_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Path_(comput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PICOL_icon_Path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/>
              <a:t>  </a:t>
            </a:r>
            <a:r>
              <a:rPr lang="en-US" sz="2700">
                <a:ea typeface="+mj-lt"/>
                <a:cs typeface="+mj-lt"/>
              </a:rPr>
              <a:t>OSL640:  INTRODUCTION TO OPEN SOURCE SYSTEMS</a:t>
            </a:r>
            <a:br>
              <a:rPr lang="en-US" sz="2700">
                <a:ea typeface="+mj-lt"/>
                <a:cs typeface="+mj-lt"/>
              </a:rPr>
            </a:br>
            <a:r>
              <a:rPr lang="en-US" sz="1200">
                <a:ea typeface="+mj-lt"/>
                <a:cs typeface="+mj-lt"/>
              </a:rPr>
              <a:t> </a:t>
            </a: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Week2:</a:t>
            </a:r>
            <a:r>
              <a:rPr lang="en-US" sz="2200"/>
              <a:t>  </a:t>
            </a:r>
            <a:r>
              <a:rPr lang="en-US" sz="2200">
                <a:solidFill>
                  <a:srgbClr val="0070C0"/>
                </a:solidFill>
              </a:rPr>
              <a:t>lesson 1</a:t>
            </a:r>
            <a:br>
              <a:rPr lang="en-US" sz="2200"/>
            </a:b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Unix &amp; Linux file management concepts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managing directories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3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/>
              <a:t>Determine Type of File</a:t>
            </a:r>
            <a:br>
              <a:rPr lang="en-CA" sz="2400" b="1"/>
            </a:br>
            <a:endParaRPr lang="en-CA" sz="1700" b="1"/>
          </a:p>
          <a:p>
            <a:pPr marL="0" indent="0">
              <a:buNone/>
            </a:pPr>
            <a:r>
              <a:rPr lang="en-CA" sz="1700"/>
              <a:t>When issuing the </a:t>
            </a:r>
            <a:r>
              <a:rPr lang="en-CA" sz="1700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 sz="1700"/>
              <a:t> command to view directory contents of viewing a directory, </a:t>
            </a:r>
            <a:br>
              <a:rPr lang="en-CA" sz="1700"/>
            </a:br>
            <a:r>
              <a:rPr lang="en-CA" sz="1700"/>
              <a:t>the </a:t>
            </a:r>
            <a:r>
              <a:rPr lang="en-CA" sz="1700" b="1">
                <a:latin typeface="Courier New" panose="02070309020205020404" pitchFamily="49" charset="0"/>
                <a:cs typeface="Courier New" panose="02070309020205020404" pitchFamily="49" charset="0"/>
              </a:rPr>
              <a:t>–l</a:t>
            </a:r>
            <a:r>
              <a:rPr lang="en-CA" sz="1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700"/>
              <a:t>option can be used to help determine it file type.</a:t>
            </a:r>
            <a:br>
              <a:rPr lang="en-CA" sz="1600"/>
            </a:br>
            <a:endParaRPr lang="en-CA" sz="1600"/>
          </a:p>
          <a:p>
            <a:pPr marL="0" indent="0">
              <a:buNone/>
            </a:pPr>
            <a:r>
              <a:rPr lang="en-CA" sz="1300" b="1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  <a:p>
            <a:pPr marL="0" indent="0">
              <a:buNone/>
            </a:pPr>
            <a:r>
              <a:rPr lang="en-CA" sz="1300" b="1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rwxr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-x 2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users 6 Jan 11 09:42 documents</a:t>
            </a:r>
          </a:p>
          <a:p>
            <a:pPr marL="0" indent="0">
              <a:buNone/>
            </a:pPr>
            <a:r>
              <a:rPr lang="en-CA" sz="1300" b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-r--r-- 1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users 0 Jan 11 09:42 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endParaRPr lang="en-CA" sz="1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300" b="1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A" sz="130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- 1 root root 1, 3 Dec  2 07:25 /dev/null</a:t>
            </a:r>
            <a:b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700"/>
              <a:t>The first character on the </a:t>
            </a:r>
            <a:r>
              <a:rPr lang="en-CA" sz="1700" b="1" u="sng"/>
              <a:t>left</a:t>
            </a:r>
            <a:r>
              <a:rPr lang="en-CA" sz="1700"/>
              <a:t> of the output indicates the type of file: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directory file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regular file</a:t>
            </a:r>
          </a:p>
          <a:p>
            <a:pPr marL="0" indent="0">
              <a:buNone/>
            </a:pP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CA" sz="13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r>
              <a:rPr lang="en-CA" sz="1300">
                <a:latin typeface="Courier New" panose="02070309020205020404" pitchFamily="49" charset="0"/>
                <a:cs typeface="Courier New" panose="02070309020205020404" pitchFamily="49" charset="0"/>
              </a:rPr>
              <a:t> device file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97B9CB2D-B39A-8048-9E24-D997E7F1B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769242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400" b="1"/>
              <a:t>Hidden Files</a:t>
            </a:r>
            <a:br>
              <a:rPr lang="en-CA" sz="2400" b="1"/>
            </a:br>
            <a:endParaRPr lang="en-CA" sz="2400" b="1"/>
          </a:p>
          <a:p>
            <a:pPr marL="0" indent="0">
              <a:buNone/>
            </a:pPr>
            <a:r>
              <a:rPr lang="en-CA"/>
              <a:t>A file is hidden if its name starts with a period “.” </a:t>
            </a:r>
            <a:br>
              <a:rPr lang="en-CA"/>
            </a:br>
            <a:r>
              <a:rPr lang="en-CA"/>
              <a:t>This can hide both regular files and directory files.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Why make files hidden?</a:t>
            </a:r>
          </a:p>
          <a:p>
            <a:r>
              <a:rPr lang="en-CA" sz="1800"/>
              <a:t>To clean up directories </a:t>
            </a:r>
          </a:p>
          <a:p>
            <a:r>
              <a:rPr lang="en-CA" sz="1800"/>
              <a:t>To hide backups </a:t>
            </a:r>
          </a:p>
          <a:p>
            <a:r>
              <a:rPr lang="en-CA" sz="1800"/>
              <a:t>To protect important files from accidental deletion 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If you issued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without arguments, hidden files do NOT appear.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/>
              <a:t> option will show all files including hidden and non-hidden. Current and Parent directories ( . and ..) are displayed 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CA"/>
              <a:t> command with the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/>
              <a:t>option will show all files including hidden and </a:t>
            </a:r>
            <a:br>
              <a:rPr lang="en-CA"/>
            </a:br>
            <a:r>
              <a:rPr lang="en-CA"/>
              <a:t>non-hidden. Current and Parent directories ( . and ..) are NOT displayed </a:t>
            </a:r>
            <a:endParaRPr lang="en-US"/>
          </a:p>
        </p:txBody>
      </p:sp>
      <p:pic>
        <p:nvPicPr>
          <p:cNvPr id="7" name="Picture 6" descr="A picture containing text, businesscard, envelope, vector graphics&#10;&#10;Description automatically generated">
            <a:extLst>
              <a:ext uri="{FF2B5EF4-FFF2-40B4-BE49-F238E27FC236}">
                <a16:creationId xmlns:a16="http://schemas.microsoft.com/office/drawing/2014/main" id="{245EA76C-0BF8-9442-A0D7-EECD5455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8777" y="1480262"/>
            <a:ext cx="1436077" cy="110467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E9728AE-EF52-4744-906B-F523B75F2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73761" y="1858830"/>
            <a:ext cx="726107" cy="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0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11677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the online tutorial </a:t>
            </a:r>
            <a:r>
              <a:rPr lang="en-CA" b="1" err="1"/>
              <a:t>Tutorial</a:t>
            </a:r>
            <a:r>
              <a:rPr lang="en-CA" b="1"/>
              <a:t> 2: Unix / Linux File Management </a:t>
            </a: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2000"/>
            </a:br>
            <a:endParaRPr lang="en-CA" sz="2000"/>
          </a:p>
          <a:p>
            <a:pPr lvl="1"/>
            <a:r>
              <a:rPr lang="en-CA" sz="2000">
                <a:hlinkClick r:id="rId2"/>
              </a:rPr>
              <a:t>INVESTIGATION 1: MANAGING DIRECTORIES</a:t>
            </a:r>
            <a:br>
              <a:rPr lang="en-CA"/>
            </a:br>
            <a:endParaRPr lang="en-CA"/>
          </a:p>
          <a:p>
            <a:pPr lvl="1"/>
            <a:r>
              <a:rPr lang="en-CA" sz="2000">
                <a:hlinkClick r:id="rId3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1 – 8)</a:t>
            </a:r>
            <a:br>
              <a:rPr lang="en-CA" sz="1400"/>
            </a:br>
            <a:br>
              <a:rPr lang="en-CA" sz="1400"/>
            </a:br>
            <a:endParaRPr lang="en-CA" sz="1400"/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>
                <a:ea typeface="+mj-lt"/>
                <a:cs typeface="+mj-lt"/>
              </a:rPr>
              <a:t>  OSL640: Introduction to open source systems</a:t>
            </a:r>
            <a:br>
              <a:rPr lang="en-US"/>
            </a:br>
            <a:r>
              <a:rPr lang="en-US" sz="1200"/>
              <a:t> </a:t>
            </a:r>
            <a:r>
              <a:rPr lang="en-US" sz="2200"/>
              <a:t>  </a:t>
            </a:r>
            <a:br>
              <a:rPr lang="en-US" sz="2200"/>
            </a:br>
            <a:r>
              <a:rPr lang="en-US" sz="2200"/>
              <a:t>   </a:t>
            </a:r>
            <a:r>
              <a:rPr lang="en-US" sz="2200">
                <a:solidFill>
                  <a:srgbClr val="0070C0"/>
                </a:solidFill>
              </a:rPr>
              <a:t>Week2:  lesson 2</a:t>
            </a:r>
            <a:br>
              <a:rPr lang="en-US" sz="2200"/>
            </a:br>
            <a:br>
              <a:rPr lang="en-US" sz="2200"/>
            </a:br>
            <a:r>
              <a:rPr lang="en-US" sz="2200"/>
              <a:t> </a:t>
            </a:r>
            <a:r>
              <a:rPr lang="en-US" sz="2200">
                <a:solidFill>
                  <a:srgbClr val="0070C0"/>
                </a:solidFill>
              </a:rPr>
              <a:t>  managing text files: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USING Text editors to create &amp; edit a text file</a:t>
            </a:r>
            <a:br>
              <a:rPr lang="en-US" sz="2200">
                <a:solidFill>
                  <a:srgbClr val="0070C0"/>
                </a:solidFill>
              </a:rPr>
            </a:br>
            <a:r>
              <a:rPr lang="en-US" sz="2200">
                <a:solidFill>
                  <a:srgbClr val="0070C0"/>
                </a:solidFill>
              </a:rPr>
              <a:t>   managing text file content</a:t>
            </a:r>
            <a:br>
              <a:rPr lang="en-US" sz="2200"/>
            </a:br>
            <a:br>
              <a:rPr lang="en-US" sz="2400"/>
            </a:br>
            <a:br>
              <a:rPr lang="en-US" sz="24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/>
              <a:t>Photos and icons used in this slide show are licensed under </a:t>
            </a:r>
            <a:r>
              <a:rPr lang="en-CA">
                <a:hlinkClick r:id="rId2"/>
              </a:rPr>
              <a:t>CC BY-SA</a:t>
            </a:r>
            <a:endParaRPr lang="en-CA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Creating Text Files</a:t>
            </a:r>
          </a:p>
          <a:p>
            <a:pPr lvl="1"/>
            <a:r>
              <a:rPr lang="en-US" dirty="0"/>
              <a:t>Purpose of a Text Editor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Text Editor / Demonstration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Text Editor / Demonstration</a:t>
            </a:r>
          </a:p>
          <a:p>
            <a:pPr marL="0" indent="0">
              <a:buNone/>
            </a:pPr>
            <a:r>
              <a:rPr lang="en-US" b="1" dirty="0"/>
              <a:t>Managing / Manipulating Text Files</a:t>
            </a:r>
          </a:p>
          <a:p>
            <a:pPr lvl="1" fontAlgn="t"/>
            <a:r>
              <a:rPr lang="en-US" dirty="0"/>
              <a:t>Linux Commands: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more/less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t"/>
            <a:r>
              <a:rPr lang="en-US" dirty="0"/>
              <a:t>Demonstration</a:t>
            </a:r>
          </a:p>
          <a:p>
            <a:pPr marL="0" indent="0">
              <a:buNone/>
            </a:pPr>
            <a:r>
              <a:rPr lang="en-US" b="1" dirty="0"/>
              <a:t>Homework</a:t>
            </a:r>
          </a:p>
          <a:p>
            <a:pPr lvl="1"/>
            <a:r>
              <a:rPr lang="en-US" dirty="0"/>
              <a:t>Perform </a:t>
            </a:r>
            <a:r>
              <a:rPr lang="en-US" b="1" dirty="0"/>
              <a:t>Tutorial 2: Unix / Linux File Management (Investigation 2)</a:t>
            </a:r>
            <a:br>
              <a:rPr lang="en-US" b="1" dirty="0"/>
            </a:br>
            <a:r>
              <a:rPr lang="en-US" dirty="0"/>
              <a:t>Perform LINUX PRACTICE QUESTIONS (9 – </a:t>
            </a:r>
            <a:r>
              <a:rPr lang="en-US"/>
              <a:t>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A </a:t>
            </a:r>
            <a:r>
              <a:rPr lang="en-CA" sz="1800" b="1"/>
              <a:t>Text Editor </a:t>
            </a:r>
            <a:r>
              <a:rPr lang="en-CA" sz="1800"/>
              <a:t>allows users to </a:t>
            </a:r>
            <a:r>
              <a:rPr lang="en-CA" sz="1800" b="1"/>
              <a:t>create</a:t>
            </a:r>
            <a:r>
              <a:rPr lang="en-CA" sz="1800"/>
              <a:t>, </a:t>
            </a:r>
            <a:r>
              <a:rPr lang="en-CA" sz="1800" b="1"/>
              <a:t>modify</a:t>
            </a:r>
            <a:r>
              <a:rPr lang="en-CA" sz="1800"/>
              <a:t> and </a:t>
            </a:r>
            <a:r>
              <a:rPr lang="en-CA" sz="1800" b="1"/>
              <a:t>save</a:t>
            </a:r>
            <a:r>
              <a:rPr lang="en-CA" sz="1800"/>
              <a:t> editing changes of text files.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Although </a:t>
            </a:r>
            <a:r>
              <a:rPr lang="en-CA" sz="1800" b="1"/>
              <a:t>programming students</a:t>
            </a:r>
            <a:r>
              <a:rPr lang="en-CA" sz="1800"/>
              <a:t> can use </a:t>
            </a:r>
            <a:r>
              <a:rPr lang="en-CA" sz="1800" b="1"/>
              <a:t>graphical IDE's </a:t>
            </a:r>
            <a:r>
              <a:rPr lang="en-CA" sz="1800"/>
              <a:t>to code and compile programs, students can </a:t>
            </a:r>
            <a:r>
              <a:rPr lang="en-CA" sz="1800" b="1"/>
              <a:t>create source code</a:t>
            </a:r>
            <a:r>
              <a:rPr lang="en-CA" sz="1800"/>
              <a:t> using a text editor and </a:t>
            </a:r>
            <a:r>
              <a:rPr lang="en-CA" sz="1800" b="1"/>
              <a:t>compile their source code</a:t>
            </a:r>
            <a:r>
              <a:rPr lang="en-CA" sz="1800"/>
              <a:t> in their Matrix account</a:t>
            </a:r>
            <a:br>
              <a:rPr lang="en-CA" sz="1800"/>
            </a:br>
            <a:r>
              <a:rPr lang="en-CA" sz="1800"/>
              <a:t>to generate </a:t>
            </a:r>
            <a:r>
              <a:rPr lang="en-CA" sz="1800" b="1"/>
              <a:t>executable programs</a:t>
            </a:r>
            <a:r>
              <a:rPr lang="en-CA" sz="1800"/>
              <a:t>.</a:t>
            </a: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br>
              <a:rPr lang="en-CA" sz="1800"/>
            </a:br>
            <a:endParaRPr lang="en-CA" sz="18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CA54AB-3B39-AB48-936B-AD494D58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1631" y="2614305"/>
            <a:ext cx="3348403" cy="2103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57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21531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 b="1"/>
              <a:t>Networking and Tech Support students</a:t>
            </a:r>
            <a:r>
              <a:rPr lang="en-CA" sz="1800"/>
              <a:t> use a text editor to </a:t>
            </a:r>
            <a:r>
              <a:rPr lang="en-CA" sz="1800" b="1"/>
              <a:t>edit configuration files</a:t>
            </a:r>
            <a:r>
              <a:rPr lang="en-CA" sz="1800"/>
              <a:t>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Throughout their program, students will become familiar with the process of </a:t>
            </a:r>
            <a:r>
              <a:rPr lang="en-CA" sz="1800" b="1"/>
              <a:t>installing</a:t>
            </a:r>
            <a:r>
              <a:rPr lang="en-CA" sz="1800"/>
              <a:t>, </a:t>
            </a:r>
            <a:r>
              <a:rPr lang="en-CA" sz="1800" b="1"/>
              <a:t>configuring</a:t>
            </a:r>
            <a:r>
              <a:rPr lang="en-CA" sz="1800"/>
              <a:t>, and </a:t>
            </a:r>
            <a:r>
              <a:rPr lang="en-CA" sz="1800" b="1"/>
              <a:t>running</a:t>
            </a:r>
            <a:r>
              <a:rPr lang="en-CA" sz="1800"/>
              <a:t> network services on their Linux servers.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Text editors are an important tools to help setup but also "</a:t>
            </a:r>
            <a:r>
              <a:rPr lang="en-CA" sz="1800" b="1"/>
              <a:t>tweak</a:t>
            </a:r>
            <a:r>
              <a:rPr lang="en-CA" sz="1800"/>
              <a:t>" or make </a:t>
            </a:r>
            <a:r>
              <a:rPr lang="en-CA" sz="1800" b="1"/>
              <a:t>periodic changes in networking services configuration</a:t>
            </a:r>
            <a:r>
              <a:rPr lang="en-CA" sz="1800"/>
              <a:t>.</a:t>
            </a:r>
            <a:endParaRPr lang="en-US" sz="180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A00BDC-604C-FF48-B2DC-02FF3A6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9" y="2756048"/>
            <a:ext cx="3945795" cy="2044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79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54942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Editors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Regardless of the IT stream that they are in, it is useful for students to </a:t>
            </a:r>
            <a:r>
              <a:rPr lang="en-CA" sz="1800" b="1"/>
              <a:t>expose themselves to different text editors and then use one that they feel most comfortable working with</a:t>
            </a:r>
            <a:r>
              <a:rPr lang="en-CA" sz="1800"/>
              <a:t>. 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two most readily-available command line text editors in Linux are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CA" sz="1800"/>
              <a:t> and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1800"/>
              <a:t>. </a:t>
            </a:r>
            <a:endParaRPr lang="en-US" sz="1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721AE-ADEA-014B-AF73-C4AD76AE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008" y="2155995"/>
            <a:ext cx="2793023" cy="1965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74055-CB26-DF4D-8851-BBAB317F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383" y="4554415"/>
            <a:ext cx="2813648" cy="2034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60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535009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200" b="1"/>
              <a:t>Nano Text Editor</a:t>
            </a:r>
            <a:br>
              <a:rPr lang="en-CA" sz="2200"/>
            </a:br>
            <a:endParaRPr lang="en-CA" sz="2200"/>
          </a:p>
          <a:p>
            <a:pPr marL="0" indent="0">
              <a:buNone/>
            </a:pPr>
            <a:r>
              <a:rPr lang="en-CA" sz="1800"/>
              <a:t>The </a:t>
            </a:r>
            <a:r>
              <a:rPr lang="en-CA" sz="1800" b="1"/>
              <a:t>nano</a:t>
            </a:r>
            <a:r>
              <a:rPr lang="en-CA" sz="1800"/>
              <a:t> text editor is considered to be an </a:t>
            </a:r>
            <a:r>
              <a:rPr lang="en-CA" sz="1800" err="1"/>
              <a:t>easiy</a:t>
            </a:r>
            <a:r>
              <a:rPr lang="en-CA" sz="1800"/>
              <a:t>-to-use text editor.  When using the nano text editor, you are placed in </a:t>
            </a:r>
            <a:r>
              <a:rPr lang="en-CA" sz="1800" b="1"/>
              <a:t>INPUT</a:t>
            </a:r>
            <a:r>
              <a:rPr lang="en-CA" sz="1800"/>
              <a:t> mode, </a:t>
            </a:r>
            <a:br>
              <a:rPr lang="en-CA" sz="1800"/>
            </a:br>
            <a:r>
              <a:rPr lang="en-CA" sz="1800"/>
              <a:t>to enter text immediately.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sz="1800"/>
              <a:t>Nano editing </a:t>
            </a:r>
            <a:r>
              <a:rPr lang="en-CA" sz="1800" b="1"/>
              <a:t>commands</a:t>
            </a:r>
            <a:r>
              <a:rPr lang="en-CA" sz="1800"/>
              <a:t> typically consist of the</a:t>
            </a:r>
            <a:r>
              <a:rPr lang="en-CA" sz="1800" b="1"/>
              <a:t> ^</a:t>
            </a:r>
            <a:r>
              <a:rPr lang="en-CA" sz="1800"/>
              <a:t> symbol </a:t>
            </a:r>
            <a:br>
              <a:rPr lang="en-CA" sz="1800"/>
            </a:br>
            <a:r>
              <a:rPr lang="en-CA" sz="1800"/>
              <a:t>which represents the 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&lt;ctrl&gt;</a:t>
            </a:r>
            <a:r>
              <a:rPr lang="en-CA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sz="1800"/>
              <a:t>key followed by a character</a:t>
            </a:r>
            <a:br>
              <a:rPr lang="en-CA" sz="1800"/>
            </a:br>
            <a:br>
              <a:rPr lang="en-CA" sz="1800"/>
            </a:br>
            <a:r>
              <a:rPr lang="en-CA" sz="1800" b="1"/>
              <a:t>NOTE: </a:t>
            </a:r>
            <a:r>
              <a:rPr lang="en-CA" sz="1800"/>
              <a:t>There is no </a:t>
            </a:r>
            <a:r>
              <a:rPr lang="en-CA" sz="1800" b="1"/>
              <a:t>undo</a:t>
            </a:r>
            <a:r>
              <a:rPr lang="en-CA" sz="1800"/>
              <a:t> command in Nano!</a:t>
            </a:r>
            <a:br>
              <a:rPr lang="en-CA" sz="1800"/>
            </a:br>
            <a:endParaRPr lang="en-CA" sz="1800"/>
          </a:p>
          <a:p>
            <a:pPr marL="0" indent="0">
              <a:buNone/>
            </a:pPr>
            <a:r>
              <a:rPr lang="en-CA" sz="1800"/>
              <a:t>The table on the right list a few Nano commands</a:t>
            </a:r>
            <a:br>
              <a:rPr lang="en-CA" sz="1800"/>
            </a:br>
            <a:r>
              <a:rPr lang="en-CA" sz="1800"/>
              <a:t>and their purpose.  Refer to </a:t>
            </a:r>
            <a:r>
              <a:rPr lang="en-CA" sz="1800" b="1"/>
              <a:t>week 2 notes </a:t>
            </a:r>
            <a:r>
              <a:rPr lang="en-CA" sz="1800"/>
              <a:t>for a</a:t>
            </a:r>
            <a:br>
              <a:rPr lang="en-CA" sz="1800"/>
            </a:br>
            <a:r>
              <a:rPr lang="en-CA" sz="1800" b="1"/>
              <a:t>nano reference sheet.</a:t>
            </a:r>
            <a:br>
              <a:rPr lang="en-CA" sz="1800" b="1"/>
            </a:br>
            <a:br>
              <a:rPr lang="en-CA" sz="1800" b="1"/>
            </a:br>
            <a:r>
              <a:rPr lang="en-CA" sz="1800" b="1"/>
              <a:t>NOTE:  </a:t>
            </a:r>
            <a:r>
              <a:rPr lang="en-CA" sz="1800"/>
              <a:t>In the Nano reference sheet</a:t>
            </a:r>
            <a:r>
              <a:rPr lang="en-CA" sz="1800" b="1"/>
              <a:t>, </a:t>
            </a:r>
            <a:r>
              <a:rPr lang="en-CA" sz="1800"/>
              <a:t>the letter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A" sz="1800"/>
              <a:t> represents </a:t>
            </a:r>
            <a:br>
              <a:rPr lang="en-CA" sz="1800"/>
            </a:br>
            <a:r>
              <a:rPr lang="en-CA" sz="1800"/>
              <a:t>             the </a:t>
            </a:r>
            <a:r>
              <a:rPr lang="en-CA" sz="1800" b="1">
                <a:latin typeface="Courier New" panose="02070309020205020404" pitchFamily="49" charset="0"/>
                <a:cs typeface="Courier New" panose="02070309020205020404" pitchFamily="49" charset="0"/>
              </a:rPr>
              <a:t>&lt;esc&gt; </a:t>
            </a:r>
            <a:r>
              <a:rPr lang="en-CA" sz="1800"/>
              <a:t>key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4DE5DB-FC6B-BE45-9403-1A230C80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40391"/>
            <a:ext cx="3640138" cy="1166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C0A930-41A9-E140-8B59-C8ED71CF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9553"/>
              </p:ext>
            </p:extLst>
          </p:nvPr>
        </p:nvGraphicFramePr>
        <p:xfrm>
          <a:off x="6986588" y="2781447"/>
          <a:ext cx="4940300" cy="28519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&lt;ctrl&gt;&lt;space&gt; ,</a:t>
                      </a:r>
                      <a:b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&lt;ctrl&gt;a , &lt;ctrl&gt;e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&lt;ctrl&gt;k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&lt;esc&gt;6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&lt;ctrl&gt;u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Cut / Copied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&lt;ctrl&gt;g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&lt;ctrl&gt;x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13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 sz="1600"/>
              <a:t>Your instructor will demonstrate how to create and edit a text file using the nano text editor.</a:t>
            </a:r>
            <a:br>
              <a:rPr lang="en-CA" sz="1600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Unix / Linux File Management Concepts</a:t>
            </a:r>
          </a:p>
          <a:p>
            <a:pPr lvl="1"/>
            <a:r>
              <a:rPr lang="en-US"/>
              <a:t>Purpose of Directories</a:t>
            </a:r>
          </a:p>
          <a:p>
            <a:pPr lvl="1"/>
            <a:r>
              <a:rPr lang="en-US"/>
              <a:t>Directory Pathnames / Tree Diagrams</a:t>
            </a:r>
          </a:p>
          <a:p>
            <a:pPr lvl="1"/>
            <a:r>
              <a:rPr lang="en-US"/>
              <a:t>Filename Rules</a:t>
            </a:r>
          </a:p>
          <a:p>
            <a:pPr marL="0" indent="0">
              <a:buNone/>
            </a:pPr>
            <a:r>
              <a:rPr lang="en-US" b="1"/>
              <a:t>Managing Directories</a:t>
            </a:r>
          </a:p>
          <a:p>
            <a:pPr lvl="1" fontAlgn="t"/>
            <a:r>
              <a:rPr lang="en-US"/>
              <a:t>Creating / Viewing Contents of / Manipulating / Removing Directories:</a:t>
            </a:r>
            <a:br>
              <a:rPr lang="en-US"/>
            </a:b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 –p,</a:t>
            </a:r>
            <a:r>
              <a:rPr lang="en-CA" sz="1400" b="1"/>
              <a:t> </a:t>
            </a: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rm -r –</a:t>
            </a:r>
            <a:r>
              <a:rPr lang="en-CA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, ls  -l -d –R </a:t>
            </a:r>
            <a:r>
              <a:rPr lang="en-CA" sz="1400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cp –R</a:t>
            </a:r>
            <a:r>
              <a:rPr lang="en-CA" sz="1400" b="1"/>
              <a:t>,  </a:t>
            </a:r>
            <a:r>
              <a:rPr lang="en-CA" sz="1400" b="1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endParaRPr lang="en-CA" sz="1400"/>
          </a:p>
          <a:p>
            <a:pPr lvl="1" fontAlgn="t"/>
            <a:r>
              <a:rPr lang="en-CA"/>
              <a:t>Demonstration</a:t>
            </a:r>
            <a:endParaRPr lang="en-US"/>
          </a:p>
          <a:p>
            <a:pPr marL="0" indent="0">
              <a:buNone/>
            </a:pPr>
            <a:r>
              <a:rPr lang="en-US" b="1"/>
              <a:t>Homework</a:t>
            </a:r>
          </a:p>
          <a:p>
            <a:pPr lvl="1"/>
            <a:r>
              <a:rPr lang="en-US"/>
              <a:t>Perform </a:t>
            </a:r>
            <a:r>
              <a:rPr lang="en-US" b="1"/>
              <a:t>Tutorial 2: Unix / Linux File Management (Investigation 1)</a:t>
            </a:r>
            <a:br>
              <a:rPr lang="en-US" b="1"/>
            </a:br>
            <a:r>
              <a:rPr lang="en-US"/>
              <a:t>Perform LINUX PRACTICE QUESTIONS (1 – 8)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5230575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200" b="1"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CA" sz="2200" b="1"/>
              <a:t>  Text Editor</a:t>
            </a:r>
            <a:br>
              <a:rPr lang="en-CA" sz="2200"/>
            </a:br>
            <a:endParaRPr lang="en-CA" sz="2200"/>
          </a:p>
          <a:p>
            <a:pPr marL="0" indent="0">
              <a:buNone/>
            </a:pPr>
            <a:r>
              <a:rPr lang="en-CA" sz="1900"/>
              <a:t>The </a:t>
            </a:r>
            <a:r>
              <a:rPr lang="en-CA" sz="1900" b="1"/>
              <a:t>vi</a:t>
            </a:r>
            <a:r>
              <a:rPr lang="en-CA" sz="1900"/>
              <a:t> (</a:t>
            </a:r>
            <a:r>
              <a:rPr lang="en-CA" sz="1900" b="1"/>
              <a:t>vim</a:t>
            </a:r>
            <a:r>
              <a:rPr lang="en-CA" sz="1900"/>
              <a:t>) text editor (although taking longer to learn) </a:t>
            </a:r>
            <a:br>
              <a:rPr lang="en-CA" sz="1900"/>
            </a:br>
            <a:r>
              <a:rPr lang="en-CA" sz="1900"/>
              <a:t>has outstanding features to increase coding productivity..</a:t>
            </a:r>
            <a:br>
              <a:rPr lang="en-CA" sz="1900"/>
            </a:br>
            <a:endParaRPr lang="en-CA" sz="1900"/>
          </a:p>
          <a:p>
            <a:pPr marL="0" indent="0">
              <a:buNone/>
            </a:pPr>
            <a:r>
              <a:rPr lang="en-CA" sz="1900"/>
              <a:t>The major different between nano and vi is that </a:t>
            </a:r>
            <a:r>
              <a:rPr lang="en-CA" sz="1900" b="1"/>
              <a:t>vi starts in COMMAND LINE mode</a:t>
            </a:r>
            <a:r>
              <a:rPr lang="en-CA" sz="1900"/>
              <a:t>.  You need to issue letter commands to perform text editing or press colon  “: ”  to enter last line mode to issue more complex commands. </a:t>
            </a:r>
          </a:p>
          <a:p>
            <a:pPr marL="0" indent="0">
              <a:buNone/>
            </a:pPr>
            <a:r>
              <a:rPr lang="en-CA" sz="1900"/>
              <a:t>To make it easier to learn how to use this text editor, an </a:t>
            </a:r>
            <a:r>
              <a:rPr lang="en-CA" sz="1900" b="1"/>
              <a:t>online tutorial</a:t>
            </a:r>
            <a:r>
              <a:rPr lang="en-CA" sz="1900"/>
              <a:t> was created (two decades ago) to provide you "hands-on" experience in command editing techniques.</a:t>
            </a:r>
          </a:p>
          <a:p>
            <a:pPr marL="0" indent="0">
              <a:buNone/>
            </a:pPr>
            <a:r>
              <a:rPr lang="en-CA" sz="1900"/>
              <a:t>To run this tutorial, issue the following command in Matrix:</a:t>
            </a:r>
            <a:br>
              <a:rPr lang="en-CA" sz="1900"/>
            </a:br>
            <a:r>
              <a:rPr lang="en-CA" sz="1900" b="1">
                <a:solidFill>
                  <a:srgbClr val="0070C0"/>
                </a:solidFill>
              </a:rPr>
              <a:t>/home/</a:t>
            </a:r>
            <a:r>
              <a:rPr lang="en-CA" sz="1900" b="1" err="1">
                <a:solidFill>
                  <a:srgbClr val="0070C0"/>
                </a:solidFill>
              </a:rPr>
              <a:t>murray.saul</a:t>
            </a:r>
            <a:r>
              <a:rPr lang="en-CA" sz="1900" b="1">
                <a:solidFill>
                  <a:srgbClr val="0070C0"/>
                </a:solidFill>
              </a:rPr>
              <a:t>/vi-tutorial</a:t>
            </a:r>
            <a:br>
              <a:rPr lang="en-CA" sz="1900" b="1">
                <a:solidFill>
                  <a:srgbClr val="0070C0"/>
                </a:solidFill>
              </a:rPr>
            </a:br>
            <a:endParaRPr lang="en-CA" sz="1900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sz="1900"/>
              <a:t>You can refer to your </a:t>
            </a:r>
            <a:r>
              <a:rPr lang="en-CA" sz="1900" b="1"/>
              <a:t>week 2 notes </a:t>
            </a:r>
            <a:r>
              <a:rPr lang="en-CA" sz="1900"/>
              <a:t>for a </a:t>
            </a:r>
            <a:br>
              <a:rPr lang="en-CA" sz="1900"/>
            </a:br>
            <a:r>
              <a:rPr lang="en-CA" sz="1900" b="1"/>
              <a:t>vi command reference sheet</a:t>
            </a:r>
            <a:r>
              <a:rPr lang="en-CA" sz="1900"/>
              <a:t>.</a:t>
            </a:r>
            <a:endParaRPr lang="en-US" sz="19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53E4C-6350-1F43-8CAD-F601B814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46" y="1106408"/>
            <a:ext cx="4234961" cy="14946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51D1AC-CD41-E948-B387-A6CA75395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18237"/>
              </p:ext>
            </p:extLst>
          </p:nvPr>
        </p:nvGraphicFramePr>
        <p:xfrm>
          <a:off x="7014307" y="3201505"/>
          <a:ext cx="4940300" cy="3334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45937">
                  <a:extLst>
                    <a:ext uri="{9D8B030D-6E8A-4147-A177-3AD203B41FA5}">
                      <a16:colId xmlns:a16="http://schemas.microsoft.com/office/drawing/2014/main" val="1661098174"/>
                    </a:ext>
                  </a:extLst>
                </a:gridCol>
                <a:gridCol w="2894363">
                  <a:extLst>
                    <a:ext uri="{9D8B030D-6E8A-4147-A177-3AD203B41FA5}">
                      <a16:colId xmlns:a16="http://schemas.microsoft.com/office/drawing/2014/main" val="2191190873"/>
                    </a:ext>
                  </a:extLst>
                </a:gridCol>
              </a:tblGrid>
              <a:tr h="333405">
                <a:tc>
                  <a:txBody>
                    <a:bodyPr/>
                    <a:lstStyle/>
                    <a:p>
                      <a:r>
                        <a:rPr lang="en-US" sz="1400"/>
                        <a:t>Key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49912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Enter </a:t>
                      </a:r>
                      <a:r>
                        <a:rPr lang="en-US" sz="1400" b="1"/>
                        <a:t>INSERT</a:t>
                      </a:r>
                      <a:r>
                        <a:rPr lang="en-US" sz="140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053830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&lt;esc&gt;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 to COMMAND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538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,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forward / backward one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28855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to beginning / end of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03416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dd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8861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yy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60417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 , 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Paste below / above line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5120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:help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help screen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885464"/>
                  </a:ext>
                </a:extLst>
              </a:tr>
              <a:tr h="33340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Save and exit editing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Instructor Demonstration</a:t>
            </a:r>
          </a:p>
          <a:p>
            <a:pPr marL="0" indent="0">
              <a:buNone/>
            </a:pPr>
            <a:r>
              <a:rPr lang="en-CA" sz="1600"/>
              <a:t>Your instructor will demonstrate how to create and edit a text file using the </a:t>
            </a:r>
            <a:r>
              <a:rPr lang="en-CA" sz="1600" b="1"/>
              <a:t>vi</a:t>
            </a:r>
            <a:r>
              <a:rPr lang="en-CA" sz="1600"/>
              <a:t> text editor.</a:t>
            </a:r>
            <a:br>
              <a:rPr lang="en-CA" sz="1600"/>
            </a:br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989036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Purpose</a:t>
            </a:r>
            <a:br>
              <a:rPr lang="en-US" b="1"/>
            </a:br>
            <a:br>
              <a:rPr lang="en-US" b="1"/>
            </a:br>
            <a:r>
              <a:rPr lang="en-US" sz="1800"/>
              <a:t>It is </a:t>
            </a:r>
            <a:r>
              <a:rPr lang="en-US" sz="1800" b="1"/>
              <a:t>essential</a:t>
            </a:r>
            <a:r>
              <a:rPr lang="en-US" sz="1800"/>
              <a:t> for students in this course not only to create text files but also to learn how to </a:t>
            </a:r>
            <a:r>
              <a:rPr lang="en-US" sz="1800" b="1"/>
              <a:t>manage</a:t>
            </a:r>
            <a:r>
              <a:rPr lang="en-US" sz="1800"/>
              <a:t> text files.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Students need to learn how to </a:t>
            </a:r>
            <a:r>
              <a:rPr lang="en-US" sz="1800" b="1"/>
              <a:t>create</a:t>
            </a:r>
            <a:r>
              <a:rPr lang="en-US" sz="1800"/>
              <a:t> empty files, </a:t>
            </a:r>
            <a:r>
              <a:rPr lang="en-US" sz="1800" b="1"/>
              <a:t>copy</a:t>
            </a:r>
            <a:r>
              <a:rPr lang="en-US" sz="1800"/>
              <a:t> files for backup purposes, </a:t>
            </a:r>
            <a:r>
              <a:rPr lang="en-US" sz="1800" b="1"/>
              <a:t>move</a:t>
            </a:r>
            <a:r>
              <a:rPr lang="en-US" sz="1800"/>
              <a:t> or </a:t>
            </a:r>
            <a:r>
              <a:rPr lang="en-US" sz="1800" b="1"/>
              <a:t>rename</a:t>
            </a:r>
            <a:r>
              <a:rPr lang="en-US" sz="1800"/>
              <a:t> incorrectly spelled filenames, </a:t>
            </a:r>
            <a:r>
              <a:rPr lang="en-US" sz="1800" b="1"/>
              <a:t>edit</a:t>
            </a:r>
            <a:r>
              <a:rPr lang="en-US" sz="1800"/>
              <a:t> files as well as </a:t>
            </a:r>
            <a:r>
              <a:rPr lang="en-US" sz="1800" b="1"/>
              <a:t>view</a:t>
            </a:r>
            <a:r>
              <a:rPr lang="en-US" sz="1800"/>
              <a:t> text file contents without the danger of editing or corrupting those files.</a:t>
            </a:r>
            <a:br>
              <a:rPr lang="en-US" sz="1800"/>
            </a:br>
            <a:endParaRPr lang="en-US" sz="1800"/>
          </a:p>
          <a:p>
            <a:pPr marL="0" indent="0">
              <a:buNone/>
            </a:pPr>
            <a:r>
              <a:rPr lang="en-US" sz="1800"/>
              <a:t>Students also need to learn how to </a:t>
            </a:r>
            <a:r>
              <a:rPr lang="en-US" sz="1800" b="1"/>
              <a:t>remove</a:t>
            </a:r>
            <a:r>
              <a:rPr lang="en-US" sz="1800"/>
              <a:t> files, check for </a:t>
            </a:r>
            <a:r>
              <a:rPr lang="en-US" sz="1800" b="1"/>
              <a:t>differences</a:t>
            </a:r>
            <a:r>
              <a:rPr lang="en-US" sz="1800"/>
              <a:t> between a couple of files as well as </a:t>
            </a:r>
            <a:r>
              <a:rPr lang="en-US" sz="1800" b="1"/>
              <a:t>obtain information </a:t>
            </a:r>
            <a:r>
              <a:rPr lang="en-US" sz="1800"/>
              <a:t>regarding the status of a file and information regarding the file’s content.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324C244-F5C4-8241-89FE-9455ACA4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5578" y="988911"/>
            <a:ext cx="1729685" cy="17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File Management Commands</a:t>
            </a:r>
            <a:endParaRPr lang="en-CA" sz="2200"/>
          </a:p>
          <a:p>
            <a:pPr marL="0" indent="0">
              <a:buNone/>
            </a:pPr>
            <a:r>
              <a:rPr lang="en-CA" sz="1800"/>
              <a:t>Here are common text file management commands:</a:t>
            </a:r>
          </a:p>
          <a:p>
            <a:pPr marL="0" indent="0">
              <a:buNone/>
            </a:pPr>
            <a:endParaRPr lang="en-US" sz="24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0704"/>
              </p:ext>
            </p:extLst>
          </p:nvPr>
        </p:nvGraphicFramePr>
        <p:xfrm>
          <a:off x="1550311" y="2817521"/>
          <a:ext cx="81280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212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5932788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empty file(s) / Updates Existing File's Date/Time Stamp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text file's contents without editing (small files)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more , 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/ Navigate within large text files without editing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 , 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View lines at top/bottom of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lines in file that match a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Copy text file(s)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 / Rename text files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8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text file(s)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3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 differences between 2 files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8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86934"/>
            <a:ext cx="9603275" cy="1049235"/>
          </a:xfrm>
        </p:spPr>
        <p:txBody>
          <a:bodyPr/>
          <a:lstStyle/>
          <a:p>
            <a:r>
              <a:rPr lang="en-US"/>
              <a:t>Managing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2546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Text File Management Commands</a:t>
            </a:r>
            <a:endParaRPr lang="en-CA" sz="2200"/>
          </a:p>
          <a:p>
            <a:pPr marL="0" indent="0">
              <a:buNone/>
            </a:pPr>
            <a:r>
              <a:rPr lang="en-CA" sz="1800"/>
              <a:t>Here are some </a:t>
            </a:r>
            <a:r>
              <a:rPr lang="en-CA" sz="1800" b="1"/>
              <a:t>additional</a:t>
            </a:r>
            <a:r>
              <a:rPr lang="en-CA" sz="1800"/>
              <a:t> text file management commands:</a:t>
            </a:r>
          </a:p>
          <a:p>
            <a:pPr marL="0" indent="0">
              <a:buNone/>
            </a:pPr>
            <a:endParaRPr lang="en-US" sz="24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827133-EE07-A940-8A5B-E045AE81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21912"/>
              </p:ext>
            </p:extLst>
          </p:nvPr>
        </p:nvGraphicFramePr>
        <p:xfrm>
          <a:off x="1574670" y="2779226"/>
          <a:ext cx="10143458" cy="3870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997">
                  <a:extLst>
                    <a:ext uri="{9D8B030D-6E8A-4147-A177-3AD203B41FA5}">
                      <a16:colId xmlns:a16="http://schemas.microsoft.com/office/drawing/2014/main" val="1377699577"/>
                    </a:ext>
                  </a:extLst>
                </a:gridCol>
                <a:gridCol w="8616461">
                  <a:extLst>
                    <a:ext uri="{9D8B030D-6E8A-4147-A177-3AD203B41FA5}">
                      <a16:colId xmlns:a16="http://schemas.microsoft.com/office/drawing/2014/main" val="620467093"/>
                    </a:ext>
                  </a:extLst>
                </a:gridCol>
              </a:tblGrid>
              <a:tr h="277281">
                <a:tc>
                  <a:txBody>
                    <a:bodyPr/>
                    <a:lstStyle/>
                    <a:p>
                      <a:r>
                        <a:rPr lang="en-US" sz="1600"/>
                        <a:t>Linux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1181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contents of file in sorted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424727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uniq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Display identical adjacent lines only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2278"/>
                  </a:ext>
                </a:extLst>
              </a:tr>
              <a:tr h="298634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info about the contents of the file (e.g. file with no extension)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33308"/>
                  </a:ext>
                </a:extLst>
              </a:tr>
              <a:tr h="2198231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find files matching specified characteristics:</a:t>
                      </a:r>
                      <a:br>
                        <a:rPr lang="en-CA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CA" sz="16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-name "file*”</a:t>
                      </a:r>
                    </a:p>
                    <a:p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filenames beginning with "file", from the current directory and any subdirectories</a:t>
                      </a: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-size +50k</a:t>
                      </a:r>
                      <a:b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pathname of any files larger than 50 kb, from the current directory and any subdirectories</a:t>
                      </a:r>
                    </a:p>
                    <a:p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 . -</a:t>
                      </a:r>
                      <a:r>
                        <a:rPr lang="en-CA" sz="1600" b="1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mmin</a:t>
                      </a:r>
                      <a: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-5</a:t>
                      </a:r>
                      <a:br>
                        <a:rPr lang="en-CA" sz="1600" b="1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n-CA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files modified less than 5 minutes ago</a:t>
                      </a: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2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Managing Manipulating Text Files</a:t>
            </a:r>
          </a:p>
          <a:p>
            <a:pPr marL="0" indent="0">
              <a:buNone/>
            </a:pPr>
            <a:r>
              <a:rPr lang="en-CA" sz="1600"/>
              <a:t>Your instructor will demonstrate how to </a:t>
            </a:r>
            <a:r>
              <a:rPr lang="en-CA" sz="1600" b="1"/>
              <a:t>manage</a:t>
            </a:r>
            <a:r>
              <a:rPr lang="en-CA" sz="1600"/>
              <a:t> / </a:t>
            </a:r>
            <a:r>
              <a:rPr lang="en-CA" sz="1600" b="1"/>
              <a:t>manipulate</a:t>
            </a:r>
            <a:br>
              <a:rPr lang="en-CA" sz="1600"/>
            </a:br>
            <a:r>
              <a:rPr lang="en-CA" sz="1600"/>
              <a:t>text files</a:t>
            </a:r>
            <a:br>
              <a:rPr lang="en-CA" sz="1600"/>
            </a:br>
            <a:endParaRPr lang="en-CA" sz="1600"/>
          </a:p>
          <a:p>
            <a:r>
              <a:rPr lang="en-CA" sz="1600"/>
              <a:t>Create empty files</a:t>
            </a:r>
          </a:p>
          <a:p>
            <a:r>
              <a:rPr lang="en-CA" sz="1600"/>
              <a:t>View small and large text files</a:t>
            </a:r>
          </a:p>
          <a:p>
            <a:r>
              <a:rPr lang="en-CA" sz="1600"/>
              <a:t>Sort files</a:t>
            </a:r>
          </a:p>
          <a:p>
            <a:r>
              <a:rPr lang="en-CA" sz="1600"/>
              <a:t>Display matched pattern file content</a:t>
            </a:r>
          </a:p>
          <a:p>
            <a:r>
              <a:rPr lang="en-CA" sz="1600"/>
              <a:t>Remove duplicate lines</a:t>
            </a:r>
          </a:p>
          <a:p>
            <a:r>
              <a:rPr lang="en-CA" sz="1600"/>
              <a:t>Compare files for differences</a:t>
            </a:r>
          </a:p>
          <a:p>
            <a:r>
              <a:rPr lang="en-CA" sz="1600"/>
              <a:t>Obtain file information / List file pathnames</a:t>
            </a:r>
          </a:p>
          <a:p>
            <a:endParaRPr lang="en-CA" sz="2400"/>
          </a:p>
          <a:p>
            <a:endParaRPr lang="en-CA" sz="24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3E5792-C4CC-844F-BF14-5AD9C2648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32678" y="3219855"/>
            <a:ext cx="1729685" cy="172968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858BEA-E38A-AE4D-90AF-D318C05BF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Hands-on Time / HOMEWORK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4133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/>
              <a:t>Getting Practice</a:t>
            </a:r>
          </a:p>
          <a:p>
            <a:pPr marL="0" indent="0">
              <a:buNone/>
            </a:pPr>
            <a:r>
              <a:rPr lang="en-CA"/>
              <a:t>Perform the online tutorial </a:t>
            </a:r>
            <a:r>
              <a:rPr lang="en-CA" b="1"/>
              <a:t>Tutorial 2: Unix / Linux File Management </a:t>
            </a:r>
            <a:r>
              <a:rPr lang="en-CA"/>
              <a:t>(</a:t>
            </a:r>
            <a:r>
              <a:rPr lang="en-CA" b="1"/>
              <a:t>ctrl-click</a:t>
            </a:r>
            <a:r>
              <a:rPr lang="en-CA"/>
              <a:t> to open link):</a:t>
            </a:r>
            <a:br>
              <a:rPr lang="en-CA" sz="1600"/>
            </a:br>
            <a:endParaRPr lang="en-CA" sz="1600"/>
          </a:p>
          <a:p>
            <a:pPr lvl="1"/>
            <a:r>
              <a:rPr lang="en-CA" sz="2000">
                <a:hlinkClick r:id="rId2"/>
              </a:rPr>
              <a:t>INVESTIGATION 2: MANAGING TEXT FILES</a:t>
            </a:r>
            <a:br>
              <a:rPr lang="en-CA"/>
            </a:br>
            <a:endParaRPr lang="en-CA"/>
          </a:p>
          <a:p>
            <a:pPr lvl="1"/>
            <a:r>
              <a:rPr lang="en-CA" sz="2000">
                <a:hlinkClick r:id="rId3"/>
              </a:rPr>
              <a:t>LINUX PRACTICE QUESTIONS</a:t>
            </a:r>
            <a:r>
              <a:rPr lang="en-CA" sz="2000"/>
              <a:t>  (Questions </a:t>
            </a:r>
            <a:r>
              <a:rPr lang="en-CA"/>
              <a:t>9 – 16)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496667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/>
              <a:t>Purpose of Unix / Linux Directories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/>
              <a:t>To better </a:t>
            </a:r>
            <a:r>
              <a:rPr lang="en-CA" b="1"/>
              <a:t>organize</a:t>
            </a:r>
            <a:r>
              <a:rPr lang="en-CA"/>
              <a:t> files (</a:t>
            </a:r>
            <a:r>
              <a:rPr lang="en-CA" err="1"/>
              <a:t>eg.</a:t>
            </a:r>
            <a:r>
              <a:rPr lang="en-CA"/>
              <a:t> text, images, documents, spreadsheets, programs) within your Matrix account, they should be stored in </a:t>
            </a:r>
            <a:r>
              <a:rPr lang="en-CA" b="1"/>
              <a:t>directories</a:t>
            </a:r>
            <a:r>
              <a:rPr lang="en-CA"/>
              <a:t>. 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To further organize </a:t>
            </a:r>
            <a:r>
              <a:rPr lang="en-CA" u="sng"/>
              <a:t>many</a:t>
            </a:r>
            <a:r>
              <a:rPr lang="en-CA"/>
              <a:t> files, directories may contain </a:t>
            </a:r>
            <a:r>
              <a:rPr lang="en-CA" b="1"/>
              <a:t>sub-directories</a:t>
            </a:r>
            <a:r>
              <a:rPr lang="en-CA"/>
              <a:t>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Learning how to issue Linux commands for </a:t>
            </a:r>
            <a:r>
              <a:rPr lang="en-CA" b="1"/>
              <a:t>navigating</a:t>
            </a:r>
            <a:r>
              <a:rPr lang="en-CA"/>
              <a:t> and </a:t>
            </a:r>
            <a:r>
              <a:rPr lang="en-CA" b="1"/>
              <a:t>manipulating</a:t>
            </a:r>
            <a:r>
              <a:rPr lang="en-CA"/>
              <a:t> directory and files within the the Linux filesystem are </a:t>
            </a:r>
            <a:r>
              <a:rPr lang="en-CA" b="1"/>
              <a:t>essential skills</a:t>
            </a:r>
            <a:r>
              <a:rPr lang="en-CA"/>
              <a:t> for Linux users and Linux system administrators (i.e. </a:t>
            </a:r>
            <a:r>
              <a:rPr lang="en-CA" i="1"/>
              <a:t>sysadmins</a:t>
            </a:r>
            <a:r>
              <a:rPr lang="en-CA"/>
              <a:t>).</a:t>
            </a:r>
            <a:br>
              <a:rPr lang="en-CA"/>
            </a:br>
            <a:br>
              <a:rPr lang="en-CA"/>
            </a:br>
            <a:br>
              <a:rPr lang="en-CA"/>
            </a:br>
            <a:br>
              <a:rPr lang="en-CA"/>
            </a:b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B98CCA-A567-7A47-9057-CA5CEF8B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04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File Management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06813"/>
            <a:ext cx="63716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/>
              <a:t>Purpose of Unix / Linux Directories</a:t>
            </a:r>
            <a:br>
              <a:rPr lang="en-CA" b="1"/>
            </a:br>
            <a:br>
              <a:rPr lang="en-CA" b="1"/>
            </a:br>
            <a:r>
              <a:rPr lang="en-CA"/>
              <a:t>The Unix/Linux file system is </a:t>
            </a:r>
            <a:r>
              <a:rPr lang="en-CA" b="1"/>
              <a:t>hierarchical</a:t>
            </a:r>
            <a:r>
              <a:rPr lang="en-CA"/>
              <a:t>, like other operating systems such as </a:t>
            </a:r>
            <a:r>
              <a:rPr lang="en-CA" b="1"/>
              <a:t>Windows</a:t>
            </a:r>
            <a:r>
              <a:rPr lang="en-CA"/>
              <a:t>, </a:t>
            </a:r>
            <a:r>
              <a:rPr lang="en-CA" b="1"/>
              <a:t>Mac OSX</a:t>
            </a:r>
            <a:r>
              <a:rPr lang="en-CA"/>
              <a:t>, etc. In Unix / Linux </a:t>
            </a:r>
            <a:br>
              <a:rPr lang="en-CA"/>
            </a:br>
            <a:r>
              <a:rPr lang="en-CA"/>
              <a:t>(as opposed to MS Windows), there are no drive letters</a:t>
            </a:r>
            <a:br>
              <a:rPr lang="en-CA"/>
            </a:br>
            <a:r>
              <a:rPr lang="en-CA"/>
              <a:t>such as </a:t>
            </a:r>
            <a:r>
              <a:rPr lang="en-CA" b="1"/>
              <a:t>C:</a:t>
            </a:r>
            <a:r>
              <a:rPr lang="en-CA"/>
              <a:t>, or </a:t>
            </a:r>
            <a:r>
              <a:rPr lang="en-CA" b="1"/>
              <a:t>D:</a:t>
            </a:r>
            <a:r>
              <a:rPr lang="en-CA"/>
              <a:t> 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All files and directories appear under a single ancestor directory called the "</a:t>
            </a:r>
            <a:r>
              <a:rPr lang="en-CA" b="1"/>
              <a:t>root directory</a:t>
            </a:r>
            <a:r>
              <a:rPr lang="en-CA"/>
              <a:t>".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/>
              <a:t>In the Linux (Unix) OS, the "</a:t>
            </a:r>
            <a:r>
              <a:rPr lang="en-CA" b="1"/>
              <a:t>root directory</a:t>
            </a:r>
            <a:r>
              <a:rPr lang="en-CA"/>
              <a:t>" / is the starting directory, and other "</a:t>
            </a:r>
            <a:r>
              <a:rPr lang="en-CA" i="1"/>
              <a:t>child directories</a:t>
            </a:r>
            <a:r>
              <a:rPr lang="en-CA"/>
              <a:t>", "</a:t>
            </a:r>
            <a:r>
              <a:rPr lang="en-CA" b="1"/>
              <a:t>grandchild directories</a:t>
            </a:r>
            <a:r>
              <a:rPr lang="en-CA"/>
              <a:t>", etc. can be created as required. The hierarchical structure resembles an "</a:t>
            </a:r>
            <a:r>
              <a:rPr lang="en-CA" i="1"/>
              <a:t>upside-down tree</a:t>
            </a:r>
            <a:r>
              <a:rPr lang="en-CA"/>
              <a:t>". There is actually a command called </a:t>
            </a:r>
            <a:r>
              <a:rPr lang="en-CA" b="1"/>
              <a:t>tree</a:t>
            </a:r>
            <a:r>
              <a:rPr lang="en-CA"/>
              <a:t> that displays a "</a:t>
            </a:r>
            <a:r>
              <a:rPr lang="en-CA" b="1"/>
              <a:t>directory tree diagram</a:t>
            </a:r>
            <a:r>
              <a:rPr lang="en-CA"/>
              <a:t>"!</a:t>
            </a:r>
            <a:br>
              <a:rPr lang="en-CA"/>
            </a:br>
            <a:br>
              <a:rPr lang="en-CA"/>
            </a:br>
            <a:endParaRPr lang="en-US" b="1">
              <a:solidFill>
                <a:srgbClr val="0070C0"/>
              </a:solidFill>
            </a:endParaRPr>
          </a:p>
        </p:txBody>
      </p:sp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593823C0-B625-364F-B46D-D0E56691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711" y="4865500"/>
            <a:ext cx="2175143" cy="1306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5BEB6AA-B46A-6E4D-9F3A-09123BD9D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08" y="2492323"/>
            <a:ext cx="3690004" cy="17373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783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/>
              <a:t>Directory Pathnames</a:t>
            </a:r>
            <a:br>
              <a:rPr lang="en-CA" b="1"/>
            </a:br>
            <a:endParaRPr lang="en-CA" b="1"/>
          </a:p>
          <a:p>
            <a:pPr marL="0" indent="0">
              <a:buNone/>
            </a:pPr>
            <a:r>
              <a:rPr lang="en-CA" i="1"/>
              <a:t>A </a:t>
            </a:r>
            <a:r>
              <a:rPr lang="en-CA" b="1" i="1"/>
              <a:t>pathname</a:t>
            </a:r>
            <a:r>
              <a:rPr lang="en-CA" i="1"/>
              <a:t> is used to specify the </a:t>
            </a:r>
            <a:r>
              <a:rPr lang="en-CA" b="1" i="1"/>
              <a:t>location</a:t>
            </a:r>
            <a:r>
              <a:rPr lang="en-CA" i="1"/>
              <a:t> of a file within the file system.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 i="1"/>
              <a:t>A pathname </a:t>
            </a:r>
            <a:r>
              <a:rPr lang="en-CA" b="1" i="1"/>
              <a:t>points</a:t>
            </a:r>
            <a:r>
              <a:rPr lang="en-CA" i="1"/>
              <a:t> to a file system location by </a:t>
            </a:r>
            <a:r>
              <a:rPr lang="en-CA" b="1" i="1"/>
              <a:t>following the directory tree hierarchy</a:t>
            </a:r>
            <a:r>
              <a:rPr lang="en-CA" i="1"/>
              <a:t> expressed in a string of characters in which path components, separated by a delimiting character, represent each directory. </a:t>
            </a:r>
            <a:br>
              <a:rPr lang="en-CA" i="1"/>
            </a:br>
            <a:endParaRPr lang="en-CA" i="1"/>
          </a:p>
          <a:p>
            <a:pPr marL="0" indent="0">
              <a:buNone/>
            </a:pPr>
            <a:r>
              <a:rPr lang="en-CA" i="1"/>
              <a:t>The </a:t>
            </a:r>
            <a:r>
              <a:rPr lang="en-CA" b="1" i="1"/>
              <a:t>delimiting character</a:t>
            </a:r>
            <a:r>
              <a:rPr lang="en-CA" i="1"/>
              <a:t> is most commonly the slash character ("</a:t>
            </a:r>
            <a:r>
              <a:rPr lang="en-CA" b="1" i="1"/>
              <a:t>/</a:t>
            </a:r>
            <a:r>
              <a:rPr lang="en-CA" i="1"/>
              <a:t>").</a:t>
            </a:r>
          </a:p>
          <a:p>
            <a:pPr marL="0" indent="0">
              <a:buNone/>
            </a:pPr>
            <a:r>
              <a:rPr lang="en-CA"/>
              <a:t>Reference: </a:t>
            </a:r>
            <a:r>
              <a:rPr lang="en-CA">
                <a:hlinkClick r:id="rId2"/>
              </a:rPr>
              <a:t>https://en.wikipedia.org/wiki/Path_(computing)</a:t>
            </a:r>
            <a:br>
              <a:rPr lang="en-CA"/>
            </a:br>
            <a:endParaRPr lang="en-CA"/>
          </a:p>
          <a:p>
            <a:pPr marL="0" indent="0">
              <a:buNone/>
            </a:pPr>
            <a:r>
              <a:rPr lang="en-CA" b="1"/>
              <a:t>Example:</a:t>
            </a:r>
          </a:p>
          <a:p>
            <a:pPr marL="0" indent="0">
              <a:buNone/>
            </a:pPr>
            <a:br>
              <a:rPr lang="en-CA"/>
            </a:b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/home/your-</a:t>
            </a:r>
            <a:r>
              <a:rPr lang="en-CA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seneca</a:t>
            </a:r>
            <a:r>
              <a:rPr lang="en-CA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  <a:br>
              <a:rPr lang="en-CA"/>
            </a:br>
            <a:br>
              <a:rPr lang="en-CA"/>
            </a:br>
            <a:endParaRPr lang="en-CA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3C3DC78-401C-954E-AF6A-839B00BD5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90347" y="942306"/>
            <a:ext cx="1529013" cy="1529013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19198C9B-FE8C-3944-B664-E9E39BABE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258" y="4835769"/>
            <a:ext cx="2436267" cy="1843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75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558439"/>
            <a:ext cx="8817837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Common Unix / Linux Directories</a:t>
            </a:r>
          </a:p>
          <a:p>
            <a:pPr marL="0" indent="0">
              <a:buNone/>
            </a:pPr>
            <a:r>
              <a:rPr lang="en-CA" sz="1600"/>
              <a:t>Below are several common Unix / Linux Directories and their purpose:</a:t>
            </a:r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465028"/>
              </p:ext>
            </p:extLst>
          </p:nvPr>
        </p:nvGraphicFramePr>
        <p:xfrm>
          <a:off x="1451577" y="2759264"/>
          <a:ext cx="6004300" cy="364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8362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4195938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Directory </a:t>
                      </a:r>
                      <a:r>
                        <a:rPr lang="en-US" sz="1400" err="1"/>
                        <a:t>Pathame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directory (ancestor to all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store users’ home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/home/username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CA" sz="1400" b="1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User's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 , 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system binaries (commands)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utilities for system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administration files (</a:t>
                      </a:r>
                      <a:r>
                        <a:rPr lang="en-CA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eg.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passwd)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/var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files (log and mail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/>
                        <a:t>/</a:t>
                      </a:r>
                      <a:r>
                        <a:rPr lang="en-US" sz="1400" b="1" err="1"/>
                        <a:t>tmp</a:t>
                      </a:r>
                      <a:r>
                        <a:rPr lang="en-US" sz="1400" b="1"/>
                        <a:t> , /var/</a:t>
                      </a:r>
                      <a:r>
                        <a:rPr lang="en-US" sz="1400" b="1" err="1"/>
                        <a:t>tmp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files for programs</a:t>
                      </a:r>
                      <a:endParaRPr lang="en-CA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0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/>
                        <a:t>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driver files (terminals, printers, etc.)</a:t>
                      </a:r>
                      <a:endParaRPr lang="en-CA" sz="14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12198"/>
                  </a:ext>
                </a:extLst>
              </a:tr>
            </a:tbl>
          </a:graphicData>
        </a:graphic>
      </p:graphicFrame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CC3DB44-376D-924A-8F75-CD61FDF5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03" y="3330457"/>
            <a:ext cx="4168126" cy="1962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97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Linux File Management Concepts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Directory File Naming Rules</a:t>
            </a:r>
            <a:endParaRPr lang="en-CA"/>
          </a:p>
          <a:p>
            <a:pPr marL="0" indent="0">
              <a:buNone/>
            </a:pPr>
            <a:r>
              <a:rPr lang="en-CA" sz="1600"/>
              <a:t>Before learning to </a:t>
            </a:r>
            <a:r>
              <a:rPr lang="en-CA" sz="1600" b="1"/>
              <a:t>create</a:t>
            </a:r>
            <a:r>
              <a:rPr lang="en-CA" sz="1600"/>
              <a:t> directories, it is important to understand what represents an appropriate directory filename. Here are some </a:t>
            </a:r>
            <a:r>
              <a:rPr lang="en-CA" sz="1600" b="1"/>
              <a:t>rules</a:t>
            </a:r>
            <a:r>
              <a:rPr lang="en-CA" sz="1600"/>
              <a:t>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56A8C2-ED0A-E745-A6E8-DEEA75BE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9933"/>
              </p:ext>
            </p:extLst>
          </p:nvPr>
        </p:nvGraphicFramePr>
        <p:xfrm>
          <a:off x="1451580" y="3160584"/>
          <a:ext cx="9603274" cy="2372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03274">
                  <a:extLst>
                    <a:ext uri="{9D8B030D-6E8A-4147-A177-3AD203B41FA5}">
                      <a16:colId xmlns:a16="http://schemas.microsoft.com/office/drawing/2014/main" val="200678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Unix / Linux File Naming Rules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49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/>
                        <a:t>Unix/Linux characters are </a:t>
                      </a:r>
                      <a:r>
                        <a:rPr lang="en-CA" sz="1400" b="1"/>
                        <a:t>case sensitive</a:t>
                      </a:r>
                      <a:r>
                        <a:rPr lang="en-CA" sz="1400"/>
                        <a:t>  (e.g. always use lowercase letters)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 a 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 directory naming scheme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(this will help you to better navigate within your directory structure)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/>
                        <a:t>Make your directory names </a:t>
                      </a:r>
                      <a:r>
                        <a:rPr lang="en-CA" sz="1400" b="1"/>
                        <a:t>meaningful </a:t>
                      </a:r>
                      <a:r>
                        <a:rPr lang="en-CA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(short but descriptive)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8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/>
                        <a:t>Avoid using spaces</a:t>
                      </a:r>
                      <a:r>
                        <a:rPr lang="en-CA" sz="1400"/>
                        <a:t> for directory names (consider </a:t>
                      </a:r>
                      <a:r>
                        <a:rPr lang="en-CA" sz="1400" b="1"/>
                        <a:t>periods</a:t>
                      </a:r>
                      <a:r>
                        <a:rPr lang="en-CA" sz="1400"/>
                        <a:t>, </a:t>
                      </a:r>
                      <a:r>
                        <a:rPr lang="en-CA" sz="1400" b="1"/>
                        <a:t>hyphens</a:t>
                      </a:r>
                      <a:r>
                        <a:rPr lang="en-CA" sz="1400"/>
                        <a:t>, and </a:t>
                      </a:r>
                      <a:r>
                        <a:rPr lang="en-CA" sz="1400" b="1"/>
                        <a:t>underscores</a:t>
                      </a:r>
                      <a:r>
                        <a:rPr lang="en-CA" sz="1400"/>
                        <a:t> instead)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CA" sz="1400" b="1"/>
                        <a:t>Avoid non-alphanumeric characters</a:t>
                      </a:r>
                      <a:r>
                        <a:rPr lang="en-CA" sz="1400"/>
                        <a:t>, as they may have a special meaning to the system that will make </a:t>
                      </a:r>
                      <a:br>
                        <a:rPr lang="en-CA" sz="1400"/>
                      </a:br>
                      <a:r>
                        <a:rPr lang="en-CA" sz="1400"/>
                        <a:t>your work more difficult when changing to directories,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6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839727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Managing Directories</a:t>
            </a:r>
          </a:p>
          <a:p>
            <a:pPr marL="0" indent="0">
              <a:buNone/>
            </a:pPr>
            <a:r>
              <a:rPr lang="en-CA" sz="1600"/>
              <a:t>Below are some common Unix / Linux commands to manage Directories:</a:t>
            </a:r>
          </a:p>
          <a:p>
            <a:pPr marL="0" indent="0">
              <a:buNone/>
            </a:pPr>
            <a:endParaRPr lang="en-CA" sz="240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181DCE-7158-754D-8B84-2B46D8EE1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45345"/>
              </p:ext>
            </p:extLst>
          </p:nvPr>
        </p:nvGraphicFramePr>
        <p:xfrm>
          <a:off x="1451576" y="2756048"/>
          <a:ext cx="10048761" cy="3317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4228">
                  <a:extLst>
                    <a:ext uri="{9D8B030D-6E8A-4147-A177-3AD203B41FA5}">
                      <a16:colId xmlns:a16="http://schemas.microsoft.com/office/drawing/2014/main" val="4249162776"/>
                    </a:ext>
                  </a:extLst>
                </a:gridCol>
                <a:gridCol w="7634533">
                  <a:extLst>
                    <a:ext uri="{9D8B030D-6E8A-4147-A177-3AD203B41FA5}">
                      <a16:colId xmlns:a16="http://schemas.microsoft.com/office/drawing/2014/main" val="3871234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Directory </a:t>
                      </a:r>
                      <a:r>
                        <a:rPr lang="en-US" err="1"/>
                        <a:t>Pathame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84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directory.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creates parent directories then directory pathnames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rmdir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</a:t>
                      </a: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7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rm -r -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files, but when used with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option, will remove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non-empty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directories and their contents.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CA" sz="1400" b="1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is used to prompt user to confirm deletion of directory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0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ls  -l -d –R 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tree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directory contents. Useful to verify if directory was created. </a:t>
                      </a:r>
                      <a:b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lists the directory itself  (not contents) The </a:t>
                      </a: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 displays directories and subdirectory contents.  The tree command displays diagram of directory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7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cp -R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directory and its contents (recursive)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sz="1400" b="1" i="0" kern="120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mv</a:t>
                      </a:r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Moves directory and its contents to a different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Managing Directories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898791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Managing Directories Demonstration</a:t>
            </a:r>
          </a:p>
          <a:p>
            <a:pPr marL="0" indent="0">
              <a:buNone/>
            </a:pPr>
            <a:r>
              <a:rPr lang="en-CA" sz="1600" dirty="0"/>
              <a:t>Your instructor will demonstrate how to manage directories by issuing Unix / Linux commands:</a:t>
            </a:r>
            <a:br>
              <a:rPr lang="en-CA" sz="1600" dirty="0"/>
            </a:br>
            <a:endParaRPr lang="en-CA" sz="1600" dirty="0"/>
          </a:p>
          <a:p>
            <a:r>
              <a:rPr lang="en-CA" sz="1600" dirty="0"/>
              <a:t>Create directory structure as shown in diagram to the right</a:t>
            </a:r>
          </a:p>
          <a:p>
            <a:r>
              <a:rPr lang="en-CA" sz="1600" dirty="0"/>
              <a:t>View / Verify created directories</a:t>
            </a:r>
          </a:p>
          <a:p>
            <a:r>
              <a:rPr lang="en-CA" sz="1600" dirty="0"/>
              <a:t>Copy directories</a:t>
            </a:r>
          </a:p>
          <a:p>
            <a:r>
              <a:rPr lang="en-CA" sz="1600" dirty="0"/>
              <a:t>Move directories</a:t>
            </a:r>
          </a:p>
          <a:p>
            <a:r>
              <a:rPr lang="en-CA" sz="1600" dirty="0"/>
              <a:t>Remove empty directories</a:t>
            </a:r>
          </a:p>
          <a:p>
            <a:r>
              <a:rPr lang="en-CA" sz="1600" dirty="0"/>
              <a:t>Remove non-empty directories</a:t>
            </a:r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C29754-1F4E-AC43-B293-7013AB00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8851" y="697566"/>
            <a:ext cx="1263139" cy="126313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30822C-82C6-468E-AC06-BF516E96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560" y="2862999"/>
            <a:ext cx="4588585" cy="35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79CA75-B953-4CE4-AD58-FD5D6647B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2445CB-8E4A-4DA3-B8EA-1F9B2F651B7F}">
  <ds:schemaRefs>
    <ds:schemaRef ds:uri="http://purl.org/dc/elements/1.1/"/>
    <ds:schemaRef ds:uri="http://schemas.microsoft.com/office/infopath/2007/PartnerControls"/>
    <ds:schemaRef ds:uri="http://www.w3.org/XML/1998/namespace"/>
    <ds:schemaRef ds:uri="83d6e24e-72d9-475f-86bc-baec43385f3c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46A02A7-DD7F-456B-A29E-F427985D0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2</TotalTime>
  <Words>2402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Wingdings</vt:lpstr>
      <vt:lpstr>Gallery</vt:lpstr>
      <vt:lpstr>  OSL640:  INTRODUCTION TO OPEN SOURCE SYSTEMS        Week2:  lesson 1     Unix &amp; Linux file management concepts    managing directories   </vt:lpstr>
      <vt:lpstr>Lesson 1  topics</vt:lpstr>
      <vt:lpstr>Linux File Management Concepts</vt:lpstr>
      <vt:lpstr>Linux File Management Concepts</vt:lpstr>
      <vt:lpstr>Linux File Management Concepts</vt:lpstr>
      <vt:lpstr>Linux File Management Concepts</vt:lpstr>
      <vt:lpstr>Linux File Management Concepts</vt:lpstr>
      <vt:lpstr>Managing Directories</vt:lpstr>
      <vt:lpstr>Managing Directories</vt:lpstr>
      <vt:lpstr>Managing Directories</vt:lpstr>
      <vt:lpstr>Managing Directories</vt:lpstr>
      <vt:lpstr>Hands-on Time / HOMEWORK</vt:lpstr>
      <vt:lpstr>  OSL640: Introduction to open source systems        Week2:  lesson 2     managing text files:    USING Text editors to create &amp; edit a text file    managing text file content   </vt:lpstr>
      <vt:lpstr>Lesson 2  topics</vt:lpstr>
      <vt:lpstr>Creating Text Files</vt:lpstr>
      <vt:lpstr>Creating Text Files</vt:lpstr>
      <vt:lpstr>Creating Text Files</vt:lpstr>
      <vt:lpstr>Creating Text Files</vt:lpstr>
      <vt:lpstr>Managing Directories</vt:lpstr>
      <vt:lpstr>Creating Text Files</vt:lpstr>
      <vt:lpstr>Managing Directories</vt:lpstr>
      <vt:lpstr>Managing text files</vt:lpstr>
      <vt:lpstr>Managing text files</vt:lpstr>
      <vt:lpstr>Managing text files</vt:lpstr>
      <vt:lpstr>Managing Directories</vt:lpstr>
      <vt:lpstr>Hands-on Time /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2</dc:title>
  <dc:creator>Saul, Jennifer</dc:creator>
  <cp:lastModifiedBy>Jason Carman</cp:lastModifiedBy>
  <cp:revision>3</cp:revision>
  <dcterms:created xsi:type="dcterms:W3CDTF">2019-04-25T17:31:46Z</dcterms:created>
  <dcterms:modified xsi:type="dcterms:W3CDTF">2021-09-12T18:52:31Z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