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28"/>
  </p:notesMasterIdLst>
  <p:sldIdLst>
    <p:sldId id="301" r:id="rId5"/>
    <p:sldId id="257" r:id="rId6"/>
    <p:sldId id="349" r:id="rId7"/>
    <p:sldId id="352" r:id="rId8"/>
    <p:sldId id="260" r:id="rId9"/>
    <p:sldId id="326" r:id="rId10"/>
    <p:sldId id="329" r:id="rId11"/>
    <p:sldId id="332" r:id="rId12"/>
    <p:sldId id="335" r:id="rId13"/>
    <p:sldId id="351" r:id="rId14"/>
    <p:sldId id="321" r:id="rId15"/>
    <p:sldId id="338" r:id="rId16"/>
    <p:sldId id="330" r:id="rId17"/>
    <p:sldId id="331" r:id="rId18"/>
    <p:sldId id="323" r:id="rId19"/>
    <p:sldId id="324" r:id="rId20"/>
    <p:sldId id="353" r:id="rId21"/>
    <p:sldId id="346" r:id="rId22"/>
    <p:sldId id="354" r:id="rId23"/>
    <p:sldId id="347" r:id="rId24"/>
    <p:sldId id="342" r:id="rId25"/>
    <p:sldId id="350" r:id="rId26"/>
    <p:sldId id="32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CE032-4211-48E9-95A7-25CA461349E8}" v="33" dt="2021-07-22T01:16:10.953"/>
    <p1510:client id="{E2B3E5D5-E32D-4E34-8FC5-3305489E128A}" v="12" dt="2021-07-22T01:05:27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46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517CE032-4211-48E9-95A7-25CA461349E8}"/>
    <pc:docChg chg="modSld">
      <pc:chgData name="Jason Carman" userId="S::jason.carman@senecacollege.ca::1f74b0c8-6da4-4004-8dc4-296d09d1a81f" providerId="AD" clId="Web-{517CE032-4211-48E9-95A7-25CA461349E8}" dt="2021-07-22T01:16:10.953" v="17" actId="20577"/>
      <pc:docMkLst>
        <pc:docMk/>
      </pc:docMkLst>
      <pc:sldChg chg="modSp">
        <pc:chgData name="Jason Carman" userId="S::jason.carman@senecacollege.ca::1f74b0c8-6da4-4004-8dc4-296d09d1a81f" providerId="AD" clId="Web-{517CE032-4211-48E9-95A7-25CA461349E8}" dt="2021-07-22T01:16:10.953" v="17" actId="20577"/>
        <pc:sldMkLst>
          <pc:docMk/>
          <pc:sldMk cId="778720162" sldId="328"/>
        </pc:sldMkLst>
        <pc:spChg chg="mod">
          <ac:chgData name="Jason Carman" userId="S::jason.carman@senecacollege.ca::1f74b0c8-6da4-4004-8dc4-296d09d1a81f" providerId="AD" clId="Web-{517CE032-4211-48E9-95A7-25CA461349E8}" dt="2021-07-22T01:16:10.953" v="17" actId="20577"/>
          <ac:spMkLst>
            <pc:docMk/>
            <pc:sldMk cId="778720162" sldId="328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517CE032-4211-48E9-95A7-25CA461349E8}" dt="2021-07-22T01:14:40.063" v="2" actId="20577"/>
        <pc:sldMkLst>
          <pc:docMk/>
          <pc:sldMk cId="2203944015" sldId="338"/>
        </pc:sldMkLst>
        <pc:spChg chg="mod">
          <ac:chgData name="Jason Carman" userId="S::jason.carman@senecacollege.ca::1f74b0c8-6da4-4004-8dc4-296d09d1a81f" providerId="AD" clId="Web-{517CE032-4211-48E9-95A7-25CA461349E8}" dt="2021-07-22T01:14:40.063" v="2" actId="20577"/>
          <ac:spMkLst>
            <pc:docMk/>
            <pc:sldMk cId="2203944015" sldId="338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E2B3E5D5-E32D-4E34-8FC5-3305489E128A}"/>
    <pc:docChg chg="modSld">
      <pc:chgData name="Jason Carman" userId="S::jason.carman@senecacollege.ca::1f74b0c8-6da4-4004-8dc4-296d09d1a81f" providerId="AD" clId="Web-{E2B3E5D5-E32D-4E34-8FC5-3305489E128A}" dt="2021-07-22T01:05:27.544" v="5" actId="20577"/>
      <pc:docMkLst>
        <pc:docMk/>
      </pc:docMkLst>
      <pc:sldChg chg="modSp">
        <pc:chgData name="Jason Carman" userId="S::jason.carman@senecacollege.ca::1f74b0c8-6da4-4004-8dc4-296d09d1a81f" providerId="AD" clId="Web-{E2B3E5D5-E32D-4E34-8FC5-3305489E128A}" dt="2021-07-22T00:59:48.486" v="2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E2B3E5D5-E32D-4E34-8FC5-3305489E128A}" dt="2021-07-22T00:59:48.486" v="2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E2B3E5D5-E32D-4E34-8FC5-3305489E128A}" dt="2021-07-22T01:05:27.544" v="5" actId="20577"/>
        <pc:sldMkLst>
          <pc:docMk/>
          <pc:sldMk cId="2203944015" sldId="338"/>
        </pc:sldMkLst>
        <pc:spChg chg="mod">
          <ac:chgData name="Jason Carman" userId="S::jason.carman@senecacollege.ca::1f74b0c8-6da4-4004-8dc4-296d09d1a81f" providerId="AD" clId="Web-{E2B3E5D5-E32D-4E34-8FC5-3305489E128A}" dt="2021-07-22T01:05:27.544" v="5" actId="20577"/>
          <ac:spMkLst>
            <pc:docMk/>
            <pc:sldMk cId="2203944015" sldId="338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/index.php?title=Tutorial_5_-_Redirection#LINUX_PRACTICE_QUESTIONS" TargetMode="External"/><Relationship Id="rId2" Type="http://schemas.openxmlformats.org/officeDocument/2006/relationships/hyperlink" Target="https://wiki.cdot.senecacollege.ca/w/index.php?title=Tutorial_5_-_Redirection#INVESTIGATION_1:_BASICS_OF_REDIRE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/index.php?title=Tutorial_5_-_Redirection#INVESTIGATION_3:_ISSUING_MULTIPLE_UNIX.2FLINUX_COMMANDS" TargetMode="External"/><Relationship Id="rId2" Type="http://schemas.openxmlformats.org/officeDocument/2006/relationships/hyperlink" Target="https://wiki.cdot.senecacollege.ca/w/index.php?title=Tutorial_5_-_Redirection#INVESTIGATION_2:_REDIRECTION_USING_PI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/index.php?title=Tutorial_5_-_Redirection#LINUX_PRACTICE_QUES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vatpoint.com/linux-input-output-redir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etour-sign-warning-right-arrow-44162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rash_font_awesom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r>
              <a:rPr lang="en-US" sz="2700" dirty="0">
                <a:ea typeface="+mj-lt"/>
                <a:cs typeface="+mj-lt"/>
              </a:rPr>
              <a:t>OSL640:  INTRODUCTION TO OPEN SOURCE SYSTEMS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5:  Lesson 1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/>
              <a:t>   </a:t>
            </a:r>
            <a:r>
              <a:rPr lang="en-CA" sz="2200" dirty="0">
                <a:solidFill>
                  <a:srgbClr val="0070C0"/>
                </a:solidFill>
              </a:rPr>
              <a:t>Additional Linux commands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redirection symbols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/dev/null FILE ,  the here document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7644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Here Document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/>
              <a:t>allows stdin to be redirected into a command </a:t>
            </a:r>
            <a:r>
              <a:rPr lang="en-CA" b="1" dirty="0"/>
              <a:t>within</a:t>
            </a:r>
            <a:r>
              <a:rPr lang="en-CA" dirty="0"/>
              <a:t> the command-line.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characters “</a:t>
            </a:r>
            <a:r>
              <a:rPr lang="en-CA" b="1" dirty="0">
                <a:solidFill>
                  <a:srgbClr val="0070C0"/>
                </a:solidFill>
              </a:rPr>
              <a:t>&lt;&lt;+</a:t>
            </a:r>
            <a:r>
              <a:rPr lang="en-CA" dirty="0"/>
              <a:t>” will redirect </a:t>
            </a:r>
            <a:r>
              <a:rPr lang="en-CA" b="1" dirty="0"/>
              <a:t>stdin</a:t>
            </a:r>
            <a:r>
              <a:rPr lang="en-CA" dirty="0"/>
              <a:t> into the command. 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+</a:t>
            </a:r>
            <a:r>
              <a:rPr lang="en-CA" dirty="0"/>
              <a:t> symbol is used to identify the beginning and ending of the stdin.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can use ANY symbol or series of characters to mark stdin </a:t>
            </a:r>
            <a:br>
              <a:rPr lang="en-CA" dirty="0"/>
            </a:br>
            <a:r>
              <a:rPr lang="en-CA" dirty="0"/>
              <a:t>as long as that symbols or characters  are IDENTICAL and the ending symbol or characters are on a </a:t>
            </a:r>
            <a:r>
              <a:rPr lang="en-CA" b="1" dirty="0"/>
              <a:t>separate</a:t>
            </a:r>
            <a:r>
              <a:rPr lang="en-CA" dirty="0"/>
              <a:t> line with only that symbol or characters.</a:t>
            </a:r>
          </a:p>
          <a:p>
            <a:pPr marL="0" indent="0">
              <a:buNone/>
            </a:pPr>
            <a:br>
              <a:rPr lang="en-CA" i="1" dirty="0"/>
            </a:br>
            <a:r>
              <a:rPr lang="en-CA" i="1" dirty="0"/>
              <a:t>Example:</a:t>
            </a:r>
            <a:endParaRPr lang="en-CA" b="1" dirty="0"/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&lt;&lt;+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3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lock, shirt&#10;&#10;Description automatically generated">
            <a:extLst>
              <a:ext uri="{FF2B5EF4-FFF2-40B4-BE49-F238E27FC236}">
                <a16:creationId xmlns:a16="http://schemas.microsoft.com/office/drawing/2014/main" id="{62EBBFC7-9AA8-9849-92D3-A007F75D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99" y="1706813"/>
            <a:ext cx="3026833" cy="21643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610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redirection: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/>
              <a:t>Standard Input</a:t>
            </a:r>
          </a:p>
          <a:p>
            <a:pPr lvl="1"/>
            <a:r>
              <a:rPr lang="en-CA" sz="2000" dirty="0"/>
              <a:t>Standard Output</a:t>
            </a:r>
          </a:p>
          <a:p>
            <a:pPr lvl="1"/>
            <a:r>
              <a:rPr lang="en-CA" sz="2000" dirty="0"/>
              <a:t>Standard Error</a:t>
            </a:r>
          </a:p>
          <a:p>
            <a:pPr lvl="1"/>
            <a:r>
              <a:rPr lang="en-CA" sz="2000" dirty="0"/>
              <a:t>Both Standard Output and Standard Error</a:t>
            </a:r>
          </a:p>
          <a:p>
            <a:pPr lvl="1"/>
            <a:r>
              <a:rPr lang="en-CA" sz="2000" dirty="0"/>
              <a:t>Both Standard Input and Standard Output</a:t>
            </a:r>
          </a:p>
          <a:p>
            <a:pPr lvl="1"/>
            <a:r>
              <a:rPr lang="en-CA" sz="2000" dirty="0"/>
              <a:t>Redirecting to </a:t>
            </a:r>
            <a:r>
              <a:rPr lang="en-CA" sz="2000" b="1" dirty="0"/>
              <a:t>/dev/null</a:t>
            </a:r>
          </a:p>
          <a:p>
            <a:pPr lvl="1"/>
            <a:r>
              <a:rPr lang="en-CA" sz="2000" dirty="0"/>
              <a:t>The </a:t>
            </a:r>
            <a:r>
              <a:rPr lang="en-CA" sz="2000" b="1" dirty="0"/>
              <a:t>Here Document</a:t>
            </a:r>
            <a:br>
              <a:rPr lang="en-CA" sz="20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526BA9-A1AF-694E-8EEA-37985485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 perform </a:t>
            </a:r>
            <a:r>
              <a:rPr lang="en-CA" b="1" dirty="0"/>
              <a:t>Week 5 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BASICS OF REDIRECTION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  (Questions </a:t>
            </a:r>
            <a:r>
              <a:rPr lang="en-CA" dirty="0"/>
              <a:t>1 – 4)</a:t>
            </a:r>
            <a:br>
              <a:rPr lang="en-CA" sz="1400" dirty="0"/>
            </a:br>
            <a:br>
              <a:rPr lang="en-CA" sz="1400" dirty="0"/>
            </a:br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5:  Lesson 2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/>
              <a:t>   </a:t>
            </a:r>
            <a:r>
              <a:rPr lang="en-CA" sz="2200" dirty="0">
                <a:solidFill>
                  <a:srgbClr val="0070C0"/>
                </a:solidFill>
              </a:rPr>
              <a:t>PIPELINE COMMANDS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MULTIPLE / MULTILINE COMMANDS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0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Redirection – Part 2</a:t>
            </a:r>
          </a:p>
          <a:p>
            <a:pPr lvl="1"/>
            <a:r>
              <a:rPr lang="en-US" dirty="0"/>
              <a:t>Purpose of </a:t>
            </a:r>
            <a:r>
              <a:rPr lang="en-US" b="1" dirty="0"/>
              <a:t>Pipeline Commands</a:t>
            </a:r>
          </a:p>
          <a:p>
            <a:pPr lvl="1"/>
            <a:r>
              <a:rPr lang="en-US" dirty="0"/>
              <a:t>Linux Pipeline Command Syntax: </a:t>
            </a:r>
            <a:r>
              <a:rPr lang="en-US" b="1" dirty="0">
                <a:solidFill>
                  <a:srgbClr val="0070C0"/>
                </a:solidFill>
              </a:rPr>
              <a:t>|</a:t>
            </a:r>
            <a:endParaRPr lang="en-US" dirty="0"/>
          </a:p>
          <a:p>
            <a:pPr lvl="1"/>
            <a:r>
              <a:rPr lang="en-US" b="1" dirty="0"/>
              <a:t>tee</a:t>
            </a:r>
            <a:r>
              <a:rPr lang="en-US" dirty="0"/>
              <a:t> Command</a:t>
            </a:r>
          </a:p>
          <a:p>
            <a:pPr marL="0" indent="0">
              <a:buNone/>
            </a:pPr>
            <a:r>
              <a:rPr lang="en-US" b="1" dirty="0"/>
              <a:t>Multiple / Multi-Line Commands</a:t>
            </a:r>
          </a:p>
          <a:p>
            <a:pPr lvl="1"/>
            <a:r>
              <a:rPr lang="en-US" dirty="0"/>
              <a:t>Multiple Linux Commands using Semicolon ”;” and Grouping: </a:t>
            </a:r>
            <a:r>
              <a:rPr lang="en-US" b="1" dirty="0">
                <a:solidFill>
                  <a:srgbClr val="0070C0"/>
                </a:solidFill>
              </a:rPr>
              <a:t>( )</a:t>
            </a:r>
          </a:p>
          <a:p>
            <a:pPr lvl="1"/>
            <a:r>
              <a:rPr lang="en-US" dirty="0"/>
              <a:t>Issuing Large Linux Commands over Multiple Lines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Perform Week 5 Tutorial</a:t>
            </a:r>
          </a:p>
          <a:p>
            <a:pPr lvl="1"/>
            <a:r>
              <a:rPr lang="en-US" dirty="0"/>
              <a:t>Investigations 2 and 3</a:t>
            </a:r>
          </a:p>
          <a:p>
            <a:pPr lvl="1"/>
            <a:r>
              <a:rPr lang="en-US" dirty="0"/>
              <a:t>Review Questions (Questions 5 – 12)</a:t>
            </a:r>
          </a:p>
          <a:p>
            <a:pPr lvl="1"/>
            <a:r>
              <a:rPr lang="en-US" b="1" dirty="0"/>
              <a:t>Work on Assignment 2 (Section 3:  Redirection &amp; Pipes)</a:t>
            </a:r>
          </a:p>
        </p:txBody>
      </p:sp>
    </p:spTree>
    <p:extLst>
      <p:ext uri="{BB962C8B-B14F-4D97-AF65-F5344CB8AC3E}">
        <p14:creationId xmlns:p14="http://schemas.microsoft.com/office/powerpoint/2010/main" val="1390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509270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Pipeline Commands</a:t>
            </a:r>
            <a:r>
              <a:rPr lang="en-CA" dirty="0"/>
              <a:t> use a meta symbol “</a:t>
            </a:r>
            <a:r>
              <a:rPr lang="en-CA" b="1" dirty="0">
                <a:solidFill>
                  <a:srgbClr val="0070C0"/>
                </a:solidFill>
              </a:rPr>
              <a:t>|</a:t>
            </a:r>
            <a:r>
              <a:rPr lang="en-CA" dirty="0"/>
              <a:t>”</a:t>
            </a:r>
            <a:br>
              <a:rPr lang="en-CA" dirty="0"/>
            </a:br>
            <a:r>
              <a:rPr lang="en-CA" dirty="0"/>
              <a:t>(called a pipe) to allow a command’s </a:t>
            </a:r>
            <a:r>
              <a:rPr lang="en-CA" b="1" dirty="0"/>
              <a:t>standard output </a:t>
            </a:r>
            <a:br>
              <a:rPr lang="en-CA" b="1" dirty="0"/>
            </a:br>
            <a:r>
              <a:rPr lang="en-CA" dirty="0"/>
              <a:t>to be redirected into the </a:t>
            </a:r>
            <a:r>
              <a:rPr lang="en-CA" b="1" dirty="0"/>
              <a:t>standard input</a:t>
            </a:r>
            <a:r>
              <a:rPr lang="en-CA" dirty="0"/>
              <a:t> of other commands WITHOUT having to use </a:t>
            </a:r>
            <a:r>
              <a:rPr lang="en-CA" b="1" dirty="0"/>
              <a:t>temporary</a:t>
            </a:r>
            <a:r>
              <a:rPr lang="en-CA" dirty="0"/>
              <a:t> files.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Therefore, a few simple commands can be </a:t>
            </a:r>
            <a:r>
              <a:rPr lang="en-CA" b="1" dirty="0"/>
              <a:t>combined</a:t>
            </a:r>
            <a:r>
              <a:rPr lang="en-CA" dirty="0"/>
              <a:t> to form a more </a:t>
            </a:r>
            <a:r>
              <a:rPr lang="en-CA" u="sng" dirty="0"/>
              <a:t>powerful</a:t>
            </a:r>
            <a:r>
              <a:rPr lang="en-CA" dirty="0"/>
              <a:t> pipeline command.</a:t>
            </a:r>
          </a:p>
          <a:p>
            <a:pPr marL="0" indent="0">
              <a:buNone/>
            </a:pPr>
            <a:r>
              <a:rPr lang="en-CA" sz="2400" i="1" dirty="0"/>
              <a:t>Examples:</a:t>
            </a:r>
            <a:br>
              <a:rPr lang="en-CA" sz="2400" i="1" dirty="0"/>
            </a:br>
            <a:br>
              <a:rPr lang="en-CA" sz="2400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-al | more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sort -r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sort | more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| cut -d" " -f2 | tr 'a-z' ‘A-Z"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grep Linux | head -5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-7 filename | tail -2</a:t>
            </a:r>
            <a:endParaRPr lang="en-CA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2703-D4CE-054C-BD4D-AA614AAD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85" y="1853754"/>
            <a:ext cx="5092700" cy="129404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757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436706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800" b="1" dirty="0"/>
              <a:t>Filters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Commands to the </a:t>
            </a:r>
            <a:r>
              <a:rPr lang="en-CA" b="1" dirty="0"/>
              <a:t>right</a:t>
            </a:r>
            <a:r>
              <a:rPr lang="en-CA" dirty="0"/>
              <a:t> of the pipe symbol are </a:t>
            </a:r>
            <a:br>
              <a:rPr lang="en-CA" dirty="0"/>
            </a:br>
            <a:r>
              <a:rPr lang="en-CA" dirty="0"/>
              <a:t>referred to as </a:t>
            </a:r>
            <a:r>
              <a:rPr lang="en-CA" b="1" dirty="0"/>
              <a:t>filters</a:t>
            </a:r>
            <a:r>
              <a:rPr lang="en-CA" dirty="0"/>
              <a:t>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They are referred to as </a:t>
            </a:r>
            <a:r>
              <a:rPr lang="en-CA" i="1" dirty="0"/>
              <a:t>filters</a:t>
            </a:r>
            <a:r>
              <a:rPr lang="en-CA" dirty="0"/>
              <a:t> since those commands are used to </a:t>
            </a:r>
            <a:r>
              <a:rPr lang="en-CA" b="1" dirty="0"/>
              <a:t>modify</a:t>
            </a:r>
            <a:r>
              <a:rPr lang="en-CA" dirty="0"/>
              <a:t> the </a:t>
            </a:r>
            <a:r>
              <a:rPr lang="en-CA" dirty="0" err="1"/>
              <a:t>stdout</a:t>
            </a:r>
            <a:r>
              <a:rPr lang="en-CA" dirty="0"/>
              <a:t> of the </a:t>
            </a:r>
            <a:r>
              <a:rPr lang="en-CA" u="sng" dirty="0"/>
              <a:t>previous</a:t>
            </a:r>
            <a:r>
              <a:rPr lang="en-CA" dirty="0"/>
              <a:t> command.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Many commands can be "piped" together, but these commands (filters) must be chained in </a:t>
            </a:r>
            <a:r>
              <a:rPr lang="en-CA" b="1" dirty="0"/>
              <a:t>a specific order</a:t>
            </a:r>
            <a:r>
              <a:rPr lang="en-CA" dirty="0"/>
              <a:t>,  depending on what you wish to accomplish.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A9A0D9-1D33-7842-BAE9-4D36833C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85" y="1853754"/>
            <a:ext cx="5092700" cy="129404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947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Pipeline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issue </a:t>
            </a:r>
            <a:br>
              <a:rPr lang="en-CA" dirty="0"/>
            </a:br>
            <a:r>
              <a:rPr lang="en-CA" b="1" dirty="0"/>
              <a:t>Pipeline Commands</a:t>
            </a:r>
            <a:r>
              <a:rPr lang="en-CA" dirty="0"/>
              <a:t>: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379437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/>
              <a:t>tee</a:t>
            </a:r>
            <a:r>
              <a:rPr lang="en-CA" dirty="0"/>
              <a:t> utility can be used to split the flow of </a:t>
            </a:r>
            <a:br>
              <a:rPr lang="en-CA" dirty="0"/>
            </a:br>
            <a:r>
              <a:rPr lang="en-CA" dirty="0"/>
              <a:t>standard output </a:t>
            </a:r>
            <a:r>
              <a:rPr lang="en-CA" u="sng" dirty="0"/>
              <a:t>between</a:t>
            </a:r>
            <a:r>
              <a:rPr lang="en-CA" dirty="0"/>
              <a:t> a </a:t>
            </a:r>
            <a:r>
              <a:rPr lang="en-CA" b="1" dirty="0"/>
              <a:t>text file </a:t>
            </a:r>
            <a:r>
              <a:rPr lang="en-CA" dirty="0"/>
              <a:t>and the </a:t>
            </a:r>
            <a:r>
              <a:rPr lang="en-CA" b="1" dirty="0"/>
              <a:t>terminal screen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tee</a:t>
            </a:r>
            <a:r>
              <a:rPr lang="en-CA" dirty="0"/>
              <a:t> option </a:t>
            </a:r>
            <a:r>
              <a:rPr lang="en-CA" b="1" dirty="0"/>
              <a:t>-a</a:t>
            </a:r>
            <a:r>
              <a:rPr lang="en-CA" dirty="0"/>
              <a:t> can be used to add content to the </a:t>
            </a:r>
            <a:r>
              <a:rPr lang="en-CA" b="1" dirty="0"/>
              <a:t>bottom</a:t>
            </a:r>
            <a:r>
              <a:rPr lang="en-CA" dirty="0"/>
              <a:t> of an existing file as opposed to </a:t>
            </a:r>
            <a:r>
              <a:rPr lang="en-CA" i="1" dirty="0"/>
              <a:t>overwriting</a:t>
            </a:r>
            <a:r>
              <a:rPr lang="en-CA" dirty="0"/>
              <a:t> the file's previous contents.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reason for the name "</a:t>
            </a:r>
            <a:r>
              <a:rPr lang="en-CA" b="1" dirty="0"/>
              <a:t>tee</a:t>
            </a:r>
            <a:r>
              <a:rPr lang="en-CA" dirty="0"/>
              <a:t>" is that the splitting of the flow of information resembles a capital T.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r>
              <a:rPr lang="en-CA" dirty="0"/>
              <a:t> 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tee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unsorted.txt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sort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grep Linux | tee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matched.txt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more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head -5 | tee -a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listing.txt</a:t>
            </a:r>
            <a:endParaRPr lang="en-CA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7700B-66C3-244C-8B03-0CA177F6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370" y="1853754"/>
            <a:ext cx="3815372" cy="246095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006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Pipeline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use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/>
              <a:t>tee</a:t>
            </a:r>
            <a:r>
              <a:rPr lang="en-CA" dirty="0"/>
              <a:t> command within a </a:t>
            </a:r>
            <a:r>
              <a:rPr lang="en-CA" b="1" dirty="0"/>
              <a:t>Pipeline Command</a:t>
            </a:r>
            <a:r>
              <a:rPr lang="en-CA" dirty="0"/>
              <a:t>.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Redirection – Part 1</a:t>
            </a:r>
          </a:p>
          <a:p>
            <a:pPr lvl="1"/>
            <a:r>
              <a:rPr lang="en-US" dirty="0"/>
              <a:t>Additional Commands (</a:t>
            </a:r>
            <a:r>
              <a:rPr lang="en-US" b="1" dirty="0"/>
              <a:t>tr</a:t>
            </a:r>
            <a:r>
              <a:rPr lang="en-US" dirty="0"/>
              <a:t>, </a:t>
            </a:r>
            <a:r>
              <a:rPr lang="en-US" b="1" dirty="0"/>
              <a:t>cut</a:t>
            </a:r>
            <a:r>
              <a:rPr lang="en-US" dirty="0"/>
              <a:t>, </a:t>
            </a:r>
            <a:r>
              <a:rPr lang="en-US" b="1" dirty="0" err="1"/>
              <a:t>wc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Concepts:</a:t>
            </a:r>
          </a:p>
          <a:p>
            <a:pPr lvl="2"/>
            <a:r>
              <a:rPr lang="en-US" b="1" dirty="0"/>
              <a:t>Standard Input, Standard Output</a:t>
            </a:r>
            <a:r>
              <a:rPr lang="en-US" dirty="0"/>
              <a:t>, </a:t>
            </a:r>
            <a:r>
              <a:rPr lang="en-US" b="1" dirty="0"/>
              <a:t>Standard Error</a:t>
            </a:r>
          </a:p>
          <a:p>
            <a:pPr lvl="1"/>
            <a:r>
              <a:rPr lang="en-US" dirty="0"/>
              <a:t>Redirection Symbols: 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Additional Redirection Concepts:</a:t>
            </a:r>
          </a:p>
          <a:p>
            <a:pPr lvl="2"/>
            <a:r>
              <a:rPr lang="en-US" b="1" dirty="0"/>
              <a:t>/dev/null </a:t>
            </a:r>
            <a:r>
              <a:rPr lang="en-US" dirty="0"/>
              <a:t>File, The </a:t>
            </a:r>
            <a:r>
              <a:rPr lang="en-US" b="1" dirty="0"/>
              <a:t>Here Document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Perform Week 5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(Questions 1 – 4)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Multiple / multi-line commands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79495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There are ways that </a:t>
            </a:r>
            <a:r>
              <a:rPr lang="en-CA" b="1" dirty="0"/>
              <a:t>multiple commands </a:t>
            </a:r>
            <a:r>
              <a:rPr lang="en-CA" dirty="0"/>
              <a:t>can be </a:t>
            </a:r>
            <a:br>
              <a:rPr lang="en-CA" dirty="0"/>
            </a:br>
            <a:r>
              <a:rPr lang="en-CA" dirty="0"/>
              <a:t>run within a </a:t>
            </a:r>
            <a:r>
              <a:rPr lang="en-CA" b="1" dirty="0"/>
              <a:t>single</a:t>
            </a:r>
            <a:r>
              <a:rPr lang="en-CA" dirty="0"/>
              <a:t> command line.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can separate commands by using the </a:t>
            </a:r>
            <a:br>
              <a:rPr lang="en-CA" dirty="0"/>
            </a:br>
            <a:r>
              <a:rPr lang="en-CA" b="1" dirty="0"/>
              <a:t>semi-colon character “;”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i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5; ls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Multiple commands can also be </a:t>
            </a:r>
            <a:r>
              <a:rPr lang="en-CA" b="1" dirty="0"/>
              <a:t>grouped</a:t>
            </a:r>
            <a:r>
              <a:rPr lang="en-CA" dirty="0"/>
              <a:t> by using </a:t>
            </a:r>
            <a:r>
              <a:rPr lang="en-CA" b="1" dirty="0"/>
              <a:t>parentheses</a:t>
            </a:r>
            <a:r>
              <a:rPr lang="en-CA" dirty="0"/>
              <a:t> to force commands to be run </a:t>
            </a:r>
            <a:r>
              <a:rPr lang="en-CA" b="1" dirty="0"/>
              <a:t>together</a:t>
            </a:r>
            <a:r>
              <a:rPr lang="en-CA" dirty="0"/>
              <a:t> (for example, to redirect </a:t>
            </a:r>
            <a:r>
              <a:rPr lang="en-CA" b="1" dirty="0" err="1"/>
              <a:t>stdout</a:t>
            </a:r>
            <a:r>
              <a:rPr lang="en-CA" dirty="0"/>
              <a:t> to a file)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i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(echo "Who is logged in:"; who) &gt;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whoson</a:t>
            </a:r>
            <a:br>
              <a:rPr lang="en-CA" b="1" dirty="0"/>
            </a:br>
            <a:r>
              <a:rPr lang="en-CA" dirty="0"/>
              <a:t>(</a:t>
            </a:r>
            <a:r>
              <a:rPr lang="en-CA" b="1" i="1" dirty="0"/>
              <a:t>Note:  </a:t>
            </a:r>
            <a:r>
              <a:rPr lang="en-CA" i="1" u="sng" dirty="0"/>
              <a:t>all</a:t>
            </a:r>
            <a:r>
              <a:rPr lang="en-CA" i="1" dirty="0"/>
              <a:t> command output is sent to a file</a:t>
            </a:r>
            <a:r>
              <a:rPr lang="en-CA" dirty="0"/>
              <a:t>)</a:t>
            </a: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201AF-1F73-4845-AB36-5A46CCFB4AD4}"/>
              </a:ext>
            </a:extLst>
          </p:cNvPr>
          <p:cNvSpPr txBox="1"/>
          <p:nvPr/>
        </p:nvSpPr>
        <p:spPr>
          <a:xfrm>
            <a:off x="6891867" y="1853754"/>
            <a:ext cx="53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command1;command2;command3</a:t>
            </a:r>
          </a:p>
        </p:txBody>
      </p:sp>
    </p:spTree>
    <p:extLst>
      <p:ext uri="{BB962C8B-B14F-4D97-AF65-F5344CB8AC3E}">
        <p14:creationId xmlns:p14="http://schemas.microsoft.com/office/powerpoint/2010/main" val="415974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Multiple / multi-line commands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28602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Commands may also be </a:t>
            </a:r>
            <a:r>
              <a:rPr lang="en-CA" b="1" dirty="0"/>
              <a:t>spread-out over multiple lines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making it easier (for humans) to interpret a long command.</a:t>
            </a:r>
            <a:br>
              <a:rPr lang="en-CA" dirty="0"/>
            </a:br>
            <a:r>
              <a:rPr lang="en-CA" dirty="0"/>
              <a:t>You can add a </a:t>
            </a:r>
            <a:r>
              <a:rPr lang="en-CA" b="1" dirty="0"/>
              <a:t>backslash</a:t>
            </a:r>
            <a:r>
              <a:rPr lang="en-CA" dirty="0"/>
              <a:t> quoting symbol "\" at the end of a line.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/>
              <a:t>\</a:t>
            </a:r>
            <a:r>
              <a:rPr lang="en-CA" dirty="0"/>
              <a:t> symbol “</a:t>
            </a:r>
            <a:r>
              <a:rPr lang="en-CA" i="1" dirty="0"/>
              <a:t>quotes-out</a:t>
            </a:r>
            <a:r>
              <a:rPr lang="en-CA" dirty="0"/>
              <a:t>” the meaning of the </a:t>
            </a:r>
            <a:r>
              <a:rPr lang="en-CA" b="1" dirty="0"/>
              <a:t>ENTER</a:t>
            </a:r>
            <a:r>
              <a:rPr lang="en-CA" dirty="0"/>
              <a:t> key </a:t>
            </a:r>
            <a:br>
              <a:rPr lang="en-CA" dirty="0"/>
            </a:br>
            <a:r>
              <a:rPr lang="en-CA" dirty="0"/>
              <a:t>as </a:t>
            </a:r>
            <a:r>
              <a:rPr lang="en-CA" u="sng" dirty="0"/>
              <a:t>text</a:t>
            </a:r>
            <a:r>
              <a:rPr lang="en-CA" dirty="0"/>
              <a:t> (i.e. </a:t>
            </a:r>
            <a:r>
              <a:rPr lang="en-CA" i="1" dirty="0"/>
              <a:t>new-line</a:t>
            </a:r>
            <a:r>
              <a:rPr lang="en-CA" dirty="0"/>
              <a:t>) as instead of running the command.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"This will be split over multiple \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 Note that the shell will realize \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a pipe requires another command, so \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will automatically go to the next line” \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tr '[a-z]' '[A-Z]’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E957B-4E9C-FB42-9786-708F0BC305AF}"/>
              </a:ext>
            </a:extLst>
          </p:cNvPr>
          <p:cNvSpPr txBox="1"/>
          <p:nvPr/>
        </p:nvSpPr>
        <p:spPr>
          <a:xfrm>
            <a:off x="8398935" y="1853754"/>
            <a:ext cx="340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command1 |  \  command2 |  \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command3</a:t>
            </a:r>
          </a:p>
        </p:txBody>
      </p:sp>
    </p:spTree>
    <p:extLst>
      <p:ext uri="{BB962C8B-B14F-4D97-AF65-F5344CB8AC3E}">
        <p14:creationId xmlns:p14="http://schemas.microsoft.com/office/powerpoint/2010/main" val="376733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Multiple / multi-line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issue </a:t>
            </a:r>
            <a:br>
              <a:rPr lang="en-CA" dirty="0"/>
            </a:br>
            <a:r>
              <a:rPr lang="en-CA" dirty="0"/>
              <a:t>Multiple Commands / Multi-Line Linux Commands: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/>
              <a:t>Multiple Linux Commands using semicolon “;”</a:t>
            </a:r>
          </a:p>
          <a:p>
            <a:pPr lvl="1"/>
            <a:r>
              <a:rPr lang="en-CA" sz="2000" dirty="0"/>
              <a:t>Multiple Linux Commands using Grouping ( )</a:t>
            </a:r>
          </a:p>
          <a:p>
            <a:pPr lvl="1"/>
            <a:r>
              <a:rPr lang="en-CA" sz="2000" dirty="0" err="1"/>
              <a:t>Mult</a:t>
            </a:r>
            <a:r>
              <a:rPr lang="en-CA" sz="2000" dirty="0"/>
              <a:t>-Line Linux Commands using Backslash \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Pipeline commands </a:t>
            </a:r>
            <a:br>
              <a:rPr lang="en-US" sz="2800" dirty="0"/>
            </a:br>
            <a:r>
              <a:rPr lang="en-US" sz="2800" dirty="0"/>
              <a:t>Multiple / multi-line commands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 perform the online tutorial </a:t>
            </a:r>
            <a:r>
              <a:rPr lang="en-CA" b="1"/>
              <a:t>Tutorial 5 </a:t>
            </a:r>
            <a:r>
              <a:rPr lang="en-CA" dirty="0"/>
              <a:t>(</a:t>
            </a:r>
            <a:r>
              <a:rPr lang="en-CA" b="1" dirty="0"/>
              <a:t>ctrl-click</a:t>
            </a:r>
            <a:r>
              <a:rPr lang="en-CA" dirty="0"/>
              <a:t> to open link):</a:t>
            </a:r>
            <a:br>
              <a:rPr lang="en-CA" sz="1600" dirty="0"/>
            </a:br>
            <a:endParaRPr lang="en-CA" sz="1600" dirty="0"/>
          </a:p>
          <a:p>
            <a:pPr lvl="1"/>
            <a:r>
              <a:rPr lang="en-CA" dirty="0">
                <a:hlinkClick r:id="rId2"/>
              </a:rPr>
              <a:t>INVESTIGATION 2: REDIRECTION USING PIPES</a:t>
            </a:r>
          </a:p>
          <a:p>
            <a:pPr lvl="1"/>
            <a:endParaRPr lang="en-CA" dirty="0"/>
          </a:p>
          <a:p>
            <a:pPr lvl="1"/>
            <a:r>
              <a:rPr lang="en-CA" dirty="0">
                <a:hlinkClick r:id="rId3"/>
              </a:rPr>
              <a:t>INVESTIGATION 3: ISSUING MULTIPLE UNIX/LINUX COMMANDS</a:t>
            </a:r>
            <a:br>
              <a:rPr lang="en-CA" sz="2000" dirty="0"/>
            </a:br>
            <a:endParaRPr lang="en-CA" sz="2000" dirty="0"/>
          </a:p>
          <a:p>
            <a:pPr lvl="1"/>
            <a:r>
              <a:rPr lang="en-CA" sz="2000" dirty="0">
                <a:hlinkClick r:id="rId4"/>
              </a:rPr>
              <a:t>LINUX PRACTICE QUESTIONS</a:t>
            </a:r>
            <a:r>
              <a:rPr lang="en-CA" sz="2000"/>
              <a:t>  (Questions </a:t>
            </a:r>
            <a:r>
              <a:rPr lang="en-CA"/>
              <a:t>6 – 12)</a:t>
            </a:r>
            <a:br>
              <a:rPr lang="en-CA" sz="1400" dirty="0"/>
            </a:br>
            <a:br>
              <a:rPr lang="en-CA" sz="1400" dirty="0"/>
            </a:br>
            <a:endParaRPr lang="en-CA" sz="140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 Manipulation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134359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Additional Text File Manipulation Commands</a:t>
            </a:r>
          </a:p>
          <a:p>
            <a:pPr marL="0" indent="0">
              <a:buNone/>
            </a:pPr>
            <a:r>
              <a:rPr lang="en-CA" sz="1600" dirty="0"/>
              <a:t>Here are some additional commands to manipulate content of text files.</a:t>
            </a:r>
            <a:br>
              <a:rPr lang="en-CA" sz="1600" dirty="0"/>
            </a:br>
            <a:r>
              <a:rPr lang="en-CA" sz="1600" dirty="0"/>
              <a:t>Refer to the table below for additional text file manipulation commands: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474710-90E1-FE4E-A41A-4FF5EC072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92469"/>
              </p:ext>
            </p:extLst>
          </p:nvPr>
        </p:nvGraphicFramePr>
        <p:xfrm>
          <a:off x="1451578" y="3076387"/>
          <a:ext cx="9964614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084">
                  <a:extLst>
                    <a:ext uri="{9D8B030D-6E8A-4147-A177-3AD203B41FA5}">
                      <a16:colId xmlns:a16="http://schemas.microsoft.com/office/drawing/2014/main" val="3646333729"/>
                    </a:ext>
                  </a:extLst>
                </a:gridCol>
                <a:gridCol w="8438530">
                  <a:extLst>
                    <a:ext uri="{9D8B030D-6E8A-4147-A177-3AD203B41FA5}">
                      <a16:colId xmlns:a16="http://schemas.microsoft.com/office/drawing/2014/main" val="960792857"/>
                    </a:ext>
                  </a:extLst>
                </a:gridCol>
              </a:tblGrid>
              <a:tr h="298018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6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to different characters.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 ‘a-z’ ‘A-Z’ &lt; filename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7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and characters from records. The option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 is used to cut by a character or a range of characters. The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 indicates the field number or field range to display (this may require 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the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 to indicate the field separator (delimiter) which is tab by default).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cut –c1-5 filename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 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cut –d”:” –f2 filename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3775"/>
                  </a:ext>
                </a:extLst>
              </a:tr>
              <a:tr h="536539">
                <a:tc>
                  <a:txBody>
                    <a:bodyPr/>
                    <a:lstStyle/>
                    <a:p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wc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various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counts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contents of a file. The –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displays the number of lines, 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–w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displays the number of words, and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–c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displays the number of characters.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CA" sz="1400" b="1" i="0" kern="1200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filename 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400" b="1" i="0" kern="1200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–l filename 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CA" sz="1400" b="1" i="0" kern="1200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–w filename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0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6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file Manipulation Commands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using the following Linux commands: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b="1" dirty="0"/>
              <a:t>tr</a:t>
            </a:r>
          </a:p>
          <a:p>
            <a:pPr lvl="1"/>
            <a:r>
              <a:rPr lang="en-CA" sz="2000" b="1" dirty="0"/>
              <a:t>cut</a:t>
            </a:r>
          </a:p>
          <a:p>
            <a:pPr lvl="1"/>
            <a:r>
              <a:rPr lang="en-CA" sz="2000" b="1" dirty="0" err="1"/>
              <a:t>wc</a:t>
            </a:r>
            <a:br>
              <a:rPr lang="en-CA" sz="20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526BA9-A1AF-694E-8EEA-37985485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8198600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i="1" dirty="0"/>
              <a:t>Redirection</a:t>
            </a:r>
            <a:r>
              <a:rPr lang="en-CA" i="1" dirty="0"/>
              <a:t> can be defined as </a:t>
            </a:r>
            <a:r>
              <a:rPr lang="en-CA" b="1" i="1" dirty="0"/>
              <a:t>changing</a:t>
            </a:r>
            <a:r>
              <a:rPr lang="en-CA" i="1" dirty="0"/>
              <a:t> the way from where commands </a:t>
            </a:r>
            <a:br>
              <a:rPr lang="en-CA" i="1" dirty="0"/>
            </a:br>
            <a:r>
              <a:rPr lang="en-CA" b="1" i="1" dirty="0"/>
              <a:t>read input </a:t>
            </a:r>
            <a:r>
              <a:rPr lang="en-CA" i="1" dirty="0"/>
              <a:t>to where commands </a:t>
            </a:r>
            <a:r>
              <a:rPr lang="en-CA" b="1" i="1" dirty="0"/>
              <a:t>sends output</a:t>
            </a:r>
            <a:r>
              <a:rPr lang="en-CA" i="1" dirty="0"/>
              <a:t>.  You can </a:t>
            </a:r>
            <a:r>
              <a:rPr lang="en-CA" i="1" u="sng" dirty="0"/>
              <a:t>redirect</a:t>
            </a:r>
            <a:r>
              <a:rPr lang="en-CA" i="1" dirty="0"/>
              <a:t> input and output </a:t>
            </a:r>
            <a:br>
              <a:rPr lang="en-CA" i="1" dirty="0"/>
            </a:br>
            <a:r>
              <a:rPr lang="en-CA" i="1" dirty="0"/>
              <a:t>of a command.</a:t>
            </a: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CA" i="1" dirty="0"/>
              <a:t>For redirection, </a:t>
            </a:r>
            <a:r>
              <a:rPr lang="en-CA" b="1" i="1" dirty="0"/>
              <a:t>meta characters </a:t>
            </a:r>
            <a:r>
              <a:rPr lang="en-CA" i="1" dirty="0"/>
              <a:t>are used. </a:t>
            </a: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CA" i="1" dirty="0"/>
              <a:t>Redirection can be into a </a:t>
            </a:r>
            <a:r>
              <a:rPr lang="en-CA" b="1" i="1" dirty="0"/>
              <a:t>file </a:t>
            </a:r>
            <a:r>
              <a:rPr lang="en-CA" i="1" dirty="0"/>
              <a:t>(shell meta characters are angle </a:t>
            </a:r>
            <a:r>
              <a:rPr lang="en-CA" b="1" i="1" dirty="0"/>
              <a:t>brackets</a:t>
            </a:r>
            <a:r>
              <a:rPr lang="en-CA" i="1" dirty="0"/>
              <a:t> '&lt;', '&gt;’)</a:t>
            </a:r>
            <a:br>
              <a:rPr lang="en-CA" i="1" dirty="0"/>
            </a:br>
            <a:r>
              <a:rPr lang="en-CA" i="1" dirty="0"/>
              <a:t>or a </a:t>
            </a:r>
            <a:r>
              <a:rPr lang="en-CA" b="1" i="1" dirty="0"/>
              <a:t>program</a:t>
            </a:r>
            <a:r>
              <a:rPr lang="en-CA" i="1" dirty="0"/>
              <a:t> ( shell meta characters are </a:t>
            </a:r>
            <a:r>
              <a:rPr lang="en-CA" b="1" i="1" dirty="0" err="1"/>
              <a:t>pipe</a:t>
            </a:r>
            <a:r>
              <a:rPr lang="en-CA" i="1" dirty="0" err="1"/>
              <a:t>symbol</a:t>
            </a:r>
            <a:r>
              <a:rPr lang="en-CA" i="1" dirty="0"/>
              <a:t> '|’).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Reference: </a:t>
            </a:r>
            <a:r>
              <a:rPr lang="en-CA" dirty="0">
                <a:hlinkClick r:id="rId2"/>
              </a:rPr>
              <a:t>https://www.javatpoint.com/linux-input-output-redirection</a:t>
            </a:r>
            <a:r>
              <a:rPr lang="en-CA" dirty="0"/>
              <a:t>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E0CB3EE-97D5-7B41-B9E7-7F79147D6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50180" y="259398"/>
            <a:ext cx="2180481" cy="10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79328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Standard input</a:t>
            </a:r>
            <a:r>
              <a:rPr lang="en-CA" dirty="0"/>
              <a:t> (</a:t>
            </a:r>
            <a:r>
              <a:rPr lang="en-CA" b="1" dirty="0"/>
              <a:t>stdin</a:t>
            </a:r>
            <a:r>
              <a:rPr lang="en-CA" dirty="0"/>
              <a:t>) is a term which describes from where a command receives </a:t>
            </a:r>
            <a:r>
              <a:rPr lang="en-CA" b="1" dirty="0"/>
              <a:t>input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 “</a:t>
            </a:r>
            <a:r>
              <a:rPr lang="en-CA" b="1" dirty="0">
                <a:solidFill>
                  <a:srgbClr val="0070C0"/>
                </a:solidFill>
              </a:rPr>
              <a:t>&lt;</a:t>
            </a:r>
            <a:r>
              <a:rPr lang="en-CA" dirty="0"/>
              <a:t>” will redirect </a:t>
            </a:r>
            <a:r>
              <a:rPr lang="en-CA" b="1" dirty="0"/>
              <a:t>stdin</a:t>
            </a:r>
            <a:r>
              <a:rPr lang="en-CA" dirty="0"/>
              <a:t> into a command.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This would only apply to Unix/Linux commands that can </a:t>
            </a:r>
            <a:r>
              <a:rPr lang="en-CA" b="1" dirty="0"/>
              <a:t>accept</a:t>
            </a:r>
            <a:r>
              <a:rPr lang="en-CA" dirty="0"/>
              <a:t> </a:t>
            </a:r>
            <a:r>
              <a:rPr lang="en-CA" i="1" dirty="0"/>
              <a:t>stdin</a:t>
            </a:r>
            <a:r>
              <a:rPr lang="en-CA" dirty="0"/>
              <a:t> like </a:t>
            </a:r>
            <a:r>
              <a:rPr lang="en-CA" b="1" dirty="0"/>
              <a:t>cat</a:t>
            </a:r>
            <a:r>
              <a:rPr lang="en-CA" dirty="0"/>
              <a:t>, </a:t>
            </a:r>
            <a:r>
              <a:rPr lang="en-CA" b="1" dirty="0"/>
              <a:t>more</a:t>
            </a:r>
            <a:r>
              <a:rPr lang="en-CA" dirty="0"/>
              <a:t>, </a:t>
            </a:r>
            <a:r>
              <a:rPr lang="en-CA" b="1" dirty="0"/>
              <a:t>less</a:t>
            </a:r>
            <a:r>
              <a:rPr lang="en-CA" dirty="0"/>
              <a:t>, </a:t>
            </a:r>
            <a:r>
              <a:rPr lang="en-CA" b="1" dirty="0"/>
              <a:t>sort</a:t>
            </a:r>
            <a:r>
              <a:rPr lang="en-CA" dirty="0"/>
              <a:t>, </a:t>
            </a:r>
            <a:r>
              <a:rPr lang="en-CA" b="1" dirty="0"/>
              <a:t>grep</a:t>
            </a:r>
            <a:r>
              <a:rPr lang="en-CA" dirty="0"/>
              <a:t>, </a:t>
            </a:r>
            <a:r>
              <a:rPr lang="en-CA" b="1" dirty="0" err="1"/>
              <a:t>uniq</a:t>
            </a:r>
            <a:r>
              <a:rPr lang="en-CA" dirty="0"/>
              <a:t>, </a:t>
            </a:r>
            <a:r>
              <a:rPr lang="en-CA" b="1" i="1" dirty="0"/>
              <a:t>head</a:t>
            </a:r>
            <a:r>
              <a:rPr lang="en-CA" dirty="0"/>
              <a:t>, </a:t>
            </a:r>
            <a:r>
              <a:rPr lang="en-CA" b="1" i="1" dirty="0"/>
              <a:t>tail</a:t>
            </a:r>
            <a:r>
              <a:rPr lang="en-CA" dirty="0"/>
              <a:t>, </a:t>
            </a:r>
            <a:r>
              <a:rPr lang="en-CA" b="1" dirty="0"/>
              <a:t>tr</a:t>
            </a:r>
            <a:r>
              <a:rPr lang="en-CA" dirty="0"/>
              <a:t>, </a:t>
            </a:r>
            <a:r>
              <a:rPr lang="en-CA" b="1" dirty="0"/>
              <a:t>cut</a:t>
            </a:r>
            <a:r>
              <a:rPr lang="en-CA" dirty="0"/>
              <a:t>, and </a:t>
            </a:r>
            <a:r>
              <a:rPr lang="en-CA" b="1" dirty="0" err="1"/>
              <a:t>wc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 'a-z' 'A-Z' &lt;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&lt;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&lt;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4D6D6C7-20C6-CC41-A916-2BCC5B0A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1706813"/>
            <a:ext cx="3955562" cy="146301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04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79328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Standard output</a:t>
            </a:r>
            <a:r>
              <a:rPr lang="en-CA" dirty="0"/>
              <a:t> (</a:t>
            </a:r>
            <a:r>
              <a:rPr lang="en-CA" b="1" dirty="0" err="1"/>
              <a:t>stdout</a:t>
            </a:r>
            <a:r>
              <a:rPr lang="en-CA" dirty="0"/>
              <a:t>) describes where a command</a:t>
            </a:r>
            <a:br>
              <a:rPr lang="en-CA" dirty="0"/>
            </a:br>
            <a:r>
              <a:rPr lang="en-CA" dirty="0"/>
              <a:t>sends its </a:t>
            </a:r>
            <a:r>
              <a:rPr lang="en-CA" b="1" dirty="0"/>
              <a:t>output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 “</a:t>
            </a:r>
            <a:r>
              <a:rPr lang="en-CA" b="1" dirty="0">
                <a:solidFill>
                  <a:srgbClr val="0070C0"/>
                </a:solidFill>
              </a:rPr>
              <a:t>&gt;</a:t>
            </a:r>
            <a:r>
              <a:rPr lang="en-CA" dirty="0"/>
              <a:t>” will redirect </a:t>
            </a:r>
            <a:r>
              <a:rPr lang="en-CA" b="1" dirty="0" err="1"/>
              <a:t>stdout</a:t>
            </a:r>
            <a:r>
              <a:rPr lang="en-CA" dirty="0"/>
              <a:t> to a file </a:t>
            </a:r>
            <a:br>
              <a:rPr lang="en-CA" dirty="0"/>
            </a:br>
            <a:r>
              <a:rPr lang="en-CA" dirty="0"/>
              <a:t>either </a:t>
            </a:r>
            <a:r>
              <a:rPr lang="en-CA" b="1" dirty="0"/>
              <a:t>creating</a:t>
            </a:r>
            <a:r>
              <a:rPr lang="en-CA" dirty="0"/>
              <a:t> a new file if it doesn’t exist</a:t>
            </a:r>
            <a:br>
              <a:rPr lang="en-CA" dirty="0"/>
            </a:br>
            <a:r>
              <a:rPr lang="en-CA" dirty="0"/>
              <a:t>or </a:t>
            </a:r>
            <a:r>
              <a:rPr lang="en-CA" b="1" dirty="0"/>
              <a:t>overwriting</a:t>
            </a:r>
            <a:r>
              <a:rPr lang="en-CA" dirty="0"/>
              <a:t> the content of an existing file.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characters “</a:t>
            </a:r>
            <a:r>
              <a:rPr lang="en-CA" b="1" dirty="0">
                <a:solidFill>
                  <a:srgbClr val="0070C0"/>
                </a:solidFill>
              </a:rPr>
              <a:t>&gt;&gt;</a:t>
            </a:r>
            <a:r>
              <a:rPr lang="en-CA" dirty="0"/>
              <a:t>” will redirect </a:t>
            </a:r>
            <a:r>
              <a:rPr lang="en-CA" b="1" dirty="0" err="1"/>
              <a:t>stdout</a:t>
            </a:r>
            <a:r>
              <a:rPr lang="en-CA" dirty="0"/>
              <a:t> to a file</a:t>
            </a:r>
            <a:br>
              <a:rPr lang="en-CA" dirty="0"/>
            </a:br>
            <a:r>
              <a:rPr lang="en-CA" dirty="0"/>
              <a:t>either </a:t>
            </a:r>
            <a:r>
              <a:rPr lang="en-CA" b="1" dirty="0"/>
              <a:t>creating</a:t>
            </a:r>
            <a:r>
              <a:rPr lang="en-CA" dirty="0"/>
              <a:t> a new file if it doesn’t exist</a:t>
            </a:r>
            <a:br>
              <a:rPr lang="en-CA" dirty="0"/>
            </a:br>
            <a:r>
              <a:rPr lang="en-CA" dirty="0"/>
              <a:t>or </a:t>
            </a:r>
            <a:r>
              <a:rPr lang="en-CA" b="1" dirty="0"/>
              <a:t>adding</a:t>
            </a:r>
            <a:r>
              <a:rPr lang="en-CA" dirty="0"/>
              <a:t> </a:t>
            </a:r>
            <a:r>
              <a:rPr lang="en-CA" dirty="0" err="1"/>
              <a:t>stdout</a:t>
            </a:r>
            <a:r>
              <a:rPr lang="en-CA" dirty="0"/>
              <a:t> to the </a:t>
            </a:r>
            <a:r>
              <a:rPr lang="en-CA" b="1" dirty="0"/>
              <a:t>bottom</a:t>
            </a:r>
            <a:r>
              <a:rPr lang="en-CA" dirty="0"/>
              <a:t> to the</a:t>
            </a:r>
            <a:br>
              <a:rPr lang="en-CA" dirty="0"/>
            </a:br>
            <a:r>
              <a:rPr lang="en-CA" dirty="0"/>
              <a:t>existing file’s contents.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i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&gt; detailed-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listing.txt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/bin &gt;&gt;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output.txt</a:t>
            </a:r>
            <a:endParaRPr lang="en-CA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2DAD8F91-62AD-6C48-A030-F37D3EC8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1993900"/>
            <a:ext cx="4521200" cy="14351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F1873E3-A255-954F-802A-8E04CD6A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0" y="3789055"/>
            <a:ext cx="4521200" cy="119750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511929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Standard Error</a:t>
            </a:r>
            <a:r>
              <a:rPr lang="en-CA" dirty="0"/>
              <a:t> (</a:t>
            </a:r>
            <a:r>
              <a:rPr lang="en-CA" b="1" dirty="0"/>
              <a:t>stderr</a:t>
            </a:r>
            <a:r>
              <a:rPr lang="en-CA" dirty="0"/>
              <a:t>) describes where a command sends its </a:t>
            </a:r>
            <a:r>
              <a:rPr lang="en-CA" b="1" dirty="0"/>
              <a:t>error</a:t>
            </a:r>
            <a:r>
              <a:rPr lang="en-CA" dirty="0"/>
              <a:t> </a:t>
            </a:r>
            <a:r>
              <a:rPr lang="en-CA" b="1" dirty="0"/>
              <a:t>messages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characters “</a:t>
            </a:r>
            <a:r>
              <a:rPr lang="en-CA" b="1" dirty="0">
                <a:solidFill>
                  <a:srgbClr val="0070C0"/>
                </a:solidFill>
              </a:rPr>
              <a:t>2&gt;</a:t>
            </a:r>
            <a:r>
              <a:rPr lang="en-CA" dirty="0"/>
              <a:t>” will redirect </a:t>
            </a:r>
            <a:r>
              <a:rPr lang="en-CA" b="1" dirty="0"/>
              <a:t>stderr</a:t>
            </a:r>
            <a:r>
              <a:rPr lang="en-CA" dirty="0"/>
              <a:t> to a file </a:t>
            </a:r>
            <a:br>
              <a:rPr lang="en-CA" dirty="0"/>
            </a:br>
            <a:r>
              <a:rPr lang="en-CA" dirty="0"/>
              <a:t>either </a:t>
            </a:r>
            <a:r>
              <a:rPr lang="en-CA" b="1" dirty="0"/>
              <a:t>creating</a:t>
            </a:r>
            <a:r>
              <a:rPr lang="en-CA" dirty="0"/>
              <a:t> a new file if it doesn’t exist</a:t>
            </a:r>
            <a:br>
              <a:rPr lang="en-CA" dirty="0"/>
            </a:br>
            <a:r>
              <a:rPr lang="en-CA" dirty="0"/>
              <a:t>or </a:t>
            </a:r>
            <a:r>
              <a:rPr lang="en-CA" b="1" dirty="0"/>
              <a:t>overwriting</a:t>
            </a:r>
            <a:r>
              <a:rPr lang="en-CA" dirty="0"/>
              <a:t> the content of an existing file.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characters “</a:t>
            </a:r>
            <a:r>
              <a:rPr lang="en-CA" dirty="0">
                <a:solidFill>
                  <a:srgbClr val="0070C0"/>
                </a:solidFill>
              </a:rPr>
              <a:t>2</a:t>
            </a:r>
            <a:r>
              <a:rPr lang="en-CA" b="1" dirty="0">
                <a:solidFill>
                  <a:srgbClr val="0070C0"/>
                </a:solidFill>
              </a:rPr>
              <a:t>&gt;&gt;</a:t>
            </a:r>
            <a:r>
              <a:rPr lang="en-CA" dirty="0"/>
              <a:t>” will redirect </a:t>
            </a:r>
            <a:r>
              <a:rPr lang="en-CA" b="1" dirty="0"/>
              <a:t>stderr</a:t>
            </a:r>
            <a:r>
              <a:rPr lang="en-CA" dirty="0"/>
              <a:t> to a file</a:t>
            </a:r>
            <a:br>
              <a:rPr lang="en-CA" dirty="0"/>
            </a:br>
            <a:r>
              <a:rPr lang="en-CA" dirty="0"/>
              <a:t>either </a:t>
            </a:r>
            <a:r>
              <a:rPr lang="en-CA" b="1" dirty="0"/>
              <a:t>creating</a:t>
            </a:r>
            <a:r>
              <a:rPr lang="en-CA" dirty="0"/>
              <a:t> a new file if it doesn’t exist</a:t>
            </a:r>
            <a:br>
              <a:rPr lang="en-CA" dirty="0"/>
            </a:br>
            <a:r>
              <a:rPr lang="en-CA" dirty="0"/>
              <a:t>or </a:t>
            </a:r>
            <a:r>
              <a:rPr lang="en-CA" b="1" dirty="0"/>
              <a:t>adding</a:t>
            </a:r>
            <a:r>
              <a:rPr lang="en-CA" dirty="0"/>
              <a:t> </a:t>
            </a:r>
            <a:r>
              <a:rPr lang="en-CA" dirty="0" err="1"/>
              <a:t>stdout</a:t>
            </a:r>
            <a:r>
              <a:rPr lang="en-CA" dirty="0"/>
              <a:t> to the </a:t>
            </a:r>
            <a:r>
              <a:rPr lang="en-CA" b="1" dirty="0"/>
              <a:t>bottom</a:t>
            </a:r>
            <a:r>
              <a:rPr lang="en-CA" dirty="0"/>
              <a:t> to the</a:t>
            </a:r>
            <a:br>
              <a:rPr lang="en-CA" dirty="0"/>
            </a:br>
            <a:r>
              <a:rPr lang="en-CA" dirty="0"/>
              <a:t>existing file’s contents.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i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 2&gt; error-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 2 &gt;&gt; error-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messages.txt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 2&gt; /dev/null</a:t>
            </a:r>
            <a:endParaRPr lang="en-CA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6BACB03-AD68-7743-87BE-E550029D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99" y="1891924"/>
            <a:ext cx="4464539" cy="128263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5799EF3-D82D-A744-AA68-C3AF84D9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99" y="3843999"/>
            <a:ext cx="4464540" cy="10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64530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The</a:t>
            </a:r>
            <a:r>
              <a:rPr lang="en-CA" dirty="0">
                <a:solidFill>
                  <a:srgbClr val="0070C0"/>
                </a:solidFill>
              </a:rPr>
              <a:t> </a:t>
            </a:r>
            <a:r>
              <a:rPr lang="en-CA" b="1" dirty="0">
                <a:solidFill>
                  <a:srgbClr val="0070C0"/>
                </a:solidFill>
              </a:rPr>
              <a:t>/dev/null</a:t>
            </a:r>
            <a:r>
              <a:rPr lang="en-CA" dirty="0">
                <a:solidFill>
                  <a:srgbClr val="0070C0"/>
                </a:solidFill>
              </a:rPr>
              <a:t> </a:t>
            </a:r>
            <a:r>
              <a:rPr lang="en-CA" dirty="0"/>
              <a:t>file (sometimes called the </a:t>
            </a:r>
            <a:r>
              <a:rPr lang="en-CA" b="1" dirty="0"/>
              <a:t>bit bucket</a:t>
            </a:r>
            <a:r>
              <a:rPr lang="en-CA" dirty="0"/>
              <a:t> or </a:t>
            </a:r>
            <a:r>
              <a:rPr lang="en-CA" b="1" dirty="0"/>
              <a:t>black hole</a:t>
            </a:r>
            <a:r>
              <a:rPr lang="en-CA" dirty="0"/>
              <a:t>) </a:t>
            </a:r>
            <a:br>
              <a:rPr lang="en-CA" dirty="0"/>
            </a:br>
            <a:r>
              <a:rPr lang="en-CA" dirty="0"/>
              <a:t>is a special system file that </a:t>
            </a:r>
            <a:r>
              <a:rPr lang="en-CA" b="1" dirty="0"/>
              <a:t>discards</a:t>
            </a:r>
            <a:r>
              <a:rPr lang="en-CA" dirty="0"/>
              <a:t> </a:t>
            </a:r>
            <a:r>
              <a:rPr lang="en-CA" dirty="0" err="1"/>
              <a:t>stdout</a:t>
            </a:r>
            <a:r>
              <a:rPr lang="en-CA" dirty="0"/>
              <a:t> or stderr.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This is useful to “</a:t>
            </a:r>
            <a:r>
              <a:rPr lang="en-CA" i="1" dirty="0"/>
              <a:t>throw-away</a:t>
            </a:r>
            <a:r>
              <a:rPr lang="en-CA" dirty="0"/>
              <a:t>” </a:t>
            </a:r>
            <a:r>
              <a:rPr lang="en-CA" b="1" dirty="0"/>
              <a:t>unwanted</a:t>
            </a:r>
            <a:r>
              <a:rPr lang="en-CA" dirty="0"/>
              <a:t> command output or errors.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2&gt; /dev/null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&gt; /dev/null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/ -name "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tempfile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2&gt; /dev/null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BB65897-2CED-EA41-8ADD-FDA9A323D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16107" y="1329136"/>
            <a:ext cx="2624015" cy="26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Props1.xml><?xml version="1.0" encoding="utf-8"?>
<ds:datastoreItem xmlns:ds="http://schemas.openxmlformats.org/officeDocument/2006/customXml" ds:itemID="{5E23A5CF-8246-4E2A-ADC8-0B491EE151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7FEDBD-06D2-4F6D-A4BF-CBA3111371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8BBD7-61DD-49CF-AE7E-62DB74DADB43}">
  <ds:schemaRefs>
    <ds:schemaRef ds:uri="83d6e24e-72d9-475f-86bc-baec43385f3c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9090</TotalTime>
  <Words>1794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Gallery</vt:lpstr>
      <vt:lpstr>  OSL640:  INTRODUCTION TO OPEN SOURCE SYSTEMS         Week 5:  Lesson 1     Additional Linux commands    redirection symbols    /dev/null FILE ,  the here document  </vt:lpstr>
      <vt:lpstr>Lesson 1  topics</vt:lpstr>
      <vt:lpstr>Additional file Manipulation Commands</vt:lpstr>
      <vt:lpstr>Additional file Manipulation Commands</vt:lpstr>
      <vt:lpstr>redirection</vt:lpstr>
      <vt:lpstr>redirection</vt:lpstr>
      <vt:lpstr>redirection</vt:lpstr>
      <vt:lpstr>redirection</vt:lpstr>
      <vt:lpstr>redirection</vt:lpstr>
      <vt:lpstr>redirection</vt:lpstr>
      <vt:lpstr>redirection</vt:lpstr>
      <vt:lpstr>redirection</vt:lpstr>
      <vt:lpstr>  ULI101:  Introduction to Unix / Linux and the Internet         Week 5:  Lesson 2     PIPELINE COMMANDS    MULTIPLE / MULTILINE COMMANDS  </vt:lpstr>
      <vt:lpstr>Lesson 2  topics</vt:lpstr>
      <vt:lpstr>Pipeline commands</vt:lpstr>
      <vt:lpstr>Pipeline commands</vt:lpstr>
      <vt:lpstr>Pipeline commands </vt:lpstr>
      <vt:lpstr>Pipeline commands</vt:lpstr>
      <vt:lpstr>Pipeline commands </vt:lpstr>
      <vt:lpstr>Multiple / multi-line commands</vt:lpstr>
      <vt:lpstr>Multiple / multi-line commands</vt:lpstr>
      <vt:lpstr>Multiple / multi-line commands</vt:lpstr>
      <vt:lpstr>Pipeline commands  Multiple / multi-line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5</dc:title>
  <dc:creator>Saul, Jennifer</dc:creator>
  <cp:lastModifiedBy>Jason Carman</cp:lastModifiedBy>
  <cp:revision>608</cp:revision>
  <dcterms:created xsi:type="dcterms:W3CDTF">2019-04-25T17:31:46Z</dcterms:created>
  <dcterms:modified xsi:type="dcterms:W3CDTF">2021-09-06T16:55:38Z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