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2"/>
  </p:notesMasterIdLst>
  <p:sldIdLst>
    <p:sldId id="301" r:id="rId5"/>
    <p:sldId id="257" r:id="rId6"/>
    <p:sldId id="349" r:id="rId7"/>
    <p:sldId id="260" r:id="rId8"/>
    <p:sldId id="345" r:id="rId9"/>
    <p:sldId id="350" r:id="rId10"/>
    <p:sldId id="329" r:id="rId11"/>
    <p:sldId id="346" r:id="rId12"/>
    <p:sldId id="355" r:id="rId13"/>
    <p:sldId id="356" r:id="rId14"/>
    <p:sldId id="353" r:id="rId15"/>
    <p:sldId id="351" r:id="rId16"/>
    <p:sldId id="335" r:id="rId17"/>
    <p:sldId id="347" r:id="rId18"/>
    <p:sldId id="348" r:id="rId19"/>
    <p:sldId id="352" r:id="rId20"/>
    <p:sldId id="33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82F68-421F-4F81-909D-A78A4A653D1D}" v="43" dt="2021-07-22T01:23:15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E9082F68-421F-4F81-909D-A78A4A653D1D}"/>
    <pc:docChg chg="modSld">
      <pc:chgData name="Jason Carman" userId="S::jason.carman@senecacollege.ca::1f74b0c8-6da4-4004-8dc4-296d09d1a81f" providerId="AD" clId="Web-{E9082F68-421F-4F81-909D-A78A4A653D1D}" dt="2021-07-22T01:23:15.395" v="25" actId="20577"/>
      <pc:docMkLst>
        <pc:docMk/>
      </pc:docMkLst>
      <pc:sldChg chg="modSp">
        <pc:chgData name="Jason Carman" userId="S::jason.carman@senecacollege.ca::1f74b0c8-6da4-4004-8dc4-296d09d1a81f" providerId="AD" clId="Web-{E9082F68-421F-4F81-909D-A78A4A653D1D}" dt="2021-07-22T01:18:46.952" v="9" actId="20577"/>
        <pc:sldMkLst>
          <pc:docMk/>
          <pc:sldMk cId="4057060375" sldId="257"/>
        </pc:sldMkLst>
        <pc:spChg chg="mod">
          <ac:chgData name="Jason Carman" userId="S::jason.carman@senecacollege.ca::1f74b0c8-6da4-4004-8dc4-296d09d1a81f" providerId="AD" clId="Web-{E9082F68-421F-4F81-909D-A78A4A653D1D}" dt="2021-07-22T01:18:46.952" v="9" actId="20577"/>
          <ac:spMkLst>
            <pc:docMk/>
            <pc:sldMk cId="4057060375" sldId="257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9082F68-421F-4F81-909D-A78A4A653D1D}" dt="2021-07-22T01:18:25.936" v="5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E9082F68-421F-4F81-909D-A78A4A653D1D}" dt="2021-07-22T01:18:25.936" v="5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E9082F68-421F-4F81-909D-A78A4A653D1D}" dt="2021-07-22T01:23:15.395" v="25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E9082F68-421F-4F81-909D-A78A4A653D1D}" dt="2021-07-22T01:23:15.395" v="25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6_-_File_Transfer_/_Sending_Email_Messages#INVESTIGATION_2:_USING_SECURE_FILE_TRANSMISSION_CONTROL_PROTOCOL" TargetMode="External"/><Relationship Id="rId2" Type="http://schemas.openxmlformats.org/officeDocument/2006/relationships/hyperlink" Target="https://wiki.cdot.senecacollege.ca/wiki/Tutorial_6_-_File_Transfer_/_Sending_Email_Messages#INVESTIGATION_1:_USING_SECURE_CO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_6_-_File_Transfer_/_Sending_Email_Messages#LINUX_PRACTICE_QUESTIONS" TargetMode="External"/><Relationship Id="rId4" Type="http://schemas.openxmlformats.org/officeDocument/2006/relationships/hyperlink" Target="https://wiki.cdot.senecacollege.ca/wiki/Tutorial_6_-_File_Transfer_/_Sending_Email_Messages#INVESTIGATION_3:_USING_THE_MAIL_COMMAND_TO_SEND_FILE_ATTACH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rminalicon2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>
                <a:ea typeface="+mj-lt"/>
                <a:cs typeface="+mj-lt"/>
              </a:rPr>
              <a:t>  OSL640:  INTRODUCTION TO OPEN SOURCE SYSTEMS 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6: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transferring files between computers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ISSUING REMOTE COMPUTER COMMANDS ON LOCAL COMPUTERS</a:t>
            </a:r>
            <a:br>
              <a:rPr lang="en-CA" dirty="0"/>
            </a:br>
            <a:br>
              <a:rPr lang="en-US" sz="2400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ssh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to issue commands on your remote Matrix server to verify</a:t>
            </a:r>
            <a:br>
              <a:rPr lang="en-CA" sz="2000" dirty="0"/>
            </a:br>
            <a:r>
              <a:rPr lang="en-CA" sz="2000" dirty="0"/>
              <a:t>files have been properly copied / transferred files between computers..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272635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Graphical SFTP Application</a:t>
            </a:r>
          </a:p>
          <a:p>
            <a:pPr marL="0" indent="0">
              <a:buNone/>
            </a:pPr>
            <a:r>
              <a:rPr lang="en-CA" dirty="0"/>
              <a:t>Although it is important to learn how to use command-line sftp and is considered coverage for </a:t>
            </a:r>
            <a:r>
              <a:rPr lang="en-CA" i="1" dirty="0"/>
              <a:t>quizzes</a:t>
            </a:r>
            <a:r>
              <a:rPr lang="en-CA" dirty="0"/>
              <a:t>, </a:t>
            </a:r>
            <a:r>
              <a:rPr lang="en-CA" i="1" dirty="0"/>
              <a:t>midterm</a:t>
            </a:r>
            <a:r>
              <a:rPr lang="en-CA" dirty="0"/>
              <a:t> and </a:t>
            </a:r>
            <a:r>
              <a:rPr lang="en-CA" i="1" dirty="0"/>
              <a:t>final exams</a:t>
            </a:r>
            <a:r>
              <a:rPr lang="en-CA" dirty="0"/>
              <a:t>, there are </a:t>
            </a:r>
            <a:r>
              <a:rPr lang="en-CA" b="1" dirty="0"/>
              <a:t>graphical</a:t>
            </a:r>
            <a:r>
              <a:rPr lang="en-CA" dirty="0"/>
              <a:t> </a:t>
            </a:r>
            <a:r>
              <a:rPr lang="en-CA" b="1" dirty="0"/>
              <a:t>sftp</a:t>
            </a:r>
            <a:r>
              <a:rPr lang="en-CA" dirty="0"/>
              <a:t> applications to make it more ”</a:t>
            </a:r>
            <a:r>
              <a:rPr lang="en-CA" b="1" dirty="0"/>
              <a:t>user-friendly</a:t>
            </a:r>
            <a:r>
              <a:rPr lang="en-CA" dirty="0"/>
              <a:t>”.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If your computer is using the </a:t>
            </a:r>
            <a:r>
              <a:rPr lang="en-CA" b="1" dirty="0"/>
              <a:t>MS Windows OS </a:t>
            </a:r>
            <a:r>
              <a:rPr lang="en-CA" dirty="0"/>
              <a:t>and you</a:t>
            </a:r>
            <a:br>
              <a:rPr lang="en-CA" dirty="0"/>
            </a:br>
            <a:r>
              <a:rPr lang="en-CA" dirty="0"/>
              <a:t>installed the graphical Secure Shell application in </a:t>
            </a:r>
            <a:br>
              <a:rPr lang="en-CA" dirty="0"/>
            </a:br>
            <a:r>
              <a:rPr lang="en-CA" b="1" dirty="0"/>
              <a:t>TUTORIAL 1 INVESTIGATION 1</a:t>
            </a:r>
            <a:r>
              <a:rPr lang="en-CA" dirty="0"/>
              <a:t>, then you can run </a:t>
            </a:r>
            <a:br>
              <a:rPr lang="en-CA" dirty="0"/>
            </a:br>
            <a:r>
              <a:rPr lang="en-CA" dirty="0"/>
              <a:t>a graphical application from your computer desktop.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3208F6E-397E-E14A-9AE5-E54D2795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104" y="1571346"/>
            <a:ext cx="869496" cy="10531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B43DEA-5AD5-404A-B79F-1638572F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67" y="3120044"/>
            <a:ext cx="3560169" cy="33002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298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sftp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and the Secure Shell graphical SFTP application.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049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/>
              <a:t>Matrix</a:t>
            </a:r>
            <a:r>
              <a:rPr lang="en-CA" dirty="0"/>
              <a:t> server is also an </a:t>
            </a:r>
            <a:r>
              <a:rPr lang="en-CA" b="1" dirty="0"/>
              <a:t>email server</a:t>
            </a:r>
            <a:r>
              <a:rPr lang="en-CA" dirty="0"/>
              <a:t> that can allow you to </a:t>
            </a:r>
            <a:r>
              <a:rPr lang="en-CA" b="1" dirty="0"/>
              <a:t>send</a:t>
            </a:r>
            <a:r>
              <a:rPr lang="en-CA" dirty="0"/>
              <a:t> emails messages to </a:t>
            </a:r>
            <a:r>
              <a:rPr lang="en-CA" u="sng" dirty="0"/>
              <a:t>other</a:t>
            </a:r>
            <a:r>
              <a:rPr lang="en-CA" dirty="0"/>
              <a:t> email accounts.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CA" dirty="0"/>
            </a:br>
            <a:r>
              <a:rPr lang="en-CA" b="1" dirty="0"/>
              <a:t>NOTE:  </a:t>
            </a:r>
            <a:r>
              <a:rPr lang="en-CA" dirty="0"/>
              <a:t>In order to use the </a:t>
            </a:r>
            <a:r>
              <a:rPr lang="en-CA" b="1" dirty="0"/>
              <a:t>mail</a:t>
            </a:r>
            <a:r>
              <a:rPr lang="en-CA" dirty="0"/>
              <a:t> command on a Linux computer at home, you must first install and run an </a:t>
            </a:r>
            <a:r>
              <a:rPr lang="en-CA" b="1" dirty="0"/>
              <a:t>email server </a:t>
            </a:r>
            <a:r>
              <a:rPr lang="en-CA" dirty="0"/>
              <a:t>and have the appropriate </a:t>
            </a:r>
            <a:r>
              <a:rPr lang="en-CA" b="1" dirty="0"/>
              <a:t>mail client application </a:t>
            </a:r>
            <a:r>
              <a:rPr lang="en-CA" dirty="0"/>
              <a:t>installed.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797BC72-0A9A-D946-8103-78CA0008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760342"/>
            <a:ext cx="3754556" cy="18554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694289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Steps to Send an Email Message:</a:t>
            </a:r>
            <a:br>
              <a:rPr lang="en-CA" b="1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Type: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username@hostname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Enter </a:t>
            </a:r>
            <a:r>
              <a:rPr lang="en-CA" b="1" dirty="0"/>
              <a:t>subject line</a:t>
            </a:r>
            <a:r>
              <a:rPr lang="en-CA" dirty="0"/>
              <a:t> 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 the </a:t>
            </a:r>
            <a:r>
              <a:rPr lang="en-CA" b="1" dirty="0"/>
              <a:t>body of the message</a:t>
            </a:r>
            <a:r>
              <a:rPr lang="en-CA" dirty="0"/>
              <a:t> and then when finished, press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to send message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NOTE:</a:t>
            </a:r>
            <a:r>
              <a:rPr lang="en-CA" dirty="0"/>
              <a:t> You can use the </a:t>
            </a:r>
            <a:r>
              <a:rPr lang="en-CA" b="1" dirty="0"/>
              <a:t>mail</a:t>
            </a:r>
            <a:r>
              <a:rPr lang="en-CA" dirty="0"/>
              <a:t> command with the </a:t>
            </a:r>
            <a:r>
              <a:rPr lang="en-CA" b="1" dirty="0"/>
              <a:t>-a</a:t>
            </a:r>
            <a:r>
              <a:rPr lang="en-CA" dirty="0"/>
              <a:t> option to specify a file to send as an attachment to your email message.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filename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188D029-1768-2649-9DDA-505FD7B3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19" y="5004247"/>
            <a:ext cx="5188302" cy="161713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3C45D0-0059-7849-BA46-CB896A63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24" y="1706813"/>
            <a:ext cx="2698897" cy="208008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773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877756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Method to Send Email with Attachment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Use the </a:t>
            </a:r>
            <a:r>
              <a:rPr lang="en-CA" b="1" dirty="0"/>
              <a:t>-s</a:t>
            </a:r>
            <a:r>
              <a:rPr lang="en-CA" dirty="0"/>
              <a:t> option in the command to specify the subject line of the command and</a:t>
            </a:r>
            <a:br>
              <a:rPr lang="en-CA" dirty="0"/>
            </a:br>
            <a:r>
              <a:rPr lang="en-CA" dirty="0"/>
              <a:t>use </a:t>
            </a:r>
            <a:r>
              <a:rPr lang="en-CA" b="1" dirty="0"/>
              <a:t>stdin</a:t>
            </a:r>
            <a:r>
              <a:rPr lang="en-CA" dirty="0"/>
              <a:t> redirection to send a text file as the body of the message.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1800" b="1" dirty="0"/>
              <a:t>NOTE:</a:t>
            </a:r>
            <a:r>
              <a:rPr lang="en-CA" sz="1800" dirty="0"/>
              <a:t>  You would have to use this method since you have used </a:t>
            </a:r>
            <a:r>
              <a:rPr lang="en-CA" sz="1800" b="1" dirty="0"/>
              <a:t>stdin</a:t>
            </a:r>
            <a:r>
              <a:rPr lang="en-CA" sz="1800" dirty="0"/>
              <a:t> redirection to attach </a:t>
            </a:r>
            <a:br>
              <a:rPr lang="en-CA" sz="1800" dirty="0"/>
            </a:br>
            <a:r>
              <a:rPr lang="en-CA" sz="1800" dirty="0"/>
              <a:t>the file’s so you can’t input the subject line from the terminal! You should notice that the contents </a:t>
            </a:r>
            <a:br>
              <a:rPr lang="en-CA" sz="1800" dirty="0"/>
            </a:br>
            <a:r>
              <a:rPr lang="en-CA" sz="1800" dirty="0"/>
              <a:t>of the file are displayed in text in the email message as opposed to a file attachment.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-s "your subject line"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filename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878990-8FD1-5F47-ADED-7716FE2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20" y="2148096"/>
            <a:ext cx="3357426" cy="193660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picture containing letter&#10;&#10;Description automatically generated">
            <a:extLst>
              <a:ext uri="{FF2B5EF4-FFF2-40B4-BE49-F238E27FC236}">
                <a16:creationId xmlns:a16="http://schemas.microsoft.com/office/drawing/2014/main" id="{F2DCE5C6-C277-E245-9B95-E1AF1659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5151187"/>
            <a:ext cx="7749573" cy="15090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596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mail</a:t>
            </a:r>
            <a:r>
              <a:rPr lang="en-CA" sz="2000" dirty="0"/>
              <a:t> command.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</a:t>
            </a:r>
            <a:r>
              <a:rPr lang="en-CA" b="1" dirty="0"/>
              <a:t>Week 6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SECURE COPY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SECURE FILE TRANSMISSION CONTROL PROTOCOL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INVESTIGATION 3: USING THE MAIL COMMAND TO SEND FILE ATTACHMENTS</a:t>
            </a:r>
          </a:p>
          <a:p>
            <a:pPr lvl="1"/>
            <a:endParaRPr lang="en-CA" dirty="0"/>
          </a:p>
          <a:p>
            <a:pPr lvl="1"/>
            <a:r>
              <a:rPr lang="en-CA" sz="2000" dirty="0">
                <a:hlinkClick r:id="rId5"/>
              </a:rPr>
              <a:t>LINUX PRACTICE QUESTIONS</a:t>
            </a:r>
            <a:r>
              <a:rPr lang="en-CA" sz="2000" dirty="0"/>
              <a:t>  (Questions </a:t>
            </a:r>
            <a:r>
              <a:rPr lang="en-CA" dirty="0"/>
              <a:t>1 – 12)</a:t>
            </a:r>
            <a:br>
              <a:rPr lang="en-CA" sz="1400" dirty="0"/>
            </a:br>
            <a:endParaRPr lang="en-CA" sz="140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Transferring Files Between Computers: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SSH Suite of Utilities: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b="1" dirty="0"/>
              <a:t> </a:t>
            </a:r>
            <a:r>
              <a:rPr lang="en-US" dirty="0"/>
              <a:t>utility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Issuing commands on remote computers from local computers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[Linux Command(s)]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Mail Utility: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Sending Messages / File Attachments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6 Tutorial</a:t>
            </a:r>
          </a:p>
          <a:p>
            <a:pPr lvl="1"/>
            <a:r>
              <a:rPr lang="en-US" dirty="0"/>
              <a:t>Investigations 1, 2 &amp; 3</a:t>
            </a:r>
          </a:p>
          <a:p>
            <a:pPr lvl="1"/>
            <a:r>
              <a:rPr lang="en-US" dirty="0"/>
              <a:t>Review Questions (Questions 1 – 12)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It is important to learn how to transfer files from your Matrix account to other computers.</a:t>
            </a:r>
            <a:br>
              <a:rPr lang="en-CA" dirty="0"/>
            </a:br>
            <a:br>
              <a:rPr lang="en-CA" dirty="0"/>
            </a:br>
            <a:r>
              <a:rPr lang="en-CA" i="1" dirty="0"/>
              <a:t>Reasons for Transferring Files from Matrix: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/>
              <a:t>Backup</a:t>
            </a:r>
            <a:r>
              <a:rPr lang="en-CA" dirty="0"/>
              <a:t> your work in case of </a:t>
            </a:r>
            <a:r>
              <a:rPr lang="en-CA" b="1" dirty="0"/>
              <a:t>accidental deletion</a:t>
            </a:r>
          </a:p>
          <a:p>
            <a:pPr lvl="1"/>
            <a:r>
              <a:rPr lang="en-CA" b="1" dirty="0"/>
              <a:t>Save space </a:t>
            </a:r>
            <a:r>
              <a:rPr lang="en-CA" dirty="0"/>
              <a:t>on your Matrix account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will learn different methods to securely </a:t>
            </a:r>
            <a:r>
              <a:rPr lang="en-CA" b="1" dirty="0"/>
              <a:t>transfer</a:t>
            </a:r>
            <a:r>
              <a:rPr lang="en-CA" dirty="0"/>
              <a:t> files between your Matrix Linux account and other computers.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D6DD93F-D8B7-D345-BF44-908AF1F3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96078" y="1706813"/>
            <a:ext cx="1792658" cy="1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 err="1"/>
              <a:t>ssh</a:t>
            </a:r>
            <a:r>
              <a:rPr lang="en-CA" dirty="0"/>
              <a:t> Linux command is a </a:t>
            </a:r>
            <a:r>
              <a:rPr lang="en-CA" b="1" dirty="0"/>
              <a:t>suite </a:t>
            </a:r>
            <a:r>
              <a:rPr lang="en-CA" dirty="0"/>
              <a:t>(collection) of </a:t>
            </a:r>
            <a:r>
              <a:rPr lang="en-CA" b="1" dirty="0" err="1"/>
              <a:t>utilties</a:t>
            </a:r>
            <a:r>
              <a:rPr lang="en-CA" dirty="0"/>
              <a:t> to allow the user to </a:t>
            </a:r>
            <a:r>
              <a:rPr lang="en-CA" b="1" dirty="0"/>
              <a:t>securely connect </a:t>
            </a:r>
            <a:r>
              <a:rPr lang="en-CA" dirty="0"/>
              <a:t>among Unix / Linux servers, as well as </a:t>
            </a:r>
            <a:r>
              <a:rPr lang="en-CA" b="1" dirty="0"/>
              <a:t>securely</a:t>
            </a:r>
            <a:r>
              <a:rPr lang="en-CA" dirty="0"/>
              <a:t> </a:t>
            </a:r>
            <a:r>
              <a:rPr lang="en-CA" b="1" dirty="0"/>
              <a:t>copy</a:t>
            </a:r>
            <a:r>
              <a:rPr lang="en-CA" dirty="0"/>
              <a:t> and </a:t>
            </a:r>
            <a:r>
              <a:rPr lang="en-CA" b="1" dirty="0"/>
              <a:t>transfer</a:t>
            </a:r>
            <a:r>
              <a:rPr lang="en-CA" dirty="0"/>
              <a:t> files among Unix/Linux servers.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 are two additional utilities in addition to the </a:t>
            </a:r>
            <a:r>
              <a:rPr lang="en-CA" b="1" dirty="0" err="1"/>
              <a:t>ssh</a:t>
            </a:r>
            <a:r>
              <a:rPr lang="en-CA" dirty="0"/>
              <a:t> utility to allow secure transfer of files between computers: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 err="1"/>
              <a:t>scp</a:t>
            </a:r>
            <a:r>
              <a:rPr lang="en-CA" dirty="0"/>
              <a:t> (secure copy)</a:t>
            </a:r>
          </a:p>
          <a:p>
            <a:pPr lvl="1"/>
            <a:r>
              <a:rPr lang="en-CA" b="1" dirty="0"/>
              <a:t>sftp</a:t>
            </a:r>
            <a:r>
              <a:rPr lang="en-CA" dirty="0"/>
              <a:t> (secure file transmission protocol)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10" name="Picture 9" descr="A picture containing ware, lock, small, table&#10;&#10;Description automatically generated">
            <a:extLst>
              <a:ext uri="{FF2B5EF4-FFF2-40B4-BE49-F238E27FC236}">
                <a16:creationId xmlns:a16="http://schemas.microsoft.com/office/drawing/2014/main" id="{99393895-2EC9-8E4C-81B9-981C5BDF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54" y="2342245"/>
            <a:ext cx="1464291" cy="130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F3124-64DA-BB42-9677-B5C1F632DC71}"/>
              </a:ext>
            </a:extLst>
          </p:cNvPr>
          <p:cNvSpPr txBox="1"/>
          <p:nvPr/>
        </p:nvSpPr>
        <p:spPr>
          <a:xfrm>
            <a:off x="8948771" y="1717749"/>
            <a:ext cx="32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SSH / SCP / SFTP</a:t>
            </a:r>
          </a:p>
        </p:txBody>
      </p:sp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7802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Secure Copy (</a:t>
            </a:r>
            <a:r>
              <a:rPr lang="en-CA" b="1" dirty="0" err="1"/>
              <a:t>scp</a:t>
            </a:r>
            <a:r>
              <a:rPr lang="en-CA" b="1" dirty="0"/>
              <a:t>)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Usage: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user@host:destination-pathname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user@host:file-pathname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local-pathname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usage for the </a:t>
            </a:r>
            <a:r>
              <a:rPr lang="en-CA" b="1" dirty="0" err="1"/>
              <a:t>scp</a:t>
            </a:r>
            <a:r>
              <a:rPr lang="en-CA" dirty="0"/>
              <a:t> command is like the </a:t>
            </a:r>
            <a:r>
              <a:rPr lang="en-CA" b="1" dirty="0"/>
              <a:t>cp</a:t>
            </a:r>
            <a:r>
              <a:rPr lang="en-CA" dirty="0"/>
              <a:t> command </a:t>
            </a:r>
            <a:br>
              <a:rPr lang="en-CA" dirty="0"/>
            </a:br>
            <a:r>
              <a:rPr lang="en-CA" dirty="0"/>
              <a:t>with the addition of host names.</a:t>
            </a:r>
          </a:p>
          <a:p>
            <a:pPr marL="0" indent="0">
              <a:buNone/>
            </a:pPr>
            <a:r>
              <a:rPr lang="en-CA" dirty="0"/>
              <a:t>The most common </a:t>
            </a:r>
            <a:r>
              <a:rPr lang="en-CA" b="1" dirty="0"/>
              <a:t>mistake</a:t>
            </a:r>
            <a:r>
              <a:rPr lang="en-CA" dirty="0"/>
              <a:t> that students make is forgetting to add the </a:t>
            </a:r>
            <a:r>
              <a:rPr lang="en-CA" b="1" dirty="0"/>
              <a:t>colon</a:t>
            </a:r>
            <a:r>
              <a:rPr lang="en-CA" dirty="0"/>
              <a:t> character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CA" dirty="0"/>
              <a:t> </a:t>
            </a:r>
            <a:r>
              <a:rPr lang="en-CA" u="sng" dirty="0"/>
              <a:t>after</a:t>
            </a:r>
            <a:r>
              <a:rPr lang="en-CA" dirty="0"/>
              <a:t> the remote hostname.</a:t>
            </a:r>
          </a:p>
          <a:p>
            <a:pPr marL="0" indent="0">
              <a:buNone/>
            </a:pPr>
            <a:r>
              <a:rPr lang="en-CA" dirty="0"/>
              <a:t>The username in the command can be </a:t>
            </a:r>
            <a:r>
              <a:rPr lang="en-CA" b="1" dirty="0"/>
              <a:t>omitted</a:t>
            </a:r>
            <a:r>
              <a:rPr lang="en-CA" dirty="0"/>
              <a:t> if the username is the same on both servers. Multiple file and </a:t>
            </a:r>
            <a:r>
              <a:rPr lang="en-CA" b="1" dirty="0"/>
              <a:t>recursive</a:t>
            </a:r>
            <a:r>
              <a:rPr lang="en-CA" dirty="0"/>
              <a:t> directory copy</a:t>
            </a:r>
            <a:br>
              <a:rPr lang="en-CA" dirty="0"/>
            </a:br>
            <a:r>
              <a:rPr lang="en-CA" dirty="0"/>
              <a:t>(i.e. option </a:t>
            </a:r>
            <a:r>
              <a:rPr lang="en-CA" b="1" dirty="0"/>
              <a:t>-R</a:t>
            </a:r>
            <a:r>
              <a:rPr lang="en-CA" dirty="0"/>
              <a:t>) is supported.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DBDE2-26D9-1741-9076-26489EF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1881694"/>
            <a:ext cx="3867150" cy="151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3BC595-FCDE-7B49-BD9F-78804EC1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3708096"/>
            <a:ext cx="3867150" cy="14097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scp</a:t>
            </a:r>
            <a:r>
              <a:rPr lang="en-CA" sz="2000" dirty="0"/>
              <a:t> command.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0837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sftp </a:t>
            </a:r>
            <a:r>
              <a:rPr lang="en-CA" dirty="0"/>
              <a:t>is a utility to connect to a shell that allows a user </a:t>
            </a:r>
            <a:br>
              <a:rPr lang="en-CA" dirty="0"/>
            </a:br>
            <a:r>
              <a:rPr lang="en-CA" dirty="0"/>
              <a:t>to </a:t>
            </a:r>
            <a:r>
              <a:rPr lang="en-CA" b="1" dirty="0"/>
              <a:t>issue ftp commands </a:t>
            </a:r>
            <a:r>
              <a:rPr lang="en-CA" dirty="0"/>
              <a:t>to access and transfer files </a:t>
            </a:r>
            <a:br>
              <a:rPr lang="en-CA" dirty="0"/>
            </a:br>
            <a:r>
              <a:rPr lang="en-CA" dirty="0"/>
              <a:t>between servers.</a:t>
            </a:r>
          </a:p>
          <a:p>
            <a:pPr marL="0" indent="0">
              <a:buNone/>
            </a:pPr>
            <a:br>
              <a:rPr lang="en-CA" b="1" dirty="0"/>
            </a:br>
            <a:r>
              <a:rPr lang="en-CA" b="1" dirty="0"/>
              <a:t>FTP</a:t>
            </a:r>
            <a:r>
              <a:rPr lang="en-CA" dirty="0"/>
              <a:t> is an acronym for </a:t>
            </a:r>
            <a:r>
              <a:rPr lang="en-CA" b="1" dirty="0"/>
              <a:t>File Transfer Protocol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/>
              <a:t>that provides a set of </a:t>
            </a:r>
            <a:r>
              <a:rPr lang="en-CA" b="1" dirty="0"/>
              <a:t>rules</a:t>
            </a:r>
            <a:r>
              <a:rPr lang="en-CA" dirty="0"/>
              <a:t> on how to convert data that is transferred between computer servers </a:t>
            </a:r>
            <a:br>
              <a:rPr lang="en-CA" dirty="0"/>
            </a:br>
            <a:r>
              <a:rPr lang="en-CA" dirty="0"/>
              <a:t>(both identical and different operating systems).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9A6144-966D-FA44-9BAA-D306AC43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6942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</a:p>
          <a:p>
            <a:pPr marL="0" indent="0">
              <a:buNone/>
            </a:pPr>
            <a:r>
              <a:rPr lang="en-CA" sz="1600" dirty="0"/>
              <a:t>When you login via the sftp command,  the </a:t>
            </a:r>
            <a:r>
              <a:rPr lang="en-CA" sz="1600" b="1" dirty="0"/>
              <a:t>sftp command prompt</a:t>
            </a:r>
            <a:r>
              <a:rPr lang="en-CA" sz="1600" dirty="0"/>
              <a:t> appears. This prompt acts like the Bash shell prompt, but with a limited number of commands. </a:t>
            </a:r>
            <a:br>
              <a:rPr lang="en-CA" sz="1600" dirty="0"/>
            </a:br>
            <a:endParaRPr lang="en-CA" sz="1600" dirty="0"/>
          </a:p>
          <a:p>
            <a:pPr marL="0" indent="0">
              <a:buNone/>
            </a:pPr>
            <a:r>
              <a:rPr lang="en-CA" sz="1600" dirty="0"/>
              <a:t>The table below displays common </a:t>
            </a:r>
            <a:r>
              <a:rPr lang="en-CA" sz="1600" b="1" dirty="0"/>
              <a:t>FTP commands </a:t>
            </a:r>
            <a:br>
              <a:rPr lang="en-CA" sz="1600" b="1" dirty="0"/>
            </a:br>
            <a:r>
              <a:rPr lang="en-CA" sz="1600" dirty="0"/>
              <a:t>for transferring files between servers.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C1A42-9AC9-A14D-BEC2-2EF5AE7A1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0337"/>
              </p:ext>
            </p:extLst>
          </p:nvPr>
        </p:nvGraphicFramePr>
        <p:xfrm>
          <a:off x="1465920" y="4306124"/>
          <a:ext cx="5679947" cy="2156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4214">
                  <a:extLst>
                    <a:ext uri="{9D8B030D-6E8A-4147-A177-3AD203B41FA5}">
                      <a16:colId xmlns:a16="http://schemas.microsoft.com/office/drawing/2014/main" val="3104382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775420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3348296160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6646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current working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140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directory contents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lls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3372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Create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8949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Change directory location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lcd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927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Upload file to remote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792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Download file to local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0652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476831-C591-F944-A245-0D62ABDF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724" y="4765886"/>
            <a:ext cx="1696698" cy="169669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0F8B1C-502D-E14D-A7AC-F404A067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36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Verifying copied / transferred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457221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Running Remote Matrix Commands</a:t>
            </a:r>
            <a:br>
              <a:rPr lang="en-CA" sz="2400" b="1" dirty="0"/>
            </a:br>
            <a:r>
              <a:rPr lang="en-CA" sz="2400" b="1" dirty="0"/>
              <a:t>on your Local Computer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the </a:t>
            </a:r>
            <a:r>
              <a:rPr lang="en-CA" b="1" dirty="0" err="1"/>
              <a:t>ssh</a:t>
            </a:r>
            <a:r>
              <a:rPr lang="en-CA" dirty="0"/>
              <a:t> command to issue Unix/Linux </a:t>
            </a:r>
            <a:br>
              <a:rPr lang="en-CA" dirty="0"/>
            </a:br>
            <a:r>
              <a:rPr lang="en-CA" dirty="0"/>
              <a:t>commands on a </a:t>
            </a:r>
            <a:r>
              <a:rPr lang="en-CA" b="1" dirty="0"/>
              <a:t>remote</a:t>
            </a:r>
            <a:r>
              <a:rPr lang="en-CA" dirty="0"/>
              <a:t> server </a:t>
            </a:r>
            <a:r>
              <a:rPr lang="en-CA" u="sng" dirty="0"/>
              <a:t>without</a:t>
            </a:r>
            <a:r>
              <a:rPr lang="en-CA" dirty="0"/>
              <a:t> logging </a:t>
            </a:r>
            <a:br>
              <a:rPr lang="en-CA" dirty="0"/>
            </a:br>
            <a:r>
              <a:rPr lang="en-CA" dirty="0"/>
              <a:t>into a remote session.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username@matrix.senecacollege.ca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You will be prompted for your Matrix account password, then the contents of your home directory in your remote Matrix account will be displayed, although you will </a:t>
            </a:r>
            <a:r>
              <a:rPr lang="en-CA" b="1" dirty="0"/>
              <a:t>remain</a:t>
            </a:r>
            <a:r>
              <a:rPr lang="en-CA" dirty="0"/>
              <a:t> on your </a:t>
            </a:r>
            <a:r>
              <a:rPr lang="en-CA" u="sng" dirty="0"/>
              <a:t>local</a:t>
            </a:r>
            <a:r>
              <a:rPr lang="en-CA" dirty="0"/>
              <a:t> computer.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FFF597-25A3-8D42-AA28-53321841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1853754"/>
            <a:ext cx="5227108" cy="165066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8018C2-B791-A345-9C67-359CA877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64" y="3823249"/>
            <a:ext cx="4177943" cy="2838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783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Props1.xml><?xml version="1.0" encoding="utf-8"?>
<ds:datastoreItem xmlns:ds="http://schemas.openxmlformats.org/officeDocument/2006/customXml" ds:itemID="{5DB2B16E-B1AC-446F-8B23-1A53FB6E8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C5D7C-EC45-4504-A442-FDAD56791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898C8-9C32-44F1-B2A3-5025B215C0C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3d6e24e-72d9-475f-86bc-baec43385f3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8788</TotalTime>
  <Words>1263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Gallery</vt:lpstr>
      <vt:lpstr>  OSL640:  INTRODUCTION TO OPEN SOURCE SYSTEMS          Week 6:     transferring files between computers    ISSUING REMOTE COMPUTER COMMANDS ON LOCAL COMPUTERS  </vt:lpstr>
      <vt:lpstr>Lesson 1  topics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Verifying copied / transferred files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6</dc:title>
  <dc:creator>Saul, Jennifer</dc:creator>
  <cp:lastModifiedBy>Jason Carman</cp:lastModifiedBy>
  <cp:revision>609</cp:revision>
  <dcterms:created xsi:type="dcterms:W3CDTF">2019-04-25T17:31:46Z</dcterms:created>
  <dcterms:modified xsi:type="dcterms:W3CDTF">2021-09-06T16:56:16Z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