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36"/>
  </p:notesMasterIdLst>
  <p:sldIdLst>
    <p:sldId id="301" r:id="rId5"/>
    <p:sldId id="257" r:id="rId6"/>
    <p:sldId id="335" r:id="rId7"/>
    <p:sldId id="369" r:id="rId8"/>
    <p:sldId id="371" r:id="rId9"/>
    <p:sldId id="372" r:id="rId10"/>
    <p:sldId id="375" r:id="rId11"/>
    <p:sldId id="391" r:id="rId12"/>
    <p:sldId id="390" r:id="rId13"/>
    <p:sldId id="377" r:id="rId14"/>
    <p:sldId id="381" r:id="rId15"/>
    <p:sldId id="379" r:id="rId16"/>
    <p:sldId id="380" r:id="rId17"/>
    <p:sldId id="378" r:id="rId18"/>
    <p:sldId id="392" r:id="rId19"/>
    <p:sldId id="388" r:id="rId20"/>
    <p:sldId id="362" r:id="rId21"/>
    <p:sldId id="351" r:id="rId22"/>
    <p:sldId id="352" r:id="rId23"/>
    <p:sldId id="353" r:id="rId24"/>
    <p:sldId id="384" r:id="rId25"/>
    <p:sldId id="396" r:id="rId26"/>
    <p:sldId id="385" r:id="rId27"/>
    <p:sldId id="386" r:id="rId28"/>
    <p:sldId id="387" r:id="rId29"/>
    <p:sldId id="373" r:id="rId30"/>
    <p:sldId id="397" r:id="rId31"/>
    <p:sldId id="399" r:id="rId32"/>
    <p:sldId id="400" r:id="rId33"/>
    <p:sldId id="401" r:id="rId34"/>
    <p:sldId id="36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B35E2-E7DA-44EB-982D-D28BA9AED2B9}" v="107" dt="2021-07-22T16:30:09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0"/>
  </p:normalViewPr>
  <p:slideViewPr>
    <p:cSldViewPr snapToGrid="0" snapToObjects="1">
      <p:cViewPr varScale="1">
        <p:scale>
          <a:sx n="103" d="100"/>
          <a:sy n="10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846B35E2-E7DA-44EB-982D-D28BA9AED2B9}"/>
    <pc:docChg chg="modSld">
      <pc:chgData name="Jason Carman" userId="S::jason.carman@senecacollege.ca::1f74b0c8-6da4-4004-8dc4-296d09d1a81f" providerId="AD" clId="Web-{846B35E2-E7DA-44EB-982D-D28BA9AED2B9}" dt="2021-07-22T16:30:09.351" v="56" actId="20577"/>
      <pc:docMkLst>
        <pc:docMk/>
      </pc:docMkLst>
      <pc:sldChg chg="modSp">
        <pc:chgData name="Jason Carman" userId="S::jason.carman@senecacollege.ca::1f74b0c8-6da4-4004-8dc4-296d09d1a81f" providerId="AD" clId="Web-{846B35E2-E7DA-44EB-982D-D28BA9AED2B9}" dt="2021-07-22T15:16:10.907" v="8" actId="20577"/>
        <pc:sldMkLst>
          <pc:docMk/>
          <pc:sldMk cId="4057060375" sldId="257"/>
        </pc:sldMkLst>
        <pc:spChg chg="mod">
          <ac:chgData name="Jason Carman" userId="S::jason.carman@senecacollege.ca::1f74b0c8-6da4-4004-8dc4-296d09d1a81f" providerId="AD" clId="Web-{846B35E2-E7DA-44EB-982D-D28BA9AED2B9}" dt="2021-07-22T15:16:10.907" v="8" actId="20577"/>
          <ac:spMkLst>
            <pc:docMk/>
            <pc:sldMk cId="4057060375" sldId="257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846B35E2-E7DA-44EB-982D-D28BA9AED2B9}" dt="2021-07-22T15:15:49.577" v="1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846B35E2-E7DA-44EB-982D-D28BA9AED2B9}" dt="2021-07-22T15:15:49.577" v="1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846B35E2-E7DA-44EB-982D-D28BA9AED2B9}" dt="2021-07-22T15:16:01.312" v="3" actId="20577"/>
        <pc:sldMkLst>
          <pc:docMk/>
          <pc:sldMk cId="2368654345" sldId="351"/>
        </pc:sldMkLst>
        <pc:spChg chg="mod">
          <ac:chgData name="Jason Carman" userId="S::jason.carman@senecacollege.ca::1f74b0c8-6da4-4004-8dc4-296d09d1a81f" providerId="AD" clId="Web-{846B35E2-E7DA-44EB-982D-D28BA9AED2B9}" dt="2021-07-22T15:16:01.312" v="3" actId="20577"/>
          <ac:spMkLst>
            <pc:docMk/>
            <pc:sldMk cId="2368654345" sldId="35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846B35E2-E7DA-44EB-982D-D28BA9AED2B9}" dt="2021-07-22T15:20:27.311" v="53" actId="20577"/>
        <pc:sldMkLst>
          <pc:docMk/>
          <pc:sldMk cId="3459293961" sldId="362"/>
        </pc:sldMkLst>
        <pc:spChg chg="mod">
          <ac:chgData name="Jason Carman" userId="S::jason.carman@senecacollege.ca::1f74b0c8-6da4-4004-8dc4-296d09d1a81f" providerId="AD" clId="Web-{846B35E2-E7DA-44EB-982D-D28BA9AED2B9}" dt="2021-07-22T15:20:27.311" v="53" actId="20577"/>
          <ac:spMkLst>
            <pc:docMk/>
            <pc:sldMk cId="3459293961" sldId="362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846B35E2-E7DA-44EB-982D-D28BA9AED2B9}" dt="2021-07-22T16:30:09.351" v="56" actId="20577"/>
        <pc:sldMkLst>
          <pc:docMk/>
          <pc:sldMk cId="4059258074" sldId="363"/>
        </pc:sldMkLst>
        <pc:spChg chg="mod">
          <ac:chgData name="Jason Carman" userId="S::jason.carman@senecacollege.ca::1f74b0c8-6da4-4004-8dc4-296d09d1a81f" providerId="AD" clId="Web-{846B35E2-E7DA-44EB-982D-D28BA9AED2B9}" dt="2021-07-22T16:30:09.351" v="56" actId="20577"/>
          <ac:spMkLst>
            <pc:docMk/>
            <pc:sldMk cId="4059258074" sldId="363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846B35E2-E7DA-44EB-982D-D28BA9AED2B9}" dt="2021-07-22T15:18:21.789" v="38" actId="20577"/>
        <pc:sldMkLst>
          <pc:docMk/>
          <pc:sldMk cId="3057424887" sldId="399"/>
        </pc:sldMkLst>
        <pc:spChg chg="mod">
          <ac:chgData name="Jason Carman" userId="S::jason.carman@senecacollege.ca::1f74b0c8-6da4-4004-8dc4-296d09d1a81f" providerId="AD" clId="Web-{846B35E2-E7DA-44EB-982D-D28BA9AED2B9}" dt="2021-07-22T15:18:21.789" v="38" actId="20577"/>
          <ac:spMkLst>
            <pc:docMk/>
            <pc:sldMk cId="3057424887" sldId="399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croscope_ico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9_-_Regular_Expressions#LINUX_PRACTICE_QUESTIONS" TargetMode="External"/><Relationship Id="rId2" Type="http://schemas.openxmlformats.org/officeDocument/2006/relationships/hyperlink" Target="https://wiki.cdot.senecacollege.ca/wiki/Tutorial_9_-_Regular_Expressions#INVESTIGATION_1:_SIMPLE_.26_COMPLEX_REGULAR_EXPRESS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croscope_ico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NOME_Termin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NOME_Termina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NOME_Termin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NOME_Termin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Regular_exp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rary.fiu.edu/c.php?g=159919&amp;p=390837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9_-_Regular_Expressions#INVESTIGATION_3:_OTHER_COMMANDS_THAT_USE_REGULAR_EXPRESSIONS" TargetMode="External"/><Relationship Id="rId2" Type="http://schemas.openxmlformats.org/officeDocument/2006/relationships/hyperlink" Target="https://wiki.cdot.senecacollege.ca/wiki/Tutorial_9_-_Regular_Expressions#INVESTIGATION_2:_EXTENDED_REGULAR_EXPRE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iki/Tutorial_9_-_Regular_Expressions#LINUX_PRACTICE_QUES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ngall.com/files-png/download/23306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fiu.edu/c.php?g=159919&amp;p=39083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NOME_Termin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NOME_Terminal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croscope_ico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  </a:t>
            </a:r>
            <a:r>
              <a:rPr lang="en-US" sz="2700" dirty="0">
                <a:ea typeface="+mj-lt"/>
                <a:cs typeface="+mj-lt"/>
              </a:rPr>
              <a:t>OSL640:  INTRODUCTION TO OPEN SOURCE SYSTEMS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  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>
                <a:solidFill>
                  <a:srgbClr val="0070C0"/>
                </a:solidFill>
              </a:rPr>
              <a:t>Week 9 lesson 1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   </a:t>
            </a:r>
            <a:r>
              <a:rPr lang="en-CA" sz="2200" dirty="0">
                <a:solidFill>
                  <a:srgbClr val="0070C0"/>
                </a:solidFill>
              </a:rPr>
              <a:t>REGULAR EXPRESSIONS VS FILENAME EXPANSION /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Simple AND COMPLEX REGULAR EXPRESSIONS 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</a:t>
            </a:r>
            <a:br>
              <a:rPr lang="en-CA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2400" b="1" dirty="0"/>
          </a:p>
          <a:p>
            <a:pPr marL="0" indent="0">
              <a:buNone/>
            </a:pPr>
            <a:r>
              <a:rPr lang="en-CA" dirty="0"/>
              <a:t>Complex Regular Expressions use </a:t>
            </a:r>
            <a:r>
              <a:rPr lang="en-CA" b="1" dirty="0"/>
              <a:t>symbols</a:t>
            </a:r>
            <a:r>
              <a:rPr lang="en-CA" dirty="0"/>
              <a:t> to help match text </a:t>
            </a:r>
            <a:br>
              <a:rPr lang="en-CA" dirty="0"/>
            </a:br>
            <a:r>
              <a:rPr lang="en-CA" dirty="0"/>
              <a:t>for more </a:t>
            </a:r>
            <a:r>
              <a:rPr lang="en-CA" b="1" dirty="0"/>
              <a:t>precise</a:t>
            </a:r>
            <a:r>
              <a:rPr lang="en-CA" dirty="0"/>
              <a:t> or </a:t>
            </a:r>
            <a:r>
              <a:rPr lang="en-CA" b="1" dirty="0"/>
              <a:t>complex</a:t>
            </a:r>
            <a:r>
              <a:rPr lang="en-CA" dirty="0"/>
              <a:t> patterns.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most common </a:t>
            </a:r>
            <a:r>
              <a:rPr lang="en-CA" b="1" dirty="0"/>
              <a:t>complex regular expression symbols</a:t>
            </a:r>
            <a:br>
              <a:rPr lang="en-CA" b="1" dirty="0"/>
            </a:br>
            <a:r>
              <a:rPr lang="en-CA" dirty="0"/>
              <a:t>are displayed below: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US" b="1" dirty="0"/>
              <a:t>Anchors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b="1" dirty="0"/>
              <a:t>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marL="457200" lvl="1" indent="0">
              <a:buNone/>
            </a:pPr>
            <a:r>
              <a:rPr lang="en-US" b="1" dirty="0"/>
              <a:t>Characters 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b="1" dirty="0"/>
              <a:t>Character Class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 ]</a:t>
            </a:r>
          </a:p>
          <a:p>
            <a:pPr marL="457200" lvl="1" indent="0">
              <a:buNone/>
            </a:pPr>
            <a:r>
              <a:rPr lang="en-US" b="1" dirty="0"/>
              <a:t>Zero or More Occurrence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US" b="1" dirty="0">
                <a:solidFill>
                  <a:srgbClr val="0070C0"/>
                </a:solidFill>
              </a:rPr>
            </a:br>
            <a:br>
              <a:rPr lang="en-US" b="1" dirty="0">
                <a:solidFill>
                  <a:srgbClr val="0070C0"/>
                </a:solidFill>
              </a:rPr>
            </a:b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8A04E0E-D97F-7C4C-8DFD-88477BC34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16454" y="990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21452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2530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b="1" dirty="0"/>
              <a:t>Anchors: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b="1" dirty="0"/>
              <a:t> </a:t>
            </a:r>
            <a:r>
              <a:rPr lang="en-US" dirty="0"/>
              <a:t>,</a:t>
            </a:r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br>
              <a:rPr lang="en-US" dirty="0"/>
            </a:br>
            <a:br>
              <a:rPr lang="en-US" dirty="0"/>
            </a:br>
            <a:r>
              <a:rPr lang="en-CA" b="1" dirty="0"/>
              <a:t>Anchors</a:t>
            </a:r>
            <a:r>
              <a:rPr lang="en-CA" dirty="0"/>
              <a:t> are used to “anchor” the match at a </a:t>
            </a:r>
            <a:r>
              <a:rPr lang="en-CA" b="1" dirty="0"/>
              <a:t>specific</a:t>
            </a:r>
            <a:r>
              <a:rPr lang="en-CA" dirty="0"/>
              <a:t> position</a:t>
            </a:r>
            <a:br>
              <a:rPr lang="en-CA" dirty="0"/>
            </a:br>
            <a:r>
              <a:rPr lang="en-CA" dirty="0"/>
              <a:t>(at beginning or ending of a string of text).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</a:rPr>
              <a:t>^</a:t>
            </a:r>
            <a:r>
              <a:rPr lang="en-CA" dirty="0"/>
              <a:t> symbol anchors the pattern at the </a:t>
            </a:r>
            <a:r>
              <a:rPr lang="en-CA" b="1" dirty="0"/>
              <a:t>beginning</a:t>
            </a:r>
            <a:r>
              <a:rPr lang="en-CA" dirty="0"/>
              <a:t> of the string. </a:t>
            </a:r>
            <a:br>
              <a:rPr lang="en-CA" dirty="0"/>
            </a:b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</a:rPr>
              <a:t>$</a:t>
            </a:r>
            <a:r>
              <a:rPr lang="en-CA" dirty="0"/>
              <a:t> symbol anchors the pattern at the </a:t>
            </a:r>
            <a:r>
              <a:rPr lang="en-CA" b="1" dirty="0"/>
              <a:t>end</a:t>
            </a:r>
            <a:r>
              <a:rPr lang="en-CA" dirty="0"/>
              <a:t> of the string.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i="1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“^Beginning”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“end$”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D0115-E3D3-0545-BBAC-33565FFA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290" y="4301067"/>
            <a:ext cx="2803359" cy="236201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351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931356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b="1" dirty="0"/>
              <a:t>Single Character: 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>The period symbol “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dirty="0"/>
              <a:t>” is used to represent a </a:t>
            </a:r>
            <a:r>
              <a:rPr lang="en-US" b="1" dirty="0"/>
              <a:t>single character </a:t>
            </a:r>
            <a:r>
              <a:rPr lang="en-US" dirty="0"/>
              <a:t>which could represent </a:t>
            </a:r>
            <a:r>
              <a:rPr lang="en-US" b="1" dirty="0"/>
              <a:t>any</a:t>
            </a:r>
            <a:r>
              <a:rPr lang="en-US" dirty="0"/>
              <a:t> character.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symbol (or </a:t>
            </a:r>
            <a:r>
              <a:rPr lang="en-US" i="1" dirty="0"/>
              <a:t>sequence</a:t>
            </a:r>
            <a:r>
              <a:rPr lang="en-US" dirty="0"/>
              <a:t> of period symbols) </a:t>
            </a:r>
            <a:br>
              <a:rPr lang="en-US" dirty="0"/>
            </a:br>
            <a:r>
              <a:rPr lang="en-US" dirty="0"/>
              <a:t>are effective when used with </a:t>
            </a:r>
            <a:r>
              <a:rPr lang="en-US" b="1" dirty="0"/>
              <a:t>anchors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i="1" dirty="0"/>
            </a:b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“^.$”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“^.....$”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FE20945A-7D2C-884F-99AF-E6B0A96D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69" y="4089399"/>
            <a:ext cx="2645307" cy="253193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709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86362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b="1" dirty="0"/>
              <a:t>Character Class: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dirty="0"/>
              <a:t> 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 ]</a:t>
            </a:r>
          </a:p>
          <a:p>
            <a:pPr marL="0" indent="0">
              <a:buNone/>
            </a:pPr>
            <a:r>
              <a:rPr lang="en-US" dirty="0"/>
              <a:t>Works like the </a:t>
            </a:r>
            <a:r>
              <a:rPr lang="en-US" i="1" dirty="0"/>
              <a:t>Single Character </a:t>
            </a:r>
            <a:r>
              <a:rPr lang="en-US" dirty="0"/>
              <a:t>symbol, but with </a:t>
            </a:r>
            <a:r>
              <a:rPr lang="en-US" b="1" dirty="0"/>
              <a:t>restrictions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^</a:t>
            </a:r>
            <a:r>
              <a:rPr lang="en-US" dirty="0"/>
              <a:t> symbol with the character class means </a:t>
            </a:r>
            <a:r>
              <a:rPr lang="en-US" b="1" dirty="0"/>
              <a:t>opposite</a:t>
            </a:r>
            <a:br>
              <a:rPr lang="en-US" b="1" dirty="0"/>
            </a:br>
            <a:r>
              <a:rPr lang="en-US" dirty="0"/>
              <a:t>of the contents within the character class.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symbol (or sequence of these symbols) </a:t>
            </a:r>
            <a:br>
              <a:rPr lang="en-US" dirty="0"/>
            </a:br>
            <a:r>
              <a:rPr lang="en-US" dirty="0"/>
              <a:t>are effective when used with </a:t>
            </a:r>
            <a:r>
              <a:rPr lang="en-US" b="1" dirty="0"/>
              <a:t>anchors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“^[a-z][a-z][a-z]”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“[^a-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-Z]$”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37D1F57F-C978-5344-ADA0-7E83F39E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9" y="3837466"/>
            <a:ext cx="2955321" cy="262511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888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337756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b="1" dirty="0"/>
              <a:t>Zero or More Occurrence(s)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symbol means </a:t>
            </a:r>
            <a:r>
              <a:rPr lang="en-US" b="1" dirty="0"/>
              <a:t>zero of more occurrences </a:t>
            </a:r>
            <a:r>
              <a:rPr lang="en-US" dirty="0"/>
              <a:t>of the </a:t>
            </a:r>
            <a:br>
              <a:rPr lang="en-US" dirty="0"/>
            </a:br>
            <a:r>
              <a:rPr lang="en-US" b="1" dirty="0"/>
              <a:t>previous</a:t>
            </a:r>
            <a:r>
              <a:rPr lang="en-US" dirty="0"/>
              <a:t> character.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People learning about regular expressions get </a:t>
            </a:r>
            <a:r>
              <a:rPr lang="en-US" b="1" dirty="0"/>
              <a:t>confused</a:t>
            </a:r>
            <a:r>
              <a:rPr lang="en-US" dirty="0"/>
              <a:t> with this symbol thinking that it means zero or any character, but that would require the use of two symbols: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“Linux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“I*s an”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“^[0-9].*[0-9]$”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8111D1-1E41-7E48-B022-CDD7DBB3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641" y="3590888"/>
            <a:ext cx="2501563" cy="304878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3422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2192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endParaRPr lang="en-CA" sz="1800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r>
              <a:rPr lang="en-US" b="1" dirty="0"/>
              <a:t>complex regular expressions </a:t>
            </a:r>
            <a:r>
              <a:rPr lang="en-US" dirty="0"/>
              <a:t>with the </a:t>
            </a:r>
            <a:r>
              <a:rPr lang="en-US" b="1" dirty="0"/>
              <a:t>grep</a:t>
            </a:r>
            <a:r>
              <a:rPr lang="en-US" dirty="0"/>
              <a:t> command.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3A8A11-9FAB-6043-BDC1-B1652E1C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8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4054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Tip:  Creating a Reference Sheet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It is a good idea to keep symbols for Filename Expansion</a:t>
            </a:r>
            <a:br>
              <a:rPr lang="en-CA" dirty="0"/>
            </a:br>
            <a:r>
              <a:rPr lang="en-CA" dirty="0"/>
              <a:t>and Regular Expressions </a:t>
            </a:r>
            <a:r>
              <a:rPr lang="en-CA" b="1" dirty="0"/>
              <a:t>separate</a:t>
            </a:r>
            <a:r>
              <a:rPr lang="en-CA" dirty="0"/>
              <a:t> since there is some overlapping similar symbols that have different purposes.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It is recommended to write-out these separate </a:t>
            </a:r>
            <a:br>
              <a:rPr lang="en-CA" dirty="0"/>
            </a:br>
            <a:r>
              <a:rPr lang="en-CA" dirty="0"/>
              <a:t>set of symbols on a </a:t>
            </a:r>
            <a:r>
              <a:rPr lang="en-CA" b="1" dirty="0"/>
              <a:t>sheet of paper </a:t>
            </a:r>
            <a:r>
              <a:rPr lang="en-CA" dirty="0"/>
              <a:t>for reference.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5" name="Picture 4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90F5742C-436F-D74C-A24F-525C93E9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212" y="671837"/>
            <a:ext cx="3688278" cy="206995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512BAE1-A84D-074F-898B-7B92446F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956" y="3140948"/>
            <a:ext cx="3677534" cy="291253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1180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 perform </a:t>
            </a:r>
            <a:r>
              <a:rPr lang="en-CA" b="1" dirty="0"/>
              <a:t>Week 9  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SIMPLE &amp; COMPLEX REGULAR EXPRESSIONS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  </a:t>
            </a:r>
            <a:r>
              <a:rPr lang="en-US" sz="2700" dirty="0">
                <a:ea typeface="+mj-lt"/>
                <a:cs typeface="+mj-lt"/>
              </a:rPr>
              <a:t>OSL640:  INTRODUCTION TO OPEN SOURCE SYSTEMS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  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>
                <a:solidFill>
                  <a:srgbClr val="0070C0"/>
                </a:solidFill>
              </a:rPr>
              <a:t>Week 9: lesson 2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   </a:t>
            </a:r>
            <a:r>
              <a:rPr lang="en-CA" sz="2200" dirty="0">
                <a:solidFill>
                  <a:srgbClr val="0070C0"/>
                </a:solidFill>
              </a:rPr>
              <a:t>extended regular expressions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Linux commands that use regular expressions</a:t>
            </a:r>
            <a:br>
              <a:rPr lang="en-CA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Extended Regular Expressions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Extended Regular Expressions Symbols</a:t>
            </a:r>
          </a:p>
          <a:p>
            <a:pPr lvl="1"/>
            <a:r>
              <a:rPr lang="en-US" dirty="0"/>
              <a:t>Instructor 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Other Linux Commands That Use Regular Expressions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/>
              <a:t> 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Perform Week 9  Tutorial</a:t>
            </a:r>
          </a:p>
          <a:p>
            <a:pPr lvl="1"/>
            <a:r>
              <a:rPr lang="en-US" dirty="0"/>
              <a:t>Investigation 2</a:t>
            </a:r>
          </a:p>
          <a:p>
            <a:pPr lvl="1"/>
            <a:r>
              <a:rPr lang="en-US" dirty="0"/>
              <a:t>Review Questions (</a:t>
            </a:r>
            <a:r>
              <a:rPr lang="en-US" b="1" u="sng" dirty="0"/>
              <a:t>Extended</a:t>
            </a:r>
            <a:r>
              <a:rPr lang="en-US" b="1" dirty="0"/>
              <a:t> Regular Expressions</a:t>
            </a:r>
            <a:r>
              <a:rPr lang="en-US" dirty="0"/>
              <a:t>, Parts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Complete Assignment #2 (Due Friday at midnight)</a:t>
            </a:r>
            <a:br>
              <a:rPr lang="en-US" b="1" dirty="0"/>
            </a:br>
            <a:r>
              <a:rPr lang="en-US" b="1" dirty="0"/>
              <a:t>Work on Assignment #3 (</a:t>
            </a:r>
            <a:r>
              <a:rPr lang="en-US" dirty="0"/>
              <a:t>Section 1: </a:t>
            </a:r>
            <a:r>
              <a:rPr lang="en-CA" dirty="0"/>
              <a:t>Regular Expressions Using grep)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Regular Expressions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i="1" dirty="0"/>
              <a:t>Regular Expressions </a:t>
            </a:r>
            <a:r>
              <a:rPr lang="en-US" dirty="0"/>
              <a:t>vs. </a:t>
            </a:r>
            <a:r>
              <a:rPr lang="en-US" i="1" dirty="0"/>
              <a:t>Filename Expansion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Simple and Complex Regular Expressions</a:t>
            </a:r>
          </a:p>
          <a:p>
            <a:pPr lvl="1"/>
            <a:r>
              <a:rPr lang="en-US" i="1" dirty="0"/>
              <a:t>Simple</a:t>
            </a:r>
            <a:r>
              <a:rPr lang="en-US" dirty="0"/>
              <a:t> (</a:t>
            </a:r>
            <a:r>
              <a:rPr lang="en-US" i="1" dirty="0"/>
              <a:t>Literal</a:t>
            </a:r>
            <a:r>
              <a:rPr lang="en-US" dirty="0"/>
              <a:t>) Regular expressions using </a:t>
            </a:r>
            <a:r>
              <a:rPr lang="en-US" b="1" dirty="0"/>
              <a:t>grep</a:t>
            </a:r>
            <a:endParaRPr lang="en-US" dirty="0"/>
          </a:p>
          <a:p>
            <a:pPr lvl="1"/>
            <a:r>
              <a:rPr lang="en-US" i="1" dirty="0"/>
              <a:t>Complex</a:t>
            </a:r>
            <a:r>
              <a:rPr lang="en-US" dirty="0"/>
              <a:t> Regular Expressions using </a:t>
            </a:r>
            <a:r>
              <a:rPr lang="en-US" b="1" dirty="0"/>
              <a:t>grep</a:t>
            </a:r>
            <a:endParaRPr lang="en-US" dirty="0"/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9  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</a:t>
            </a:r>
            <a:r>
              <a:rPr lang="en-US" b="1" u="sng" dirty="0"/>
              <a:t>Simple</a:t>
            </a:r>
            <a:r>
              <a:rPr lang="en-US" dirty="0"/>
              <a:t> and </a:t>
            </a:r>
            <a:r>
              <a:rPr lang="en-US" b="1" u="sng" dirty="0"/>
              <a:t>Complex</a:t>
            </a:r>
            <a:r>
              <a:rPr lang="en-US" b="1" dirty="0"/>
              <a:t> Regular Expressions </a:t>
            </a:r>
            <a:r>
              <a:rPr lang="en-US" dirty="0"/>
              <a:t>Parts</a:t>
            </a:r>
            <a:r>
              <a:rPr lang="en-US" b="1" dirty="0"/>
              <a:t> A</a:t>
            </a:r>
            <a:r>
              <a:rPr lang="en-US" dirty="0"/>
              <a:t> and</a:t>
            </a:r>
            <a:r>
              <a:rPr lang="en-US" b="1" dirty="0"/>
              <a:t> 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886082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600" b="1" dirty="0"/>
              <a:t>Extended Regular Expressions</a:t>
            </a:r>
            <a:br>
              <a:rPr lang="en-CA" sz="2600" b="1" dirty="0"/>
            </a:br>
            <a:endParaRPr lang="en-CA" sz="2600" b="1" dirty="0"/>
          </a:p>
          <a:p>
            <a:pPr marL="0" indent="0">
              <a:buNone/>
            </a:pPr>
            <a:r>
              <a:rPr lang="en-CA" b="1" dirty="0"/>
              <a:t>Extended Regular Expressions </a:t>
            </a:r>
            <a:r>
              <a:rPr lang="en-CA" dirty="0"/>
              <a:t>consist of </a:t>
            </a:r>
            <a:r>
              <a:rPr lang="en-CA" u="sng" dirty="0"/>
              <a:t>additional</a:t>
            </a:r>
            <a:r>
              <a:rPr lang="en-CA" dirty="0"/>
              <a:t> special characters </a:t>
            </a:r>
            <a:br>
              <a:rPr lang="en-CA" dirty="0"/>
            </a:br>
            <a:r>
              <a:rPr lang="en-CA" dirty="0"/>
              <a:t>that “</a:t>
            </a:r>
            <a:r>
              <a:rPr lang="en-CA" b="1" dirty="0"/>
              <a:t>extend</a:t>
            </a:r>
            <a:r>
              <a:rPr lang="en-CA" dirty="0"/>
              <a:t>” the capability of regular expressions.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We will discuss three types of </a:t>
            </a:r>
            <a:r>
              <a:rPr lang="en-CA" b="1" dirty="0"/>
              <a:t>extended regular expressions</a:t>
            </a:r>
            <a:r>
              <a:rPr lang="en-CA" dirty="0"/>
              <a:t>: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b="1" dirty="0"/>
              <a:t>Repetition: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{min, max}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457200" lvl="1" indent="0">
              <a:buNone/>
            </a:pPr>
            <a:r>
              <a:rPr lang="en-CA" b="1" dirty="0"/>
              <a:t>Grouping: 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)</a:t>
            </a:r>
          </a:p>
          <a:p>
            <a:pPr marL="457200" lvl="1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CA" b="1" dirty="0"/>
              <a:t>Condition:  </a:t>
            </a:r>
            <a:r>
              <a:rPr lang="en-CA" b="1" dirty="0">
                <a:solidFill>
                  <a:srgbClr val="0070C0"/>
                </a:solidFill>
              </a:rPr>
              <a:t> |</a:t>
            </a:r>
            <a:br>
              <a:rPr lang="en-CA" b="1" dirty="0"/>
            </a:br>
            <a:br>
              <a:rPr lang="en-CA" b="1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CA" dirty="0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613F843-A028-9745-9E4F-98233725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51306" y="1329136"/>
            <a:ext cx="1722187" cy="17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Extended 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9603275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Repetition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extended regular expression symbol consists of the </a:t>
            </a:r>
            <a:br>
              <a:rPr lang="en-US" dirty="0"/>
            </a:br>
            <a:r>
              <a:rPr lang="en-US" b="1" dirty="0"/>
              <a:t>minimum</a:t>
            </a:r>
            <a:r>
              <a:rPr lang="en-US" dirty="0"/>
              <a:t> and/or </a:t>
            </a:r>
            <a:r>
              <a:rPr lang="en-US" b="1" dirty="0"/>
              <a:t>maximum</a:t>
            </a:r>
            <a:r>
              <a:rPr lang="en-US" dirty="0"/>
              <a:t> number of repetitions contained within braces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Usage: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min,max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a{2,5}  </a:t>
            </a:r>
            <a:r>
              <a:rPr lang="en-US" dirty="0"/>
              <a:t>       </a:t>
            </a:r>
            <a:r>
              <a:rPr lang="en-US" b="1" dirty="0"/>
              <a:t>2 to 5 </a:t>
            </a:r>
            <a:r>
              <a:rPr lang="en-US" dirty="0"/>
              <a:t>occurrences of the character </a:t>
            </a:r>
            <a:r>
              <a:rPr lang="en-US" b="1" dirty="0"/>
              <a:t>a</a:t>
            </a:r>
            <a:br>
              <a:rPr lang="en-US" b="1" dirty="0"/>
            </a:b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[0-9]{1,}   </a:t>
            </a:r>
            <a:r>
              <a:rPr lang="en-US" b="1" dirty="0"/>
              <a:t>1 or more </a:t>
            </a:r>
            <a:r>
              <a:rPr lang="en-US" dirty="0"/>
              <a:t>occurrences of a </a:t>
            </a:r>
            <a:r>
              <a:rPr lang="en-US" b="1" dirty="0"/>
              <a:t>number</a:t>
            </a:r>
            <a:r>
              <a:rPr lang="en-US" dirty="0"/>
              <a:t> </a:t>
            </a:r>
            <a:br>
              <a:rPr lang="en-US" dirty="0"/>
            </a:b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[0-9]+      </a:t>
            </a:r>
            <a:r>
              <a:rPr lang="en-US" sz="2100" dirty="0"/>
              <a:t>(shortcut method)</a:t>
            </a:r>
            <a:br>
              <a:rPr lang="en-US" sz="2100" dirty="0"/>
            </a:br>
            <a:br>
              <a:rPr lang="en-US" sz="2100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[a-z]{0,1}  </a:t>
            </a:r>
            <a:r>
              <a:rPr lang="en-US" b="1" dirty="0"/>
              <a:t>zero or 1</a:t>
            </a:r>
            <a:r>
              <a:rPr lang="en-US" dirty="0"/>
              <a:t> occurrence of a </a:t>
            </a:r>
            <a:r>
              <a:rPr lang="en-US" b="1" dirty="0"/>
              <a:t>lowercase letter</a:t>
            </a:r>
            <a:br>
              <a:rPr lang="en-US" b="1" dirty="0"/>
            </a:b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[a-z]?      </a:t>
            </a:r>
            <a:r>
              <a:rPr lang="en-US" sz="2100" dirty="0"/>
              <a:t>(shortcut method)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2FEA6-ACF0-B849-AB61-FA7A7F2BBDDF}"/>
              </a:ext>
            </a:extLst>
          </p:cNvPr>
          <p:cNvSpPr txBox="1"/>
          <p:nvPr/>
        </p:nvSpPr>
        <p:spPr>
          <a:xfrm>
            <a:off x="9465734" y="932501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AAAA</a:t>
            </a:r>
          </a:p>
        </p:txBody>
      </p:sp>
    </p:spTree>
    <p:extLst>
      <p:ext uri="{BB962C8B-B14F-4D97-AF65-F5344CB8AC3E}">
        <p14:creationId xmlns:p14="http://schemas.microsoft.com/office/powerpoint/2010/main" val="37150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Extended 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931356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Repetition Extended Regular Expression Example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If you issue the </a:t>
            </a:r>
            <a:r>
              <a:rPr lang="en-US" b="1" dirty="0"/>
              <a:t>grep</a:t>
            </a:r>
            <a:r>
              <a:rPr lang="en-US" dirty="0"/>
              <a:t> command </a:t>
            </a:r>
            <a:r>
              <a:rPr lang="en-US" u="sng" dirty="0"/>
              <a:t>without</a:t>
            </a:r>
            <a:r>
              <a:rPr lang="en-US" dirty="0"/>
              <a:t> options with </a:t>
            </a:r>
            <a:br>
              <a:rPr lang="en-US" dirty="0"/>
            </a:br>
            <a:r>
              <a:rPr lang="en-US" b="1" dirty="0"/>
              <a:t>extended</a:t>
            </a:r>
            <a:r>
              <a:rPr lang="en-US" dirty="0"/>
              <a:t> regular expressions, the command </a:t>
            </a:r>
            <a:r>
              <a:rPr lang="en-US" b="1" dirty="0"/>
              <a:t>will NOT work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When using the grep command with extended regular expressions  you </a:t>
            </a:r>
            <a:r>
              <a:rPr lang="en-US" i="1" dirty="0"/>
              <a:t>need to use </a:t>
            </a:r>
            <a:r>
              <a:rPr 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/>
              <a:t>or 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–E</a:t>
            </a:r>
            <a:br>
              <a:rPr lang="en-US" i="1" dirty="0"/>
            </a:br>
            <a:endParaRPr lang="en-US" i="1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dirty="0"/>
            </a:br>
            <a:br>
              <a:rPr lang="en-US" dirty="0"/>
            </a:b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“^[0-9]{1,}$”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“^[+-]{0,1}[0-9]{1,}$”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“^[0-9]{1,}[.]{0,1}[0-9]{0,}$”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–E  “^[0-9]{1,}$”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–E “^[+-]{0,1}[0-9]{1,}$”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–E “^[0-9]{1,}[.]{0,1}[0-9]{0,}$”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496B1C15-93F1-6A45-88B0-14BF6FAB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575" y="2692399"/>
            <a:ext cx="3158425" cy="4004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81613-BB14-534F-B9DF-2FD52ADEA56F}"/>
              </a:ext>
            </a:extLst>
          </p:cNvPr>
          <p:cNvSpPr txBox="1"/>
          <p:nvPr/>
        </p:nvSpPr>
        <p:spPr>
          <a:xfrm>
            <a:off x="9465734" y="932501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AAAA</a:t>
            </a:r>
          </a:p>
        </p:txBody>
      </p:sp>
    </p:spTree>
    <p:extLst>
      <p:ext uri="{BB962C8B-B14F-4D97-AF65-F5344CB8AC3E}">
        <p14:creationId xmlns:p14="http://schemas.microsoft.com/office/powerpoint/2010/main" val="15292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Extended 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880556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Grouping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If you want to search for repetition for a </a:t>
            </a:r>
            <a:r>
              <a:rPr lang="en-US" b="1" dirty="0"/>
              <a:t>group</a:t>
            </a:r>
            <a:r>
              <a:rPr lang="en-US" dirty="0"/>
              <a:t> of </a:t>
            </a:r>
            <a:r>
              <a:rPr lang="en-US" b="1" dirty="0"/>
              <a:t>characters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word</a:t>
            </a:r>
            <a:r>
              <a:rPr lang="en-US" dirty="0"/>
              <a:t>, or a </a:t>
            </a:r>
            <a:r>
              <a:rPr lang="en-US" b="1" dirty="0"/>
              <a:t>phase</a:t>
            </a:r>
            <a:r>
              <a:rPr lang="en-US" dirty="0"/>
              <a:t>, you can enclose them within brackets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b="1" dirty="0"/>
              <a:t> </a:t>
            </a:r>
            <a:br>
              <a:rPr lang="en-US" b="1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b="1" dirty="0"/>
            </a:br>
            <a:br>
              <a:rPr lang="en-US" dirty="0"/>
            </a:b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“(the ){2,}”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“(lazy fox ){2,3}”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D76DC9AE-B0D0-C641-96BD-D807817A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199" y="3800624"/>
            <a:ext cx="3493235" cy="2037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75C6B-77AD-394E-B161-D68D31E0F9B5}"/>
              </a:ext>
            </a:extLst>
          </p:cNvPr>
          <p:cNvSpPr txBox="1"/>
          <p:nvPr/>
        </p:nvSpPr>
        <p:spPr>
          <a:xfrm>
            <a:off x="8978180" y="983538"/>
            <a:ext cx="2733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(pattern)</a:t>
            </a:r>
          </a:p>
        </p:txBody>
      </p:sp>
    </p:spTree>
    <p:extLst>
      <p:ext uri="{BB962C8B-B14F-4D97-AF65-F5344CB8AC3E}">
        <p14:creationId xmlns:p14="http://schemas.microsoft.com/office/powerpoint/2010/main" val="2634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117623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b="1" dirty="0"/>
              <a:t>Condition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|</a:t>
            </a:r>
            <a:r>
              <a:rPr lang="en-US" dirty="0"/>
              <a:t> symbol is used as the “or” symbol to provide</a:t>
            </a:r>
            <a:br>
              <a:rPr lang="en-US" dirty="0"/>
            </a:br>
            <a:r>
              <a:rPr lang="en-US" b="1" dirty="0"/>
              <a:t>alternatives</a:t>
            </a:r>
            <a:r>
              <a:rPr lang="en-US" dirty="0"/>
              <a:t> within a </a:t>
            </a:r>
            <a:r>
              <a:rPr lang="en-US" b="1" dirty="0"/>
              <a:t>group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b="1" dirty="0"/>
            </a:br>
            <a:br>
              <a:rPr lang="en-US" dirty="0"/>
            </a:b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“(this | that ){1,}”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a|b|c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){3,}”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EAC9CD65-3883-3B4D-9CD8-05A55100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53" y="3944817"/>
            <a:ext cx="2723011" cy="24633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A3C80-24B7-5C42-A82E-5EB6FFFE3D3A}"/>
              </a:ext>
            </a:extLst>
          </p:cNvPr>
          <p:cNvSpPr txBox="1"/>
          <p:nvPr/>
        </p:nvSpPr>
        <p:spPr>
          <a:xfrm>
            <a:off x="10735733" y="6570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C3AAC-3EC9-7048-933B-37FADD3126F0}"/>
              </a:ext>
            </a:extLst>
          </p:cNvPr>
          <p:cNvSpPr txBox="1"/>
          <p:nvPr/>
        </p:nvSpPr>
        <p:spPr>
          <a:xfrm>
            <a:off x="8212015" y="983538"/>
            <a:ext cx="3699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(this |that )</a:t>
            </a:r>
          </a:p>
        </p:txBody>
      </p:sp>
    </p:spTree>
    <p:extLst>
      <p:ext uri="{BB962C8B-B14F-4D97-AF65-F5344CB8AC3E}">
        <p14:creationId xmlns:p14="http://schemas.microsoft.com/office/powerpoint/2010/main" val="57653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82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br>
              <a:rPr lang="en-US" dirty="0"/>
            </a:br>
            <a:r>
              <a:rPr lang="en-US" b="1" dirty="0"/>
              <a:t>Extended Regular expressions </a:t>
            </a:r>
            <a:r>
              <a:rPr lang="en-US" dirty="0"/>
              <a:t>with the </a:t>
            </a:r>
            <a:r>
              <a:rPr lang="en-US" b="1" dirty="0" err="1"/>
              <a:t>egrep</a:t>
            </a:r>
            <a:r>
              <a:rPr lang="en-US" dirty="0"/>
              <a:t> command.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1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860682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Other Linux Commands that Use Extended Regular Expressions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There are other Linux commands / utilities in addition to </a:t>
            </a:r>
            <a:r>
              <a:rPr 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or </a:t>
            </a:r>
            <a:r>
              <a:rPr 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b="1" i="1" dirty="0"/>
              <a:t> </a:t>
            </a:r>
            <a:br>
              <a:rPr lang="en-US" b="1" i="1" dirty="0"/>
            </a:br>
            <a:r>
              <a:rPr lang="en-US" dirty="0"/>
              <a:t>that use regular expressions.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You have already used a few of these commands like: 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/>
              <a:t>, 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Other commands like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will be taught in a </a:t>
            </a:r>
            <a:r>
              <a:rPr lang="en-US" u="sng" dirty="0"/>
              <a:t>future</a:t>
            </a:r>
            <a:r>
              <a:rPr lang="en-US" dirty="0"/>
              <a:t> lesson.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692CAD2A-1E5F-414B-94BB-61B6B1ED3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8970" y="1100929"/>
            <a:ext cx="1211768" cy="12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8466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Other Linux Commands that Use </a:t>
            </a:r>
            <a:br>
              <a:rPr lang="en-CA" sz="2400" b="1" dirty="0"/>
            </a:br>
            <a:r>
              <a:rPr lang="en-CA" sz="2400" b="1" dirty="0"/>
              <a:t>Extended Regular Expressions</a:t>
            </a:r>
            <a:br>
              <a:rPr lang="en-CA" sz="1800" b="1" dirty="0"/>
            </a:b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When searching for patterns 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/>
              <a:t>,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b="1" dirty="0"/>
              <a:t> </a:t>
            </a:r>
            <a:r>
              <a:rPr lang="en-US" dirty="0"/>
              <a:t>commands</a:t>
            </a:r>
            <a:r>
              <a:rPr lang="en-US" b="1" dirty="0"/>
              <a:t>, </a:t>
            </a:r>
            <a:r>
              <a:rPr lang="en-US" dirty="0"/>
              <a:t>you</a:t>
            </a:r>
            <a:r>
              <a:rPr lang="en-US" b="1" dirty="0"/>
              <a:t> </a:t>
            </a:r>
            <a:r>
              <a:rPr lang="en-US" dirty="0"/>
              <a:t>specify a regular expression with a </a:t>
            </a:r>
            <a:r>
              <a:rPr lang="en-US" b="1" dirty="0"/>
              <a:t>forward slash /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 with </a:t>
            </a:r>
            <a:r>
              <a:rPr lang="en-US" b="1" i="1" dirty="0"/>
              <a:t>man ls </a:t>
            </a:r>
            <a:r>
              <a:rPr lang="en-US" i="1" dirty="0"/>
              <a:t>command: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/classify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6CE9E7-DAF4-004D-8E06-4587494B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15" y="4302921"/>
            <a:ext cx="3460750" cy="14541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A482B386-B9BD-BF40-9873-7D43251BD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48970" y="1100929"/>
            <a:ext cx="1211768" cy="12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Other Linux Commands that Use </a:t>
            </a:r>
            <a:br>
              <a:rPr lang="en-CA" sz="2400" b="1" dirty="0"/>
            </a:br>
            <a:r>
              <a:rPr lang="en-CA" sz="2400" b="1" dirty="0"/>
              <a:t>Extended Regular Expressions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vi</a:t>
            </a:r>
            <a:r>
              <a:rPr lang="en-US" dirty="0"/>
              <a:t> text editor use regular expressions to search</a:t>
            </a:r>
            <a:br>
              <a:rPr lang="en-US" dirty="0"/>
            </a:br>
            <a:r>
              <a:rPr lang="en-US" dirty="0"/>
              <a:t>and manipulate (edit) text within a text document.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/pattern            </a:t>
            </a:r>
            <a:r>
              <a:rPr lang="en-US" dirty="0"/>
              <a:t>– search for pattern in text file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:%s/osl640/OSL640/g </a:t>
            </a:r>
            <a:r>
              <a:rPr lang="en-US" dirty="0"/>
              <a:t>– search and replace text globally (all lines)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85461349-09FB-304C-9E0C-8E89CD178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8970" y="1100929"/>
            <a:ext cx="1211768" cy="121176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14DC12A-7555-9F4F-A941-D96360421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990" y="4775200"/>
            <a:ext cx="3455092" cy="14668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5742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Using Regular Expressions with Linux Commands other than grep</a:t>
            </a:r>
            <a:endParaRPr lang="en-CA" sz="18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/>
              <a:t> ,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awk</a:t>
            </a:r>
            <a:r>
              <a:rPr lang="en-US" dirty="0"/>
              <a:t> and </a:t>
            </a:r>
            <a:r>
              <a:rPr lang="en-US" b="1" dirty="0"/>
              <a:t>sed</a:t>
            </a:r>
            <a:r>
              <a:rPr lang="en-US" dirty="0"/>
              <a:t> Linux utilities are used to </a:t>
            </a:r>
            <a:r>
              <a:rPr lang="en-US" b="1" dirty="0"/>
              <a:t>manipulate</a:t>
            </a:r>
            <a:r>
              <a:rPr lang="en-US" dirty="0"/>
              <a:t> text, </a:t>
            </a:r>
            <a:br>
              <a:rPr lang="en-US" dirty="0"/>
            </a:br>
            <a:r>
              <a:rPr lang="en-US" dirty="0"/>
              <a:t>from files or via Linux pipeline commands.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You will learn how to use these commands in a </a:t>
            </a:r>
            <a:r>
              <a:rPr lang="en-US" b="1" dirty="0"/>
              <a:t>later</a:t>
            </a:r>
            <a:r>
              <a:rPr lang="en-US" dirty="0"/>
              <a:t> lesson.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DCA1FE58-9FCF-ED4C-867E-064BD3C8A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8970" y="1100929"/>
            <a:ext cx="1211768" cy="12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Definition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i="1" dirty="0"/>
              <a:t>A </a:t>
            </a:r>
            <a:r>
              <a:rPr lang="en-CA" b="1" i="1" dirty="0"/>
              <a:t>regular expression</a:t>
            </a:r>
            <a:r>
              <a:rPr lang="en-CA" i="1" dirty="0"/>
              <a:t> … is a sequence of characters that define a </a:t>
            </a:r>
            <a:r>
              <a:rPr lang="en-CA" b="1" i="1" dirty="0"/>
              <a:t>search pattern</a:t>
            </a:r>
            <a:r>
              <a:rPr lang="en-CA" i="1" dirty="0"/>
              <a:t>. Usually, such patterns are used by string searching algorithms for "</a:t>
            </a:r>
            <a:r>
              <a:rPr lang="en-CA" b="1" i="1" dirty="0"/>
              <a:t>find</a:t>
            </a:r>
            <a:r>
              <a:rPr lang="en-CA" i="1" dirty="0"/>
              <a:t>" or "</a:t>
            </a:r>
            <a:r>
              <a:rPr lang="en-CA" b="1" i="1" dirty="0"/>
              <a:t>find and replace</a:t>
            </a:r>
            <a:r>
              <a:rPr lang="en-CA" i="1" dirty="0"/>
              <a:t>" operations on strings, </a:t>
            </a:r>
            <a:br>
              <a:rPr lang="en-CA" i="1" dirty="0"/>
            </a:br>
            <a:r>
              <a:rPr lang="en-CA" i="1" dirty="0"/>
              <a:t>or for </a:t>
            </a:r>
            <a:r>
              <a:rPr lang="en-CA" b="1" i="1" dirty="0"/>
              <a:t>input validation</a:t>
            </a:r>
            <a:r>
              <a:rPr lang="en-CA" i="1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Reference:  </a:t>
            </a:r>
            <a:r>
              <a:rPr lang="en-CA" dirty="0">
                <a:hlinkClick r:id="rId2"/>
              </a:rPr>
              <a:t>https://en.wikipedia.org/wiki/Regular_expression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5" name="Picture 4" descr="A picture containing sitting, black, white, sign&#10;&#10;Description automatically generated">
            <a:extLst>
              <a:ext uri="{FF2B5EF4-FFF2-40B4-BE49-F238E27FC236}">
                <a16:creationId xmlns:a16="http://schemas.microsoft.com/office/drawing/2014/main" id="{6A8F2BC1-A081-E94E-82DF-940C01363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79586" y="1473199"/>
            <a:ext cx="1075268" cy="10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659489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r>
              <a:rPr lang="en-US" b="1" dirty="0"/>
              <a:t>Extended</a:t>
            </a:r>
            <a:r>
              <a:rPr lang="en-US" dirty="0"/>
              <a:t> </a:t>
            </a:r>
            <a:r>
              <a:rPr lang="en-US" b="1" dirty="0"/>
              <a:t>Regular Expressions </a:t>
            </a:r>
            <a:r>
              <a:rPr lang="en-US" dirty="0"/>
              <a:t>with the </a:t>
            </a:r>
            <a:r>
              <a:rPr lang="en-US" b="1" dirty="0"/>
              <a:t>man</a:t>
            </a:r>
            <a:r>
              <a:rPr lang="en-US" dirty="0"/>
              <a:t>, </a:t>
            </a:r>
            <a:r>
              <a:rPr lang="en-US" b="1" dirty="0"/>
              <a:t>more</a:t>
            </a:r>
            <a:r>
              <a:rPr lang="en-US" dirty="0"/>
              <a:t>, </a:t>
            </a:r>
            <a:r>
              <a:rPr lang="en-US" b="1" dirty="0"/>
              <a:t>less</a:t>
            </a:r>
            <a:r>
              <a:rPr lang="en-US" dirty="0"/>
              <a:t> and </a:t>
            </a:r>
            <a:r>
              <a:rPr lang="en-US" b="1" dirty="0"/>
              <a:t>vi</a:t>
            </a:r>
            <a:r>
              <a:rPr lang="en-US" dirty="0"/>
              <a:t> utilities.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96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 perform </a:t>
            </a:r>
            <a:r>
              <a:rPr lang="en-CA" b="1" dirty="0"/>
              <a:t>Week 9 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2: EXTENDED REGULAR EXPRESSIONS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3: OTHER COMMANDS THAT USE REGULAR EXPRESSIONS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4"/>
              </a:rPr>
              <a:t>LINUX PRACTICE QUESTIONS</a:t>
            </a:r>
          </a:p>
          <a:p>
            <a:pPr marL="0" indent="0">
              <a:buNone/>
            </a:pPr>
            <a:br>
              <a:rPr lang="en-CA" sz="1600" dirty="0"/>
            </a:br>
            <a:endParaRPr lang="en-CA" sz="16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432951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Regular Expressions vs Filename Expansion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In a previous lesson, you learned </a:t>
            </a:r>
            <a:r>
              <a:rPr lang="en-US" b="1" dirty="0"/>
              <a:t>filename expansion </a:t>
            </a:r>
            <a:r>
              <a:rPr lang="en-US" dirty="0"/>
              <a:t>symbols</a:t>
            </a:r>
            <a:r>
              <a:rPr lang="en-US" b="1" dirty="0"/>
              <a:t> </a:t>
            </a:r>
            <a:r>
              <a:rPr lang="en-US" dirty="0"/>
              <a:t>that</a:t>
            </a:r>
            <a:r>
              <a:rPr lang="en-US" b="1" dirty="0"/>
              <a:t> </a:t>
            </a:r>
            <a:r>
              <a:rPr lang="en-US" dirty="0"/>
              <a:t>allow the Linux shell to </a:t>
            </a:r>
            <a:r>
              <a:rPr lang="en-US" b="1" dirty="0"/>
              <a:t>expand </a:t>
            </a:r>
            <a:r>
              <a:rPr lang="en-US" dirty="0"/>
              <a:t>filenames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as </a:t>
            </a:r>
            <a:r>
              <a:rPr lang="en-US" b="1" dirty="0"/>
              <a:t>arguments</a:t>
            </a:r>
            <a:r>
              <a:rPr lang="en-US" dirty="0"/>
              <a:t> (referred to as “</a:t>
            </a:r>
            <a:r>
              <a:rPr lang="en-US" i="1" dirty="0" err="1"/>
              <a:t>globbing</a:t>
            </a:r>
            <a:r>
              <a:rPr lang="en-US" dirty="0"/>
              <a:t>”).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is used for command </a:t>
            </a:r>
            <a:r>
              <a:rPr lang="en-US" b="1" dirty="0"/>
              <a:t>file management </a:t>
            </a:r>
            <a:r>
              <a:rPr lang="en-US" dirty="0"/>
              <a:t>and</a:t>
            </a:r>
            <a:br>
              <a:rPr lang="en-US" b="1" dirty="0"/>
            </a:br>
            <a:r>
              <a:rPr lang="en-US" b="1" dirty="0"/>
              <a:t>file manipulation commands </a:t>
            </a:r>
            <a:r>
              <a:rPr lang="en-US" dirty="0"/>
              <a:t>including:  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</a:t>
            </a:r>
            <a:r>
              <a:rPr lang="en-US" b="1" dirty="0"/>
              <a:t>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b="1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E7D37C4F-E141-9043-8C98-08E4D113A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934" y="2526434"/>
            <a:ext cx="4754949" cy="14529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D9D10B-7953-014F-A9D2-E97B8C458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8890678" y="747498"/>
            <a:ext cx="1106256" cy="110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7084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Regular Expressions vs Filename Expansion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b="1" dirty="0"/>
              <a:t>Regular expressions</a:t>
            </a:r>
            <a:r>
              <a:rPr lang="en-CA" dirty="0"/>
              <a:t> are used to </a:t>
            </a:r>
            <a:r>
              <a:rPr lang="en-CA" b="1" dirty="0"/>
              <a:t>search</a:t>
            </a:r>
            <a:r>
              <a:rPr lang="en-CA" dirty="0"/>
              <a:t>, </a:t>
            </a:r>
            <a:r>
              <a:rPr lang="en-CA" b="1" dirty="0"/>
              <a:t>edit</a:t>
            </a:r>
            <a:r>
              <a:rPr lang="en-CA" dirty="0"/>
              <a:t> and </a:t>
            </a:r>
            <a:r>
              <a:rPr lang="en-CA" b="1" dirty="0"/>
              <a:t>manipulate</a:t>
            </a:r>
            <a:r>
              <a:rPr lang="en-CA" dirty="0"/>
              <a:t> </a:t>
            </a:r>
            <a:r>
              <a:rPr lang="en-CA" b="1" u="sng" dirty="0"/>
              <a:t>text</a:t>
            </a:r>
            <a:r>
              <a:rPr lang="en-CA" dirty="0"/>
              <a:t>. </a:t>
            </a:r>
            <a:br>
              <a:rPr lang="en-CA" dirty="0"/>
            </a:br>
            <a:r>
              <a:rPr lang="en-CA" dirty="0"/>
              <a:t>This can represent text </a:t>
            </a:r>
            <a:r>
              <a:rPr lang="en-CA" u="sng" dirty="0"/>
              <a:t>contained</a:t>
            </a:r>
            <a:r>
              <a:rPr lang="en-CA" dirty="0"/>
              <a:t> in a </a:t>
            </a:r>
            <a:r>
              <a:rPr lang="en-CA" b="1" dirty="0"/>
              <a:t>file</a:t>
            </a:r>
            <a:r>
              <a:rPr lang="en-CA" dirty="0"/>
              <a:t> </a:t>
            </a:r>
            <a:r>
              <a:rPr lang="en-CA" u="sng" dirty="0"/>
              <a:t>or</a:t>
            </a:r>
            <a:r>
              <a:rPr lang="en-CA" dirty="0"/>
              <a:t> within a </a:t>
            </a:r>
            <a:r>
              <a:rPr lang="en-CA" b="1" dirty="0"/>
              <a:t>pipeline command</a:t>
            </a:r>
            <a:r>
              <a:rPr lang="en-CA" dirty="0"/>
              <a:t>.</a:t>
            </a:r>
            <a:br>
              <a:rPr lang="en-CA" i="1" dirty="0"/>
            </a:br>
            <a:endParaRPr lang="en-CA" i="1" dirty="0"/>
          </a:p>
          <a:p>
            <a:pPr marL="0" indent="0">
              <a:buNone/>
            </a:pPr>
            <a:r>
              <a:rPr lang="en-US" dirty="0"/>
              <a:t>Regular expressions are used with commands that match patterns contained in text such as: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</a:t>
            </a:r>
            <a:r>
              <a:rPr lang="en-US" dirty="0"/>
              <a:t>and</a:t>
            </a:r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/>
              <a:t> </a:t>
            </a:r>
            <a:b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5" name="Picture 4" descr="A picture containing sitting, black, white, sign&#10;&#10;Description automatically generated">
            <a:extLst>
              <a:ext uri="{FF2B5EF4-FFF2-40B4-BE49-F238E27FC236}">
                <a16:creationId xmlns:a16="http://schemas.microsoft.com/office/drawing/2014/main" id="{01695FC9-90C4-154D-BDF9-FDD37AB33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52193" y="804519"/>
            <a:ext cx="1075268" cy="10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91656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Simple (literal) Regular Expressions With Linux Commands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sz="1800" dirty="0"/>
              <a:t>A simple regular expression is a collection of </a:t>
            </a:r>
            <a:r>
              <a:rPr lang="en-US" sz="1800" b="1" dirty="0"/>
              <a:t>characters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(for example words or phases).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we will later discuss several Linux commands that use </a:t>
            </a:r>
            <a:br>
              <a:rPr lang="en-US" sz="1800" dirty="0"/>
            </a:br>
            <a:r>
              <a:rPr lang="en-US" sz="1800" dirty="0"/>
              <a:t>regular expressions, the </a:t>
            </a:r>
            <a:r>
              <a:rPr lang="en-US" sz="1800" b="1" dirty="0">
                <a:solidFill>
                  <a:srgbClr val="0070C0"/>
                </a:solidFill>
              </a:rPr>
              <a:t>grep</a:t>
            </a:r>
            <a:r>
              <a:rPr lang="en-US" sz="1800" dirty="0"/>
              <a:t> Linux command </a:t>
            </a:r>
            <a:r>
              <a:rPr lang="en-CA" sz="1800" dirty="0"/>
              <a:t>is useful to</a:t>
            </a:r>
            <a:br>
              <a:rPr lang="en-CA" sz="1800" dirty="0"/>
            </a:br>
            <a:r>
              <a:rPr lang="en-CA" sz="1800" b="1" dirty="0"/>
              <a:t>learn </a:t>
            </a:r>
            <a:r>
              <a:rPr lang="en-CA" sz="1800" dirty="0"/>
              <a:t>to display lines of text that </a:t>
            </a:r>
            <a:r>
              <a:rPr lang="en-CA" sz="1800" b="1" dirty="0"/>
              <a:t>match</a:t>
            </a:r>
            <a:r>
              <a:rPr lang="en-CA" sz="1800" dirty="0"/>
              <a:t> a regular expression.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i="1" dirty="0"/>
              <a:t>Example: </a:t>
            </a:r>
            <a:br>
              <a:rPr lang="en-CA" sz="1800" b="1" dirty="0"/>
            </a:br>
            <a:br>
              <a:rPr lang="en-CA" sz="1800" b="1" dirty="0"/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Linux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document.txt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954E58FD-37A8-984D-A7C3-F457AA0B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865" y="3754987"/>
            <a:ext cx="3649133" cy="199648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ABEEE87D-881C-EE44-9C06-49B4A20A7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263298" y="1571330"/>
            <a:ext cx="1288826" cy="12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769242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Regular Expressions With Linux Pipeline Commands</a:t>
            </a:r>
            <a:endParaRPr lang="en-CA" sz="1800" b="1" dirty="0"/>
          </a:p>
          <a:p>
            <a:pPr marL="0" indent="0">
              <a:buNone/>
            </a:pPr>
            <a:r>
              <a:rPr lang="en-US" dirty="0"/>
              <a:t>Regular expressions can also be used to manipulate text </a:t>
            </a:r>
            <a:br>
              <a:rPr lang="en-US" dirty="0"/>
            </a:br>
            <a:r>
              <a:rPr lang="en-US" dirty="0"/>
              <a:t>within </a:t>
            </a:r>
            <a:r>
              <a:rPr lang="en-US" b="1" dirty="0"/>
              <a:t>Linux Pipeline Commands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grep</a:t>
            </a:r>
            <a:r>
              <a:rPr lang="en-US" dirty="0"/>
              <a:t> command can act as a </a:t>
            </a:r>
            <a:r>
              <a:rPr lang="en-US" b="1" dirty="0"/>
              <a:t>filter</a:t>
            </a:r>
            <a:r>
              <a:rPr lang="en-US" dirty="0"/>
              <a:t> to match text patterns.</a:t>
            </a:r>
            <a:br>
              <a:rPr lang="en-US" dirty="0"/>
            </a:br>
            <a:r>
              <a:rPr lang="en-US" dirty="0"/>
              <a:t>In turn, the </a:t>
            </a:r>
            <a:r>
              <a:rPr lang="en-US" b="1" dirty="0" err="1"/>
              <a:t>stdout</a:t>
            </a:r>
            <a:r>
              <a:rPr lang="en-US" dirty="0"/>
              <a:t> from that filter can be further processed by </a:t>
            </a:r>
            <a:br>
              <a:rPr lang="en-US" dirty="0"/>
            </a:br>
            <a:r>
              <a:rPr lang="en-US" dirty="0"/>
              <a:t>other </a:t>
            </a:r>
            <a:r>
              <a:rPr lang="en-US" i="1" dirty="0"/>
              <a:t>filters</a:t>
            </a:r>
            <a:r>
              <a:rPr lang="en-US" dirty="0"/>
              <a:t> throughout the </a:t>
            </a:r>
            <a:r>
              <a:rPr lang="en-US" i="1" dirty="0"/>
              <a:t>Linux pipeline command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grep 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 | grep khan | head -20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F18D603-CB06-CC4D-A278-B1FBD385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32" y="4664744"/>
            <a:ext cx="4567767" cy="163013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1F7AC2-D2FE-2444-9A25-FB48639A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614" y="3266477"/>
            <a:ext cx="3903785" cy="99194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46252B6D-ED9E-314F-A6D6-A37E012AA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63298" y="1571330"/>
            <a:ext cx="1288826" cy="12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8128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endParaRPr lang="en-CA" sz="1800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r>
              <a:rPr lang="en-US" b="1" dirty="0"/>
              <a:t>simple regular expressions </a:t>
            </a:r>
            <a:r>
              <a:rPr lang="en-US" dirty="0"/>
              <a:t>with the </a:t>
            </a:r>
            <a:r>
              <a:rPr lang="en-US" b="1" dirty="0"/>
              <a:t>grep</a:t>
            </a:r>
            <a:r>
              <a:rPr lang="en-US" dirty="0"/>
              <a:t> command.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3A8A11-9FAB-6043-BDC1-B1652E1C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789562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More Precise Pattern Matching</a:t>
            </a:r>
            <a:endParaRPr lang="en-CA" sz="18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problem with using simple (literal) regular expressions </a:t>
            </a:r>
            <a:br>
              <a:rPr lang="en-US" dirty="0"/>
            </a:br>
            <a:r>
              <a:rPr lang="en-US" dirty="0"/>
              <a:t>is that only </a:t>
            </a:r>
            <a:r>
              <a:rPr lang="en-US" b="1" dirty="0"/>
              <a:t>simple</a:t>
            </a:r>
            <a:r>
              <a:rPr lang="en-US" dirty="0"/>
              <a:t> or </a:t>
            </a:r>
            <a:r>
              <a:rPr lang="en-US" b="1" dirty="0"/>
              <a:t>general</a:t>
            </a:r>
            <a:r>
              <a:rPr lang="en-US" dirty="0"/>
              <a:t> patterns are matched.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For example, the </a:t>
            </a:r>
            <a:r>
              <a:rPr lang="en-US" b="1" dirty="0"/>
              <a:t>pattern: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 would match larger words such as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re,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y, ei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r,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m,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ir, in addition to the word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There are also other types of patterns you may want to search such as</a:t>
            </a:r>
            <a:br>
              <a:rPr lang="en-US" dirty="0"/>
            </a:br>
            <a:r>
              <a:rPr lang="en-US" b="1" dirty="0"/>
              <a:t>location</a:t>
            </a:r>
            <a:r>
              <a:rPr lang="en-US" dirty="0"/>
              <a:t> of pattern at the beginning or ending of a string</a:t>
            </a:r>
            <a:r>
              <a:rPr lang="en-US" b="1" dirty="0"/>
              <a:t>, number </a:t>
            </a:r>
            <a:r>
              <a:rPr lang="en-US" dirty="0"/>
              <a:t>of characters </a:t>
            </a:r>
            <a:br>
              <a:rPr lang="en-US" dirty="0"/>
            </a:br>
            <a:r>
              <a:rPr lang="en-US" dirty="0"/>
              <a:t>(or character classes) or the </a:t>
            </a:r>
            <a:r>
              <a:rPr lang="en-US" b="1" dirty="0"/>
              <a:t>number of occurrences </a:t>
            </a:r>
            <a:r>
              <a:rPr lang="en-US" dirty="0"/>
              <a:t>of a </a:t>
            </a:r>
            <a:r>
              <a:rPr lang="en-US" i="1" dirty="0"/>
              <a:t>character</a:t>
            </a:r>
            <a:r>
              <a:rPr lang="en-US" dirty="0"/>
              <a:t> or </a:t>
            </a:r>
            <a:r>
              <a:rPr lang="en-US" i="1" dirty="0"/>
              <a:t>pattern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We can use </a:t>
            </a:r>
            <a:r>
              <a:rPr lang="en-US" b="1" dirty="0"/>
              <a:t>complex</a:t>
            </a:r>
            <a:r>
              <a:rPr lang="en-US" dirty="0"/>
              <a:t> and </a:t>
            </a:r>
            <a:r>
              <a:rPr lang="en-US" b="1" dirty="0"/>
              <a:t>extended</a:t>
            </a:r>
            <a:r>
              <a:rPr lang="en-US" dirty="0"/>
              <a:t> regular expressions for more precise matches.</a:t>
            </a:r>
            <a:br>
              <a:rPr lang="en-US" dirty="0"/>
            </a:br>
            <a:r>
              <a:rPr lang="en-US" dirty="0"/>
              <a:t>We will discuss </a:t>
            </a:r>
            <a:r>
              <a:rPr lang="en-US" b="1" dirty="0"/>
              <a:t>complex </a:t>
            </a:r>
            <a:r>
              <a:rPr lang="en-US" dirty="0"/>
              <a:t>regular expressions in this lesson.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CECBB795-E1AF-B748-B40E-1B110355C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16454" y="990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7D1B52-B02B-453D-8157-B7E14D4889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17A9CF-F845-4B88-8A0C-609F86062F02}">
  <ds:schemaRefs>
    <ds:schemaRef ds:uri="http://purl.org/dc/elements/1.1/"/>
    <ds:schemaRef ds:uri="http://schemas.microsoft.com/office/2006/documentManagement/types"/>
    <ds:schemaRef ds:uri="83d6e24e-72d9-475f-86bc-baec43385f3c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FE6135-C0C4-4EFF-AE56-62724F2259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10077</TotalTime>
  <Words>2097</Words>
  <Application>Microsoft Office PowerPoint</Application>
  <PresentationFormat>Widescreen</PresentationFormat>
  <Paragraphs>181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Comic Sans MS</vt:lpstr>
      <vt:lpstr>Courier New</vt:lpstr>
      <vt:lpstr>Gill Sans MT</vt:lpstr>
      <vt:lpstr>Gallery</vt:lpstr>
      <vt:lpstr>  OSL640:  INTRODUCTION TO OPEN SOURCE SYSTEMS         Week 9 lesson 1     REGULAR EXPRESSIONS VS FILENAME EXPANSION /    Simple AND COMPLEX REGULAR EXPRESSIONS       </vt:lpstr>
      <vt:lpstr>Lesson 1  topics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  OSL640:  INTRODUCTION TO OPEN SOURCE SYSTEMS         Week 9: lesson 2     extended regular expressions    Linux commands that use regular expressions  </vt:lpstr>
      <vt:lpstr>Lesson 2  topics</vt:lpstr>
      <vt:lpstr>Extended Regular expressions</vt:lpstr>
      <vt:lpstr>Extended Regular expressions</vt:lpstr>
      <vt:lpstr>Extended Regular expressions</vt:lpstr>
      <vt:lpstr>Extended 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9</dc:title>
  <dc:creator>Saul, Jennifer</dc:creator>
  <cp:lastModifiedBy>Jason Carman</cp:lastModifiedBy>
  <cp:revision>1023</cp:revision>
  <dcterms:created xsi:type="dcterms:W3CDTF">2019-04-25T17:31:46Z</dcterms:created>
  <dcterms:modified xsi:type="dcterms:W3CDTF">2021-09-06T16:58:23Z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