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5C37-0251-4702-AC23-4D0991C4977C}" type="datetimeFigureOut">
              <a:rPr lang="en-CA" smtClean="0"/>
              <a:t>13/10/2010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273-E85C-4319-96AE-69CA51800A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10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5C37-0251-4702-AC23-4D0991C4977C}" type="datetimeFigureOut">
              <a:rPr lang="en-CA" smtClean="0"/>
              <a:t>13/10/2010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273-E85C-4319-96AE-69CA51800A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600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5C37-0251-4702-AC23-4D0991C4977C}" type="datetimeFigureOut">
              <a:rPr lang="en-CA" smtClean="0"/>
              <a:t>13/10/2010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273-E85C-4319-96AE-69CA51800A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932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5C37-0251-4702-AC23-4D0991C4977C}" type="datetimeFigureOut">
              <a:rPr lang="en-CA" smtClean="0"/>
              <a:t>13/10/2010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273-E85C-4319-96AE-69CA51800A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908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5C37-0251-4702-AC23-4D0991C4977C}" type="datetimeFigureOut">
              <a:rPr lang="en-CA" smtClean="0"/>
              <a:t>13/10/2010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273-E85C-4319-96AE-69CA51800A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264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5C37-0251-4702-AC23-4D0991C4977C}" type="datetimeFigureOut">
              <a:rPr lang="en-CA" smtClean="0"/>
              <a:t>13/10/2010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273-E85C-4319-96AE-69CA51800A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13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5C37-0251-4702-AC23-4D0991C4977C}" type="datetimeFigureOut">
              <a:rPr lang="en-CA" smtClean="0"/>
              <a:t>13/10/2010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273-E85C-4319-96AE-69CA51800A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345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5C37-0251-4702-AC23-4D0991C4977C}" type="datetimeFigureOut">
              <a:rPr lang="en-CA" smtClean="0"/>
              <a:t>13/10/2010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273-E85C-4319-96AE-69CA51800A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35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5C37-0251-4702-AC23-4D0991C4977C}" type="datetimeFigureOut">
              <a:rPr lang="en-CA" smtClean="0"/>
              <a:t>13/10/2010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273-E85C-4319-96AE-69CA51800A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48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5C37-0251-4702-AC23-4D0991C4977C}" type="datetimeFigureOut">
              <a:rPr lang="en-CA" smtClean="0"/>
              <a:t>13/10/2010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273-E85C-4319-96AE-69CA51800A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437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5C37-0251-4702-AC23-4D0991C4977C}" type="datetimeFigureOut">
              <a:rPr lang="en-CA" smtClean="0"/>
              <a:t>13/10/2010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273-E85C-4319-96AE-69CA51800A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959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25C37-0251-4702-AC23-4D0991C4977C}" type="datetimeFigureOut">
              <a:rPr lang="en-CA" smtClean="0"/>
              <a:t>13/10/2010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63273-E85C-4319-96AE-69CA51800A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45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Brief Overview of Standards Body Operations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Skip Lumley</a:t>
            </a:r>
          </a:p>
          <a:p>
            <a:r>
              <a:rPr lang="en-CA" dirty="0" smtClean="0"/>
              <a:t>October 13 2010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2701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General Standards Bodies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ISO International Standards Organization</a:t>
            </a:r>
          </a:p>
          <a:p>
            <a:pPr lvl="1"/>
            <a:r>
              <a:rPr lang="en-CA" dirty="0" smtClean="0"/>
              <a:t>General industry standards</a:t>
            </a:r>
          </a:p>
          <a:p>
            <a:r>
              <a:rPr lang="en-CA" dirty="0" smtClean="0"/>
              <a:t>OMG Object Management Group</a:t>
            </a:r>
          </a:p>
          <a:p>
            <a:pPr lvl="1"/>
            <a:r>
              <a:rPr lang="en-CA" dirty="0" smtClean="0"/>
              <a:t>Enterprise integration/optimization standards, primarily IT</a:t>
            </a:r>
          </a:p>
          <a:p>
            <a:r>
              <a:rPr lang="en-CA" dirty="0" smtClean="0"/>
              <a:t>UN/CEFACT UN Centre for the Facilitation of Trade and </a:t>
            </a:r>
            <a:r>
              <a:rPr lang="en-CA" dirty="0" err="1" smtClean="0"/>
              <a:t>eBusiness</a:t>
            </a:r>
            <a:endParaRPr lang="en-CA" dirty="0" smtClean="0"/>
          </a:p>
          <a:p>
            <a:pPr lvl="1"/>
            <a:r>
              <a:rPr lang="en-CA" dirty="0" smtClean="0"/>
              <a:t>Electronic trade standards</a:t>
            </a:r>
          </a:p>
        </p:txBody>
      </p:sp>
    </p:spTree>
    <p:extLst>
      <p:ext uri="{BB962C8B-B14F-4D97-AF65-F5344CB8AC3E}">
        <p14:creationId xmlns:p14="http://schemas.microsoft.com/office/powerpoint/2010/main" val="336801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Industry Standards </a:t>
            </a:r>
            <a:br>
              <a:rPr lang="en-CA" dirty="0" smtClean="0"/>
            </a:br>
            <a:r>
              <a:rPr lang="en-CA" dirty="0" smtClean="0"/>
              <a:t>(More relevant to the MRM?)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PPDMA Public Petroleum Data Model Association</a:t>
            </a:r>
          </a:p>
          <a:p>
            <a:pPr lvl="1"/>
            <a:r>
              <a:rPr lang="en-CA" dirty="0" smtClean="0"/>
              <a:t>Petroleum industry data standards</a:t>
            </a:r>
            <a:endParaRPr lang="en-CA" dirty="0" smtClean="0"/>
          </a:p>
          <a:p>
            <a:r>
              <a:rPr lang="en-CA" dirty="0" err="1" smtClean="0"/>
              <a:t>eTOM</a:t>
            </a:r>
            <a:r>
              <a:rPr lang="en-CA" dirty="0" smtClean="0"/>
              <a:t> Telecoms Operation Model</a:t>
            </a:r>
          </a:p>
          <a:p>
            <a:pPr lvl="1"/>
            <a:r>
              <a:rPr lang="en-CA" dirty="0" smtClean="0"/>
              <a:t>Telecom business process standards</a:t>
            </a:r>
            <a:endParaRPr lang="en-CA" dirty="0" smtClean="0"/>
          </a:p>
          <a:p>
            <a:r>
              <a:rPr lang="en-CA" dirty="0" smtClean="0"/>
              <a:t>SCOR Supply Chain Operations Reference model</a:t>
            </a:r>
          </a:p>
          <a:p>
            <a:pPr lvl="1"/>
            <a:r>
              <a:rPr lang="en-CA" dirty="0" smtClean="0"/>
              <a:t>Supply chain process standards</a:t>
            </a:r>
          </a:p>
          <a:p>
            <a:r>
              <a:rPr lang="en-CA" dirty="0" smtClean="0"/>
              <a:t>ITIL IT Infrastructure Library</a:t>
            </a:r>
          </a:p>
          <a:p>
            <a:pPr lvl="1"/>
            <a:r>
              <a:rPr lang="en-CA" dirty="0" smtClean="0"/>
              <a:t>IT process standards</a:t>
            </a:r>
          </a:p>
        </p:txBody>
      </p:sp>
    </p:spTree>
    <p:extLst>
      <p:ext uri="{BB962C8B-B14F-4D97-AF65-F5344CB8AC3E}">
        <p14:creationId xmlns:p14="http://schemas.microsoft.com/office/powerpoint/2010/main" val="153287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Primary Stakeholders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4265113" y="39183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ISO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6300192" y="360902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OMG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3851920" y="4501210"/>
            <a:ext cx="126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UN/CEFACT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4038348" y="3296044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PPDMA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6300192" y="4287716"/>
            <a:ext cx="7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eTOM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6366236" y="5013176"/>
            <a:ext cx="689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SCOR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6455779" y="5639114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ITIL</a:t>
            </a:r>
            <a:endParaRPr lang="en-CA" dirty="0"/>
          </a:p>
        </p:txBody>
      </p:sp>
      <p:sp>
        <p:nvSpPr>
          <p:cNvPr id="14" name="Rounded Rectangle 13"/>
          <p:cNvSpPr/>
          <p:nvPr/>
        </p:nvSpPr>
        <p:spPr>
          <a:xfrm>
            <a:off x="1028149" y="1772816"/>
            <a:ext cx="4551963" cy="36724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dirty="0" smtClean="0">
                <a:solidFill>
                  <a:schemeClr val="accent1">
                    <a:lumMod val="50000"/>
                  </a:schemeClr>
                </a:solidFill>
              </a:rPr>
              <a:t>Public Sector</a:t>
            </a:r>
            <a:endParaRPr lang="en-C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491880" y="2924944"/>
            <a:ext cx="4551963" cy="367240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dirty="0" smtClean="0">
                <a:solidFill>
                  <a:schemeClr val="accent6">
                    <a:lumMod val="75000"/>
                  </a:schemeClr>
                </a:solidFill>
              </a:rPr>
              <a:t>Private Sector</a:t>
            </a:r>
            <a:endParaRPr lang="en-CA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694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Common Themes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All are international bodies</a:t>
            </a:r>
          </a:p>
          <a:p>
            <a:r>
              <a:rPr lang="en-CA" dirty="0" smtClean="0"/>
              <a:t>Funding comes from member levies plus product sales in some cases</a:t>
            </a:r>
          </a:p>
          <a:p>
            <a:pPr lvl="1"/>
            <a:r>
              <a:rPr lang="en-CA" dirty="0" smtClean="0"/>
              <a:t>Exception: ISO and UN/CEFACT are heavily subsidized by governments</a:t>
            </a:r>
          </a:p>
          <a:p>
            <a:r>
              <a:rPr lang="en-CA" dirty="0" smtClean="0"/>
              <a:t>Business and technical governance are always split</a:t>
            </a:r>
          </a:p>
          <a:p>
            <a:r>
              <a:rPr lang="en-CA" dirty="0" smtClean="0"/>
              <a:t>Entire membership typically agrees product development plans and priorities through various mechanisms</a:t>
            </a:r>
          </a:p>
          <a:p>
            <a:r>
              <a:rPr lang="en-CA" dirty="0" smtClean="0"/>
              <a:t>Product development work is typically performed by volunteer member workgroups</a:t>
            </a:r>
          </a:p>
          <a:p>
            <a:pPr lvl="1"/>
            <a:r>
              <a:rPr lang="en-CA" dirty="0" smtClean="0"/>
              <a:t>Exception: OMG tenders and contracts out development work</a:t>
            </a:r>
          </a:p>
          <a:p>
            <a:r>
              <a:rPr lang="en-CA" dirty="0" smtClean="0"/>
              <a:t>Product approval decision-making is typically performed by entire membership via multi-gate voting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4285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171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Brief Overview of Standards Body Operations</vt:lpstr>
      <vt:lpstr>General Standards Bodies </vt:lpstr>
      <vt:lpstr>Industry Standards  (More relevant to the MRM?)</vt:lpstr>
      <vt:lpstr>Primary Stakeholders</vt:lpstr>
      <vt:lpstr>Common Themes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Overview of Standards Body Operations</dc:title>
  <dc:creator>Skip</dc:creator>
  <cp:lastModifiedBy>Skip</cp:lastModifiedBy>
  <cp:revision>7</cp:revision>
  <dcterms:created xsi:type="dcterms:W3CDTF">2010-10-14T01:29:50Z</dcterms:created>
  <dcterms:modified xsi:type="dcterms:W3CDTF">2010-10-14T02:32:57Z</dcterms:modified>
</cp:coreProperties>
</file>