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0"/>
  </p:notesMasterIdLst>
  <p:sldIdLst>
    <p:sldId id="256" r:id="rId2"/>
    <p:sldId id="257" r:id="rId3"/>
    <p:sldId id="258" r:id="rId4"/>
    <p:sldId id="259" r:id="rId5"/>
    <p:sldId id="268" r:id="rId6"/>
    <p:sldId id="260" r:id="rId7"/>
    <p:sldId id="262" r:id="rId8"/>
    <p:sldId id="261" r:id="rId9"/>
    <p:sldId id="263" r:id="rId10"/>
    <p:sldId id="264" r:id="rId11"/>
    <p:sldId id="272" r:id="rId12"/>
    <p:sldId id="265" r:id="rId13"/>
    <p:sldId id="273" r:id="rId14"/>
    <p:sldId id="266" r:id="rId15"/>
    <p:sldId id="271" r:id="rId16"/>
    <p:sldId id="267" r:id="rId17"/>
    <p:sldId id="270"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2280" autoAdjust="0"/>
  </p:normalViewPr>
  <p:slideViewPr>
    <p:cSldViewPr snapToGrid="0" snapToObjects="1">
      <p:cViewPr varScale="1">
        <p:scale>
          <a:sx n="125" d="100"/>
          <a:sy n="125" d="100"/>
        </p:scale>
        <p:origin x="-1872"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9297B-B400-5442-89F9-EF610E383489}" type="datetimeFigureOut">
              <a:rPr lang="en-US" smtClean="0"/>
              <a:pPr/>
              <a:t>7/21/10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6A1EF9-FBE6-E547-B12F-4DD9EE0A62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Questions:</a:t>
            </a:r>
          </a:p>
          <a:p>
            <a:pPr marL="228600" indent="-228600">
              <a:buFont typeface="+mj-lt"/>
              <a:buAutoNum type="arabicPeriod"/>
            </a:pPr>
            <a:r>
              <a:rPr lang="en-US" dirty="0" smtClean="0"/>
              <a:t>Why was </a:t>
            </a:r>
            <a:r>
              <a:rPr lang="en-US" dirty="0" err="1" smtClean="0"/>
              <a:t>SysML</a:t>
            </a:r>
            <a:r>
              <a:rPr lang="en-US" dirty="0" smtClean="0"/>
              <a:t> chosen</a:t>
            </a:r>
            <a:r>
              <a:rPr lang="en-US" baseline="0" dirty="0" smtClean="0"/>
              <a:t> to build the </a:t>
            </a:r>
            <a:r>
              <a:rPr lang="en-US" baseline="0" dirty="0" err="1" smtClean="0"/>
              <a:t>metamodel</a:t>
            </a:r>
            <a:r>
              <a:rPr lang="en-US" baseline="0" dirty="0" smtClean="0"/>
              <a:t> instead of say plain UML or SoaML? Long term municipality vision, model content would be simulated. David </a:t>
            </a:r>
            <a:r>
              <a:rPr lang="en-US" baseline="0" dirty="0" err="1" smtClean="0"/>
              <a:t>Ing</a:t>
            </a:r>
            <a:r>
              <a:rPr lang="en-US" baseline="0" dirty="0" smtClean="0"/>
              <a:t> proposed </a:t>
            </a:r>
            <a:r>
              <a:rPr lang="en-US" baseline="0" dirty="0" err="1" smtClean="0"/>
              <a:t>SysML</a:t>
            </a:r>
            <a:r>
              <a:rPr lang="en-US" baseline="0" dirty="0" smtClean="0"/>
              <a:t> to support this simulation. But this would require the model to be in </a:t>
            </a:r>
            <a:r>
              <a:rPr lang="en-US" baseline="0" dirty="0" err="1" smtClean="0"/>
              <a:t>SysML</a:t>
            </a:r>
            <a:r>
              <a:rPr lang="en-US" baseline="0" dirty="0" smtClean="0"/>
              <a:t>, not the meta-model. RSA will have model execution with UAL and model execution.</a:t>
            </a:r>
            <a:br>
              <a:rPr lang="en-US" baseline="0" dirty="0" smtClean="0"/>
            </a:br>
            <a:endParaRPr lang="en-US" baseline="0" dirty="0" smtClean="0"/>
          </a:p>
          <a:p>
            <a:pPr marL="228600" indent="-228600">
              <a:buFont typeface="+mj-lt"/>
              <a:buAutoNum type="arabicPeriod"/>
            </a:pPr>
            <a:r>
              <a:rPr lang="en-US" baseline="0" dirty="0" smtClean="0"/>
              <a:t>Why was UML used for the </a:t>
            </a:r>
            <a:r>
              <a:rPr lang="en-US" baseline="0" dirty="0" err="1" smtClean="0"/>
              <a:t>metamodel</a:t>
            </a:r>
            <a:r>
              <a:rPr lang="en-US" baseline="0" dirty="0" smtClean="0"/>
              <a:t> instead of a UML profile? Business analyst wouldn’t want to use a UML profile or generate a UI. Goal was to have specialized </a:t>
            </a:r>
            <a:r>
              <a:rPr lang="en-US" baseline="0" dirty="0" err="1" smtClean="0"/>
              <a:t>metamodeler</a:t>
            </a:r>
            <a:r>
              <a:rPr lang="en-US" baseline="0" dirty="0" smtClean="0"/>
              <a:t> comfortable with UML, but they provide a different UI for business analyst. </a:t>
            </a:r>
            <a:br>
              <a:rPr lang="en-US" baseline="0" dirty="0" smtClean="0"/>
            </a:br>
            <a:r>
              <a:rPr lang="en-US" baseline="0" dirty="0" smtClean="0"/>
              <a:t>Issue was Web UI or simple UI for business analyst.</a:t>
            </a:r>
            <a:br>
              <a:rPr lang="en-US" baseline="0" dirty="0" smtClean="0"/>
            </a:br>
            <a:r>
              <a:rPr lang="en-US" baseline="0" dirty="0" smtClean="0"/>
              <a:t> </a:t>
            </a:r>
          </a:p>
          <a:p>
            <a:pPr marL="228600" indent="-228600">
              <a:buFont typeface="+mj-lt"/>
              <a:buAutoNum type="arabicPeriod"/>
            </a:pPr>
            <a:r>
              <a:rPr lang="en-US" baseline="0" dirty="0" smtClean="0"/>
              <a:t>Why was </a:t>
            </a:r>
            <a:r>
              <a:rPr lang="en-US" baseline="0" dirty="0" err="1" smtClean="0"/>
              <a:t>ReqPro</a:t>
            </a:r>
            <a:r>
              <a:rPr lang="en-US" baseline="0" dirty="0" smtClean="0"/>
              <a:t> used to create the instance model instead of UML? Matrix capabilities? Web UI? Reporting?</a:t>
            </a:r>
            <a:br>
              <a:rPr lang="en-US" baseline="0" dirty="0" smtClean="0"/>
            </a:br>
            <a:r>
              <a:rPr lang="en-US" baseline="0" dirty="0" smtClean="0"/>
              <a:t>Because it had </a:t>
            </a:r>
            <a:r>
              <a:rPr lang="en-US" baseline="0" dirty="0" err="1" smtClean="0"/>
              <a:t>ReqWeb</a:t>
            </a:r>
            <a:r>
              <a:rPr lang="en-US" baseline="0" dirty="0" smtClean="0"/>
              <a:t>, and trace from/trace to </a:t>
            </a:r>
            <a:r>
              <a:rPr lang="en-US" baseline="0" dirty="0" err="1" smtClean="0"/>
              <a:t>matricies</a:t>
            </a:r>
            <a:r>
              <a:rPr lang="en-US" baseline="0" dirty="0" smtClean="0"/>
              <a:t>. Can’t have attributes on relationships though (cost, etc.). To get around that, built the matrix builder. Use Excel spreadsheet, put the relationship data in the cell. The create associative requirement type in </a:t>
            </a:r>
            <a:r>
              <a:rPr lang="en-US" baseline="0" dirty="0" err="1" smtClean="0"/>
              <a:t>ReqPro</a:t>
            </a:r>
            <a:r>
              <a:rPr lang="en-US" baseline="0" dirty="0" smtClean="0"/>
              <a:t> to represent the association with data.</a:t>
            </a:r>
            <a:br>
              <a:rPr lang="en-US" baseline="0" dirty="0" smtClean="0"/>
            </a:br>
            <a:endParaRPr lang="en-US" baseline="0" dirty="0" smtClean="0"/>
          </a:p>
          <a:p>
            <a:pPr marL="228600" indent="-228600">
              <a:buFont typeface="+mj-lt"/>
              <a:buAutoNum type="arabicPeriod"/>
            </a:pPr>
            <a:r>
              <a:rPr lang="en-US" baseline="0" dirty="0" smtClean="0"/>
              <a:t>Can Business Analyst (not Business User) use a rich client UI to develop the instance models consumed by the business user? OK with thick client if had to. WAN environment required. Web client preferred. </a:t>
            </a:r>
            <a:br>
              <a:rPr lang="en-US" baseline="0" dirty="0" smtClean="0"/>
            </a:br>
            <a:endParaRPr lang="en-US" baseline="0" dirty="0" smtClean="0"/>
          </a:p>
          <a:p>
            <a:pPr marL="228600" indent="-228600">
              <a:buFont typeface="+mj-lt"/>
              <a:buAutoNum type="arabicPeriod"/>
            </a:pPr>
            <a:r>
              <a:rPr lang="en-US" baseline="0" dirty="0" smtClean="0"/>
              <a:t>Would it be helpful if </a:t>
            </a:r>
            <a:r>
              <a:rPr lang="en-US" baseline="0" dirty="0" err="1" smtClean="0"/>
              <a:t>Quickr</a:t>
            </a:r>
            <a:r>
              <a:rPr lang="en-US" baseline="0" dirty="0" smtClean="0"/>
              <a:t> places could access live data instead of static published data as much as possible? Business user needs to modify some assets, collaborative environment, Business analysts works with authoritative models, business users should reflect changes and follow approval/governance process. No significant technical issues with </a:t>
            </a:r>
            <a:r>
              <a:rPr lang="en-US" baseline="0" dirty="0" err="1" smtClean="0"/>
              <a:t>Quickr</a:t>
            </a:r>
            <a:r>
              <a:rPr lang="en-US" baseline="0" dirty="0" smtClean="0"/>
              <a:t/>
            </a:r>
            <a:br>
              <a:rPr lang="en-US" baseline="0" dirty="0" smtClean="0"/>
            </a:br>
            <a:r>
              <a:rPr lang="en-US" baseline="0" dirty="0" smtClean="0"/>
              <a:t/>
            </a:r>
            <a:br>
              <a:rPr lang="en-US" baseline="0" dirty="0" smtClean="0"/>
            </a:br>
            <a:r>
              <a:rPr lang="en-US" baseline="0" dirty="0" smtClean="0"/>
              <a:t>Primary issues were technical issues getting tools to install, license, and run in WAN.</a:t>
            </a:r>
            <a:br>
              <a:rPr lang="en-US" baseline="0" dirty="0" smtClean="0"/>
            </a:br>
            <a:endParaRPr lang="en-US" baseline="0" dirty="0" smtClean="0"/>
          </a:p>
          <a:p>
            <a:pPr marL="228600" indent="-228600">
              <a:buFont typeface="+mj-lt"/>
              <a:buAutoNum type="arabicPeriod"/>
            </a:pPr>
            <a:r>
              <a:rPr lang="en-US" baseline="0" dirty="0" smtClean="0"/>
              <a:t>Why not use SA? Does natural. Cost too high (floating $9500, $2500 for web client). Too hard to use by municipality. But given the issues we have, may want to look for discounts. </a:t>
            </a:r>
            <a:br>
              <a:rPr lang="en-US" baseline="0" dirty="0" smtClean="0"/>
            </a:br>
            <a:r>
              <a:rPr lang="en-US" baseline="0" dirty="0" smtClean="0"/>
              <a:t>Would have to link to documents for rich text. </a:t>
            </a:r>
            <a:endParaRPr lang="en-US" dirty="0"/>
          </a:p>
        </p:txBody>
      </p:sp>
      <p:sp>
        <p:nvSpPr>
          <p:cNvPr id="4" name="Slide Number Placeholder 3"/>
          <p:cNvSpPr>
            <a:spLocks noGrp="1"/>
          </p:cNvSpPr>
          <p:nvPr>
            <p:ph type="sldNum" sz="quarter" idx="10"/>
          </p:nvPr>
        </p:nvSpPr>
        <p:spPr/>
        <p:txBody>
          <a:bodyPr/>
          <a:lstStyle/>
          <a:p>
            <a:fld id="{416A1EF9-FBE6-E547-B12F-4DD9EE0A6237}"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6A1EF9-FBE6-E547-B12F-4DD9EE0A6237}"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6A1EF9-FBE6-E547-B12F-4DD9EE0A6237}"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SDW Technical </a:t>
            </a:r>
            <a:r>
              <a:rPr lang="en-US" dirty="0" err="1" smtClean="0"/>
              <a:t>Challenges.doc</a:t>
            </a:r>
            <a:endParaRPr lang="en-US" dirty="0"/>
          </a:p>
        </p:txBody>
      </p:sp>
      <p:sp>
        <p:nvSpPr>
          <p:cNvPr id="4" name="Slide Number Placeholder 3"/>
          <p:cNvSpPr>
            <a:spLocks noGrp="1"/>
          </p:cNvSpPr>
          <p:nvPr>
            <p:ph type="sldNum" sz="quarter" idx="10"/>
          </p:nvPr>
        </p:nvSpPr>
        <p:spPr/>
        <p:txBody>
          <a:bodyPr/>
          <a:lstStyle/>
          <a:p>
            <a:fld id="{416A1EF9-FBE6-E547-B12F-4DD9EE0A6237}"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Issues taken from various MISA</a:t>
            </a:r>
            <a:r>
              <a:rPr lang="en-US" baseline="0" dirty="0" smtClean="0"/>
              <a:t> presentations</a:t>
            </a:r>
            <a:endParaRPr lang="en-US" dirty="0"/>
          </a:p>
        </p:txBody>
      </p:sp>
      <p:sp>
        <p:nvSpPr>
          <p:cNvPr id="4" name="Slide Number Placeholder 3"/>
          <p:cNvSpPr>
            <a:spLocks noGrp="1"/>
          </p:cNvSpPr>
          <p:nvPr>
            <p:ph type="sldNum" sz="quarter" idx="10"/>
          </p:nvPr>
        </p:nvSpPr>
        <p:spPr/>
        <p:txBody>
          <a:bodyPr/>
          <a:lstStyle/>
          <a:p>
            <a:fld id="{416A1EF9-FBE6-E547-B12F-4DD9EE0A6237}"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6A1EF9-FBE6-E547-B12F-4DD9EE0A6237}"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6A1EF9-FBE6-E547-B12F-4DD9EE0A6237}"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rtl="0"/>
            <a:r>
              <a:rPr lang="en-US" sz="1200" kern="1200" baseline="0" dirty="0" smtClean="0">
                <a:solidFill>
                  <a:schemeClr val="tx1"/>
                </a:solidFill>
                <a:latin typeface="+mn-lt"/>
                <a:ea typeface="+mn-ea"/>
                <a:cs typeface="+mn-cs"/>
              </a:rPr>
              <a:t>+	SA has a rich client UI, and a Web UI using SA/XT that also supports model editing</a:t>
            </a:r>
          </a:p>
          <a:p>
            <a:pPr rtl="0"/>
            <a:r>
              <a:rPr lang="en-US" sz="1200" kern="1200" baseline="0" dirty="0" smtClean="0">
                <a:solidFill>
                  <a:schemeClr val="tx1"/>
                </a:solidFill>
                <a:latin typeface="+mn-lt"/>
                <a:ea typeface="+mn-ea"/>
                <a:cs typeface="+mn-cs"/>
              </a:rPr>
              <a:t>+	SA supports integrated explorer, data entry form, diagram and matrix views on model data as well as free-form views</a:t>
            </a:r>
          </a:p>
          <a:p>
            <a:pPr rtl="0"/>
            <a:r>
              <a:rPr lang="en-US" sz="1200" kern="1200" baseline="0" dirty="0" smtClean="0">
                <a:solidFill>
                  <a:schemeClr val="tx1"/>
                </a:solidFill>
                <a:latin typeface="+mn-lt"/>
                <a:ea typeface="+mn-ea"/>
                <a:cs typeface="+mn-cs"/>
              </a:rPr>
              <a:t>+	SA provides rich, extensible matrix views and additional views can be created by end users in support of particular stakeholder needs</a:t>
            </a:r>
          </a:p>
          <a:p>
            <a:pPr rtl="0"/>
            <a:r>
              <a:rPr lang="en-US" sz="1200" kern="1200" baseline="0" dirty="0" smtClean="0">
                <a:solidFill>
                  <a:schemeClr val="tx1"/>
                </a:solidFill>
                <a:latin typeface="+mn-lt"/>
                <a:ea typeface="+mn-ea"/>
                <a:cs typeface="+mn-cs"/>
              </a:rPr>
              <a:t>+	SA is highly customizable even by end users (for opportunistic </a:t>
            </a:r>
            <a:r>
              <a:rPr lang="en-US" sz="1200" kern="1200" baseline="0" dirty="0" err="1" smtClean="0">
                <a:solidFill>
                  <a:schemeClr val="tx1"/>
                </a:solidFill>
                <a:latin typeface="+mn-lt"/>
                <a:ea typeface="+mn-ea"/>
                <a:cs typeface="+mn-cs"/>
              </a:rPr>
              <a:t>metamodel</a:t>
            </a:r>
            <a:r>
              <a:rPr lang="en-US" sz="1200" kern="1200" baseline="0" dirty="0" smtClean="0">
                <a:solidFill>
                  <a:schemeClr val="tx1"/>
                </a:solidFill>
                <a:latin typeface="+mn-lt"/>
                <a:ea typeface="+mn-ea"/>
                <a:cs typeface="+mn-cs"/>
              </a:rPr>
              <a:t> extensions)</a:t>
            </a:r>
          </a:p>
          <a:p>
            <a:pPr rtl="0"/>
            <a:r>
              <a:rPr lang="en-US" sz="1200" kern="1200" baseline="0" dirty="0" smtClean="0">
                <a:solidFill>
                  <a:schemeClr val="tx1"/>
                </a:solidFill>
                <a:latin typeface="+mn-lt"/>
                <a:ea typeface="+mn-ea"/>
                <a:cs typeface="+mn-cs"/>
              </a:rPr>
              <a:t>+	SA has a powerful, flexible query mechanism</a:t>
            </a:r>
          </a:p>
          <a:p>
            <a:pPr rtl="0"/>
            <a:r>
              <a:rPr lang="en-US" sz="1200" kern="1200" baseline="0" dirty="0" smtClean="0">
                <a:solidFill>
                  <a:schemeClr val="tx1"/>
                </a:solidFill>
                <a:latin typeface="+mn-lt"/>
                <a:ea typeface="+mn-ea"/>
                <a:cs typeface="+mn-cs"/>
              </a:rPr>
              <a:t>+	The supporting tool set is resulting in the installation of less tools (SA and SA/XT)</a:t>
            </a:r>
          </a:p>
          <a:p>
            <a:pPr rtl="0"/>
            <a:r>
              <a:rPr lang="en-US" sz="1200" kern="1200" baseline="0" dirty="0" smtClean="0">
                <a:solidFill>
                  <a:schemeClr val="tx1"/>
                </a:solidFill>
                <a:latin typeface="+mn-lt"/>
                <a:ea typeface="+mn-ea"/>
                <a:cs typeface="+mn-cs"/>
              </a:rPr>
              <a:t>+	Information is integrated into a single repository accessed by different tools reducing lifecycle management burden and costs</a:t>
            </a:r>
          </a:p>
          <a:p>
            <a:pPr rtl="0"/>
            <a:r>
              <a:rPr lang="en-US" sz="1200" kern="1200" baseline="0" dirty="0" smtClean="0">
                <a:solidFill>
                  <a:schemeClr val="tx1"/>
                </a:solidFill>
                <a:latin typeface="+mn-lt"/>
                <a:ea typeface="+mn-ea"/>
                <a:cs typeface="+mn-cs"/>
              </a:rPr>
              <a:t>+	Lifecycle management is supported by workspaces and compare merge of model content</a:t>
            </a:r>
          </a:p>
          <a:p>
            <a:pPr rtl="0"/>
            <a:r>
              <a:rPr lang="en-US" sz="1200" kern="1200" baseline="0" dirty="0" smtClean="0">
                <a:solidFill>
                  <a:schemeClr val="tx1"/>
                </a:solidFill>
                <a:latin typeface="+mn-lt"/>
                <a:ea typeface="+mn-ea"/>
                <a:cs typeface="+mn-cs"/>
              </a:rPr>
              <a:t>+	Information redundancy can be managed as needed</a:t>
            </a:r>
          </a:p>
          <a:p>
            <a:pPr rtl="0"/>
            <a:r>
              <a:rPr lang="en-US" sz="1200" kern="1200" baseline="0" dirty="0" smtClean="0">
                <a:solidFill>
                  <a:schemeClr val="tx1"/>
                </a:solidFill>
                <a:latin typeface="+mn-lt"/>
                <a:ea typeface="+mn-ea"/>
                <a:cs typeface="+mn-cs"/>
              </a:rPr>
              <a:t>+	The MRM business motivation and strategy, and business architecture parts of EA can be easily extended or integrated with other content and capabilities to support the rest of the EA (application, data and technical architectures) for the next phase of use cases</a:t>
            </a:r>
          </a:p>
          <a:p>
            <a:pPr rtl="0"/>
            <a:r>
              <a:rPr lang="en-US" sz="1200" kern="1200" baseline="0" dirty="0" smtClean="0">
                <a:solidFill>
                  <a:schemeClr val="tx1"/>
                </a:solidFill>
                <a:latin typeface="+mn-lt"/>
                <a:ea typeface="+mn-ea"/>
                <a:cs typeface="+mn-cs"/>
              </a:rPr>
              <a:t>-	Editing the </a:t>
            </a:r>
            <a:r>
              <a:rPr lang="en-US" sz="1200" kern="1200" baseline="0" dirty="0" err="1" smtClean="0">
                <a:solidFill>
                  <a:schemeClr val="tx1"/>
                </a:solidFill>
                <a:latin typeface="+mn-lt"/>
                <a:ea typeface="+mn-ea"/>
                <a:cs typeface="+mn-cs"/>
              </a:rPr>
              <a:t>metamodel</a:t>
            </a:r>
            <a:r>
              <a:rPr lang="en-US" sz="1200" kern="1200" baseline="0" dirty="0" smtClean="0">
                <a:solidFill>
                  <a:schemeClr val="tx1"/>
                </a:solidFill>
                <a:latin typeface="+mn-lt"/>
                <a:ea typeface="+mn-ea"/>
                <a:cs typeface="+mn-cs"/>
              </a:rPr>
              <a:t> with SA USERPROPS is not as easy as editing a UML model. This may be </a:t>
            </a:r>
            <a:r>
              <a:rPr lang="en-US" sz="1200" kern="1200" baseline="0" dirty="0" err="1" smtClean="0">
                <a:solidFill>
                  <a:schemeClr val="tx1"/>
                </a:solidFill>
                <a:latin typeface="+mn-lt"/>
                <a:ea typeface="+mn-ea"/>
                <a:cs typeface="+mn-cs"/>
              </a:rPr>
              <a:t>inproved</a:t>
            </a:r>
            <a:r>
              <a:rPr lang="en-US" sz="1200" kern="1200" baseline="0" dirty="0" smtClean="0">
                <a:solidFill>
                  <a:schemeClr val="tx1"/>
                </a:solidFill>
                <a:latin typeface="+mn-lt"/>
                <a:ea typeface="+mn-ea"/>
                <a:cs typeface="+mn-cs"/>
              </a:rPr>
              <a:t> in 11.4.1 with the introduction of a </a:t>
            </a:r>
            <a:r>
              <a:rPr lang="en-US" sz="1200" kern="1200" baseline="0" dirty="0" err="1" smtClean="0">
                <a:solidFill>
                  <a:schemeClr val="tx1"/>
                </a:solidFill>
                <a:latin typeface="+mn-lt"/>
                <a:ea typeface="+mn-ea"/>
                <a:cs typeface="+mn-cs"/>
              </a:rPr>
              <a:t>metmodel</a:t>
            </a:r>
            <a:r>
              <a:rPr lang="en-US" sz="1200" kern="1200" baseline="0" dirty="0" smtClean="0">
                <a:solidFill>
                  <a:schemeClr val="tx1"/>
                </a:solidFill>
                <a:latin typeface="+mn-lt"/>
                <a:ea typeface="+mn-ea"/>
                <a:cs typeface="+mn-cs"/>
              </a:rPr>
              <a:t> editor extension to visually create the </a:t>
            </a:r>
            <a:r>
              <a:rPr lang="en-US" sz="1200" kern="1200" baseline="0" dirty="0" err="1" smtClean="0">
                <a:solidFill>
                  <a:schemeClr val="tx1"/>
                </a:solidFill>
                <a:latin typeface="+mn-lt"/>
                <a:ea typeface="+mn-ea"/>
                <a:cs typeface="+mn-cs"/>
              </a:rPr>
              <a:t>metamodel</a:t>
            </a:r>
            <a:r>
              <a:rPr lang="en-US" sz="1200" kern="1200" baseline="0" dirty="0" smtClean="0">
                <a:solidFill>
                  <a:schemeClr val="tx1"/>
                </a:solidFill>
                <a:latin typeface="+mn-lt"/>
                <a:ea typeface="+mn-ea"/>
                <a:cs typeface="+mn-cs"/>
              </a:rPr>
              <a:t> extensions. (That capability may be available for internal use now).</a:t>
            </a:r>
          </a:p>
          <a:p>
            <a:pPr rt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Metamodel</a:t>
            </a:r>
            <a:r>
              <a:rPr lang="en-US" sz="1200" kern="1200" baseline="0" dirty="0" smtClean="0">
                <a:solidFill>
                  <a:schemeClr val="tx1"/>
                </a:solidFill>
                <a:latin typeface="+mn-lt"/>
                <a:ea typeface="+mn-ea"/>
                <a:cs typeface="+mn-cs"/>
              </a:rPr>
              <a:t> extensibility includes support for explorers, forms, matrixes, diagrams and reports, not just the </a:t>
            </a:r>
            <a:r>
              <a:rPr lang="en-US" sz="1200" kern="1200" baseline="0" dirty="0" err="1" smtClean="0">
                <a:solidFill>
                  <a:schemeClr val="tx1"/>
                </a:solidFill>
                <a:latin typeface="+mn-lt"/>
                <a:ea typeface="+mn-ea"/>
                <a:cs typeface="+mn-cs"/>
              </a:rPr>
              <a:t>metamodel</a:t>
            </a:r>
            <a:r>
              <a:rPr lang="en-US" sz="1200" kern="1200" baseline="0" dirty="0" smtClean="0">
                <a:solidFill>
                  <a:schemeClr val="tx1"/>
                </a:solidFill>
                <a:latin typeface="+mn-lt"/>
                <a:ea typeface="+mn-ea"/>
                <a:cs typeface="+mn-cs"/>
              </a:rPr>
              <a:t> classes</a:t>
            </a:r>
          </a:p>
          <a:p>
            <a:pPr rtl="0"/>
            <a:r>
              <a:rPr lang="en-US" sz="1200" kern="1200" baseline="0" dirty="0" smtClean="0">
                <a:solidFill>
                  <a:schemeClr val="tx1"/>
                </a:solidFill>
                <a:latin typeface="+mn-lt"/>
                <a:ea typeface="+mn-ea"/>
                <a:cs typeface="+mn-cs"/>
              </a:rPr>
              <a:t>+	SA has a number of different reporting options that can be used</a:t>
            </a:r>
          </a:p>
          <a:p>
            <a:pPr rtl="0"/>
            <a:r>
              <a:rPr lang="en-US" sz="1200" kern="1200" baseline="0" dirty="0" smtClean="0">
                <a:solidFill>
                  <a:schemeClr val="tx1"/>
                </a:solidFill>
                <a:latin typeface="+mn-lt"/>
                <a:ea typeface="+mn-ea"/>
                <a:cs typeface="+mn-cs"/>
              </a:rPr>
              <a:t>+	SA/XT can be integrated with </a:t>
            </a:r>
            <a:r>
              <a:rPr lang="en-US" sz="1200" kern="1200" baseline="0" dirty="0" err="1" smtClean="0">
                <a:solidFill>
                  <a:schemeClr val="tx1"/>
                </a:solidFill>
                <a:latin typeface="+mn-lt"/>
                <a:ea typeface="+mn-ea"/>
                <a:cs typeface="+mn-cs"/>
              </a:rPr>
              <a:t>Quickr</a:t>
            </a:r>
            <a:r>
              <a:rPr lang="en-US" sz="1200" kern="1200" baseline="0" dirty="0" smtClean="0">
                <a:solidFill>
                  <a:schemeClr val="tx1"/>
                </a:solidFill>
                <a:latin typeface="+mn-lt"/>
                <a:ea typeface="+mn-ea"/>
                <a:cs typeface="+mn-cs"/>
              </a:rPr>
              <a:t> to provide collaboration on live MRM data, not just published, potentially stale data</a:t>
            </a:r>
          </a:p>
          <a:p>
            <a:pPr rtl="0"/>
            <a:r>
              <a:rPr lang="en-US" sz="1200" kern="1200" baseline="0" dirty="0" smtClean="0">
                <a:solidFill>
                  <a:schemeClr val="tx1"/>
                </a:solidFill>
                <a:latin typeface="+mn-lt"/>
                <a:ea typeface="+mn-ea"/>
                <a:cs typeface="+mn-cs"/>
              </a:rPr>
              <a:t>-	SA rich client UI may not be appropriate for many business analysts and SA/XT has limited editing capabilities</a:t>
            </a:r>
          </a:p>
          <a:p>
            <a:pPr rtl="0"/>
            <a:r>
              <a:rPr lang="en-US" sz="1200" kern="1200" baseline="0" dirty="0" smtClean="0">
                <a:solidFill>
                  <a:schemeClr val="tx1"/>
                </a:solidFill>
                <a:latin typeface="+mn-lt"/>
                <a:ea typeface="+mn-ea"/>
                <a:cs typeface="+mn-cs"/>
              </a:rPr>
              <a:t>+	SA integration with Focal Point would provide a capability to objectively analyze different MRM project alternatives</a:t>
            </a:r>
          </a:p>
          <a:p>
            <a:pPr rtl="0"/>
            <a:r>
              <a:rPr lang="en-US" sz="1200" kern="1200" baseline="0" dirty="0" smtClean="0">
                <a:solidFill>
                  <a:schemeClr val="tx1"/>
                </a:solidFill>
                <a:latin typeface="+mn-lt"/>
                <a:ea typeface="+mn-ea"/>
                <a:cs typeface="+mn-cs"/>
              </a:rPr>
              <a:t>+	Some elements of the existing SA TOGAF and/or </a:t>
            </a:r>
            <a:r>
              <a:rPr lang="en-US" sz="1200" kern="1200" baseline="0" dirty="0" err="1" smtClean="0">
                <a:solidFill>
                  <a:schemeClr val="tx1"/>
                </a:solidFill>
                <a:latin typeface="+mn-lt"/>
                <a:ea typeface="+mn-ea"/>
                <a:cs typeface="+mn-cs"/>
              </a:rPr>
              <a:t>TeamSD</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metamodels</a:t>
            </a:r>
            <a:r>
              <a:rPr lang="en-US" sz="1200" kern="1200" baseline="0" dirty="0" smtClean="0">
                <a:solidFill>
                  <a:schemeClr val="tx1"/>
                </a:solidFill>
                <a:latin typeface="+mn-lt"/>
                <a:ea typeface="+mn-ea"/>
                <a:cs typeface="+mn-cs"/>
              </a:rPr>
              <a:t> could be used to enhance and extend the existing MRM </a:t>
            </a:r>
            <a:r>
              <a:rPr lang="en-US" sz="1200" kern="1200" baseline="0" dirty="0" err="1" smtClean="0">
                <a:solidFill>
                  <a:schemeClr val="tx1"/>
                </a:solidFill>
                <a:latin typeface="+mn-lt"/>
                <a:ea typeface="+mn-ea"/>
                <a:cs typeface="+mn-cs"/>
              </a:rPr>
              <a:t>metamodel</a:t>
            </a:r>
            <a:r>
              <a:rPr lang="en-US" sz="1200" kern="1200" baseline="0" dirty="0" smtClean="0">
                <a:solidFill>
                  <a:schemeClr val="tx1"/>
                </a:solidFill>
                <a:latin typeface="+mn-lt"/>
                <a:ea typeface="+mn-ea"/>
                <a:cs typeface="+mn-cs"/>
              </a:rPr>
              <a:t> and tools, as well as address more of the MRM business use cases.</a:t>
            </a:r>
          </a:p>
          <a:p>
            <a:pPr rtl="0"/>
            <a:r>
              <a:rPr lang="en-US" sz="1200" kern="1200" baseline="0" dirty="0" smtClean="0">
                <a:solidFill>
                  <a:schemeClr val="tx1"/>
                </a:solidFill>
                <a:latin typeface="+mn-lt"/>
                <a:ea typeface="+mn-ea"/>
                <a:cs typeface="+mn-cs"/>
              </a:rPr>
              <a:t>-	No support for sketching and storyboards directly in SA</a:t>
            </a:r>
            <a:endParaRPr lang="en-US" dirty="0"/>
          </a:p>
        </p:txBody>
      </p:sp>
      <p:sp>
        <p:nvSpPr>
          <p:cNvPr id="4" name="Slide Number Placeholder 3"/>
          <p:cNvSpPr>
            <a:spLocks noGrp="1"/>
          </p:cNvSpPr>
          <p:nvPr>
            <p:ph type="sldNum" sz="quarter" idx="10"/>
          </p:nvPr>
        </p:nvSpPr>
        <p:spPr/>
        <p:txBody>
          <a:bodyPr/>
          <a:lstStyle/>
          <a:p>
            <a:fld id="{416A1EF9-FBE6-E547-B12F-4DD9EE0A6237}"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2579D-9B15-C649-84E6-6DAB1D41E4C0}" type="datetimeFigureOut">
              <a:rPr lang="en-US" smtClean="0"/>
              <a:pPr/>
              <a:t>7/21/10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CECC0-33B0-3346-8A51-60E8A0EFBB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2579D-9B15-C649-84E6-6DAB1D41E4C0}" type="datetimeFigureOut">
              <a:rPr lang="en-US" smtClean="0"/>
              <a:pPr/>
              <a:t>7/21/10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CECC0-33B0-3346-8A51-60E8A0EFBB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2579D-9B15-C649-84E6-6DAB1D41E4C0}" type="datetimeFigureOut">
              <a:rPr lang="en-US" smtClean="0"/>
              <a:pPr/>
              <a:t>7/21/10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CECC0-33B0-3346-8A51-60E8A0EFBB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2579D-9B15-C649-84E6-6DAB1D41E4C0}" type="datetimeFigureOut">
              <a:rPr lang="en-US" smtClean="0"/>
              <a:pPr/>
              <a:t>7/21/10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CECC0-33B0-3346-8A51-60E8A0EFBB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32579D-9B15-C649-84E6-6DAB1D41E4C0}" type="datetimeFigureOut">
              <a:rPr lang="en-US" smtClean="0"/>
              <a:pPr/>
              <a:t>7/21/10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CECC0-33B0-3346-8A51-60E8A0EFBB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32579D-9B15-C649-84E6-6DAB1D41E4C0}" type="datetimeFigureOut">
              <a:rPr lang="en-US" smtClean="0"/>
              <a:pPr/>
              <a:t>7/21/10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CECC0-33B0-3346-8A51-60E8A0EFBB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32579D-9B15-C649-84E6-6DAB1D41E4C0}" type="datetimeFigureOut">
              <a:rPr lang="en-US" smtClean="0"/>
              <a:pPr/>
              <a:t>7/21/10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BCECC0-33B0-3346-8A51-60E8A0EFBB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32579D-9B15-C649-84E6-6DAB1D41E4C0}" type="datetimeFigureOut">
              <a:rPr lang="en-US" smtClean="0"/>
              <a:pPr/>
              <a:t>7/21/10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BCECC0-33B0-3346-8A51-60E8A0EFBB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2579D-9B15-C649-84E6-6DAB1D41E4C0}" type="datetimeFigureOut">
              <a:rPr lang="en-US" smtClean="0"/>
              <a:pPr/>
              <a:t>7/21/10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BCECC0-33B0-3346-8A51-60E8A0EFBB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32579D-9B15-C649-84E6-6DAB1D41E4C0}" type="datetimeFigureOut">
              <a:rPr lang="en-US" smtClean="0"/>
              <a:pPr/>
              <a:t>7/21/10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CECC0-33B0-3346-8A51-60E8A0EFBB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32579D-9B15-C649-84E6-6DAB1D41E4C0}" type="datetimeFigureOut">
              <a:rPr lang="en-US" smtClean="0"/>
              <a:pPr/>
              <a:t>7/21/10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CECC0-33B0-3346-8A51-60E8A0EFBB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2579D-9B15-C649-84E6-6DAB1D41E4C0}" type="datetimeFigureOut">
              <a:rPr lang="en-US" smtClean="0"/>
              <a:pPr/>
              <a:t>7/21/10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CECC0-33B0-3346-8A51-60E8A0EFBB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jpe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Addressing MISA Tooling Issues</a:t>
            </a:r>
            <a:endParaRPr lang="en-US" dirty="0"/>
          </a:p>
        </p:txBody>
      </p:sp>
      <p:sp>
        <p:nvSpPr>
          <p:cNvPr id="3" name="Subtitle 2"/>
          <p:cNvSpPr>
            <a:spLocks noGrp="1"/>
          </p:cNvSpPr>
          <p:nvPr>
            <p:ph type="subTitle" idx="1"/>
          </p:nvPr>
        </p:nvSpPr>
        <p:spPr/>
        <p:txBody>
          <a:bodyPr/>
          <a:lstStyle/>
          <a:p>
            <a:r>
              <a:rPr lang="en-US" dirty="0" smtClean="0"/>
              <a:t>Exploring different solution options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Moving Forward</a:t>
            </a:r>
            <a:endParaRPr lang="en-US" dirty="0"/>
          </a:p>
        </p:txBody>
      </p:sp>
      <p:sp>
        <p:nvSpPr>
          <p:cNvPr id="3" name="Content Placeholder 2"/>
          <p:cNvSpPr>
            <a:spLocks noGrp="1"/>
          </p:cNvSpPr>
          <p:nvPr>
            <p:ph idx="1"/>
          </p:nvPr>
        </p:nvSpPr>
        <p:spPr/>
        <p:txBody>
          <a:bodyPr/>
          <a:lstStyle/>
          <a:p>
            <a:r>
              <a:rPr lang="en-US" dirty="0" smtClean="0"/>
              <a:t>Key requirements to address:</a:t>
            </a:r>
          </a:p>
          <a:p>
            <a:pPr lvl="1"/>
            <a:r>
              <a:rPr lang="en-US" dirty="0" smtClean="0"/>
              <a:t>Strategic Planning (what to do with the municipal models)</a:t>
            </a:r>
          </a:p>
          <a:p>
            <a:pPr lvl="1"/>
            <a:r>
              <a:rPr lang="en-US" dirty="0" smtClean="0"/>
              <a:t>Connection to IT architecture (for solution design/development)</a:t>
            </a:r>
          </a:p>
          <a:p>
            <a:pPr lvl="1"/>
            <a:r>
              <a:rPr lang="en-US" dirty="0" smtClean="0"/>
              <a:t>Lifecycle Management and Governance</a:t>
            </a:r>
            <a:endParaRPr lang="en-US" dirty="0" smtClean="0"/>
          </a:p>
          <a:p>
            <a:pPr lvl="1"/>
            <a:r>
              <a:rPr lang="en-US" dirty="0" smtClean="0"/>
              <a:t>Accessibility, consumability  (install, license, update, WAN access, Web Access)</a:t>
            </a:r>
          </a:p>
          <a:p>
            <a:pPr lvl="1"/>
            <a:r>
              <a:rPr lang="en-US" dirty="0" smtClean="0"/>
              <a:t>Cost</a:t>
            </a:r>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Slide Number Placeholder 3"/>
          <p:cNvSpPr>
            <a:spLocks noGrp="1"/>
          </p:cNvSpPr>
          <p:nvPr>
            <p:ph type="sldNum" sz="quarter" idx="10"/>
          </p:nvPr>
        </p:nvSpPr>
        <p:spPr>
          <a:noFill/>
        </p:spPr>
        <p:txBody>
          <a:bodyPr/>
          <a:lstStyle/>
          <a:p>
            <a:fld id="{FF86AB62-E348-274D-ABA9-55F795661524}" type="slidenum">
              <a:rPr lang="en-GB" smtClean="0"/>
              <a:pPr/>
              <a:t>11</a:t>
            </a:fld>
            <a:endParaRPr lang="en-GB" smtClean="0"/>
          </a:p>
        </p:txBody>
      </p:sp>
      <p:sp>
        <p:nvSpPr>
          <p:cNvPr id="111619" name="Rectangle 2"/>
          <p:cNvSpPr>
            <a:spLocks noGrp="1" noChangeArrowheads="1"/>
          </p:cNvSpPr>
          <p:nvPr>
            <p:ph type="title"/>
          </p:nvPr>
        </p:nvSpPr>
        <p:spPr>
          <a:xfrm>
            <a:off x="0" y="414338"/>
            <a:ext cx="8943975" cy="493712"/>
          </a:xfrm>
        </p:spPr>
        <p:txBody>
          <a:bodyPr/>
          <a:lstStyle/>
          <a:p>
            <a:r>
              <a:rPr lang="en-US" sz="2400" dirty="0" smtClean="0"/>
              <a:t>SDW Option 1: Evolve Current Tooling Architecture</a:t>
            </a:r>
            <a:endParaRPr lang="en-US" sz="2400" dirty="0"/>
          </a:p>
        </p:txBody>
      </p:sp>
      <p:pic>
        <p:nvPicPr>
          <p:cNvPr id="111620" name="Picture 3" descr="RSM"/>
          <p:cNvPicPr>
            <a:picLocks noChangeAspect="1" noChangeArrowheads="1"/>
          </p:cNvPicPr>
          <p:nvPr/>
        </p:nvPicPr>
        <p:blipFill>
          <a:blip r:embed="rId3"/>
          <a:srcRect/>
          <a:stretch>
            <a:fillRect/>
          </a:stretch>
        </p:blipFill>
        <p:spPr bwMode="auto">
          <a:xfrm>
            <a:off x="6934200" y="3322638"/>
            <a:ext cx="1900238" cy="1493837"/>
          </a:xfrm>
          <a:prstGeom prst="rect">
            <a:avLst/>
          </a:prstGeom>
          <a:noFill/>
          <a:ln w="28575">
            <a:solidFill>
              <a:srgbClr val="99CCFF"/>
            </a:solidFill>
            <a:miter lim="800000"/>
            <a:headEnd/>
            <a:tailEnd/>
          </a:ln>
        </p:spPr>
      </p:pic>
      <p:pic>
        <p:nvPicPr>
          <p:cNvPr id="111621" name="Picture 4" descr="Composer"/>
          <p:cNvPicPr>
            <a:picLocks noChangeAspect="1" noChangeArrowheads="1"/>
          </p:cNvPicPr>
          <p:nvPr/>
        </p:nvPicPr>
        <p:blipFill>
          <a:blip r:embed="rId4"/>
          <a:srcRect/>
          <a:stretch>
            <a:fillRect/>
          </a:stretch>
        </p:blipFill>
        <p:spPr bwMode="auto">
          <a:xfrm>
            <a:off x="4216400" y="3451225"/>
            <a:ext cx="2057400" cy="1416050"/>
          </a:xfrm>
          <a:prstGeom prst="rect">
            <a:avLst/>
          </a:prstGeom>
          <a:noFill/>
          <a:ln w="28575">
            <a:solidFill>
              <a:srgbClr val="00CCFF"/>
            </a:solidFill>
            <a:miter lim="800000"/>
            <a:headEnd/>
            <a:tailEnd/>
          </a:ln>
        </p:spPr>
      </p:pic>
      <p:pic>
        <p:nvPicPr>
          <p:cNvPr id="111622" name="Picture 5" descr="ReqWeb"/>
          <p:cNvPicPr>
            <a:picLocks noChangeAspect="1" noChangeArrowheads="1"/>
          </p:cNvPicPr>
          <p:nvPr/>
        </p:nvPicPr>
        <p:blipFill>
          <a:blip r:embed="rId5"/>
          <a:srcRect/>
          <a:stretch>
            <a:fillRect/>
          </a:stretch>
        </p:blipFill>
        <p:spPr bwMode="auto">
          <a:xfrm>
            <a:off x="3284538" y="3017838"/>
            <a:ext cx="1960562" cy="1333500"/>
          </a:xfrm>
          <a:prstGeom prst="rect">
            <a:avLst/>
          </a:prstGeom>
          <a:noFill/>
          <a:ln w="38100">
            <a:solidFill>
              <a:srgbClr val="0000FF"/>
            </a:solidFill>
            <a:miter lim="800000"/>
            <a:headEnd/>
            <a:tailEnd/>
          </a:ln>
        </p:spPr>
      </p:pic>
      <p:pic>
        <p:nvPicPr>
          <p:cNvPr id="111623" name="Picture 6" descr="Quickr"/>
          <p:cNvPicPr>
            <a:picLocks noChangeAspect="1" noChangeArrowheads="1"/>
          </p:cNvPicPr>
          <p:nvPr/>
        </p:nvPicPr>
        <p:blipFill>
          <a:blip r:embed="rId6"/>
          <a:srcRect/>
          <a:stretch>
            <a:fillRect/>
          </a:stretch>
        </p:blipFill>
        <p:spPr bwMode="auto">
          <a:xfrm>
            <a:off x="627063" y="3143250"/>
            <a:ext cx="1828800" cy="1414463"/>
          </a:xfrm>
          <a:prstGeom prst="rect">
            <a:avLst/>
          </a:prstGeom>
          <a:noFill/>
          <a:ln w="28575">
            <a:solidFill>
              <a:srgbClr val="FFFF00"/>
            </a:solidFill>
            <a:miter lim="800000"/>
            <a:headEnd/>
            <a:tailEnd/>
          </a:ln>
        </p:spPr>
      </p:pic>
      <p:sp>
        <p:nvSpPr>
          <p:cNvPr id="111624" name="Text Box 7"/>
          <p:cNvSpPr txBox="1">
            <a:spLocks noChangeArrowheads="1"/>
          </p:cNvSpPr>
          <p:nvPr/>
        </p:nvSpPr>
        <p:spPr bwMode="auto">
          <a:xfrm>
            <a:off x="627063" y="2838450"/>
            <a:ext cx="1179512" cy="304800"/>
          </a:xfrm>
          <a:prstGeom prst="rect">
            <a:avLst/>
          </a:prstGeom>
          <a:noFill/>
          <a:ln w="9525">
            <a:noFill/>
            <a:miter lim="800000"/>
            <a:headEnd/>
            <a:tailEnd/>
          </a:ln>
        </p:spPr>
        <p:txBody>
          <a:bodyPr wrap="none">
            <a:prstTxWarp prst="textNoShape">
              <a:avLst/>
            </a:prstTxWarp>
            <a:spAutoFit/>
          </a:bodyPr>
          <a:lstStyle/>
          <a:p>
            <a:pPr algn="ctr">
              <a:lnSpc>
                <a:spcPct val="100000"/>
              </a:lnSpc>
              <a:spcBef>
                <a:spcPct val="0"/>
              </a:spcBef>
              <a:buClrTx/>
              <a:buSzTx/>
              <a:buFontTx/>
              <a:buNone/>
            </a:pPr>
            <a:r>
              <a:rPr lang="en-US" sz="1400" b="0"/>
              <a:t>Lotus Quickr</a:t>
            </a:r>
          </a:p>
        </p:txBody>
      </p:sp>
      <p:sp>
        <p:nvSpPr>
          <p:cNvPr id="111625" name="Text Box 8"/>
          <p:cNvSpPr txBox="1">
            <a:spLocks noChangeArrowheads="1"/>
          </p:cNvSpPr>
          <p:nvPr/>
        </p:nvSpPr>
        <p:spPr bwMode="auto">
          <a:xfrm>
            <a:off x="2979738" y="2657475"/>
            <a:ext cx="2514600" cy="304800"/>
          </a:xfrm>
          <a:prstGeom prst="rect">
            <a:avLst/>
          </a:prstGeom>
          <a:noFill/>
          <a:ln w="9525">
            <a:noFill/>
            <a:miter lim="800000"/>
            <a:headEnd/>
            <a:tailEnd/>
          </a:ln>
        </p:spPr>
        <p:txBody>
          <a:bodyPr>
            <a:prstTxWarp prst="textNoShape">
              <a:avLst/>
            </a:prstTxWarp>
            <a:spAutoFit/>
          </a:bodyPr>
          <a:lstStyle/>
          <a:p>
            <a:pPr algn="ctr">
              <a:lnSpc>
                <a:spcPct val="100000"/>
              </a:lnSpc>
              <a:spcBef>
                <a:spcPct val="0"/>
              </a:spcBef>
              <a:buClrTx/>
              <a:buSzTx/>
              <a:buFontTx/>
              <a:buNone/>
            </a:pPr>
            <a:r>
              <a:rPr lang="en-US" sz="1400" b="0"/>
              <a:t>Rational RequisitePro</a:t>
            </a:r>
          </a:p>
        </p:txBody>
      </p:sp>
      <p:sp>
        <p:nvSpPr>
          <p:cNvPr id="111626" name="Text Box 9"/>
          <p:cNvSpPr txBox="1">
            <a:spLocks noChangeArrowheads="1"/>
          </p:cNvSpPr>
          <p:nvPr/>
        </p:nvSpPr>
        <p:spPr bwMode="auto">
          <a:xfrm>
            <a:off x="6759575" y="3017838"/>
            <a:ext cx="2384425" cy="304800"/>
          </a:xfrm>
          <a:prstGeom prst="rect">
            <a:avLst/>
          </a:prstGeom>
          <a:noFill/>
          <a:ln w="9525">
            <a:noFill/>
            <a:miter lim="800000"/>
            <a:headEnd/>
            <a:tailEnd/>
          </a:ln>
        </p:spPr>
        <p:txBody>
          <a:bodyPr>
            <a:prstTxWarp prst="textNoShape">
              <a:avLst/>
            </a:prstTxWarp>
            <a:spAutoFit/>
          </a:bodyPr>
          <a:lstStyle/>
          <a:p>
            <a:pPr algn="ctr">
              <a:lnSpc>
                <a:spcPct val="100000"/>
              </a:lnSpc>
              <a:spcBef>
                <a:spcPct val="0"/>
              </a:spcBef>
              <a:buClrTx/>
              <a:buSzTx/>
              <a:buFontTx/>
              <a:buNone/>
            </a:pPr>
            <a:r>
              <a:rPr lang="en-US" sz="1400" b="0"/>
              <a:t>Rational Software Modeler</a:t>
            </a:r>
          </a:p>
        </p:txBody>
      </p:sp>
      <p:sp>
        <p:nvSpPr>
          <p:cNvPr id="111627" name="Text Box 10"/>
          <p:cNvSpPr txBox="1">
            <a:spLocks noChangeArrowheads="1"/>
          </p:cNvSpPr>
          <p:nvPr/>
        </p:nvSpPr>
        <p:spPr bwMode="auto">
          <a:xfrm>
            <a:off x="5024438" y="2720975"/>
            <a:ext cx="1735137" cy="730250"/>
          </a:xfrm>
          <a:prstGeom prst="rect">
            <a:avLst/>
          </a:prstGeom>
          <a:noFill/>
          <a:ln w="9525">
            <a:noFill/>
            <a:miter lim="800000"/>
            <a:headEnd/>
            <a:tailEnd/>
          </a:ln>
        </p:spPr>
        <p:txBody>
          <a:bodyPr>
            <a:prstTxWarp prst="textNoShape">
              <a:avLst/>
            </a:prstTxWarp>
            <a:spAutoFit/>
          </a:bodyPr>
          <a:lstStyle/>
          <a:p>
            <a:pPr algn="ctr">
              <a:lnSpc>
                <a:spcPct val="100000"/>
              </a:lnSpc>
              <a:spcBef>
                <a:spcPct val="0"/>
              </a:spcBef>
              <a:buClrTx/>
              <a:buSzTx/>
              <a:buFontTx/>
              <a:buNone/>
            </a:pPr>
            <a:r>
              <a:rPr lang="en-US" sz="1400" b="0"/>
              <a:t>Rational Requirements Composer</a:t>
            </a:r>
          </a:p>
        </p:txBody>
      </p:sp>
      <p:sp>
        <p:nvSpPr>
          <p:cNvPr id="111628" name="Oval 11"/>
          <p:cNvSpPr>
            <a:spLocks noChangeArrowheads="1"/>
          </p:cNvSpPr>
          <p:nvPr/>
        </p:nvSpPr>
        <p:spPr bwMode="auto">
          <a:xfrm>
            <a:off x="1312863" y="1447800"/>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11629" name="Line 12"/>
          <p:cNvSpPr>
            <a:spLocks noChangeShapeType="1"/>
          </p:cNvSpPr>
          <p:nvPr/>
        </p:nvSpPr>
        <p:spPr bwMode="auto">
          <a:xfrm>
            <a:off x="1465263" y="1752600"/>
            <a:ext cx="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0" name="Line 13"/>
          <p:cNvSpPr>
            <a:spLocks noChangeShapeType="1"/>
          </p:cNvSpPr>
          <p:nvPr/>
        </p:nvSpPr>
        <p:spPr bwMode="auto">
          <a:xfrm>
            <a:off x="1312863" y="1828800"/>
            <a:ext cx="304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1" name="Line 14"/>
          <p:cNvSpPr>
            <a:spLocks noChangeShapeType="1"/>
          </p:cNvSpPr>
          <p:nvPr/>
        </p:nvSpPr>
        <p:spPr bwMode="auto">
          <a:xfrm flipH="1">
            <a:off x="1312863"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2" name="Line 15"/>
          <p:cNvSpPr>
            <a:spLocks noChangeShapeType="1"/>
          </p:cNvSpPr>
          <p:nvPr/>
        </p:nvSpPr>
        <p:spPr bwMode="auto">
          <a:xfrm>
            <a:off x="1465263"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3" name="Text Box 16"/>
          <p:cNvSpPr txBox="1">
            <a:spLocks noChangeArrowheads="1"/>
          </p:cNvSpPr>
          <p:nvPr/>
        </p:nvSpPr>
        <p:spPr bwMode="auto">
          <a:xfrm>
            <a:off x="800100" y="990600"/>
            <a:ext cx="1328738" cy="304800"/>
          </a:xfrm>
          <a:prstGeom prst="rect">
            <a:avLst/>
          </a:prstGeom>
          <a:noFill/>
          <a:ln w="9525">
            <a:noFill/>
            <a:miter lim="800000"/>
            <a:headEnd/>
            <a:tailEnd/>
          </a:ln>
        </p:spPr>
        <p:txBody>
          <a:bodyPr wrap="none">
            <a:prstTxWarp prst="textNoShape">
              <a:avLst/>
            </a:prstTxWarp>
            <a:spAutoFit/>
          </a:bodyPr>
          <a:lstStyle/>
          <a:p>
            <a:pPr algn="ctr">
              <a:lnSpc>
                <a:spcPct val="100000"/>
              </a:lnSpc>
              <a:spcBef>
                <a:spcPct val="0"/>
              </a:spcBef>
              <a:buClrTx/>
              <a:buSzTx/>
              <a:buFontTx/>
              <a:buNone/>
            </a:pPr>
            <a:r>
              <a:rPr lang="en-US" sz="1400" b="0"/>
              <a:t>Business User</a:t>
            </a:r>
          </a:p>
        </p:txBody>
      </p:sp>
      <p:sp>
        <p:nvSpPr>
          <p:cNvPr id="111634" name="Oval 17"/>
          <p:cNvSpPr>
            <a:spLocks noChangeArrowheads="1"/>
          </p:cNvSpPr>
          <p:nvPr/>
        </p:nvSpPr>
        <p:spPr bwMode="auto">
          <a:xfrm>
            <a:off x="4438650" y="1447800"/>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11635" name="Line 18"/>
          <p:cNvSpPr>
            <a:spLocks noChangeShapeType="1"/>
          </p:cNvSpPr>
          <p:nvPr/>
        </p:nvSpPr>
        <p:spPr bwMode="auto">
          <a:xfrm>
            <a:off x="4591050" y="1752600"/>
            <a:ext cx="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6" name="Line 19"/>
          <p:cNvSpPr>
            <a:spLocks noChangeShapeType="1"/>
          </p:cNvSpPr>
          <p:nvPr/>
        </p:nvSpPr>
        <p:spPr bwMode="auto">
          <a:xfrm>
            <a:off x="4438650" y="1828800"/>
            <a:ext cx="304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7" name="Line 20"/>
          <p:cNvSpPr>
            <a:spLocks noChangeShapeType="1"/>
          </p:cNvSpPr>
          <p:nvPr/>
        </p:nvSpPr>
        <p:spPr bwMode="auto">
          <a:xfrm flipH="1">
            <a:off x="4438650"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8" name="Line 21"/>
          <p:cNvSpPr>
            <a:spLocks noChangeShapeType="1"/>
          </p:cNvSpPr>
          <p:nvPr/>
        </p:nvSpPr>
        <p:spPr bwMode="auto">
          <a:xfrm>
            <a:off x="4591050"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9" name="Text Box 22"/>
          <p:cNvSpPr txBox="1">
            <a:spLocks noChangeArrowheads="1"/>
          </p:cNvSpPr>
          <p:nvPr/>
        </p:nvSpPr>
        <p:spPr bwMode="auto">
          <a:xfrm>
            <a:off x="3822700" y="990600"/>
            <a:ext cx="1536700" cy="304800"/>
          </a:xfrm>
          <a:prstGeom prst="rect">
            <a:avLst/>
          </a:prstGeom>
          <a:noFill/>
          <a:ln w="9525">
            <a:noFill/>
            <a:miter lim="800000"/>
            <a:headEnd/>
            <a:tailEnd/>
          </a:ln>
        </p:spPr>
        <p:txBody>
          <a:bodyPr wrap="none">
            <a:prstTxWarp prst="textNoShape">
              <a:avLst/>
            </a:prstTxWarp>
            <a:spAutoFit/>
          </a:bodyPr>
          <a:lstStyle/>
          <a:p>
            <a:pPr algn="ctr">
              <a:lnSpc>
                <a:spcPct val="100000"/>
              </a:lnSpc>
              <a:spcBef>
                <a:spcPct val="0"/>
              </a:spcBef>
              <a:buClrTx/>
              <a:buSzTx/>
              <a:buFontTx/>
              <a:buNone/>
            </a:pPr>
            <a:r>
              <a:rPr lang="en-US" sz="1400" b="0"/>
              <a:t>Business Analyst</a:t>
            </a:r>
          </a:p>
        </p:txBody>
      </p:sp>
      <p:sp>
        <p:nvSpPr>
          <p:cNvPr id="111640" name="Oval 23"/>
          <p:cNvSpPr>
            <a:spLocks noChangeArrowheads="1"/>
          </p:cNvSpPr>
          <p:nvPr/>
        </p:nvSpPr>
        <p:spPr bwMode="auto">
          <a:xfrm>
            <a:off x="7751763" y="1447800"/>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11641" name="Line 24"/>
          <p:cNvSpPr>
            <a:spLocks noChangeShapeType="1"/>
          </p:cNvSpPr>
          <p:nvPr/>
        </p:nvSpPr>
        <p:spPr bwMode="auto">
          <a:xfrm>
            <a:off x="7904163" y="1752600"/>
            <a:ext cx="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42" name="Line 25"/>
          <p:cNvSpPr>
            <a:spLocks noChangeShapeType="1"/>
          </p:cNvSpPr>
          <p:nvPr/>
        </p:nvSpPr>
        <p:spPr bwMode="auto">
          <a:xfrm>
            <a:off x="7751763" y="1828800"/>
            <a:ext cx="304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43" name="Line 26"/>
          <p:cNvSpPr>
            <a:spLocks noChangeShapeType="1"/>
          </p:cNvSpPr>
          <p:nvPr/>
        </p:nvSpPr>
        <p:spPr bwMode="auto">
          <a:xfrm flipH="1">
            <a:off x="7751763"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44" name="Line 27"/>
          <p:cNvSpPr>
            <a:spLocks noChangeShapeType="1"/>
          </p:cNvSpPr>
          <p:nvPr/>
        </p:nvSpPr>
        <p:spPr bwMode="auto">
          <a:xfrm>
            <a:off x="7904163"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45" name="Text Box 28"/>
          <p:cNvSpPr txBox="1">
            <a:spLocks noChangeArrowheads="1"/>
          </p:cNvSpPr>
          <p:nvPr/>
        </p:nvSpPr>
        <p:spPr bwMode="auto">
          <a:xfrm>
            <a:off x="7270750" y="990600"/>
            <a:ext cx="1266825" cy="304800"/>
          </a:xfrm>
          <a:prstGeom prst="rect">
            <a:avLst/>
          </a:prstGeom>
          <a:noFill/>
          <a:ln w="9525">
            <a:noFill/>
            <a:miter lim="800000"/>
            <a:headEnd/>
            <a:tailEnd/>
          </a:ln>
        </p:spPr>
        <p:txBody>
          <a:bodyPr wrap="none">
            <a:prstTxWarp prst="textNoShape">
              <a:avLst/>
            </a:prstTxWarp>
            <a:spAutoFit/>
          </a:bodyPr>
          <a:lstStyle/>
          <a:p>
            <a:pPr algn="ctr">
              <a:lnSpc>
                <a:spcPct val="100000"/>
              </a:lnSpc>
              <a:spcBef>
                <a:spcPct val="0"/>
              </a:spcBef>
              <a:buClrTx/>
              <a:buSzTx/>
              <a:buFontTx/>
              <a:buNone/>
            </a:pPr>
            <a:r>
              <a:rPr lang="en-US" sz="1400" b="0"/>
              <a:t>Meta Modeler</a:t>
            </a:r>
          </a:p>
        </p:txBody>
      </p:sp>
      <p:sp>
        <p:nvSpPr>
          <p:cNvPr id="111646" name="AutoShape 29"/>
          <p:cNvSpPr>
            <a:spLocks/>
          </p:cNvSpPr>
          <p:nvPr/>
        </p:nvSpPr>
        <p:spPr bwMode="auto">
          <a:xfrm rot="5400000">
            <a:off x="1350963" y="1481138"/>
            <a:ext cx="304800" cy="1905000"/>
          </a:xfrm>
          <a:prstGeom prst="leftBrace">
            <a:avLst>
              <a:gd name="adj1" fmla="val 52083"/>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111647" name="AutoShape 30"/>
          <p:cNvSpPr>
            <a:spLocks/>
          </p:cNvSpPr>
          <p:nvPr/>
        </p:nvSpPr>
        <p:spPr bwMode="auto">
          <a:xfrm rot="5400000">
            <a:off x="7734300" y="1481138"/>
            <a:ext cx="304800" cy="1905000"/>
          </a:xfrm>
          <a:prstGeom prst="leftBrace">
            <a:avLst>
              <a:gd name="adj1" fmla="val 52083"/>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111648" name="AutoShape 31"/>
          <p:cNvSpPr>
            <a:spLocks/>
          </p:cNvSpPr>
          <p:nvPr/>
        </p:nvSpPr>
        <p:spPr bwMode="auto">
          <a:xfrm rot="5400000">
            <a:off x="4438650" y="1481138"/>
            <a:ext cx="304800" cy="1905000"/>
          </a:xfrm>
          <a:prstGeom prst="leftBrace">
            <a:avLst>
              <a:gd name="adj1" fmla="val 52083"/>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111649" name="Text Box 32"/>
          <p:cNvSpPr txBox="1">
            <a:spLocks noChangeArrowheads="1"/>
          </p:cNvSpPr>
          <p:nvPr/>
        </p:nvSpPr>
        <p:spPr bwMode="auto">
          <a:xfrm>
            <a:off x="287338" y="5029200"/>
            <a:ext cx="2622550" cy="1004888"/>
          </a:xfrm>
          <a:prstGeom prst="rect">
            <a:avLst/>
          </a:prstGeom>
          <a:noFill/>
          <a:ln w="9525">
            <a:noFill/>
            <a:miter lim="800000"/>
            <a:headEnd/>
            <a:tailEnd/>
          </a:ln>
        </p:spPr>
        <p:txBody>
          <a:bodyPr>
            <a:prstTxWarp prst="textNoShape">
              <a:avLst/>
            </a:prstTxWarp>
            <a:spAutoFit/>
          </a:bodyPr>
          <a:lstStyle/>
          <a:p>
            <a:pPr algn="l">
              <a:lnSpc>
                <a:spcPct val="100000"/>
              </a:lnSpc>
              <a:spcBef>
                <a:spcPct val="0"/>
              </a:spcBef>
              <a:buClrTx/>
              <a:buSzTx/>
              <a:buFontTx/>
              <a:buChar char="•"/>
            </a:pPr>
            <a:r>
              <a:rPr lang="en-US" sz="1100" b="0"/>
              <a:t> </a:t>
            </a:r>
            <a:r>
              <a:rPr lang="en-US" sz="1200"/>
              <a:t>Review business component content published from ReqPro, RRC, RSM</a:t>
            </a:r>
          </a:p>
          <a:p>
            <a:pPr algn="l">
              <a:lnSpc>
                <a:spcPct val="100000"/>
              </a:lnSpc>
              <a:spcBef>
                <a:spcPct val="0"/>
              </a:spcBef>
              <a:buClrTx/>
              <a:buSzTx/>
              <a:buFontTx/>
              <a:buChar char="•"/>
            </a:pPr>
            <a:r>
              <a:rPr lang="en-US" sz="1200"/>
              <a:t> Collaborate – forums, wikis</a:t>
            </a:r>
          </a:p>
          <a:p>
            <a:pPr algn="l">
              <a:lnSpc>
                <a:spcPct val="100000"/>
              </a:lnSpc>
              <a:spcBef>
                <a:spcPct val="0"/>
              </a:spcBef>
              <a:buClrTx/>
              <a:buSzTx/>
              <a:buFontTx/>
              <a:buChar char="•"/>
            </a:pPr>
            <a:endParaRPr lang="en-US" sz="1200"/>
          </a:p>
        </p:txBody>
      </p:sp>
      <p:sp>
        <p:nvSpPr>
          <p:cNvPr id="111650" name="Text Box 33"/>
          <p:cNvSpPr txBox="1">
            <a:spLocks noChangeArrowheads="1"/>
          </p:cNvSpPr>
          <p:nvPr/>
        </p:nvSpPr>
        <p:spPr bwMode="auto">
          <a:xfrm>
            <a:off x="2843213" y="4621213"/>
            <a:ext cx="4073525" cy="2100262"/>
          </a:xfrm>
          <a:prstGeom prst="rect">
            <a:avLst/>
          </a:prstGeom>
          <a:noFill/>
          <a:ln w="9525">
            <a:noFill/>
            <a:miter lim="800000"/>
            <a:headEnd/>
            <a:tailEnd/>
          </a:ln>
        </p:spPr>
        <p:txBody>
          <a:bodyPr>
            <a:prstTxWarp prst="textNoShape">
              <a:avLst/>
            </a:prstTxWarp>
            <a:spAutoFit/>
          </a:bodyPr>
          <a:lstStyle/>
          <a:p>
            <a:pPr algn="l">
              <a:lnSpc>
                <a:spcPct val="100000"/>
              </a:lnSpc>
              <a:spcBef>
                <a:spcPct val="0"/>
              </a:spcBef>
              <a:buClrTx/>
              <a:buSzTx/>
              <a:buFontTx/>
              <a:buChar char="•"/>
            </a:pPr>
            <a:r>
              <a:rPr lang="en-US" sz="1200" b="0"/>
              <a:t> </a:t>
            </a:r>
            <a:r>
              <a:rPr lang="en-US" sz="1200"/>
              <a:t>ReqPro</a:t>
            </a:r>
          </a:p>
          <a:p>
            <a:pPr lvl="1" algn="l">
              <a:lnSpc>
                <a:spcPct val="100000"/>
              </a:lnSpc>
              <a:spcBef>
                <a:spcPct val="0"/>
              </a:spcBef>
              <a:buClrTx/>
              <a:buSzTx/>
              <a:buFontTx/>
              <a:buChar char="•"/>
            </a:pPr>
            <a:r>
              <a:rPr lang="en-US" sz="1200"/>
              <a:t> Create &amp; manage business components </a:t>
            </a:r>
          </a:p>
          <a:p>
            <a:pPr lvl="1" algn="l">
              <a:lnSpc>
                <a:spcPct val="100000"/>
              </a:lnSpc>
              <a:spcBef>
                <a:spcPct val="0"/>
              </a:spcBef>
              <a:buClrTx/>
              <a:buSzTx/>
              <a:buFontTx/>
              <a:buChar char="•"/>
            </a:pPr>
            <a:r>
              <a:rPr lang="en-US" sz="1200"/>
              <a:t> Build relationships between components</a:t>
            </a:r>
          </a:p>
          <a:p>
            <a:pPr lvl="1" algn="l">
              <a:lnSpc>
                <a:spcPct val="100000"/>
              </a:lnSpc>
              <a:spcBef>
                <a:spcPct val="0"/>
              </a:spcBef>
              <a:buClrTx/>
              <a:buSzTx/>
              <a:buFontTx/>
              <a:buChar char="•"/>
            </a:pPr>
            <a:r>
              <a:rPr lang="en-US" sz="1200"/>
              <a:t> Query business components</a:t>
            </a:r>
          </a:p>
          <a:p>
            <a:pPr lvl="1" algn="l">
              <a:lnSpc>
                <a:spcPct val="100000"/>
              </a:lnSpc>
              <a:spcBef>
                <a:spcPct val="0"/>
              </a:spcBef>
              <a:buClrTx/>
              <a:buSzTx/>
              <a:buFontTx/>
              <a:buChar char="•"/>
            </a:pPr>
            <a:r>
              <a:rPr lang="en-US" sz="1200"/>
              <a:t> Compare business components in one municipality or across municipalities</a:t>
            </a:r>
          </a:p>
          <a:p>
            <a:pPr lvl="1" algn="l">
              <a:lnSpc>
                <a:spcPct val="100000"/>
              </a:lnSpc>
              <a:spcBef>
                <a:spcPct val="0"/>
              </a:spcBef>
              <a:buClrTx/>
              <a:buSzTx/>
              <a:buFontTx/>
              <a:buChar char="•"/>
            </a:pPr>
            <a:r>
              <a:rPr lang="en-US" sz="1200"/>
              <a:t> Import/Export business component matrices</a:t>
            </a:r>
          </a:p>
          <a:p>
            <a:pPr algn="l">
              <a:lnSpc>
                <a:spcPct val="100000"/>
              </a:lnSpc>
              <a:spcBef>
                <a:spcPct val="0"/>
              </a:spcBef>
              <a:buClrTx/>
              <a:buSzTx/>
              <a:buFontTx/>
              <a:buChar char="•"/>
            </a:pPr>
            <a:r>
              <a:rPr lang="en-US" sz="1200"/>
              <a:t> RRC</a:t>
            </a:r>
          </a:p>
          <a:p>
            <a:pPr lvl="1" algn="l">
              <a:lnSpc>
                <a:spcPct val="100000"/>
              </a:lnSpc>
              <a:spcBef>
                <a:spcPct val="0"/>
              </a:spcBef>
              <a:buClrTx/>
              <a:buSzTx/>
              <a:buFontTx/>
              <a:buChar char="•"/>
            </a:pPr>
            <a:r>
              <a:rPr lang="en-US" sz="1200"/>
              <a:t> Elaborate on business components with documents, BPM diagrams, UC diagrams</a:t>
            </a:r>
          </a:p>
          <a:p>
            <a:pPr algn="l">
              <a:lnSpc>
                <a:spcPct val="100000"/>
              </a:lnSpc>
              <a:spcBef>
                <a:spcPct val="0"/>
              </a:spcBef>
              <a:buClrTx/>
              <a:buSzTx/>
              <a:buFontTx/>
              <a:buChar char="•"/>
            </a:pPr>
            <a:endParaRPr lang="en-US" sz="1200"/>
          </a:p>
        </p:txBody>
      </p:sp>
      <p:sp>
        <p:nvSpPr>
          <p:cNvPr id="111651" name="Text Box 34"/>
          <p:cNvSpPr txBox="1">
            <a:spLocks noChangeArrowheads="1"/>
          </p:cNvSpPr>
          <p:nvPr/>
        </p:nvSpPr>
        <p:spPr bwMode="auto">
          <a:xfrm>
            <a:off x="6853238" y="5029200"/>
            <a:ext cx="2290762" cy="1187450"/>
          </a:xfrm>
          <a:prstGeom prst="rect">
            <a:avLst/>
          </a:prstGeom>
          <a:noFill/>
          <a:ln w="9525">
            <a:noFill/>
            <a:miter lim="800000"/>
            <a:headEnd/>
            <a:tailEnd/>
          </a:ln>
        </p:spPr>
        <p:txBody>
          <a:bodyPr>
            <a:prstTxWarp prst="textNoShape">
              <a:avLst/>
            </a:prstTxWarp>
            <a:spAutoFit/>
          </a:bodyPr>
          <a:lstStyle/>
          <a:p>
            <a:pPr algn="l">
              <a:lnSpc>
                <a:spcPct val="100000"/>
              </a:lnSpc>
              <a:spcBef>
                <a:spcPct val="0"/>
              </a:spcBef>
              <a:buClrTx/>
              <a:buSzTx/>
              <a:buFontTx/>
              <a:buChar char="•"/>
            </a:pPr>
            <a:r>
              <a:rPr lang="en-US" sz="1100" b="0"/>
              <a:t> </a:t>
            </a:r>
            <a:r>
              <a:rPr lang="en-US" sz="1200"/>
              <a:t>Create and extend MRM meta-model</a:t>
            </a:r>
          </a:p>
          <a:p>
            <a:pPr algn="l">
              <a:lnSpc>
                <a:spcPct val="100000"/>
              </a:lnSpc>
              <a:spcBef>
                <a:spcPct val="0"/>
              </a:spcBef>
              <a:buClrTx/>
              <a:buSzTx/>
              <a:buFontTx/>
              <a:buChar char="•"/>
            </a:pPr>
            <a:r>
              <a:rPr lang="en-US" sz="1200"/>
              <a:t> Compare meta models (versions of one municipality or across municipalities)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SDW Option 1: Assessment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Address install, update, licensing with scripts or VM image clone</a:t>
            </a:r>
          </a:p>
          <a:p>
            <a:r>
              <a:rPr lang="en-US" dirty="0" smtClean="0"/>
              <a:t>Address usability issues with convenience menu items and integration scripts</a:t>
            </a:r>
          </a:p>
          <a:p>
            <a:pPr lvl="1"/>
            <a:r>
              <a:rPr lang="en-US" dirty="0" smtClean="0"/>
              <a:t>Hide import/export with “edit/save</a:t>
            </a:r>
            <a:r>
              <a:rPr lang="en-US" dirty="0" smtClean="0"/>
              <a:t>” where possible</a:t>
            </a:r>
          </a:p>
          <a:p>
            <a:r>
              <a:rPr lang="en-US" dirty="0" smtClean="0"/>
              <a:t>Solution is available for pilot now</a:t>
            </a:r>
          </a:p>
          <a:p>
            <a:r>
              <a:rPr lang="en-US" dirty="0" smtClean="0"/>
              <a:t>But this is not a strategic solution</a:t>
            </a:r>
          </a:p>
          <a:p>
            <a:pPr lvl="1"/>
            <a:r>
              <a:rPr lang="en-US" dirty="0" smtClean="0"/>
              <a:t>Doesn’t address lifecycle management</a:t>
            </a:r>
          </a:p>
          <a:p>
            <a:pPr lvl="1"/>
            <a:r>
              <a:rPr lang="en-US" dirty="0" smtClean="0"/>
              <a:t>Doesn’t support strategic planning</a:t>
            </a:r>
          </a:p>
          <a:p>
            <a:pPr lvl="1"/>
            <a:r>
              <a:rPr lang="en-US" dirty="0" smtClean="0"/>
              <a:t>Not well positioned for EA or solution design/delivery</a:t>
            </a:r>
          </a:p>
          <a:p>
            <a:pPr lvl="1"/>
            <a:r>
              <a:rPr lang="en-US" dirty="0" smtClean="0"/>
              <a:t>High dependency on tooling that is not</a:t>
            </a:r>
            <a:r>
              <a:rPr lang="en-US" dirty="0" smtClean="0"/>
              <a:t> designed for </a:t>
            </a:r>
            <a:r>
              <a:rPr lang="en-US" dirty="0" smtClean="0"/>
              <a:t>modeling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Slide Number Placeholder 3"/>
          <p:cNvSpPr>
            <a:spLocks noGrp="1"/>
          </p:cNvSpPr>
          <p:nvPr>
            <p:ph type="sldNum" sz="quarter" idx="10"/>
          </p:nvPr>
        </p:nvSpPr>
        <p:spPr>
          <a:noFill/>
        </p:spPr>
        <p:txBody>
          <a:bodyPr/>
          <a:lstStyle/>
          <a:p>
            <a:fld id="{FF86AB62-E348-274D-ABA9-55F795661524}" type="slidenum">
              <a:rPr lang="en-GB" smtClean="0"/>
              <a:pPr/>
              <a:t>13</a:t>
            </a:fld>
            <a:endParaRPr lang="en-GB" smtClean="0"/>
          </a:p>
        </p:txBody>
      </p:sp>
      <p:sp>
        <p:nvSpPr>
          <p:cNvPr id="111619" name="Rectangle 2"/>
          <p:cNvSpPr>
            <a:spLocks noGrp="1" noChangeArrowheads="1"/>
          </p:cNvSpPr>
          <p:nvPr>
            <p:ph type="title"/>
          </p:nvPr>
        </p:nvSpPr>
        <p:spPr>
          <a:xfrm>
            <a:off x="0" y="414338"/>
            <a:ext cx="8943975" cy="493712"/>
          </a:xfrm>
        </p:spPr>
        <p:txBody>
          <a:bodyPr/>
          <a:lstStyle/>
          <a:p>
            <a:r>
              <a:rPr lang="en-US" sz="2400" dirty="0" smtClean="0"/>
              <a:t>SDW Option 2: Tooling Architecture based on </a:t>
            </a:r>
            <a:r>
              <a:rPr lang="en-US" sz="2400" dirty="0" err="1" smtClean="0"/>
              <a:t>RSx</a:t>
            </a:r>
            <a:r>
              <a:rPr lang="en-US" sz="2400" dirty="0" smtClean="0"/>
              <a:t> - Triton</a:t>
            </a:r>
            <a:endParaRPr lang="en-US" sz="2400" dirty="0"/>
          </a:p>
        </p:txBody>
      </p:sp>
      <p:pic>
        <p:nvPicPr>
          <p:cNvPr id="111620" name="Picture 3" descr="RSM"/>
          <p:cNvPicPr>
            <a:picLocks noChangeAspect="1" noChangeArrowheads="1"/>
          </p:cNvPicPr>
          <p:nvPr/>
        </p:nvPicPr>
        <p:blipFill>
          <a:blip r:embed="rId3"/>
          <a:srcRect/>
          <a:stretch>
            <a:fillRect/>
          </a:stretch>
        </p:blipFill>
        <p:spPr bwMode="auto">
          <a:xfrm>
            <a:off x="6934200" y="3322638"/>
            <a:ext cx="1900238" cy="1493837"/>
          </a:xfrm>
          <a:prstGeom prst="rect">
            <a:avLst/>
          </a:prstGeom>
          <a:noFill/>
          <a:ln w="28575">
            <a:solidFill>
              <a:srgbClr val="99CCFF"/>
            </a:solidFill>
            <a:miter lim="800000"/>
            <a:headEnd/>
            <a:tailEnd/>
          </a:ln>
        </p:spPr>
      </p:pic>
      <p:pic>
        <p:nvPicPr>
          <p:cNvPr id="111623" name="Picture 6" descr="Quickr"/>
          <p:cNvPicPr>
            <a:picLocks noChangeAspect="1" noChangeArrowheads="1"/>
          </p:cNvPicPr>
          <p:nvPr/>
        </p:nvPicPr>
        <p:blipFill>
          <a:blip r:embed="rId4"/>
          <a:srcRect/>
          <a:stretch>
            <a:fillRect/>
          </a:stretch>
        </p:blipFill>
        <p:spPr bwMode="auto">
          <a:xfrm>
            <a:off x="627063" y="3143250"/>
            <a:ext cx="1828800" cy="1414463"/>
          </a:xfrm>
          <a:prstGeom prst="rect">
            <a:avLst/>
          </a:prstGeom>
          <a:noFill/>
          <a:ln w="28575">
            <a:solidFill>
              <a:srgbClr val="FFFF00"/>
            </a:solidFill>
            <a:miter lim="800000"/>
            <a:headEnd/>
            <a:tailEnd/>
          </a:ln>
        </p:spPr>
      </p:pic>
      <p:sp>
        <p:nvSpPr>
          <p:cNvPr id="111624" name="Text Box 7"/>
          <p:cNvSpPr txBox="1">
            <a:spLocks noChangeArrowheads="1"/>
          </p:cNvSpPr>
          <p:nvPr/>
        </p:nvSpPr>
        <p:spPr bwMode="auto">
          <a:xfrm>
            <a:off x="875507" y="2686050"/>
            <a:ext cx="1179512" cy="304800"/>
          </a:xfrm>
          <a:prstGeom prst="rect">
            <a:avLst/>
          </a:prstGeom>
          <a:noFill/>
          <a:ln w="9525">
            <a:noFill/>
            <a:miter lim="800000"/>
            <a:headEnd/>
            <a:tailEnd/>
          </a:ln>
        </p:spPr>
        <p:txBody>
          <a:bodyPr wrap="none">
            <a:prstTxWarp prst="textNoShape">
              <a:avLst/>
            </a:prstTxWarp>
            <a:spAutoFit/>
          </a:bodyPr>
          <a:lstStyle/>
          <a:p>
            <a:pPr algn="ctr">
              <a:lnSpc>
                <a:spcPct val="100000"/>
              </a:lnSpc>
              <a:spcBef>
                <a:spcPct val="0"/>
              </a:spcBef>
              <a:buClrTx/>
              <a:buSzTx/>
              <a:buFontTx/>
              <a:buNone/>
            </a:pPr>
            <a:r>
              <a:rPr lang="en-US" sz="1400" b="0" dirty="0"/>
              <a:t>Lotus </a:t>
            </a:r>
            <a:r>
              <a:rPr lang="en-US" sz="1400" b="0" dirty="0" err="1"/>
              <a:t>Quickr</a:t>
            </a:r>
            <a:endParaRPr lang="en-US" sz="1400" b="0" dirty="0"/>
          </a:p>
        </p:txBody>
      </p:sp>
      <p:sp>
        <p:nvSpPr>
          <p:cNvPr id="111625" name="Text Box 8"/>
          <p:cNvSpPr txBox="1">
            <a:spLocks noChangeArrowheads="1"/>
          </p:cNvSpPr>
          <p:nvPr/>
        </p:nvSpPr>
        <p:spPr bwMode="auto">
          <a:xfrm>
            <a:off x="3333750" y="2620030"/>
            <a:ext cx="2514600" cy="523220"/>
          </a:xfrm>
          <a:prstGeom prst="rect">
            <a:avLst/>
          </a:prstGeom>
          <a:noFill/>
          <a:ln w="9525">
            <a:noFill/>
            <a:miter lim="800000"/>
            <a:headEnd/>
            <a:tailEnd/>
          </a:ln>
        </p:spPr>
        <p:txBody>
          <a:bodyPr>
            <a:prstTxWarp prst="textNoShape">
              <a:avLst/>
            </a:prstTxWarp>
            <a:spAutoFit/>
          </a:bodyPr>
          <a:lstStyle/>
          <a:p>
            <a:pPr algn="ctr">
              <a:lnSpc>
                <a:spcPct val="100000"/>
              </a:lnSpc>
              <a:spcBef>
                <a:spcPct val="0"/>
              </a:spcBef>
              <a:buClrTx/>
              <a:buSzTx/>
              <a:buFontTx/>
              <a:buNone/>
            </a:pPr>
            <a:r>
              <a:rPr lang="en-US" sz="1400" b="0" dirty="0" smtClean="0"/>
              <a:t>Rational Software Modeler, (</a:t>
            </a:r>
            <a:r>
              <a:rPr lang="en-US" sz="1400" dirty="0" smtClean="0"/>
              <a:t>CAM),</a:t>
            </a:r>
            <a:r>
              <a:rPr lang="en-US" sz="1400" b="0" dirty="0" smtClean="0"/>
              <a:t> RAM, RPE</a:t>
            </a:r>
            <a:endParaRPr lang="en-US" sz="1400" b="0" dirty="0"/>
          </a:p>
        </p:txBody>
      </p:sp>
      <p:sp>
        <p:nvSpPr>
          <p:cNvPr id="111626" name="Text Box 9"/>
          <p:cNvSpPr txBox="1">
            <a:spLocks noChangeArrowheads="1"/>
          </p:cNvSpPr>
          <p:nvPr/>
        </p:nvSpPr>
        <p:spPr bwMode="auto">
          <a:xfrm>
            <a:off x="6759575" y="2713038"/>
            <a:ext cx="2384425" cy="304800"/>
          </a:xfrm>
          <a:prstGeom prst="rect">
            <a:avLst/>
          </a:prstGeom>
          <a:noFill/>
          <a:ln w="9525">
            <a:noFill/>
            <a:miter lim="800000"/>
            <a:headEnd/>
            <a:tailEnd/>
          </a:ln>
        </p:spPr>
        <p:txBody>
          <a:bodyPr>
            <a:prstTxWarp prst="textNoShape">
              <a:avLst/>
            </a:prstTxWarp>
            <a:spAutoFit/>
          </a:bodyPr>
          <a:lstStyle/>
          <a:p>
            <a:pPr algn="ctr">
              <a:lnSpc>
                <a:spcPct val="100000"/>
              </a:lnSpc>
              <a:spcBef>
                <a:spcPct val="0"/>
              </a:spcBef>
              <a:buClrTx/>
              <a:buSzTx/>
              <a:buFontTx/>
              <a:buNone/>
            </a:pPr>
            <a:r>
              <a:rPr lang="en-US" sz="1400" b="0" dirty="0"/>
              <a:t>Rational Software Modeler</a:t>
            </a:r>
          </a:p>
        </p:txBody>
      </p:sp>
      <p:sp>
        <p:nvSpPr>
          <p:cNvPr id="111628" name="Oval 11"/>
          <p:cNvSpPr>
            <a:spLocks noChangeArrowheads="1"/>
          </p:cNvSpPr>
          <p:nvPr/>
        </p:nvSpPr>
        <p:spPr bwMode="auto">
          <a:xfrm>
            <a:off x="1312863" y="1447800"/>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11629" name="Line 12"/>
          <p:cNvSpPr>
            <a:spLocks noChangeShapeType="1"/>
          </p:cNvSpPr>
          <p:nvPr/>
        </p:nvSpPr>
        <p:spPr bwMode="auto">
          <a:xfrm>
            <a:off x="1465263" y="1752600"/>
            <a:ext cx="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0" name="Line 13"/>
          <p:cNvSpPr>
            <a:spLocks noChangeShapeType="1"/>
          </p:cNvSpPr>
          <p:nvPr/>
        </p:nvSpPr>
        <p:spPr bwMode="auto">
          <a:xfrm>
            <a:off x="1312863" y="1828800"/>
            <a:ext cx="304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1" name="Line 14"/>
          <p:cNvSpPr>
            <a:spLocks noChangeShapeType="1"/>
          </p:cNvSpPr>
          <p:nvPr/>
        </p:nvSpPr>
        <p:spPr bwMode="auto">
          <a:xfrm flipH="1">
            <a:off x="1312863"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2" name="Line 15"/>
          <p:cNvSpPr>
            <a:spLocks noChangeShapeType="1"/>
          </p:cNvSpPr>
          <p:nvPr/>
        </p:nvSpPr>
        <p:spPr bwMode="auto">
          <a:xfrm>
            <a:off x="1465263"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3" name="Text Box 16"/>
          <p:cNvSpPr txBox="1">
            <a:spLocks noChangeArrowheads="1"/>
          </p:cNvSpPr>
          <p:nvPr/>
        </p:nvSpPr>
        <p:spPr bwMode="auto">
          <a:xfrm>
            <a:off x="800100" y="990600"/>
            <a:ext cx="1328738" cy="304800"/>
          </a:xfrm>
          <a:prstGeom prst="rect">
            <a:avLst/>
          </a:prstGeom>
          <a:noFill/>
          <a:ln w="9525">
            <a:noFill/>
            <a:miter lim="800000"/>
            <a:headEnd/>
            <a:tailEnd/>
          </a:ln>
        </p:spPr>
        <p:txBody>
          <a:bodyPr wrap="none">
            <a:prstTxWarp prst="textNoShape">
              <a:avLst/>
            </a:prstTxWarp>
            <a:spAutoFit/>
          </a:bodyPr>
          <a:lstStyle/>
          <a:p>
            <a:pPr algn="ctr">
              <a:lnSpc>
                <a:spcPct val="100000"/>
              </a:lnSpc>
              <a:spcBef>
                <a:spcPct val="0"/>
              </a:spcBef>
              <a:buClrTx/>
              <a:buSzTx/>
              <a:buFontTx/>
              <a:buNone/>
            </a:pPr>
            <a:r>
              <a:rPr lang="en-US" sz="1400" b="0"/>
              <a:t>Business User</a:t>
            </a:r>
          </a:p>
        </p:txBody>
      </p:sp>
      <p:sp>
        <p:nvSpPr>
          <p:cNvPr id="111634" name="Oval 17"/>
          <p:cNvSpPr>
            <a:spLocks noChangeArrowheads="1"/>
          </p:cNvSpPr>
          <p:nvPr/>
        </p:nvSpPr>
        <p:spPr bwMode="auto">
          <a:xfrm>
            <a:off x="4438650" y="1447800"/>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11635" name="Line 18"/>
          <p:cNvSpPr>
            <a:spLocks noChangeShapeType="1"/>
          </p:cNvSpPr>
          <p:nvPr/>
        </p:nvSpPr>
        <p:spPr bwMode="auto">
          <a:xfrm>
            <a:off x="4591050" y="1752600"/>
            <a:ext cx="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6" name="Line 19"/>
          <p:cNvSpPr>
            <a:spLocks noChangeShapeType="1"/>
          </p:cNvSpPr>
          <p:nvPr/>
        </p:nvSpPr>
        <p:spPr bwMode="auto">
          <a:xfrm>
            <a:off x="4438650" y="1828800"/>
            <a:ext cx="304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7" name="Line 20"/>
          <p:cNvSpPr>
            <a:spLocks noChangeShapeType="1"/>
          </p:cNvSpPr>
          <p:nvPr/>
        </p:nvSpPr>
        <p:spPr bwMode="auto">
          <a:xfrm flipH="1">
            <a:off x="4438650"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8" name="Line 21"/>
          <p:cNvSpPr>
            <a:spLocks noChangeShapeType="1"/>
          </p:cNvSpPr>
          <p:nvPr/>
        </p:nvSpPr>
        <p:spPr bwMode="auto">
          <a:xfrm>
            <a:off x="4591050"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39" name="Text Box 22"/>
          <p:cNvSpPr txBox="1">
            <a:spLocks noChangeArrowheads="1"/>
          </p:cNvSpPr>
          <p:nvPr/>
        </p:nvSpPr>
        <p:spPr bwMode="auto">
          <a:xfrm>
            <a:off x="3822700" y="990600"/>
            <a:ext cx="1536700" cy="304800"/>
          </a:xfrm>
          <a:prstGeom prst="rect">
            <a:avLst/>
          </a:prstGeom>
          <a:noFill/>
          <a:ln w="9525">
            <a:noFill/>
            <a:miter lim="800000"/>
            <a:headEnd/>
            <a:tailEnd/>
          </a:ln>
        </p:spPr>
        <p:txBody>
          <a:bodyPr wrap="none">
            <a:prstTxWarp prst="textNoShape">
              <a:avLst/>
            </a:prstTxWarp>
            <a:spAutoFit/>
          </a:bodyPr>
          <a:lstStyle/>
          <a:p>
            <a:pPr algn="ctr">
              <a:lnSpc>
                <a:spcPct val="100000"/>
              </a:lnSpc>
              <a:spcBef>
                <a:spcPct val="0"/>
              </a:spcBef>
              <a:buClrTx/>
              <a:buSzTx/>
              <a:buFontTx/>
              <a:buNone/>
            </a:pPr>
            <a:r>
              <a:rPr lang="en-US" sz="1400" b="0"/>
              <a:t>Business Analyst</a:t>
            </a:r>
          </a:p>
        </p:txBody>
      </p:sp>
      <p:sp>
        <p:nvSpPr>
          <p:cNvPr id="111640" name="Oval 23"/>
          <p:cNvSpPr>
            <a:spLocks noChangeArrowheads="1"/>
          </p:cNvSpPr>
          <p:nvPr/>
        </p:nvSpPr>
        <p:spPr bwMode="auto">
          <a:xfrm>
            <a:off x="7751763" y="1447800"/>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11641" name="Line 24"/>
          <p:cNvSpPr>
            <a:spLocks noChangeShapeType="1"/>
          </p:cNvSpPr>
          <p:nvPr/>
        </p:nvSpPr>
        <p:spPr bwMode="auto">
          <a:xfrm>
            <a:off x="7904163" y="1752600"/>
            <a:ext cx="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42" name="Line 25"/>
          <p:cNvSpPr>
            <a:spLocks noChangeShapeType="1"/>
          </p:cNvSpPr>
          <p:nvPr/>
        </p:nvSpPr>
        <p:spPr bwMode="auto">
          <a:xfrm>
            <a:off x="7751763" y="1828800"/>
            <a:ext cx="304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43" name="Line 26"/>
          <p:cNvSpPr>
            <a:spLocks noChangeShapeType="1"/>
          </p:cNvSpPr>
          <p:nvPr/>
        </p:nvSpPr>
        <p:spPr bwMode="auto">
          <a:xfrm flipH="1">
            <a:off x="7751763"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44" name="Line 27"/>
          <p:cNvSpPr>
            <a:spLocks noChangeShapeType="1"/>
          </p:cNvSpPr>
          <p:nvPr/>
        </p:nvSpPr>
        <p:spPr bwMode="auto">
          <a:xfrm>
            <a:off x="7904163"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1645" name="Text Box 28"/>
          <p:cNvSpPr txBox="1">
            <a:spLocks noChangeArrowheads="1"/>
          </p:cNvSpPr>
          <p:nvPr/>
        </p:nvSpPr>
        <p:spPr bwMode="auto">
          <a:xfrm>
            <a:off x="7270750" y="990600"/>
            <a:ext cx="1266825" cy="304800"/>
          </a:xfrm>
          <a:prstGeom prst="rect">
            <a:avLst/>
          </a:prstGeom>
          <a:noFill/>
          <a:ln w="9525">
            <a:noFill/>
            <a:miter lim="800000"/>
            <a:headEnd/>
            <a:tailEnd/>
          </a:ln>
        </p:spPr>
        <p:txBody>
          <a:bodyPr wrap="none">
            <a:prstTxWarp prst="textNoShape">
              <a:avLst/>
            </a:prstTxWarp>
            <a:spAutoFit/>
          </a:bodyPr>
          <a:lstStyle/>
          <a:p>
            <a:pPr algn="ctr">
              <a:lnSpc>
                <a:spcPct val="100000"/>
              </a:lnSpc>
              <a:spcBef>
                <a:spcPct val="0"/>
              </a:spcBef>
              <a:buClrTx/>
              <a:buSzTx/>
              <a:buFontTx/>
              <a:buNone/>
            </a:pPr>
            <a:r>
              <a:rPr lang="en-US" sz="1400" b="0"/>
              <a:t>Meta Modeler</a:t>
            </a:r>
          </a:p>
        </p:txBody>
      </p:sp>
      <p:sp>
        <p:nvSpPr>
          <p:cNvPr id="111646" name="AutoShape 29"/>
          <p:cNvSpPr>
            <a:spLocks/>
          </p:cNvSpPr>
          <p:nvPr/>
        </p:nvSpPr>
        <p:spPr bwMode="auto">
          <a:xfrm rot="5400000">
            <a:off x="1350963" y="1481138"/>
            <a:ext cx="304800" cy="1905000"/>
          </a:xfrm>
          <a:prstGeom prst="leftBrace">
            <a:avLst>
              <a:gd name="adj1" fmla="val 52083"/>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111647" name="AutoShape 30"/>
          <p:cNvSpPr>
            <a:spLocks/>
          </p:cNvSpPr>
          <p:nvPr/>
        </p:nvSpPr>
        <p:spPr bwMode="auto">
          <a:xfrm rot="5400000">
            <a:off x="7734300" y="1481138"/>
            <a:ext cx="304800" cy="1905000"/>
          </a:xfrm>
          <a:prstGeom prst="leftBrace">
            <a:avLst>
              <a:gd name="adj1" fmla="val 52083"/>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111648" name="AutoShape 31"/>
          <p:cNvSpPr>
            <a:spLocks/>
          </p:cNvSpPr>
          <p:nvPr/>
        </p:nvSpPr>
        <p:spPr bwMode="auto">
          <a:xfrm rot="5400000">
            <a:off x="4438650" y="1481138"/>
            <a:ext cx="304800" cy="1905000"/>
          </a:xfrm>
          <a:prstGeom prst="leftBrace">
            <a:avLst>
              <a:gd name="adj1" fmla="val 52083"/>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111649" name="Text Box 32"/>
          <p:cNvSpPr txBox="1">
            <a:spLocks noChangeArrowheads="1"/>
          </p:cNvSpPr>
          <p:nvPr/>
        </p:nvSpPr>
        <p:spPr bwMode="auto">
          <a:xfrm>
            <a:off x="287338" y="5029200"/>
            <a:ext cx="2622550" cy="830997"/>
          </a:xfrm>
          <a:prstGeom prst="rect">
            <a:avLst/>
          </a:prstGeom>
          <a:noFill/>
          <a:ln w="9525">
            <a:noFill/>
            <a:miter lim="800000"/>
            <a:headEnd/>
            <a:tailEnd/>
          </a:ln>
        </p:spPr>
        <p:txBody>
          <a:bodyPr>
            <a:prstTxWarp prst="textNoShape">
              <a:avLst/>
            </a:prstTxWarp>
            <a:spAutoFit/>
          </a:bodyPr>
          <a:lstStyle/>
          <a:p>
            <a:pPr marL="112713" indent="-112713" algn="l">
              <a:lnSpc>
                <a:spcPct val="100000"/>
              </a:lnSpc>
              <a:spcBef>
                <a:spcPct val="0"/>
              </a:spcBef>
              <a:buClrTx/>
              <a:buSzTx/>
              <a:buFontTx/>
              <a:buChar char="•"/>
            </a:pPr>
            <a:r>
              <a:rPr lang="en-US" sz="1200" dirty="0" smtClean="0"/>
              <a:t>Review </a:t>
            </a:r>
            <a:r>
              <a:rPr lang="en-US" sz="1200" dirty="0"/>
              <a:t>business component content published </a:t>
            </a:r>
            <a:r>
              <a:rPr lang="en-US" sz="1200" dirty="0" smtClean="0"/>
              <a:t>from </a:t>
            </a:r>
            <a:r>
              <a:rPr lang="en-US" sz="1200" dirty="0" err="1" smtClean="0"/>
              <a:t>RSx</a:t>
            </a:r>
            <a:endParaRPr lang="en-US" sz="1200" dirty="0" smtClean="0"/>
          </a:p>
          <a:p>
            <a:pPr marL="112713" indent="-112713" algn="l">
              <a:lnSpc>
                <a:spcPct val="100000"/>
              </a:lnSpc>
              <a:spcBef>
                <a:spcPct val="0"/>
              </a:spcBef>
              <a:buClrTx/>
              <a:buSzTx/>
              <a:buFontTx/>
              <a:buChar char="•"/>
            </a:pPr>
            <a:r>
              <a:rPr lang="en-US" sz="1200" dirty="0" smtClean="0"/>
              <a:t>Collaborate </a:t>
            </a:r>
            <a:r>
              <a:rPr lang="en-US" sz="1200" dirty="0"/>
              <a:t>– forums, wikis</a:t>
            </a:r>
          </a:p>
          <a:p>
            <a:pPr algn="l">
              <a:lnSpc>
                <a:spcPct val="100000"/>
              </a:lnSpc>
              <a:spcBef>
                <a:spcPct val="0"/>
              </a:spcBef>
              <a:buClrTx/>
              <a:buSzTx/>
              <a:buFontTx/>
              <a:buChar char="•"/>
            </a:pPr>
            <a:endParaRPr lang="en-US" sz="1200" dirty="0"/>
          </a:p>
        </p:txBody>
      </p:sp>
      <p:sp>
        <p:nvSpPr>
          <p:cNvPr id="111651" name="Text Box 34"/>
          <p:cNvSpPr txBox="1">
            <a:spLocks noChangeArrowheads="1"/>
          </p:cNvSpPr>
          <p:nvPr/>
        </p:nvSpPr>
        <p:spPr bwMode="auto">
          <a:xfrm>
            <a:off x="6853238" y="5029200"/>
            <a:ext cx="2290762" cy="1015663"/>
          </a:xfrm>
          <a:prstGeom prst="rect">
            <a:avLst/>
          </a:prstGeom>
          <a:noFill/>
          <a:ln w="9525">
            <a:noFill/>
            <a:miter lim="800000"/>
            <a:headEnd/>
            <a:tailEnd/>
          </a:ln>
        </p:spPr>
        <p:txBody>
          <a:bodyPr>
            <a:prstTxWarp prst="textNoShape">
              <a:avLst/>
            </a:prstTxWarp>
            <a:spAutoFit/>
          </a:bodyPr>
          <a:lstStyle/>
          <a:p>
            <a:pPr marL="112713" indent="-112713" algn="l">
              <a:lnSpc>
                <a:spcPct val="100000"/>
              </a:lnSpc>
              <a:spcBef>
                <a:spcPct val="0"/>
              </a:spcBef>
              <a:buClrTx/>
              <a:buSzTx/>
              <a:buFontTx/>
              <a:buChar char="•"/>
            </a:pPr>
            <a:r>
              <a:rPr lang="en-US" sz="1200" dirty="0" smtClean="0"/>
              <a:t>Create </a:t>
            </a:r>
            <a:r>
              <a:rPr lang="en-US" sz="1200" dirty="0"/>
              <a:t>and extend MRM meta-model</a:t>
            </a:r>
            <a:endParaRPr lang="en-US" sz="1200" dirty="0" smtClean="0"/>
          </a:p>
          <a:p>
            <a:pPr marL="112713" indent="-112713" algn="l">
              <a:lnSpc>
                <a:spcPct val="100000"/>
              </a:lnSpc>
              <a:spcBef>
                <a:spcPct val="0"/>
              </a:spcBef>
              <a:buClrTx/>
              <a:buSzTx/>
              <a:buFontTx/>
              <a:buChar char="•"/>
            </a:pPr>
            <a:r>
              <a:rPr lang="en-US" sz="1200" dirty="0" smtClean="0"/>
              <a:t>Compare </a:t>
            </a:r>
            <a:r>
              <a:rPr lang="en-US" sz="1200" dirty="0"/>
              <a:t>meta models (versions of one municipality or across municipalities)</a:t>
            </a:r>
          </a:p>
        </p:txBody>
      </p:sp>
      <p:sp>
        <p:nvSpPr>
          <p:cNvPr id="36" name="Text Box 33"/>
          <p:cNvSpPr txBox="1">
            <a:spLocks noChangeArrowheads="1"/>
          </p:cNvSpPr>
          <p:nvPr/>
        </p:nvSpPr>
        <p:spPr bwMode="auto">
          <a:xfrm>
            <a:off x="2779713" y="4816475"/>
            <a:ext cx="4073525" cy="1754187"/>
          </a:xfrm>
          <a:prstGeom prst="rect">
            <a:avLst/>
          </a:prstGeom>
          <a:noFill/>
          <a:ln w="9525">
            <a:noFill/>
            <a:miter lim="800000"/>
            <a:headEnd/>
            <a:tailEnd/>
          </a:ln>
        </p:spPr>
        <p:txBody>
          <a:bodyPr>
            <a:prstTxWarp prst="textNoShape">
              <a:avLst/>
            </a:prstTxWarp>
            <a:spAutoFit/>
          </a:bodyPr>
          <a:lstStyle/>
          <a:p>
            <a:pPr marL="114300" lvl="1" indent="-114300" algn="l">
              <a:lnSpc>
                <a:spcPct val="100000"/>
              </a:lnSpc>
              <a:spcBef>
                <a:spcPct val="0"/>
              </a:spcBef>
              <a:buClrTx/>
              <a:buSzTx/>
              <a:buFontTx/>
              <a:buChar char="•"/>
            </a:pPr>
            <a:r>
              <a:rPr lang="en-US" sz="1200" dirty="0"/>
              <a:t>Create &amp; manage business components </a:t>
            </a:r>
          </a:p>
          <a:p>
            <a:pPr marL="114300" lvl="1" indent="-114300" algn="l">
              <a:lnSpc>
                <a:spcPct val="100000"/>
              </a:lnSpc>
              <a:spcBef>
                <a:spcPct val="0"/>
              </a:spcBef>
              <a:buClrTx/>
              <a:buSzTx/>
              <a:buFontTx/>
              <a:buChar char="•"/>
            </a:pPr>
            <a:r>
              <a:rPr lang="en-US" sz="1200" dirty="0"/>
              <a:t>Build relationships between components</a:t>
            </a:r>
          </a:p>
          <a:p>
            <a:pPr marL="114300" lvl="1" indent="-114300" algn="l">
              <a:lnSpc>
                <a:spcPct val="100000"/>
              </a:lnSpc>
              <a:spcBef>
                <a:spcPct val="0"/>
              </a:spcBef>
              <a:buClrTx/>
              <a:buSzTx/>
              <a:buFontTx/>
              <a:buChar char="•"/>
            </a:pPr>
            <a:r>
              <a:rPr lang="en-US" sz="1200" dirty="0"/>
              <a:t>Query business components</a:t>
            </a:r>
          </a:p>
          <a:p>
            <a:pPr marL="114300" lvl="1" indent="-114300" algn="l">
              <a:lnSpc>
                <a:spcPct val="100000"/>
              </a:lnSpc>
              <a:spcBef>
                <a:spcPct val="0"/>
              </a:spcBef>
              <a:buClrTx/>
              <a:buSzTx/>
              <a:buFontTx/>
              <a:buChar char="•"/>
            </a:pPr>
            <a:r>
              <a:rPr lang="en-US" sz="1200" dirty="0"/>
              <a:t>Compare business components in one municipality or across municipalities</a:t>
            </a:r>
          </a:p>
          <a:p>
            <a:pPr marL="114300" lvl="1" indent="-114300" algn="l">
              <a:lnSpc>
                <a:spcPct val="100000"/>
              </a:lnSpc>
              <a:spcBef>
                <a:spcPct val="0"/>
              </a:spcBef>
              <a:buClrTx/>
              <a:buSzTx/>
              <a:buFontTx/>
              <a:buChar char="•"/>
            </a:pPr>
            <a:r>
              <a:rPr lang="en-US" sz="1200" dirty="0"/>
              <a:t>Import/Export business component matrices</a:t>
            </a:r>
          </a:p>
          <a:p>
            <a:pPr marL="114300" lvl="1" indent="-114300" algn="l">
              <a:lnSpc>
                <a:spcPct val="100000"/>
              </a:lnSpc>
              <a:spcBef>
                <a:spcPct val="0"/>
              </a:spcBef>
              <a:buClrTx/>
              <a:buSzTx/>
              <a:buFontTx/>
              <a:buChar char="•"/>
            </a:pPr>
            <a:r>
              <a:rPr lang="en-US" sz="1200" dirty="0"/>
              <a:t>Elaborate on business components with documents, BPMN diagrams, UC diagrams</a:t>
            </a:r>
          </a:p>
          <a:p>
            <a:pPr algn="l">
              <a:lnSpc>
                <a:spcPct val="100000"/>
              </a:lnSpc>
              <a:spcBef>
                <a:spcPct val="0"/>
              </a:spcBef>
              <a:buClrTx/>
              <a:buSzTx/>
              <a:buFontTx/>
              <a:buChar char="•"/>
            </a:pPr>
            <a:endParaRPr lang="en-US" sz="1200" dirty="0"/>
          </a:p>
        </p:txBody>
      </p:sp>
      <p:pic>
        <p:nvPicPr>
          <p:cNvPr id="37" name="Picture 36"/>
          <p:cNvPicPr>
            <a:picLocks noChangeAspect="1"/>
          </p:cNvPicPr>
          <p:nvPr/>
        </p:nvPicPr>
        <p:blipFill>
          <a:blip r:embed="rId5"/>
          <a:stretch>
            <a:fillRect/>
          </a:stretch>
        </p:blipFill>
        <p:spPr>
          <a:xfrm>
            <a:off x="6769579" y="3322638"/>
            <a:ext cx="2064859" cy="1493837"/>
          </a:xfrm>
          <a:prstGeom prst="rect">
            <a:avLst/>
          </a:prstGeom>
        </p:spPr>
      </p:pic>
      <p:pic>
        <p:nvPicPr>
          <p:cNvPr id="38" name="Picture 37"/>
          <p:cNvPicPr>
            <a:picLocks noChangeAspect="1"/>
          </p:cNvPicPr>
          <p:nvPr/>
        </p:nvPicPr>
        <p:blipFill>
          <a:blip r:embed="rId5"/>
          <a:stretch>
            <a:fillRect/>
          </a:stretch>
        </p:blipFill>
        <p:spPr>
          <a:xfrm>
            <a:off x="3478691" y="3200400"/>
            <a:ext cx="2064859" cy="1493837"/>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SDW Option 2: Assessment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Do meta-model using UML profile</a:t>
            </a:r>
          </a:p>
          <a:p>
            <a:pPr lvl="1"/>
            <a:r>
              <a:rPr lang="en-US" dirty="0" smtClean="0"/>
              <a:t>Generate tooling UI from UML profile</a:t>
            </a:r>
          </a:p>
          <a:p>
            <a:r>
              <a:rPr lang="en-US" dirty="0" smtClean="0"/>
              <a:t>Instance model is a UML model with applied profile</a:t>
            </a:r>
          </a:p>
          <a:p>
            <a:pPr lvl="1"/>
            <a:r>
              <a:rPr lang="en-US" dirty="0" smtClean="0"/>
              <a:t>Can exploit </a:t>
            </a:r>
            <a:r>
              <a:rPr lang="en-US" dirty="0" err="1" smtClean="0"/>
              <a:t>SysML</a:t>
            </a:r>
            <a:r>
              <a:rPr lang="en-US" dirty="0" smtClean="0"/>
              <a:t> and/or SoaML for services modeling, BMM for business motivation and strategy</a:t>
            </a:r>
          </a:p>
          <a:p>
            <a:pPr lvl="1"/>
            <a:r>
              <a:rPr lang="en-US" dirty="0" smtClean="0"/>
              <a:t>BIRT and Insight for reporting</a:t>
            </a:r>
          </a:p>
          <a:p>
            <a:pPr lvl="1"/>
            <a:r>
              <a:rPr lang="en-US" dirty="0" smtClean="0"/>
              <a:t>Similar solution for matrix/spreadsheet editing</a:t>
            </a:r>
          </a:p>
          <a:p>
            <a:pPr lvl="1"/>
            <a:r>
              <a:rPr lang="en-US" dirty="0" smtClean="0"/>
              <a:t>Direct support for diagrams and rich text documents</a:t>
            </a:r>
          </a:p>
          <a:p>
            <a:pPr lvl="1"/>
            <a:r>
              <a:rPr lang="en-US" dirty="0" smtClean="0"/>
              <a:t>Integration with </a:t>
            </a:r>
            <a:r>
              <a:rPr lang="en-US" dirty="0" err="1" smtClean="0"/>
              <a:t>WebSphere</a:t>
            </a:r>
            <a:r>
              <a:rPr lang="en-US" dirty="0" smtClean="0"/>
              <a:t> Business Modeler</a:t>
            </a:r>
          </a:p>
          <a:p>
            <a:r>
              <a:rPr lang="en-US" dirty="0" smtClean="0"/>
              <a:t>Mostly single tool solution</a:t>
            </a:r>
            <a:r>
              <a:rPr lang="en-US" dirty="0" smtClean="0"/>
              <a:t> but with </a:t>
            </a:r>
            <a:r>
              <a:rPr lang="en-US" dirty="0" smtClean="0"/>
              <a:t>limited Web UI</a:t>
            </a:r>
          </a:p>
          <a:p>
            <a:pPr lvl="1"/>
            <a:r>
              <a:rPr lang="en-US" dirty="0" err="1" smtClean="0"/>
              <a:t>RSx</a:t>
            </a:r>
            <a:r>
              <a:rPr lang="en-US" dirty="0" smtClean="0"/>
              <a:t> 8 and CAM 3.0 provide read-only web access and review, markup and commenting</a:t>
            </a:r>
          </a:p>
          <a:p>
            <a:r>
              <a:rPr lang="en-US" dirty="0" smtClean="0"/>
              <a:t>Good solution if downstream IT development and deployment is primary value proposition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 name="Rectangle 33"/>
          <p:cNvSpPr>
            <a:spLocks noChangeArrowheads="1"/>
          </p:cNvSpPr>
          <p:nvPr/>
        </p:nvSpPr>
        <p:spPr bwMode="auto">
          <a:xfrm>
            <a:off x="4518025" y="3224213"/>
            <a:ext cx="1849438" cy="1466850"/>
          </a:xfrm>
          <a:prstGeom prst="rect">
            <a:avLst/>
          </a:prstGeom>
          <a:blipFill dpi="0" rotWithShape="1">
            <a:blip r:embed="rId3">
              <a:alphaModFix amt="91000"/>
            </a:blip>
            <a:srcRect/>
            <a:stretch>
              <a:fillRect/>
            </a:stretch>
          </a:blipFill>
          <a:ln w="12700">
            <a:noFill/>
            <a:round/>
            <a:headEnd/>
            <a:tailEnd/>
          </a:ln>
        </p:spPr>
        <p:txBody>
          <a:bodyPr anchor="ctr">
            <a:prstTxWarp prst="textNoShape">
              <a:avLst/>
            </a:prstTxWarp>
          </a:bodyPr>
          <a:lstStyle/>
          <a:p>
            <a:endParaRPr lang="en-US"/>
          </a:p>
        </p:txBody>
      </p:sp>
      <p:sp>
        <p:nvSpPr>
          <p:cNvPr id="113667" name="Slide Number Placeholder 3"/>
          <p:cNvSpPr>
            <a:spLocks noGrp="1"/>
          </p:cNvSpPr>
          <p:nvPr>
            <p:ph type="sldNum" sz="quarter" idx="10"/>
          </p:nvPr>
        </p:nvSpPr>
        <p:spPr>
          <a:noFill/>
        </p:spPr>
        <p:txBody>
          <a:bodyPr/>
          <a:lstStyle/>
          <a:p>
            <a:fld id="{6EB8FEEE-A85D-2E4C-8610-87158876897F}" type="slidenum">
              <a:rPr lang="en-GB" smtClean="0"/>
              <a:pPr/>
              <a:t>15</a:t>
            </a:fld>
            <a:endParaRPr lang="en-GB" smtClean="0"/>
          </a:p>
        </p:txBody>
      </p:sp>
      <p:sp>
        <p:nvSpPr>
          <p:cNvPr id="113668" name="Rectangle 2"/>
          <p:cNvSpPr>
            <a:spLocks noGrp="1" noChangeArrowheads="1"/>
          </p:cNvSpPr>
          <p:nvPr>
            <p:ph type="title"/>
          </p:nvPr>
        </p:nvSpPr>
        <p:spPr>
          <a:xfrm>
            <a:off x="0" y="414338"/>
            <a:ext cx="8943975" cy="493712"/>
          </a:xfrm>
        </p:spPr>
        <p:txBody>
          <a:bodyPr>
            <a:noAutofit/>
          </a:bodyPr>
          <a:lstStyle/>
          <a:p>
            <a:r>
              <a:rPr lang="en-US" sz="3600" dirty="0" smtClean="0"/>
              <a:t>SDW Option 3: Rational System Architect</a:t>
            </a:r>
            <a:endParaRPr lang="en-US" sz="3600" dirty="0"/>
          </a:p>
        </p:txBody>
      </p:sp>
      <p:pic>
        <p:nvPicPr>
          <p:cNvPr id="113669" name="Picture 6" descr="Quickr"/>
          <p:cNvPicPr>
            <a:picLocks noChangeAspect="1" noChangeArrowheads="1"/>
          </p:cNvPicPr>
          <p:nvPr/>
        </p:nvPicPr>
        <p:blipFill>
          <a:blip r:embed="rId4"/>
          <a:srcRect/>
          <a:stretch>
            <a:fillRect/>
          </a:stretch>
        </p:blipFill>
        <p:spPr bwMode="auto">
          <a:xfrm>
            <a:off x="627063" y="3143250"/>
            <a:ext cx="1828800" cy="1414463"/>
          </a:xfrm>
          <a:prstGeom prst="rect">
            <a:avLst/>
          </a:prstGeom>
          <a:noFill/>
          <a:ln w="28575">
            <a:solidFill>
              <a:srgbClr val="FFFF00"/>
            </a:solidFill>
            <a:miter lim="800000"/>
            <a:headEnd/>
            <a:tailEnd/>
          </a:ln>
        </p:spPr>
      </p:pic>
      <p:sp>
        <p:nvSpPr>
          <p:cNvPr id="113670" name="Text Box 7"/>
          <p:cNvSpPr txBox="1">
            <a:spLocks noChangeArrowheads="1"/>
          </p:cNvSpPr>
          <p:nvPr/>
        </p:nvSpPr>
        <p:spPr bwMode="auto">
          <a:xfrm>
            <a:off x="946150" y="2741613"/>
            <a:ext cx="1179513" cy="304800"/>
          </a:xfrm>
          <a:prstGeom prst="rect">
            <a:avLst/>
          </a:prstGeom>
          <a:noFill/>
          <a:ln w="9525">
            <a:noFill/>
            <a:miter lim="800000"/>
            <a:headEnd/>
            <a:tailEnd/>
          </a:ln>
        </p:spPr>
        <p:txBody>
          <a:bodyPr wrap="none">
            <a:prstTxWarp prst="textNoShape">
              <a:avLst/>
            </a:prstTxWarp>
            <a:spAutoFit/>
          </a:bodyPr>
          <a:lstStyle/>
          <a:p>
            <a:pPr algn="ctr">
              <a:lnSpc>
                <a:spcPct val="100000"/>
              </a:lnSpc>
              <a:spcBef>
                <a:spcPct val="0"/>
              </a:spcBef>
              <a:buClrTx/>
              <a:buSzTx/>
              <a:buFontTx/>
              <a:buNone/>
            </a:pPr>
            <a:r>
              <a:rPr lang="en-US" sz="1400" b="0"/>
              <a:t>Lotus Quickr</a:t>
            </a:r>
          </a:p>
        </p:txBody>
      </p:sp>
      <p:sp>
        <p:nvSpPr>
          <p:cNvPr id="113671" name="Text Box 8"/>
          <p:cNvSpPr txBox="1">
            <a:spLocks noChangeArrowheads="1"/>
          </p:cNvSpPr>
          <p:nvPr/>
        </p:nvSpPr>
        <p:spPr bwMode="auto">
          <a:xfrm>
            <a:off x="3260725" y="2579688"/>
            <a:ext cx="2514600" cy="522288"/>
          </a:xfrm>
          <a:prstGeom prst="rect">
            <a:avLst/>
          </a:prstGeom>
          <a:noFill/>
          <a:ln w="9525">
            <a:noFill/>
            <a:miter lim="800000"/>
            <a:headEnd/>
            <a:tailEnd/>
          </a:ln>
        </p:spPr>
        <p:txBody>
          <a:bodyPr>
            <a:prstTxWarp prst="textNoShape">
              <a:avLst/>
            </a:prstTxWarp>
            <a:spAutoFit/>
          </a:bodyPr>
          <a:lstStyle/>
          <a:p>
            <a:pPr algn="ctr">
              <a:lnSpc>
                <a:spcPct val="100000"/>
              </a:lnSpc>
              <a:spcBef>
                <a:spcPct val="0"/>
              </a:spcBef>
              <a:buClrTx/>
              <a:buSzTx/>
              <a:buFontTx/>
              <a:buNone/>
            </a:pPr>
            <a:r>
              <a:rPr lang="en-US" sz="1400" b="0" dirty="0"/>
              <a:t>Rational System Architect, SA/XT, </a:t>
            </a:r>
            <a:r>
              <a:rPr lang="en-US" sz="1400" b="0" dirty="0" smtClean="0"/>
              <a:t>RAM, </a:t>
            </a:r>
            <a:r>
              <a:rPr lang="en-US" sz="1400" b="0" dirty="0"/>
              <a:t>RPE</a:t>
            </a:r>
          </a:p>
        </p:txBody>
      </p:sp>
      <p:sp>
        <p:nvSpPr>
          <p:cNvPr id="113672" name="Text Box 9"/>
          <p:cNvSpPr txBox="1">
            <a:spLocks noChangeArrowheads="1"/>
          </p:cNvSpPr>
          <p:nvPr/>
        </p:nvSpPr>
        <p:spPr bwMode="auto">
          <a:xfrm>
            <a:off x="6759575" y="2579688"/>
            <a:ext cx="2384425" cy="523875"/>
          </a:xfrm>
          <a:prstGeom prst="rect">
            <a:avLst/>
          </a:prstGeom>
          <a:noFill/>
          <a:ln w="9525">
            <a:noFill/>
            <a:miter lim="800000"/>
            <a:headEnd/>
            <a:tailEnd/>
          </a:ln>
        </p:spPr>
        <p:txBody>
          <a:bodyPr>
            <a:prstTxWarp prst="textNoShape">
              <a:avLst/>
            </a:prstTxWarp>
            <a:spAutoFit/>
          </a:bodyPr>
          <a:lstStyle/>
          <a:p>
            <a:pPr algn="ctr">
              <a:lnSpc>
                <a:spcPct val="100000"/>
              </a:lnSpc>
              <a:spcBef>
                <a:spcPct val="0"/>
              </a:spcBef>
              <a:buClrTx/>
              <a:buSzTx/>
              <a:buFontTx/>
              <a:buNone/>
            </a:pPr>
            <a:r>
              <a:rPr lang="en-US" sz="1400" b="0"/>
              <a:t>Rational System Architect Extensibility</a:t>
            </a:r>
          </a:p>
        </p:txBody>
      </p:sp>
      <p:sp>
        <p:nvSpPr>
          <p:cNvPr id="113673" name="Oval 11"/>
          <p:cNvSpPr>
            <a:spLocks noChangeArrowheads="1"/>
          </p:cNvSpPr>
          <p:nvPr/>
        </p:nvSpPr>
        <p:spPr bwMode="auto">
          <a:xfrm>
            <a:off x="1312863" y="1447800"/>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13674" name="Line 12"/>
          <p:cNvSpPr>
            <a:spLocks noChangeShapeType="1"/>
          </p:cNvSpPr>
          <p:nvPr/>
        </p:nvSpPr>
        <p:spPr bwMode="auto">
          <a:xfrm>
            <a:off x="1465263" y="1752600"/>
            <a:ext cx="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3675" name="Line 13"/>
          <p:cNvSpPr>
            <a:spLocks noChangeShapeType="1"/>
          </p:cNvSpPr>
          <p:nvPr/>
        </p:nvSpPr>
        <p:spPr bwMode="auto">
          <a:xfrm>
            <a:off x="1312863" y="1828800"/>
            <a:ext cx="304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3676" name="Line 14"/>
          <p:cNvSpPr>
            <a:spLocks noChangeShapeType="1"/>
          </p:cNvSpPr>
          <p:nvPr/>
        </p:nvSpPr>
        <p:spPr bwMode="auto">
          <a:xfrm flipH="1">
            <a:off x="1312863"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3677" name="Line 15"/>
          <p:cNvSpPr>
            <a:spLocks noChangeShapeType="1"/>
          </p:cNvSpPr>
          <p:nvPr/>
        </p:nvSpPr>
        <p:spPr bwMode="auto">
          <a:xfrm>
            <a:off x="1465263"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3678" name="Text Box 16"/>
          <p:cNvSpPr txBox="1">
            <a:spLocks noChangeArrowheads="1"/>
          </p:cNvSpPr>
          <p:nvPr/>
        </p:nvSpPr>
        <p:spPr bwMode="auto">
          <a:xfrm>
            <a:off x="800100" y="990600"/>
            <a:ext cx="1328738" cy="304800"/>
          </a:xfrm>
          <a:prstGeom prst="rect">
            <a:avLst/>
          </a:prstGeom>
          <a:noFill/>
          <a:ln w="9525">
            <a:noFill/>
            <a:miter lim="800000"/>
            <a:headEnd/>
            <a:tailEnd/>
          </a:ln>
        </p:spPr>
        <p:txBody>
          <a:bodyPr wrap="none">
            <a:prstTxWarp prst="textNoShape">
              <a:avLst/>
            </a:prstTxWarp>
            <a:spAutoFit/>
          </a:bodyPr>
          <a:lstStyle/>
          <a:p>
            <a:pPr algn="ctr">
              <a:lnSpc>
                <a:spcPct val="100000"/>
              </a:lnSpc>
              <a:spcBef>
                <a:spcPct val="0"/>
              </a:spcBef>
              <a:buClrTx/>
              <a:buSzTx/>
              <a:buFontTx/>
              <a:buNone/>
            </a:pPr>
            <a:r>
              <a:rPr lang="en-US" sz="1400" b="0"/>
              <a:t>Business User</a:t>
            </a:r>
          </a:p>
        </p:txBody>
      </p:sp>
      <p:sp>
        <p:nvSpPr>
          <p:cNvPr id="113679" name="Oval 17"/>
          <p:cNvSpPr>
            <a:spLocks noChangeArrowheads="1"/>
          </p:cNvSpPr>
          <p:nvPr/>
        </p:nvSpPr>
        <p:spPr bwMode="auto">
          <a:xfrm>
            <a:off x="4438650" y="1447800"/>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13680" name="Line 18"/>
          <p:cNvSpPr>
            <a:spLocks noChangeShapeType="1"/>
          </p:cNvSpPr>
          <p:nvPr/>
        </p:nvSpPr>
        <p:spPr bwMode="auto">
          <a:xfrm>
            <a:off x="4591050" y="1752600"/>
            <a:ext cx="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3681" name="Line 19"/>
          <p:cNvSpPr>
            <a:spLocks noChangeShapeType="1"/>
          </p:cNvSpPr>
          <p:nvPr/>
        </p:nvSpPr>
        <p:spPr bwMode="auto">
          <a:xfrm>
            <a:off x="4438650" y="1828800"/>
            <a:ext cx="304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3682" name="Line 20"/>
          <p:cNvSpPr>
            <a:spLocks noChangeShapeType="1"/>
          </p:cNvSpPr>
          <p:nvPr/>
        </p:nvSpPr>
        <p:spPr bwMode="auto">
          <a:xfrm flipH="1">
            <a:off x="4438650"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3683" name="Line 21"/>
          <p:cNvSpPr>
            <a:spLocks noChangeShapeType="1"/>
          </p:cNvSpPr>
          <p:nvPr/>
        </p:nvSpPr>
        <p:spPr bwMode="auto">
          <a:xfrm>
            <a:off x="4591050"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3684" name="Text Box 22"/>
          <p:cNvSpPr txBox="1">
            <a:spLocks noChangeArrowheads="1"/>
          </p:cNvSpPr>
          <p:nvPr/>
        </p:nvSpPr>
        <p:spPr bwMode="auto">
          <a:xfrm>
            <a:off x="3822700" y="990600"/>
            <a:ext cx="1536700" cy="304800"/>
          </a:xfrm>
          <a:prstGeom prst="rect">
            <a:avLst/>
          </a:prstGeom>
          <a:noFill/>
          <a:ln w="9525">
            <a:noFill/>
            <a:miter lim="800000"/>
            <a:headEnd/>
            <a:tailEnd/>
          </a:ln>
        </p:spPr>
        <p:txBody>
          <a:bodyPr wrap="none">
            <a:prstTxWarp prst="textNoShape">
              <a:avLst/>
            </a:prstTxWarp>
            <a:spAutoFit/>
          </a:bodyPr>
          <a:lstStyle/>
          <a:p>
            <a:pPr algn="ctr">
              <a:lnSpc>
                <a:spcPct val="100000"/>
              </a:lnSpc>
              <a:spcBef>
                <a:spcPct val="0"/>
              </a:spcBef>
              <a:buClrTx/>
              <a:buSzTx/>
              <a:buFontTx/>
              <a:buNone/>
            </a:pPr>
            <a:r>
              <a:rPr lang="en-US" sz="1400" b="0"/>
              <a:t>Business Analyst</a:t>
            </a:r>
          </a:p>
        </p:txBody>
      </p:sp>
      <p:sp>
        <p:nvSpPr>
          <p:cNvPr id="113685" name="Oval 23"/>
          <p:cNvSpPr>
            <a:spLocks noChangeArrowheads="1"/>
          </p:cNvSpPr>
          <p:nvPr/>
        </p:nvSpPr>
        <p:spPr bwMode="auto">
          <a:xfrm>
            <a:off x="7751763" y="1447800"/>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13686" name="Line 24"/>
          <p:cNvSpPr>
            <a:spLocks noChangeShapeType="1"/>
          </p:cNvSpPr>
          <p:nvPr/>
        </p:nvSpPr>
        <p:spPr bwMode="auto">
          <a:xfrm>
            <a:off x="7904163" y="1752600"/>
            <a:ext cx="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3687" name="Line 25"/>
          <p:cNvSpPr>
            <a:spLocks noChangeShapeType="1"/>
          </p:cNvSpPr>
          <p:nvPr/>
        </p:nvSpPr>
        <p:spPr bwMode="auto">
          <a:xfrm>
            <a:off x="7751763" y="1828800"/>
            <a:ext cx="304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3688" name="Line 26"/>
          <p:cNvSpPr>
            <a:spLocks noChangeShapeType="1"/>
          </p:cNvSpPr>
          <p:nvPr/>
        </p:nvSpPr>
        <p:spPr bwMode="auto">
          <a:xfrm flipH="1">
            <a:off x="7751763"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3689" name="Line 27"/>
          <p:cNvSpPr>
            <a:spLocks noChangeShapeType="1"/>
          </p:cNvSpPr>
          <p:nvPr/>
        </p:nvSpPr>
        <p:spPr bwMode="auto">
          <a:xfrm>
            <a:off x="7904163" y="2057400"/>
            <a:ext cx="15240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3690" name="Text Box 28"/>
          <p:cNvSpPr txBox="1">
            <a:spLocks noChangeArrowheads="1"/>
          </p:cNvSpPr>
          <p:nvPr/>
        </p:nvSpPr>
        <p:spPr bwMode="auto">
          <a:xfrm>
            <a:off x="7270750" y="990600"/>
            <a:ext cx="1266825" cy="304800"/>
          </a:xfrm>
          <a:prstGeom prst="rect">
            <a:avLst/>
          </a:prstGeom>
          <a:noFill/>
          <a:ln w="9525">
            <a:noFill/>
            <a:miter lim="800000"/>
            <a:headEnd/>
            <a:tailEnd/>
          </a:ln>
        </p:spPr>
        <p:txBody>
          <a:bodyPr wrap="none">
            <a:prstTxWarp prst="textNoShape">
              <a:avLst/>
            </a:prstTxWarp>
            <a:spAutoFit/>
          </a:bodyPr>
          <a:lstStyle/>
          <a:p>
            <a:pPr algn="ctr">
              <a:lnSpc>
                <a:spcPct val="100000"/>
              </a:lnSpc>
              <a:spcBef>
                <a:spcPct val="0"/>
              </a:spcBef>
              <a:buClrTx/>
              <a:buSzTx/>
              <a:buFontTx/>
              <a:buNone/>
            </a:pPr>
            <a:r>
              <a:rPr lang="en-US" sz="1400" b="0"/>
              <a:t>Meta Modeler</a:t>
            </a:r>
          </a:p>
        </p:txBody>
      </p:sp>
      <p:sp>
        <p:nvSpPr>
          <p:cNvPr id="113691" name="AutoShape 29"/>
          <p:cNvSpPr>
            <a:spLocks/>
          </p:cNvSpPr>
          <p:nvPr/>
        </p:nvSpPr>
        <p:spPr bwMode="auto">
          <a:xfrm rot="5400000">
            <a:off x="1350963" y="1481138"/>
            <a:ext cx="304800" cy="1905000"/>
          </a:xfrm>
          <a:prstGeom prst="leftBrace">
            <a:avLst>
              <a:gd name="adj1" fmla="val 52083"/>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113692" name="AutoShape 30"/>
          <p:cNvSpPr>
            <a:spLocks/>
          </p:cNvSpPr>
          <p:nvPr/>
        </p:nvSpPr>
        <p:spPr bwMode="auto">
          <a:xfrm rot="5400000">
            <a:off x="7734300" y="1481138"/>
            <a:ext cx="304800" cy="1905000"/>
          </a:xfrm>
          <a:prstGeom prst="leftBrace">
            <a:avLst>
              <a:gd name="adj1" fmla="val 52083"/>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113693" name="AutoShape 31"/>
          <p:cNvSpPr>
            <a:spLocks/>
          </p:cNvSpPr>
          <p:nvPr/>
        </p:nvSpPr>
        <p:spPr bwMode="auto">
          <a:xfrm rot="5400000">
            <a:off x="4438650" y="1481138"/>
            <a:ext cx="304800" cy="1905000"/>
          </a:xfrm>
          <a:prstGeom prst="leftBrace">
            <a:avLst>
              <a:gd name="adj1" fmla="val 52083"/>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113694" name="Text Box 32"/>
          <p:cNvSpPr txBox="1">
            <a:spLocks noChangeArrowheads="1"/>
          </p:cNvSpPr>
          <p:nvPr/>
        </p:nvSpPr>
        <p:spPr bwMode="auto">
          <a:xfrm>
            <a:off x="287338" y="5029200"/>
            <a:ext cx="2622550" cy="830263"/>
          </a:xfrm>
          <a:prstGeom prst="rect">
            <a:avLst/>
          </a:prstGeom>
          <a:noFill/>
          <a:ln w="9525">
            <a:noFill/>
            <a:miter lim="800000"/>
            <a:headEnd/>
            <a:tailEnd/>
          </a:ln>
        </p:spPr>
        <p:txBody>
          <a:bodyPr>
            <a:prstTxWarp prst="textNoShape">
              <a:avLst/>
            </a:prstTxWarp>
            <a:spAutoFit/>
          </a:bodyPr>
          <a:lstStyle/>
          <a:p>
            <a:pPr marL="114300" indent="-114300" algn="l">
              <a:lnSpc>
                <a:spcPct val="100000"/>
              </a:lnSpc>
              <a:spcBef>
                <a:spcPct val="0"/>
              </a:spcBef>
              <a:buClrTx/>
              <a:buSzTx/>
              <a:buFontTx/>
              <a:buChar char="•"/>
            </a:pPr>
            <a:r>
              <a:rPr lang="en-US" sz="1200"/>
              <a:t>Review business component content published from SA</a:t>
            </a:r>
          </a:p>
          <a:p>
            <a:pPr marL="114300" indent="-114300" algn="l">
              <a:lnSpc>
                <a:spcPct val="100000"/>
              </a:lnSpc>
              <a:spcBef>
                <a:spcPct val="0"/>
              </a:spcBef>
              <a:buClrTx/>
              <a:buSzTx/>
              <a:buFontTx/>
              <a:buChar char="•"/>
            </a:pPr>
            <a:r>
              <a:rPr lang="en-US" sz="1200"/>
              <a:t>Collaborate – forums, wikis</a:t>
            </a:r>
          </a:p>
          <a:p>
            <a:pPr marL="114300" indent="-114300" algn="l">
              <a:lnSpc>
                <a:spcPct val="100000"/>
              </a:lnSpc>
              <a:spcBef>
                <a:spcPct val="0"/>
              </a:spcBef>
              <a:buClrTx/>
              <a:buSzTx/>
              <a:buFontTx/>
              <a:buChar char="•"/>
            </a:pPr>
            <a:endParaRPr lang="en-US" sz="1200"/>
          </a:p>
        </p:txBody>
      </p:sp>
      <p:sp>
        <p:nvSpPr>
          <p:cNvPr id="113695" name="Text Box 33"/>
          <p:cNvSpPr txBox="1">
            <a:spLocks noChangeArrowheads="1"/>
          </p:cNvSpPr>
          <p:nvPr/>
        </p:nvSpPr>
        <p:spPr bwMode="auto">
          <a:xfrm>
            <a:off x="2843213" y="4621213"/>
            <a:ext cx="4073525" cy="1754187"/>
          </a:xfrm>
          <a:prstGeom prst="rect">
            <a:avLst/>
          </a:prstGeom>
          <a:noFill/>
          <a:ln w="9525">
            <a:noFill/>
            <a:miter lim="800000"/>
            <a:headEnd/>
            <a:tailEnd/>
          </a:ln>
        </p:spPr>
        <p:txBody>
          <a:bodyPr>
            <a:prstTxWarp prst="textNoShape">
              <a:avLst/>
            </a:prstTxWarp>
            <a:spAutoFit/>
          </a:bodyPr>
          <a:lstStyle/>
          <a:p>
            <a:pPr marL="114300" lvl="1" indent="-114300" algn="l">
              <a:lnSpc>
                <a:spcPct val="100000"/>
              </a:lnSpc>
              <a:spcBef>
                <a:spcPct val="0"/>
              </a:spcBef>
              <a:buClrTx/>
              <a:buSzTx/>
              <a:buFontTx/>
              <a:buChar char="•"/>
            </a:pPr>
            <a:r>
              <a:rPr lang="en-US" sz="1200" dirty="0"/>
              <a:t>Create &amp; manage business components </a:t>
            </a:r>
          </a:p>
          <a:p>
            <a:pPr marL="114300" lvl="1" indent="-114300" algn="l">
              <a:lnSpc>
                <a:spcPct val="100000"/>
              </a:lnSpc>
              <a:spcBef>
                <a:spcPct val="0"/>
              </a:spcBef>
              <a:buClrTx/>
              <a:buSzTx/>
              <a:buFontTx/>
              <a:buChar char="•"/>
            </a:pPr>
            <a:r>
              <a:rPr lang="en-US" sz="1200" dirty="0"/>
              <a:t>Build relationships between components</a:t>
            </a:r>
          </a:p>
          <a:p>
            <a:pPr marL="114300" lvl="1" indent="-114300" algn="l">
              <a:lnSpc>
                <a:spcPct val="100000"/>
              </a:lnSpc>
              <a:spcBef>
                <a:spcPct val="0"/>
              </a:spcBef>
              <a:buClrTx/>
              <a:buSzTx/>
              <a:buFontTx/>
              <a:buChar char="•"/>
            </a:pPr>
            <a:r>
              <a:rPr lang="en-US" sz="1200" dirty="0"/>
              <a:t>Query business components</a:t>
            </a:r>
          </a:p>
          <a:p>
            <a:pPr marL="114300" lvl="1" indent="-114300" algn="l">
              <a:lnSpc>
                <a:spcPct val="100000"/>
              </a:lnSpc>
              <a:spcBef>
                <a:spcPct val="0"/>
              </a:spcBef>
              <a:buClrTx/>
              <a:buSzTx/>
              <a:buFontTx/>
              <a:buChar char="•"/>
            </a:pPr>
            <a:r>
              <a:rPr lang="en-US" sz="1200" dirty="0"/>
              <a:t>Compare business components in one municipality or across municipalities</a:t>
            </a:r>
          </a:p>
          <a:p>
            <a:pPr marL="114300" lvl="1" indent="-114300" algn="l">
              <a:lnSpc>
                <a:spcPct val="100000"/>
              </a:lnSpc>
              <a:spcBef>
                <a:spcPct val="0"/>
              </a:spcBef>
              <a:buClrTx/>
              <a:buSzTx/>
              <a:buFontTx/>
              <a:buChar char="•"/>
            </a:pPr>
            <a:r>
              <a:rPr lang="en-US" sz="1200" dirty="0"/>
              <a:t>Import/Export business component matrices</a:t>
            </a:r>
          </a:p>
          <a:p>
            <a:pPr marL="114300" lvl="1" indent="-114300" algn="l">
              <a:lnSpc>
                <a:spcPct val="100000"/>
              </a:lnSpc>
              <a:spcBef>
                <a:spcPct val="0"/>
              </a:spcBef>
              <a:buClrTx/>
              <a:buSzTx/>
              <a:buFontTx/>
              <a:buChar char="•"/>
            </a:pPr>
            <a:r>
              <a:rPr lang="en-US" sz="1200" dirty="0"/>
              <a:t>Elaborate on business components with documents, BPMN diagrams, UC diagrams</a:t>
            </a:r>
          </a:p>
          <a:p>
            <a:pPr algn="l">
              <a:lnSpc>
                <a:spcPct val="100000"/>
              </a:lnSpc>
              <a:spcBef>
                <a:spcPct val="0"/>
              </a:spcBef>
              <a:buClrTx/>
              <a:buSzTx/>
              <a:buFontTx/>
              <a:buChar char="•"/>
            </a:pPr>
            <a:endParaRPr lang="en-US" sz="1200" dirty="0"/>
          </a:p>
        </p:txBody>
      </p:sp>
      <p:sp>
        <p:nvSpPr>
          <p:cNvPr id="113696" name="Text Box 34"/>
          <p:cNvSpPr txBox="1">
            <a:spLocks noChangeArrowheads="1"/>
          </p:cNvSpPr>
          <p:nvPr/>
        </p:nvSpPr>
        <p:spPr bwMode="auto">
          <a:xfrm>
            <a:off x="6853238" y="5029200"/>
            <a:ext cx="2290762" cy="1200150"/>
          </a:xfrm>
          <a:prstGeom prst="rect">
            <a:avLst/>
          </a:prstGeom>
          <a:noFill/>
          <a:ln w="9525">
            <a:noFill/>
            <a:miter lim="800000"/>
            <a:headEnd/>
            <a:tailEnd/>
          </a:ln>
        </p:spPr>
        <p:txBody>
          <a:bodyPr>
            <a:prstTxWarp prst="textNoShape">
              <a:avLst/>
            </a:prstTxWarp>
            <a:spAutoFit/>
          </a:bodyPr>
          <a:lstStyle/>
          <a:p>
            <a:pPr marL="114300" indent="-114300" algn="l">
              <a:lnSpc>
                <a:spcPct val="100000"/>
              </a:lnSpc>
              <a:spcBef>
                <a:spcPct val="0"/>
              </a:spcBef>
              <a:buClrTx/>
              <a:buSzTx/>
              <a:buFontTx/>
              <a:buChar char="•"/>
            </a:pPr>
            <a:r>
              <a:rPr lang="en-US" sz="1200"/>
              <a:t>Create and extend MRM meta-model</a:t>
            </a:r>
          </a:p>
          <a:p>
            <a:pPr marL="114300" indent="-114300" algn="l">
              <a:lnSpc>
                <a:spcPct val="100000"/>
              </a:lnSpc>
              <a:spcBef>
                <a:spcPct val="0"/>
              </a:spcBef>
              <a:buClrTx/>
              <a:buSzTx/>
              <a:buFontTx/>
              <a:buChar char="•"/>
            </a:pPr>
            <a:r>
              <a:rPr lang="en-US" sz="1200"/>
              <a:t>Compare meta models (versions of one municipality or across municipalities)</a:t>
            </a:r>
          </a:p>
        </p:txBody>
      </p:sp>
      <p:pic>
        <p:nvPicPr>
          <p:cNvPr id="113697" name="Picture 3" descr="EaAngled copy"/>
          <p:cNvPicPr>
            <a:picLocks noChangeAspect="1" noChangeArrowheads="1"/>
          </p:cNvPicPr>
          <p:nvPr/>
        </p:nvPicPr>
        <p:blipFill>
          <a:blip r:embed="rId5"/>
          <a:srcRect/>
          <a:stretch>
            <a:fillRect/>
          </a:stretch>
        </p:blipFill>
        <p:spPr bwMode="auto">
          <a:xfrm>
            <a:off x="3140075" y="3036888"/>
            <a:ext cx="2297113" cy="1530350"/>
          </a:xfrm>
          <a:prstGeom prst="rect">
            <a:avLst/>
          </a:prstGeom>
          <a:noFill/>
          <a:ln w="9525">
            <a:noFill/>
            <a:miter lim="800000"/>
            <a:headEnd/>
            <a:tailEnd/>
          </a:ln>
        </p:spPr>
      </p:pic>
      <p:pic>
        <p:nvPicPr>
          <p:cNvPr id="113698" name="Picture 36"/>
          <p:cNvPicPr>
            <a:picLocks noChangeAspect="1"/>
          </p:cNvPicPr>
          <p:nvPr/>
        </p:nvPicPr>
        <p:blipFill>
          <a:blip r:embed="rId6"/>
          <a:srcRect/>
          <a:stretch>
            <a:fillRect/>
          </a:stretch>
        </p:blipFill>
        <p:spPr bwMode="auto">
          <a:xfrm>
            <a:off x="6581775" y="3198813"/>
            <a:ext cx="2392363" cy="16160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2000"/>
                                        <p:tgtEl>
                                          <p:spTgt spid="34"/>
                                        </p:tgtEl>
                                      </p:cBhvr>
                                    </p:animEffect>
                                  </p:childTnLst>
                                </p:cTn>
                              </p:par>
                              <p:par>
                                <p:cTn id="8" presetID="10" presetClass="exit" presetSubtype="0" fill="hold" grpId="1" nodeType="withEffect">
                                  <p:stCondLst>
                                    <p:cond delay="0"/>
                                  </p:stCondLst>
                                  <p:childTnLst>
                                    <p:animEffect transition="out" filter="fade">
                                      <p:cBhvr>
                                        <p:cTn id="9" dur="2000"/>
                                        <p:tgtEl>
                                          <p:spTgt spid="34"/>
                                        </p:tgtEl>
                                      </p:cBhvr>
                                    </p:animEffect>
                                    <p:set>
                                      <p:cBhvr>
                                        <p:cTn id="10" dur="1" fill="hold">
                                          <p:stCondLst>
                                            <p:cond delay="19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SDW Option 3: Assessment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Meta-model and models are in a single tool</a:t>
            </a:r>
          </a:p>
          <a:p>
            <a:r>
              <a:rPr lang="en-US" dirty="0" smtClean="0"/>
              <a:t>Supports lifecycle management through workspaces</a:t>
            </a:r>
          </a:p>
          <a:p>
            <a:r>
              <a:rPr lang="en-US" dirty="0" smtClean="0"/>
              <a:t>Integrates with Focal Point for strategic planning</a:t>
            </a:r>
          </a:p>
          <a:p>
            <a:r>
              <a:rPr lang="en-US" dirty="0" smtClean="0"/>
              <a:t>Integrates with </a:t>
            </a:r>
            <a:r>
              <a:rPr lang="en-US" dirty="0" err="1" smtClean="0"/>
              <a:t>Cognos</a:t>
            </a:r>
            <a:r>
              <a:rPr lang="en-US" dirty="0" smtClean="0"/>
              <a:t> for Business Intelligence</a:t>
            </a:r>
          </a:p>
          <a:p>
            <a:r>
              <a:rPr lang="en-US" dirty="0" smtClean="0"/>
              <a:t>Supports explorer, data forms, diagram and matrix views</a:t>
            </a:r>
          </a:p>
          <a:p>
            <a:r>
              <a:rPr lang="en-US" dirty="0" smtClean="0"/>
              <a:t>SA/XT provides Web interface with limited editing capability</a:t>
            </a:r>
          </a:p>
          <a:p>
            <a:r>
              <a:rPr lang="en-US" dirty="0" smtClean="0"/>
              <a:t>Powerful, flexible query mechanism, explorer diagrams and reporting</a:t>
            </a:r>
          </a:p>
          <a:p>
            <a:r>
              <a:rPr lang="en-US" dirty="0" smtClean="0"/>
              <a:t>Highly customizable for stakeholder viewpoints</a:t>
            </a:r>
          </a:p>
          <a:p>
            <a:r>
              <a:rPr lang="en-US" dirty="0" smtClean="0"/>
              <a:t>Supports model compare/merge</a:t>
            </a:r>
          </a:p>
          <a:p>
            <a:r>
              <a:rPr lang="en-US" dirty="0" smtClean="0"/>
              <a:t>Provides support for enterprise architecture including business and IT architecture for solution design</a:t>
            </a:r>
          </a:p>
          <a:p>
            <a:r>
              <a:rPr lang="en-US" dirty="0" smtClean="0"/>
              <a:t>Good solution if strategic planning is the primary value proposition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the Issues</a:t>
            </a:r>
            <a:endParaRPr lang="en-US" dirty="0"/>
          </a:p>
        </p:txBody>
      </p:sp>
      <p:graphicFrame>
        <p:nvGraphicFramePr>
          <p:cNvPr id="4" name="Table 3"/>
          <p:cNvGraphicFramePr>
            <a:graphicFrameLocks noGrp="1"/>
          </p:cNvGraphicFramePr>
          <p:nvPr/>
        </p:nvGraphicFramePr>
        <p:xfrm>
          <a:off x="219942" y="1397000"/>
          <a:ext cx="8783730" cy="4791325"/>
        </p:xfrm>
        <a:graphic>
          <a:graphicData uri="http://schemas.openxmlformats.org/drawingml/2006/table">
            <a:tbl>
              <a:tblPr firstRow="1" bandRow="1">
                <a:tableStyleId>{5C22544A-7EE6-4342-B048-85BDC9FD1C3A}</a:tableStyleId>
              </a:tblPr>
              <a:tblGrid>
                <a:gridCol w="4391865"/>
                <a:gridCol w="4391865"/>
              </a:tblGrid>
              <a:tr h="335163">
                <a:tc>
                  <a:txBody>
                    <a:bodyPr/>
                    <a:lstStyle/>
                    <a:p>
                      <a:r>
                        <a:rPr lang="en-US" sz="1600" dirty="0" smtClean="0"/>
                        <a:t>Issue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Addressed By</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78500">
                <a:tc>
                  <a:txBody>
                    <a:bodyPr/>
                    <a:lstStyle/>
                    <a:p>
                      <a:r>
                        <a:rPr lang="en-US" sz="1600" dirty="0" smtClean="0"/>
                        <a:t>Complex, licensing initial tool and project setup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Reduction in number</a:t>
                      </a:r>
                      <a:r>
                        <a:rPr lang="en-US" sz="1600" baseline="0" dirty="0" smtClean="0"/>
                        <a:t> of tools. SA replaces RSM, </a:t>
                      </a:r>
                      <a:r>
                        <a:rPr lang="en-US" sz="1600" baseline="0" dirty="0" err="1" smtClean="0"/>
                        <a:t>ReqPro</a:t>
                      </a:r>
                      <a:r>
                        <a:rPr lang="en-US" sz="1600" baseline="0" dirty="0" smtClean="0"/>
                        <a:t> and RRC</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78500">
                <a:tc>
                  <a:txBody>
                    <a:bodyPr/>
                    <a:lstStyle/>
                    <a:p>
                      <a:r>
                        <a:rPr lang="en-US" sz="1600" dirty="0" smtClean="0"/>
                        <a:t>Challenges running rich client apps in a WAN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Same problem</a:t>
                      </a:r>
                      <a:r>
                        <a:rPr lang="en-US" sz="1600" baseline="0" dirty="0" smtClean="0"/>
                        <a:t> with all options. SA runs in Remote Desktop Connection with floating license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316605">
                <a:tc>
                  <a:txBody>
                    <a:bodyPr/>
                    <a:lstStyle/>
                    <a:p>
                      <a:r>
                        <a:rPr lang="en-US" sz="1600" dirty="0" smtClean="0"/>
                        <a:t>Limited or manual integration between tools</a:t>
                      </a:r>
                    </a:p>
                    <a:p>
                      <a:pPr marL="227013" lvl="1" indent="-114300">
                        <a:buFont typeface="Arial"/>
                        <a:buChar char="•"/>
                      </a:pPr>
                      <a:r>
                        <a:rPr lang="en-US" sz="1600" dirty="0" smtClean="0"/>
                        <a:t>Meta-model and instance model</a:t>
                      </a:r>
                    </a:p>
                    <a:p>
                      <a:pPr marL="227013" lvl="1" indent="-114300">
                        <a:buFont typeface="Arial"/>
                        <a:buChar char="•"/>
                      </a:pPr>
                      <a:r>
                        <a:rPr lang="en-US" sz="1600" dirty="0" smtClean="0"/>
                        <a:t>Model and rich text &amp; graphics</a:t>
                      </a:r>
                    </a:p>
                    <a:p>
                      <a:pPr marL="227013" lvl="1" indent="-114300">
                        <a:buFont typeface="Arial"/>
                        <a:buChar char="•"/>
                      </a:pPr>
                      <a:r>
                        <a:rPr lang="en-US" sz="1600" dirty="0" smtClean="0"/>
                        <a:t>Model and collaboration environment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All</a:t>
                      </a:r>
                      <a:r>
                        <a:rPr lang="en-US" sz="1600" baseline="0" dirty="0" smtClean="0"/>
                        <a:t> models in SA. SA extensibility used to update </a:t>
                      </a:r>
                      <a:r>
                        <a:rPr lang="en-US" sz="1600" baseline="0" dirty="0" err="1" smtClean="0"/>
                        <a:t>metamodel</a:t>
                      </a:r>
                      <a:r>
                        <a:rPr lang="en-US" sz="1600" baseline="0" dirty="0" smtClean="0"/>
                        <a:t>. SA and SA/XT used to view and edit models. Uses SA browser, definitions, diagrams, matrices, explorer diagrams</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78500">
                <a:tc>
                  <a:txBody>
                    <a:bodyPr/>
                    <a:lstStyle/>
                    <a:p>
                      <a:r>
                        <a:rPr lang="en-US" sz="1600" dirty="0" smtClean="0"/>
                        <a:t>Lack of data validation on import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Eliminate</a:t>
                      </a:r>
                      <a:r>
                        <a:rPr lang="en-US" sz="1600" baseline="0" dirty="0" smtClean="0"/>
                        <a:t> as much as possible import/export as a means of integrating tools</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78500">
                <a:tc>
                  <a:txBody>
                    <a:bodyPr/>
                    <a:lstStyle/>
                    <a:p>
                      <a:r>
                        <a:rPr lang="en-US" sz="1600" dirty="0" smtClean="0"/>
                        <a:t>Limited support for model diagrams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SA has support for many standard diagrams, explorer diagrams (from reports) and can have custom diagrams</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785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Limited Reporting, Querying and Scripting</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SA supports queries, HTML and Office</a:t>
                      </a:r>
                      <a:r>
                        <a:rPr lang="en-US" sz="1600" baseline="0" dirty="0" smtClean="0"/>
                        <a:t> reports, SA Publisher, Insight and </a:t>
                      </a:r>
                      <a:r>
                        <a:rPr lang="en-US" sz="1600" baseline="0" dirty="0" err="1" smtClean="0"/>
                        <a:t>Cognos</a:t>
                      </a:r>
                      <a:r>
                        <a:rPr lang="en-US" sz="1600" baseline="0" dirty="0" smtClean="0"/>
                        <a:t> reporting, and RPE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1961"/>
          </a:xfrm>
        </p:spPr>
        <p:txBody>
          <a:bodyPr>
            <a:normAutofit fontScale="90000"/>
          </a:bodyPr>
          <a:lstStyle/>
          <a:p>
            <a:r>
              <a:rPr lang="en-US" dirty="0" smtClean="0"/>
              <a:t>Addressing the Issues (cont.-)</a:t>
            </a:r>
            <a:endParaRPr lang="en-US" dirty="0"/>
          </a:p>
        </p:txBody>
      </p:sp>
      <p:graphicFrame>
        <p:nvGraphicFramePr>
          <p:cNvPr id="4" name="Table 3"/>
          <p:cNvGraphicFramePr>
            <a:graphicFrameLocks noGrp="1"/>
          </p:cNvGraphicFramePr>
          <p:nvPr/>
        </p:nvGraphicFramePr>
        <p:xfrm>
          <a:off x="219942" y="986599"/>
          <a:ext cx="8783730" cy="5760720"/>
        </p:xfrm>
        <a:graphic>
          <a:graphicData uri="http://schemas.openxmlformats.org/drawingml/2006/table">
            <a:tbl>
              <a:tblPr firstRow="1" bandRow="1">
                <a:tableStyleId>{5C22544A-7EE6-4342-B048-85BDC9FD1C3A}</a:tableStyleId>
              </a:tblPr>
              <a:tblGrid>
                <a:gridCol w="4391865"/>
                <a:gridCol w="4391865"/>
              </a:tblGrid>
              <a:tr h="322903">
                <a:tc>
                  <a:txBody>
                    <a:bodyPr/>
                    <a:lstStyle/>
                    <a:p>
                      <a:r>
                        <a:rPr lang="en-US" sz="1600" dirty="0" smtClean="0"/>
                        <a:t>Issue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Addressed By</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9257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Interface suitable to different stakeholders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SA rich client for business architect, SA/XT for business architect</a:t>
                      </a:r>
                      <a:r>
                        <a:rPr lang="en-US" sz="1600" baseline="0" dirty="0" smtClean="0"/>
                        <a:t> and user, </a:t>
                      </a:r>
                      <a:r>
                        <a:rPr lang="en-US" sz="1600" baseline="0" dirty="0" err="1" smtClean="0"/>
                        <a:t>Quickr</a:t>
                      </a:r>
                      <a:r>
                        <a:rPr lang="en-US" sz="1600" baseline="0" dirty="0" smtClean="0"/>
                        <a:t> for collaboration</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13497">
                <a:tc>
                  <a:txBody>
                    <a:bodyPr/>
                    <a:lstStyle/>
                    <a:p>
                      <a:r>
                        <a:rPr lang="en-US" sz="1600" dirty="0" smtClean="0"/>
                        <a:t>Support for flexible classification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SA supports categorization of model elements,</a:t>
                      </a:r>
                      <a:r>
                        <a:rPr lang="en-US" sz="1600" dirty="0" smtClean="0"/>
                        <a:t> and/or </a:t>
                      </a:r>
                      <a:r>
                        <a:rPr lang="en-US" sz="1600" dirty="0" smtClean="0"/>
                        <a:t>use RAM</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62255">
                <a:tc>
                  <a:txBody>
                    <a:bodyPr/>
                    <a:lstStyle/>
                    <a:p>
                      <a:r>
                        <a:rPr lang="en-US" sz="1600" dirty="0" smtClean="0"/>
                        <a:t>Strategic</a:t>
                      </a:r>
                      <a:r>
                        <a:rPr lang="en-US" sz="1600" baseline="0" dirty="0" smtClean="0"/>
                        <a:t> Planning</a:t>
                      </a:r>
                      <a:endParaRPr lang="en-US" sz="16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SA</a:t>
                      </a:r>
                      <a:r>
                        <a:rPr lang="en-US" sz="1600" baseline="0" dirty="0" smtClean="0"/>
                        <a:t> integration with Focal Point provides:</a:t>
                      </a:r>
                    </a:p>
                    <a:p>
                      <a:pPr marL="169863" indent="-169863">
                        <a:buFont typeface="Arial"/>
                        <a:buChar char="•"/>
                      </a:pPr>
                      <a:r>
                        <a:rPr lang="en-US" sz="1600" baseline="0" dirty="0" smtClean="0"/>
                        <a:t>Project Portfolio Management</a:t>
                      </a:r>
                    </a:p>
                    <a:p>
                      <a:pPr marL="169863" indent="-169863">
                        <a:buFont typeface="Arial"/>
                        <a:buChar char="•"/>
                      </a:pPr>
                      <a:r>
                        <a:rPr lang="en-US" sz="1600" baseline="0" dirty="0" smtClean="0"/>
                        <a:t>Strategic alignment with business objectives</a:t>
                      </a:r>
                    </a:p>
                    <a:p>
                      <a:pPr marL="169863" indent="-169863">
                        <a:buFont typeface="Arial"/>
                        <a:buChar char="•"/>
                      </a:pPr>
                      <a:r>
                        <a:rPr lang="en-US" sz="1600" baseline="0" dirty="0" smtClean="0"/>
                        <a:t>Assessment of costs, risks, NPV, time to value</a:t>
                      </a:r>
                    </a:p>
                    <a:p>
                      <a:pPr marL="169863" indent="-169863">
                        <a:buFont typeface="Arial"/>
                        <a:buChar char="•"/>
                      </a:pPr>
                      <a:r>
                        <a:rPr lang="en-US" sz="1600" baseline="0" dirty="0" smtClean="0"/>
                        <a:t>Project roadmaps and resource allocation</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92579">
                <a:tc>
                  <a:txBody>
                    <a:bodyPr/>
                    <a:lstStyle/>
                    <a:p>
                      <a:r>
                        <a:rPr lang="en-US" sz="1600" dirty="0" err="1" smtClean="0"/>
                        <a:t>LIfecycle</a:t>
                      </a:r>
                      <a:r>
                        <a:rPr lang="en-US" sz="1600" dirty="0" smtClean="0"/>
                        <a:t> Management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SA has</a:t>
                      </a:r>
                      <a:r>
                        <a:rPr lang="en-US" sz="1600" baseline="0" dirty="0" smtClean="0"/>
                        <a:t> versioning for definitions, and workspaces for different work streams. Supports compare and merge to manage changes. RAM for asset management and governance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27417">
                <a:tc>
                  <a:txBody>
                    <a:bodyPr/>
                    <a:lstStyle/>
                    <a:p>
                      <a:r>
                        <a:rPr lang="en-US" sz="1600" dirty="0" smtClean="0"/>
                        <a:t>Cost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Incremental difference in cost for each solution option. Actual</a:t>
                      </a:r>
                      <a:r>
                        <a:rPr lang="en-US" sz="1600" baseline="0" dirty="0" smtClean="0"/>
                        <a:t> cost depends on potential use of Cloud subscription model. Needs further investigation</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577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Availability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Existing</a:t>
                      </a:r>
                      <a:r>
                        <a:rPr lang="en-US" sz="1600" baseline="0" dirty="0" smtClean="0"/>
                        <a:t> solution would need to be migrated to chosen option</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Reusable MISA asset</a:t>
            </a:r>
          </a:p>
          <a:p>
            <a:pPr lvl="1"/>
            <a:r>
              <a:rPr lang="en-US" dirty="0" smtClean="0"/>
              <a:t>Meta-model – integrated with EA and Solution Design</a:t>
            </a:r>
          </a:p>
          <a:p>
            <a:pPr lvl="1"/>
            <a:r>
              <a:rPr lang="en-US" dirty="0" smtClean="0"/>
              <a:t>Reference Model</a:t>
            </a:r>
          </a:p>
          <a:p>
            <a:r>
              <a:rPr lang="en-US" dirty="0" smtClean="0"/>
              <a:t>Supporting Tooling</a:t>
            </a:r>
          </a:p>
          <a:p>
            <a:pPr lvl="1"/>
            <a:r>
              <a:rPr lang="en-US" dirty="0" smtClean="0"/>
              <a:t>System Architect</a:t>
            </a:r>
          </a:p>
          <a:p>
            <a:pPr lvl="1"/>
            <a:r>
              <a:rPr lang="en-US" dirty="0" smtClean="0"/>
              <a:t>RSA</a:t>
            </a:r>
          </a:p>
          <a:p>
            <a:pPr lvl="1"/>
            <a:r>
              <a:rPr lang="en-US" dirty="0" smtClean="0"/>
              <a:t>Insight and </a:t>
            </a:r>
            <a:r>
              <a:rPr lang="en-US" dirty="0" err="1" smtClean="0"/>
              <a:t>Cognos</a:t>
            </a:r>
            <a:r>
              <a:rPr lang="en-US" dirty="0" smtClean="0"/>
              <a:t> Reporting</a:t>
            </a:r>
          </a:p>
          <a:p>
            <a:r>
              <a:rPr lang="en-US" dirty="0" smtClean="0"/>
              <a:t>Community/Cloud BPM Projects</a:t>
            </a:r>
          </a:p>
          <a:p>
            <a:pPr lvl="1"/>
            <a:r>
              <a:rPr lang="en-US" dirty="0" smtClean="0"/>
              <a:t>Workbenches</a:t>
            </a:r>
            <a:endParaRPr lang="en-US" dirty="0" smtClean="0"/>
          </a:p>
          <a:p>
            <a:r>
              <a:rPr lang="en-US" dirty="0" smtClean="0"/>
              <a:t>Open opportunities for EA, solution design and solution delivery for Smarter Cities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MISA Objectives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Tooling to manage MRMv2 models</a:t>
            </a:r>
          </a:p>
          <a:p>
            <a:pPr lvl="1"/>
            <a:r>
              <a:rPr lang="en-US" dirty="0" smtClean="0"/>
              <a:t>Meta-model</a:t>
            </a:r>
          </a:p>
          <a:p>
            <a:pPr lvl="1"/>
            <a:r>
              <a:rPr lang="en-US" dirty="0" smtClean="0"/>
              <a:t>Reference model</a:t>
            </a:r>
          </a:p>
          <a:p>
            <a:pPr lvl="1"/>
            <a:r>
              <a:rPr lang="en-US" dirty="0" smtClean="0"/>
              <a:t>Instance models </a:t>
            </a:r>
          </a:p>
          <a:p>
            <a:pPr lvl="1"/>
            <a:r>
              <a:rPr lang="en-US" dirty="0" smtClean="0"/>
              <a:t>MISA reporting and subscription modes</a:t>
            </a:r>
          </a:p>
          <a:p>
            <a:r>
              <a:rPr lang="en-US" dirty="0" smtClean="0"/>
              <a:t>Collaboration tooling</a:t>
            </a:r>
          </a:p>
          <a:p>
            <a:pPr lvl="1"/>
            <a:r>
              <a:rPr lang="en-US" dirty="0" smtClean="0"/>
              <a:t>Stakeholder appropriate workbenches</a:t>
            </a:r>
          </a:p>
          <a:p>
            <a:pPr lvl="1"/>
            <a:r>
              <a:rPr lang="en-US" dirty="0" smtClean="0"/>
              <a:t>Asset management</a:t>
            </a:r>
          </a:p>
          <a:p>
            <a:r>
              <a:rPr lang="en-US" dirty="0" smtClean="0"/>
              <a:t>Compare, Query, Reporting tools</a:t>
            </a:r>
          </a:p>
          <a:p>
            <a:r>
              <a:rPr lang="en-US" dirty="0" smtClean="0"/>
              <a:t>Opportunity to share resources across communities</a:t>
            </a:r>
          </a:p>
          <a:p>
            <a:r>
              <a:rPr lang="en-US" dirty="0" smtClean="0"/>
              <a:t>Ability to use instance models as source for IT development activities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Tools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RSM for </a:t>
            </a:r>
            <a:r>
              <a:rPr lang="en-US" dirty="0" err="1" smtClean="0"/>
              <a:t>metamodel</a:t>
            </a:r>
            <a:endParaRPr lang="en-US" dirty="0" smtClean="0"/>
          </a:p>
          <a:p>
            <a:pPr lvl="1"/>
            <a:r>
              <a:rPr lang="en-US" dirty="0" err="1" smtClean="0"/>
              <a:t>SysML</a:t>
            </a:r>
            <a:r>
              <a:rPr lang="en-US" dirty="0" smtClean="0"/>
              <a:t> </a:t>
            </a:r>
            <a:r>
              <a:rPr lang="en-US" dirty="0" smtClean="0"/>
              <a:t>model with export to </a:t>
            </a:r>
            <a:r>
              <a:rPr lang="en-US" dirty="0" err="1" smtClean="0"/>
              <a:t>ReqPro</a:t>
            </a:r>
            <a:r>
              <a:rPr lang="en-US" dirty="0" smtClean="0"/>
              <a:t> requirement types</a:t>
            </a:r>
          </a:p>
          <a:p>
            <a:r>
              <a:rPr lang="en-US" dirty="0" err="1" smtClean="0"/>
              <a:t>ReqPro</a:t>
            </a:r>
            <a:r>
              <a:rPr lang="en-US" dirty="0" smtClean="0"/>
              <a:t> for reference and instance municipal models</a:t>
            </a:r>
          </a:p>
          <a:p>
            <a:pPr lvl="1"/>
            <a:r>
              <a:rPr lang="en-US" dirty="0" smtClean="0"/>
              <a:t>Matrix builder for editing relationships between entities</a:t>
            </a:r>
          </a:p>
          <a:p>
            <a:r>
              <a:rPr lang="en-US" dirty="0" smtClean="0"/>
              <a:t>RRC to elaborate reference and instance models</a:t>
            </a:r>
          </a:p>
          <a:p>
            <a:pPr lvl="1"/>
            <a:r>
              <a:rPr lang="en-US" dirty="0" smtClean="0"/>
              <a:t>Rich text</a:t>
            </a:r>
          </a:p>
          <a:p>
            <a:pPr lvl="1"/>
            <a:r>
              <a:rPr lang="en-US" dirty="0" smtClean="0"/>
              <a:t>Business process, organization and use case diagrams</a:t>
            </a:r>
          </a:p>
          <a:p>
            <a:r>
              <a:rPr lang="en-US" dirty="0" smtClean="0"/>
              <a:t>Lotus </a:t>
            </a:r>
            <a:r>
              <a:rPr lang="en-US" dirty="0" err="1" smtClean="0"/>
              <a:t>Quickr</a:t>
            </a:r>
            <a:r>
              <a:rPr lang="en-US" dirty="0" smtClean="0"/>
              <a:t> for collaboration</a:t>
            </a:r>
          </a:p>
          <a:p>
            <a:pPr lvl="1"/>
            <a:r>
              <a:rPr lang="en-US" dirty="0" smtClean="0"/>
              <a:t>Places setup for each municipality</a:t>
            </a:r>
          </a:p>
          <a:p>
            <a:pPr lvl="1"/>
            <a:r>
              <a:rPr lang="en-US" dirty="0" smtClean="0"/>
              <a:t>Ability to collaborate for review, approval and action on </a:t>
            </a:r>
            <a:r>
              <a:rPr lang="en-US" dirty="0" smtClean="0"/>
              <a:t>municipal</a:t>
            </a:r>
            <a:r>
              <a:rPr lang="en-US" dirty="0" smtClean="0"/>
              <a:t> transition initiatives</a:t>
            </a:r>
            <a:endParaRPr lang="en-US" dirty="0" smtClean="0"/>
          </a:p>
          <a:p>
            <a:pPr lvl="1"/>
            <a:r>
              <a:rPr lang="en-US" dirty="0" smtClean="0"/>
              <a:t>Focus mostly on strategic planning in this phase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a:t>
            </a:r>
            <a:r>
              <a:rPr lang="en-US" dirty="0" smtClean="0"/>
              <a:t>Issues (</a:t>
            </a:r>
            <a:r>
              <a:rPr lang="en-US" dirty="0" smtClean="0"/>
              <a:t>current scope)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Complex, licensing initial </a:t>
            </a:r>
            <a:r>
              <a:rPr lang="en-US" dirty="0" smtClean="0"/>
              <a:t>tool </a:t>
            </a:r>
            <a:r>
              <a:rPr lang="en-US" dirty="0" smtClean="0"/>
              <a:t>and project setup</a:t>
            </a:r>
          </a:p>
          <a:p>
            <a:r>
              <a:rPr lang="en-US" dirty="0" smtClean="0"/>
              <a:t>Challenges running rich client apps in a WAN</a:t>
            </a:r>
          </a:p>
          <a:p>
            <a:r>
              <a:rPr lang="en-US" dirty="0" smtClean="0"/>
              <a:t>Limited or manual integration between tools</a:t>
            </a:r>
          </a:p>
          <a:p>
            <a:pPr lvl="1"/>
            <a:r>
              <a:rPr lang="en-US" dirty="0" smtClean="0"/>
              <a:t>Meta-model and instance model</a:t>
            </a:r>
          </a:p>
          <a:p>
            <a:pPr lvl="1"/>
            <a:r>
              <a:rPr lang="en-US" dirty="0" smtClean="0"/>
              <a:t>Model and rich text &amp; graphics</a:t>
            </a:r>
          </a:p>
          <a:p>
            <a:pPr lvl="1"/>
            <a:r>
              <a:rPr lang="en-US" dirty="0" smtClean="0"/>
              <a:t>Model and collaboration environment</a:t>
            </a:r>
          </a:p>
          <a:p>
            <a:r>
              <a:rPr lang="en-US" dirty="0" smtClean="0"/>
              <a:t>Lack of data validation on import</a:t>
            </a:r>
          </a:p>
          <a:p>
            <a:r>
              <a:rPr lang="en-US" dirty="0" smtClean="0"/>
              <a:t>Limited </a:t>
            </a:r>
            <a:r>
              <a:rPr lang="en-US" dirty="0"/>
              <a:t>s</a:t>
            </a:r>
            <a:r>
              <a:rPr lang="en-US" dirty="0" smtClean="0"/>
              <a:t>upport for model diagrams</a:t>
            </a:r>
          </a:p>
          <a:p>
            <a:r>
              <a:rPr lang="en-US" dirty="0" smtClean="0"/>
              <a:t>Limited Reporting, Querying and Scripting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Requirements (beyond current scope)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Interface </a:t>
            </a:r>
            <a:r>
              <a:rPr lang="en-US" dirty="0"/>
              <a:t>suitable for a non-</a:t>
            </a:r>
            <a:r>
              <a:rPr lang="en-US" dirty="0" smtClean="0"/>
              <a:t>technical user</a:t>
            </a:r>
          </a:p>
          <a:p>
            <a:r>
              <a:rPr lang="en-US" dirty="0" smtClean="0"/>
              <a:t>Need </a:t>
            </a:r>
            <a:r>
              <a:rPr lang="en-US" dirty="0"/>
              <a:t>for multi-classification for</a:t>
            </a:r>
            <a:r>
              <a:rPr lang="en-US" dirty="0" smtClean="0"/>
              <a:t> more flexible organization, easier </a:t>
            </a:r>
            <a:r>
              <a:rPr lang="en-US" dirty="0"/>
              <a:t>search - </a:t>
            </a:r>
            <a:r>
              <a:rPr lang="en-US" dirty="0" smtClean="0"/>
              <a:t>consider</a:t>
            </a:r>
          </a:p>
          <a:p>
            <a:r>
              <a:rPr lang="en-US" dirty="0"/>
              <a:t>Need for financial planning and reporting </a:t>
            </a:r>
            <a:r>
              <a:rPr lang="en-US" dirty="0" smtClean="0"/>
              <a:t>system</a:t>
            </a:r>
          </a:p>
          <a:p>
            <a:r>
              <a:rPr lang="en-US" dirty="0"/>
              <a:t>Need for easy modification, lifecycle management and compare/merge</a:t>
            </a:r>
          </a:p>
          <a:p>
            <a:r>
              <a:rPr lang="en-US" dirty="0"/>
              <a:t>Connect objective metrics to operational systems for feedback and portfolio </a:t>
            </a:r>
            <a:r>
              <a:rPr lang="en-US" dirty="0" smtClean="0"/>
              <a:t>management</a:t>
            </a:r>
            <a:endParaRPr lang="en-US" dirty="0" smtClean="0"/>
          </a:p>
          <a:p>
            <a:r>
              <a:rPr lang="en-US" dirty="0" smtClean="0"/>
              <a:t>Low c</a:t>
            </a:r>
            <a:r>
              <a:rPr lang="en-US" dirty="0" smtClean="0"/>
              <a:t>ost</a:t>
            </a:r>
            <a:endParaRPr lang="en-US" dirty="0" smtClean="0"/>
          </a:p>
          <a:p>
            <a:r>
              <a:rPr lang="en-US" dirty="0" smtClean="0"/>
              <a:t>Availability for Municipal Pilots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Issues</a:t>
            </a:r>
            <a:endParaRPr lang="en-US" dirty="0"/>
          </a:p>
        </p:txBody>
      </p:sp>
      <p:sp>
        <p:nvSpPr>
          <p:cNvPr id="3" name="Content Placeholder 2"/>
          <p:cNvSpPr>
            <a:spLocks noGrp="1"/>
          </p:cNvSpPr>
          <p:nvPr>
            <p:ph idx="1"/>
          </p:nvPr>
        </p:nvSpPr>
        <p:spPr/>
        <p:txBody>
          <a:bodyPr/>
          <a:lstStyle/>
          <a:p>
            <a:r>
              <a:rPr lang="en-US" dirty="0" smtClean="0"/>
              <a:t>How to export from MISA tools into solution development </a:t>
            </a:r>
            <a:r>
              <a:rPr lang="en-US" dirty="0" smtClean="0"/>
              <a:t>tools</a:t>
            </a:r>
          </a:p>
          <a:p>
            <a:pPr lvl="1"/>
            <a:r>
              <a:rPr lang="en-US" dirty="0" smtClean="0"/>
              <a:t>Making the MISA models actionable</a:t>
            </a:r>
            <a:endParaRPr lang="en-US" dirty="0" smtClean="0"/>
          </a:p>
          <a:p>
            <a:r>
              <a:rPr lang="en-US" dirty="0" smtClean="0"/>
              <a:t>Reporting capabilities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Enablement</a:t>
            </a:r>
            <a:endParaRPr lang="en-US" dirty="0"/>
          </a:p>
        </p:txBody>
      </p:sp>
      <p:sp>
        <p:nvSpPr>
          <p:cNvPr id="3" name="Content Placeholder 2"/>
          <p:cNvSpPr>
            <a:spLocks noGrp="1"/>
          </p:cNvSpPr>
          <p:nvPr>
            <p:ph idx="1"/>
          </p:nvPr>
        </p:nvSpPr>
        <p:spPr/>
        <p:txBody>
          <a:bodyPr/>
          <a:lstStyle/>
          <a:p>
            <a:r>
              <a:rPr lang="en-US" dirty="0" smtClean="0"/>
              <a:t>How to create initial municipal model</a:t>
            </a:r>
          </a:p>
          <a:p>
            <a:pPr lvl="1"/>
            <a:r>
              <a:rPr lang="en-US" dirty="0" smtClean="0"/>
              <a:t>Import CSV file from existing assets</a:t>
            </a:r>
          </a:p>
          <a:p>
            <a:pPr lvl="1"/>
            <a:r>
              <a:rPr lang="en-US" dirty="0" smtClean="0"/>
              <a:t>Use matrix editor to edit relationships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Issues</a:t>
            </a:r>
            <a:endParaRPr lang="en-US" dirty="0"/>
          </a:p>
        </p:txBody>
      </p:sp>
      <p:sp>
        <p:nvSpPr>
          <p:cNvPr id="3" name="Content Placeholder 2"/>
          <p:cNvSpPr>
            <a:spLocks noGrp="1"/>
          </p:cNvSpPr>
          <p:nvPr>
            <p:ph idx="1"/>
          </p:nvPr>
        </p:nvSpPr>
        <p:spPr/>
        <p:txBody>
          <a:bodyPr/>
          <a:lstStyle/>
          <a:p>
            <a:r>
              <a:rPr lang="en-US" dirty="0" smtClean="0"/>
              <a:t>Lifecycle management of meta, reference and instance models</a:t>
            </a:r>
          </a:p>
          <a:p>
            <a:r>
              <a:rPr lang="en-US" dirty="0" smtClean="0"/>
              <a:t>Data validation</a:t>
            </a:r>
          </a:p>
          <a:p>
            <a:r>
              <a:rPr lang="en-US" dirty="0" smtClean="0"/>
              <a:t>Process enactment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476</TotalTime>
  <Words>2146</Words>
  <Application>Microsoft Macintosh PowerPoint</Application>
  <PresentationFormat>On-screen Show (4:3)</PresentationFormat>
  <Paragraphs>237</Paragraphs>
  <Slides>18</Slides>
  <Notes>11</Notes>
  <HiddenSlides>0</HiddenSlides>
  <MMClips>0</MMClips>
  <ScaleCrop>false</ScaleCrop>
  <HeadingPairs>
    <vt:vector size="4" baseType="variant">
      <vt:variant>
        <vt:lpstr>Design Template</vt:lpstr>
      </vt:variant>
      <vt:variant>
        <vt:i4>1</vt:i4>
      </vt:variant>
      <vt:variant>
        <vt:lpstr>Slide Titles</vt:lpstr>
      </vt:variant>
      <vt:variant>
        <vt:i4>18</vt:i4>
      </vt:variant>
    </vt:vector>
  </HeadingPairs>
  <TitlesOfParts>
    <vt:vector size="19" baseType="lpstr">
      <vt:lpstr>Office Theme</vt:lpstr>
      <vt:lpstr>Addressing MISA Tooling Issues</vt:lpstr>
      <vt:lpstr>IBM Objectives</vt:lpstr>
      <vt:lpstr>MISA Objectives</vt:lpstr>
      <vt:lpstr>Existing Tools</vt:lpstr>
      <vt:lpstr>Tool Issues (current scope)</vt:lpstr>
      <vt:lpstr>Future Requirements (beyond current scope)</vt:lpstr>
      <vt:lpstr>Solution Issues</vt:lpstr>
      <vt:lpstr>Process Enablement</vt:lpstr>
      <vt:lpstr>Governance Issues</vt:lpstr>
      <vt:lpstr>Moving Forward</vt:lpstr>
      <vt:lpstr>SDW Option 1: Evolve Current Tooling Architecture</vt:lpstr>
      <vt:lpstr>SDW Option 1: Assessment</vt:lpstr>
      <vt:lpstr>SDW Option 2: Tooling Architecture based on RSx - Triton</vt:lpstr>
      <vt:lpstr>SDW Option 2: Assessment</vt:lpstr>
      <vt:lpstr>SDW Option 3: Rational System Architect</vt:lpstr>
      <vt:lpstr>SDW Option 3: Assessment</vt:lpstr>
      <vt:lpstr>Addressing the Issues</vt:lpstr>
      <vt:lpstr>Addressing the Issues (cont.-)</vt:lpstr>
    </vt:vector>
  </TitlesOfParts>
  <Company>IBM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Jim Amsden</dc:creator>
  <cp:lastModifiedBy>Jim Amsden</cp:lastModifiedBy>
  <cp:revision>12</cp:revision>
  <dcterms:created xsi:type="dcterms:W3CDTF">2010-07-21T10:50:39Z</dcterms:created>
  <dcterms:modified xsi:type="dcterms:W3CDTF">2010-07-21T11:03:40Z</dcterms:modified>
</cp:coreProperties>
</file>