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530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4C004-AFF1-4E77-A8B7-89E7D96AC367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96D7-9D90-4A6E-A02C-A8C62DF49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40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03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</a:t>
            </a:r>
            <a:r>
              <a:rPr lang="en-CA" baseline="0" dirty="0" smtClean="0"/>
              <a:t> the application of the well-known “UK Mosaic” technique to determine what types of services will be needed where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2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Useful</a:t>
            </a:r>
            <a:r>
              <a:rPr lang="en-CA" baseline="0" dirty="0" smtClean="0"/>
              <a:t> to map services but not to segment population for policy modeling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8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290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93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114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74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024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49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government’s intent is a desirable trend</a:t>
            </a:r>
            <a:r>
              <a:rPr lang="en-CA" baseline="0" dirty="0" smtClean="0"/>
              <a:t>. An undesirable trend is an unanticipated or accidental outcome.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52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Strictly</a:t>
            </a:r>
            <a:r>
              <a:rPr lang="en-CA" baseline="0" dirty="0" smtClean="0"/>
              <a:t> speaking, target group and needs models form multiple inheritance networks, not hierarchies.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45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77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7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Services could be illustrated here,</a:t>
            </a:r>
            <a:r>
              <a:rPr lang="en-CA" baseline="0" dirty="0" smtClean="0"/>
              <a:t> but are not for simplicity’s sake and to emphasize the output as the essential cause.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76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20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Sometimes we need a higher-level</a:t>
            </a:r>
            <a:r>
              <a:rPr lang="en-CA" baseline="0" dirty="0" smtClean="0"/>
              <a:t> program to hold accountable for a higher-level outcome.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38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5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4840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3567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C7EF88-2391-46EA-BD3C-C6053EEC008B}" type="datetimeFigureOut">
              <a:rPr lang="en-CA" smtClean="0"/>
              <a:t>18/11/2010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77281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PLM Example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Demonstrates key relationships expressed in the MRM concerning programs, services, service outputs, outcomes, target groups and needs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82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Traditional market segmentation techniques are not applicable to MRM target group definition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529564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7552" y="6396335"/>
            <a:ext cx="814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prstClr val="black"/>
                </a:solidFill>
                <a:latin typeface="Calibri"/>
              </a:rPr>
              <a:t>This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shows an  application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of the well-known “UK Mosaic” technique to determine what types of services will be needed where</a:t>
            </a:r>
          </a:p>
          <a:p>
            <a:endParaRPr lang="en-CA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09020"/>
            <a:ext cx="2698428" cy="251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/>
          <p:nvPr/>
        </p:nvCxnSpPr>
        <p:spPr>
          <a:xfrm>
            <a:off x="899592" y="3861048"/>
            <a:ext cx="5040560" cy="19442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Mintzberg</a:t>
            </a:r>
            <a:r>
              <a:rPr lang="en-CA" dirty="0" smtClean="0"/>
              <a:t> proposed four useful roles but not for target group modeling: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8229600" cy="4312136"/>
          </a:xfrm>
        </p:spPr>
        <p:txBody>
          <a:bodyPr/>
          <a:lstStyle/>
          <a:p>
            <a:r>
              <a:rPr lang="en-AU" dirty="0" smtClean="0"/>
              <a:t>Customer </a:t>
            </a:r>
            <a:r>
              <a:rPr lang="en-AU" dirty="0"/>
              <a:t>– largely commercial </a:t>
            </a:r>
            <a:r>
              <a:rPr lang="en-AU" dirty="0" smtClean="0"/>
              <a:t>transactions, e.g. purchase of information, government assets, etc.</a:t>
            </a:r>
            <a:endParaRPr lang="en-AU" dirty="0"/>
          </a:p>
          <a:p>
            <a:r>
              <a:rPr lang="en-AU" dirty="0"/>
              <a:t>Client – long-term, professional service </a:t>
            </a:r>
            <a:r>
              <a:rPr lang="en-AU" dirty="0" smtClean="0"/>
              <a:t>recipients, e.g.  of health care, education, welfare, etc.</a:t>
            </a:r>
            <a:endParaRPr lang="en-AU" dirty="0"/>
          </a:p>
          <a:p>
            <a:r>
              <a:rPr lang="en-AU" dirty="0"/>
              <a:t>Citizen – voter, stakeholder, ‘owner</a:t>
            </a:r>
            <a:r>
              <a:rPr lang="en-AU" dirty="0" smtClean="0"/>
              <a:t>’, e.g. needing identity, protection, etc.</a:t>
            </a:r>
            <a:endParaRPr lang="en-AU" dirty="0"/>
          </a:p>
          <a:p>
            <a:r>
              <a:rPr lang="en-AU" dirty="0"/>
              <a:t>Subject – tax-payer, </a:t>
            </a:r>
            <a:r>
              <a:rPr lang="en-AU" dirty="0" smtClean="0"/>
              <a:t>prisoner, conscript, e.g. compliance and enforcement services</a:t>
            </a:r>
            <a:endParaRPr lang="en-AU" dirty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6400632"/>
            <a:ext cx="794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Calibri" pitchFamily="34" charset="0"/>
                <a:cs typeface="Calibri" pitchFamily="34" charset="0"/>
              </a:rPr>
              <a:t>Useful to map services </a:t>
            </a:r>
            <a:r>
              <a:rPr lang="en-CA" sz="1200" dirty="0" smtClean="0">
                <a:latin typeface="Calibri" pitchFamily="34" charset="0"/>
                <a:cs typeface="Calibri" pitchFamily="34" charset="0"/>
              </a:rPr>
              <a:t>and define engagement strategies but </a:t>
            </a:r>
            <a:r>
              <a:rPr lang="en-CA" sz="1200" dirty="0">
                <a:latin typeface="Calibri" pitchFamily="34" charset="0"/>
                <a:cs typeface="Calibri" pitchFamily="34" charset="0"/>
              </a:rPr>
              <a:t>not to segment </a:t>
            </a:r>
            <a:r>
              <a:rPr lang="en-CA" sz="1200" dirty="0" smtClean="0">
                <a:latin typeface="Calibri" pitchFamily="34" charset="0"/>
                <a:cs typeface="Calibri" pitchFamily="34" charset="0"/>
              </a:rPr>
              <a:t>the jurisdictional population for policy purposes</a:t>
            </a:r>
            <a:endParaRPr lang="en-CA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4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599"/>
            <a:ext cx="8229600" cy="84147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Service Canada’s segmentation method focuses on human services only</a:t>
            </a:r>
            <a:endParaRPr lang="en-CA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986050"/>
            <a:ext cx="534511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Selection Criteria </a:t>
            </a:r>
          </a:p>
          <a:p>
            <a:pPr algn="ctr"/>
            <a:endParaRPr lang="en-US" sz="1200" u="sng" dirty="0">
              <a:solidFill>
                <a:srgbClr val="000000"/>
              </a:solidFill>
            </a:endParaRPr>
          </a:p>
          <a:p>
            <a:r>
              <a:rPr lang="en-US" sz="1100" u="sng" dirty="0">
                <a:solidFill>
                  <a:srgbClr val="000000"/>
                </a:solidFill>
              </a:rPr>
              <a:t>Type1 “Issue –driven segmentation”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selection criteria:</a:t>
            </a:r>
          </a:p>
          <a:p>
            <a:pPr>
              <a:buFontTx/>
              <a:buChar char="•"/>
            </a:pPr>
            <a:r>
              <a:rPr lang="en-CA" sz="1100" dirty="0">
                <a:solidFill>
                  <a:srgbClr val="000000"/>
                </a:solidFill>
              </a:rPr>
              <a:t> captures “All Canadians”</a:t>
            </a:r>
          </a:p>
          <a:p>
            <a:pPr>
              <a:buFontTx/>
              <a:buChar char="•"/>
            </a:pPr>
            <a:r>
              <a:rPr lang="en-CA" sz="1100" dirty="0">
                <a:solidFill>
                  <a:srgbClr val="000000"/>
                </a:solidFill>
              </a:rPr>
              <a:t> common services that are horizontal such as Identification, Passports etc.</a:t>
            </a:r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u="sng" dirty="0">
                <a:solidFill>
                  <a:srgbClr val="000000"/>
                </a:solidFill>
              </a:rPr>
              <a:t>Type 2 “Age-based segments”</a:t>
            </a:r>
          </a:p>
          <a:p>
            <a:r>
              <a:rPr lang="en-US" sz="1100" dirty="0">
                <a:solidFill>
                  <a:srgbClr val="000000"/>
                </a:solidFill>
              </a:rPr>
              <a:t>selection criteria:</a:t>
            </a:r>
          </a:p>
          <a:p>
            <a:pPr>
              <a:buFontTx/>
              <a:buChar char="•"/>
            </a:pPr>
            <a:r>
              <a:rPr lang="en-CA" sz="1100" dirty="0">
                <a:solidFill>
                  <a:srgbClr val="000000"/>
                </a:solidFill>
              </a:rPr>
              <a:t> targeted</a:t>
            </a:r>
          </a:p>
          <a:p>
            <a:pPr>
              <a:buFontTx/>
              <a:buChar char="•"/>
            </a:pPr>
            <a:r>
              <a:rPr lang="en-CA" sz="1100" dirty="0">
                <a:solidFill>
                  <a:srgbClr val="000000"/>
                </a:solidFill>
              </a:rPr>
              <a:t> mutually exclusive </a:t>
            </a:r>
          </a:p>
          <a:p>
            <a:r>
              <a:rPr lang="en-CA" sz="1100" dirty="0">
                <a:solidFill>
                  <a:srgbClr val="000000"/>
                </a:solidFill>
              </a:rPr>
              <a:t>  and inclusive </a:t>
            </a:r>
          </a:p>
          <a:p>
            <a:pPr>
              <a:buFontTx/>
              <a:buChar char="•"/>
            </a:pPr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u="sng" dirty="0">
              <a:solidFill>
                <a:srgbClr val="000000"/>
              </a:solidFill>
            </a:endParaRPr>
          </a:p>
          <a:p>
            <a:r>
              <a:rPr lang="en-US" sz="1100" u="sng" dirty="0">
                <a:solidFill>
                  <a:srgbClr val="000000"/>
                </a:solidFill>
              </a:rPr>
              <a:t>Type 3 “Priority segments”</a:t>
            </a:r>
          </a:p>
          <a:p>
            <a:r>
              <a:rPr lang="en-US" sz="1100" dirty="0">
                <a:solidFill>
                  <a:srgbClr val="000000"/>
                </a:solidFill>
              </a:rPr>
              <a:t>selection criteria: </a:t>
            </a:r>
          </a:p>
          <a:p>
            <a:pPr>
              <a:buFontTx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Constitutional obligations </a:t>
            </a:r>
          </a:p>
          <a:p>
            <a:pPr>
              <a:buFontTx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targeted populations</a:t>
            </a:r>
          </a:p>
          <a:p>
            <a:pPr>
              <a:buFontTx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require specific government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attention</a:t>
            </a:r>
          </a:p>
          <a:p>
            <a:pPr>
              <a:buFontTx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identified through government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priorities</a:t>
            </a:r>
          </a:p>
          <a:p>
            <a:pPr>
              <a:buFontTx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identified as experiencing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barriers/ providing an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 opportunity</a:t>
            </a:r>
          </a:p>
          <a:p>
            <a:pPr>
              <a:buFontTx/>
              <a:buChar char="•"/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66257" y="1433725"/>
            <a:ext cx="2667000" cy="285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Issue-driven Segmentation                       </a:t>
            </a:r>
          </a:p>
          <a:p>
            <a:pPr algn="ctr"/>
            <a:r>
              <a:rPr lang="en-US" sz="800">
                <a:solidFill>
                  <a:srgbClr val="000000"/>
                </a:solidFill>
              </a:rPr>
              <a:t>(e.g. health, environment quality, public safety etc.)</a:t>
            </a:r>
          </a:p>
        </p:txBody>
      </p:sp>
      <p:graphicFrame>
        <p:nvGraphicFramePr>
          <p:cNvPr id="7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05626"/>
              </p:ext>
            </p:extLst>
          </p:nvPr>
        </p:nvGraphicFramePr>
        <p:xfrm>
          <a:off x="2831332" y="2170325"/>
          <a:ext cx="2827337" cy="1793559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739775"/>
                <a:gridCol w="7540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 for Children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 for Youth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 for Working Age Adults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 for Seniors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76836"/>
              </p:ext>
            </p:extLst>
          </p:nvPr>
        </p:nvGraphicFramePr>
        <p:xfrm>
          <a:off x="2829744" y="4100725"/>
          <a:ext cx="2828925" cy="2280603"/>
        </p:xfrm>
        <a:graphic>
          <a:graphicData uri="http://schemas.openxmlformats.org/drawingml/2006/table">
            <a:tbl>
              <a:tblPr/>
              <a:tblGrid>
                <a:gridCol w="652463"/>
                <a:gridCol w="668337"/>
                <a:gridCol w="739775"/>
                <a:gridCol w="7683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 for Aboriginals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 for Official Language Minorities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 for PWD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 for New Canadians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 for …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AutoShape 79"/>
          <p:cNvSpPr>
            <a:spLocks noChangeArrowheads="1"/>
          </p:cNvSpPr>
          <p:nvPr/>
        </p:nvSpPr>
        <p:spPr bwMode="auto">
          <a:xfrm>
            <a:off x="3067869" y="2738650"/>
            <a:ext cx="152400" cy="855663"/>
          </a:xfrm>
          <a:prstGeom prst="downArrow">
            <a:avLst>
              <a:gd name="adj1" fmla="val 50000"/>
              <a:gd name="adj2" fmla="val 140365"/>
            </a:avLst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" name="AutoShape 80"/>
          <p:cNvSpPr>
            <a:spLocks noChangeArrowheads="1"/>
          </p:cNvSpPr>
          <p:nvPr/>
        </p:nvSpPr>
        <p:spPr bwMode="auto">
          <a:xfrm>
            <a:off x="3734619" y="2740238"/>
            <a:ext cx="152400" cy="855662"/>
          </a:xfrm>
          <a:prstGeom prst="downArrow">
            <a:avLst>
              <a:gd name="adj1" fmla="val 50000"/>
              <a:gd name="adj2" fmla="val 140365"/>
            </a:avLst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AutoShape 81"/>
          <p:cNvSpPr>
            <a:spLocks noChangeArrowheads="1"/>
          </p:cNvSpPr>
          <p:nvPr/>
        </p:nvSpPr>
        <p:spPr bwMode="auto">
          <a:xfrm>
            <a:off x="4458519" y="2738650"/>
            <a:ext cx="152400" cy="855663"/>
          </a:xfrm>
          <a:prstGeom prst="downArrow">
            <a:avLst>
              <a:gd name="adj1" fmla="val 50000"/>
              <a:gd name="adj2" fmla="val 140365"/>
            </a:avLst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AutoShape 82"/>
          <p:cNvSpPr>
            <a:spLocks noChangeArrowheads="1"/>
          </p:cNvSpPr>
          <p:nvPr/>
        </p:nvSpPr>
        <p:spPr bwMode="auto">
          <a:xfrm>
            <a:off x="5136382" y="2740238"/>
            <a:ext cx="152400" cy="855662"/>
          </a:xfrm>
          <a:prstGeom prst="downArrow">
            <a:avLst>
              <a:gd name="adj1" fmla="val 50000"/>
              <a:gd name="adj2" fmla="val 140365"/>
            </a:avLst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AutoShape 83"/>
          <p:cNvSpPr>
            <a:spLocks noChangeArrowheads="1"/>
          </p:cNvSpPr>
          <p:nvPr/>
        </p:nvSpPr>
        <p:spPr bwMode="auto">
          <a:xfrm rot="5400000">
            <a:off x="3804469" y="3846726"/>
            <a:ext cx="142875" cy="914400"/>
          </a:xfrm>
          <a:prstGeom prst="downArrow">
            <a:avLst>
              <a:gd name="adj1" fmla="val 50000"/>
              <a:gd name="adj2" fmla="val 160000"/>
            </a:avLst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" name="AutoShape 84"/>
          <p:cNvSpPr>
            <a:spLocks noChangeArrowheads="1"/>
          </p:cNvSpPr>
          <p:nvPr/>
        </p:nvSpPr>
        <p:spPr bwMode="auto">
          <a:xfrm rot="5400000">
            <a:off x="3787006" y="4272176"/>
            <a:ext cx="142875" cy="914400"/>
          </a:xfrm>
          <a:prstGeom prst="downArrow">
            <a:avLst>
              <a:gd name="adj1" fmla="val 50000"/>
              <a:gd name="adj2" fmla="val 160000"/>
            </a:avLst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 rot="5400000">
            <a:off x="3775894" y="4946863"/>
            <a:ext cx="142875" cy="914400"/>
          </a:xfrm>
          <a:prstGeom prst="downArrow">
            <a:avLst>
              <a:gd name="adj1" fmla="val 50000"/>
              <a:gd name="adj2" fmla="val 160000"/>
            </a:avLst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AutoShape 86"/>
          <p:cNvSpPr>
            <a:spLocks noChangeArrowheads="1"/>
          </p:cNvSpPr>
          <p:nvPr/>
        </p:nvSpPr>
        <p:spPr bwMode="auto">
          <a:xfrm rot="5400000">
            <a:off x="3798119" y="5334213"/>
            <a:ext cx="142875" cy="914400"/>
          </a:xfrm>
          <a:prstGeom prst="downArrow">
            <a:avLst>
              <a:gd name="adj1" fmla="val 50000"/>
              <a:gd name="adj2" fmla="val 160000"/>
            </a:avLst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" name="AutoShape 87"/>
          <p:cNvSpPr>
            <a:spLocks noChangeArrowheads="1"/>
          </p:cNvSpPr>
          <p:nvPr/>
        </p:nvSpPr>
        <p:spPr bwMode="auto">
          <a:xfrm rot="5400000">
            <a:off x="3780656" y="5754901"/>
            <a:ext cx="142875" cy="914400"/>
          </a:xfrm>
          <a:prstGeom prst="downArrow">
            <a:avLst>
              <a:gd name="adj1" fmla="val 50000"/>
              <a:gd name="adj2" fmla="val 160000"/>
            </a:avLst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" name="Text Box 88"/>
          <p:cNvSpPr txBox="1">
            <a:spLocks noChangeArrowheads="1"/>
          </p:cNvSpPr>
          <p:nvPr/>
        </p:nvSpPr>
        <p:spPr bwMode="auto">
          <a:xfrm>
            <a:off x="5941244" y="1219413"/>
            <a:ext cx="2787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rIns="4572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000" dirty="0">
                <a:solidFill>
                  <a:srgbClr val="000000"/>
                </a:solidFill>
              </a:rPr>
              <a:t>To develop strategies that are geared towards specific needs or issues (such as health) and applied to all Canadians, without segmenting the population into more targeted groups. </a:t>
            </a:r>
          </a:p>
        </p:txBody>
      </p:sp>
      <p:sp>
        <p:nvSpPr>
          <p:cNvPr id="19" name="Text Box 89"/>
          <p:cNvSpPr txBox="1">
            <a:spLocks noChangeArrowheads="1"/>
          </p:cNvSpPr>
          <p:nvPr/>
        </p:nvSpPr>
        <p:spPr bwMode="auto">
          <a:xfrm>
            <a:off x="5980932" y="2230650"/>
            <a:ext cx="277336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rIns="4572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000" dirty="0">
                <a:solidFill>
                  <a:srgbClr val="000000"/>
                </a:solidFill>
              </a:rPr>
              <a:t>These segments include 100% of Canadians but the segments are distinct and mutually exclusive from one another. Age-based segments allow </a:t>
            </a:r>
            <a:r>
              <a:rPr lang="en-CA" sz="1000" dirty="0" err="1">
                <a:solidFill>
                  <a:srgbClr val="000000"/>
                </a:solidFill>
              </a:rPr>
              <a:t>GoC</a:t>
            </a:r>
            <a:r>
              <a:rPr lang="en-CA" sz="1000" dirty="0">
                <a:solidFill>
                  <a:srgbClr val="000000"/>
                </a:solidFill>
              </a:rPr>
              <a:t> to better understand the needs Canadians and integrate its offerings around similarities and trends can be identified within these groups</a:t>
            </a:r>
          </a:p>
          <a:p>
            <a:pPr lvl="1">
              <a:buFontTx/>
              <a:buChar char="•"/>
            </a:pPr>
            <a:r>
              <a:rPr lang="en-CA" sz="1000" dirty="0">
                <a:solidFill>
                  <a:srgbClr val="000000"/>
                </a:solidFill>
              </a:rPr>
              <a:t>  Children</a:t>
            </a:r>
          </a:p>
          <a:p>
            <a:pPr lvl="1">
              <a:buFontTx/>
              <a:buChar char="•"/>
            </a:pPr>
            <a:r>
              <a:rPr lang="en-CA" sz="1000" dirty="0">
                <a:solidFill>
                  <a:srgbClr val="000000"/>
                </a:solidFill>
              </a:rPr>
              <a:t>  Youth</a:t>
            </a:r>
          </a:p>
          <a:p>
            <a:pPr lvl="1">
              <a:buFontTx/>
              <a:buChar char="•"/>
            </a:pPr>
            <a:r>
              <a:rPr lang="en-CA" sz="1000" dirty="0">
                <a:solidFill>
                  <a:srgbClr val="000000"/>
                </a:solidFill>
              </a:rPr>
              <a:t>  Working Age Adults </a:t>
            </a:r>
          </a:p>
          <a:p>
            <a:pPr lvl="1">
              <a:buFontTx/>
              <a:buChar char="•"/>
            </a:pPr>
            <a:r>
              <a:rPr lang="en-CA" sz="1000" dirty="0">
                <a:solidFill>
                  <a:srgbClr val="000000"/>
                </a:solidFill>
              </a:rPr>
              <a:t>  Seniors </a:t>
            </a:r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5963469" y="4911938"/>
            <a:ext cx="274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rIns="4572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000">
                <a:solidFill>
                  <a:srgbClr val="000000"/>
                </a:solidFill>
              </a:rPr>
              <a:t>These segments include citizens who may require assistance to fully participate in society. Often they are identified through constitutional obligations and/or government priorities.</a:t>
            </a:r>
          </a:p>
        </p:txBody>
      </p:sp>
      <p:sp>
        <p:nvSpPr>
          <p:cNvPr id="21" name="AutoShape 91"/>
          <p:cNvSpPr>
            <a:spLocks/>
          </p:cNvSpPr>
          <p:nvPr/>
        </p:nvSpPr>
        <p:spPr bwMode="auto">
          <a:xfrm>
            <a:off x="5830119" y="1162263"/>
            <a:ext cx="88900" cy="717550"/>
          </a:xfrm>
          <a:prstGeom prst="rightBrace">
            <a:avLst>
              <a:gd name="adj1" fmla="val 672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 rIns="45720" bIns="0" anchor="ctr">
            <a:spAutoFit/>
          </a:bodyPr>
          <a:lstStyle/>
          <a:p>
            <a:endParaRPr lang="en-CA"/>
          </a:p>
        </p:txBody>
      </p:sp>
      <p:sp>
        <p:nvSpPr>
          <p:cNvPr id="22" name="AutoShape 92"/>
          <p:cNvSpPr>
            <a:spLocks/>
          </p:cNvSpPr>
          <p:nvPr/>
        </p:nvSpPr>
        <p:spPr bwMode="auto">
          <a:xfrm>
            <a:off x="5815832" y="2154450"/>
            <a:ext cx="158750" cy="1851025"/>
          </a:xfrm>
          <a:prstGeom prst="rightBrace">
            <a:avLst>
              <a:gd name="adj1" fmla="val 97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rIns="45720" bIns="0" anchor="ctr">
            <a:spAutoFit/>
          </a:bodyPr>
          <a:lstStyle/>
          <a:p>
            <a:endParaRPr lang="en-CA"/>
          </a:p>
        </p:txBody>
      </p:sp>
      <p:sp>
        <p:nvSpPr>
          <p:cNvPr id="23" name="AutoShape 93"/>
          <p:cNvSpPr>
            <a:spLocks/>
          </p:cNvSpPr>
          <p:nvPr/>
        </p:nvSpPr>
        <p:spPr bwMode="auto">
          <a:xfrm>
            <a:off x="5812657" y="4140413"/>
            <a:ext cx="184150" cy="2206625"/>
          </a:xfrm>
          <a:prstGeom prst="rightBrace">
            <a:avLst>
              <a:gd name="adj1" fmla="val 9985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rIns="45720" bIns="0" anchor="ctr">
            <a:spAutoFit/>
          </a:bodyPr>
          <a:lstStyle/>
          <a:p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683568" y="6453336"/>
            <a:ext cx="5675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Calibri" pitchFamily="34" charset="0"/>
                <a:cs typeface="Calibri" pitchFamily="34" charset="0"/>
              </a:rPr>
              <a:t>A starting point for the MRM, but needs to be extended to address gaps, e.g. businesses</a:t>
            </a:r>
            <a:endParaRPr lang="en-CA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0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Translating SC’s model to serve as a starting point for the </a:t>
            </a:r>
            <a:r>
              <a:rPr lang="en-CA" dirty="0"/>
              <a:t>MRM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287423" cy="27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55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target groups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06304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6396058"/>
            <a:ext cx="513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Calibri" pitchFamily="34" charset="0"/>
                <a:cs typeface="Calibri" pitchFamily="34" charset="0"/>
              </a:rPr>
              <a:t>Target groups would be added as required to fully define programs and services</a:t>
            </a:r>
            <a:endParaRPr lang="en-CA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7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Extending the model’s populations of individuals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73377"/>
            <a:ext cx="5650210" cy="485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6458852"/>
            <a:ext cx="8053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Calibri" pitchFamily="34" charset="0"/>
                <a:cs typeface="Calibri" pitchFamily="34" charset="0"/>
              </a:rPr>
              <a:t>This is a preliminary and incomplete picture but illustrates the role the MRM Reference Model can play in providing a standard</a:t>
            </a:r>
            <a:endParaRPr lang="en-CA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0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Extending the model’s populations of organizations…</a:t>
            </a: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344546" cy="443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6453336"/>
            <a:ext cx="5844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Calibri" pitchFamily="34" charset="0"/>
                <a:cs typeface="Calibri" pitchFamily="34" charset="0"/>
              </a:rPr>
              <a:t>‘Parties’ is the legal concept and serves as the foundation or root of the target group model</a:t>
            </a:r>
            <a:endParaRPr lang="en-CA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9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Needs Modeling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To come…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6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Outcome = a </a:t>
            </a:r>
            <a:r>
              <a:rPr lang="en-CA" dirty="0" smtClean="0"/>
              <a:t>desirable trend </a:t>
            </a:r>
            <a:r>
              <a:rPr lang="en-CA" dirty="0" smtClean="0"/>
              <a:t>in the level of a recognized target group need, resulting from government action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26" y="3125338"/>
            <a:ext cx="7379462" cy="16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2588" y="3346836"/>
            <a:ext cx="81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Target </a:t>
            </a:r>
          </a:p>
          <a:p>
            <a:r>
              <a:rPr lang="en-CA" dirty="0" smtClean="0"/>
              <a:t>Group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41305" y="2894777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Outcome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236296" y="2617778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Recognized</a:t>
            </a:r>
          </a:p>
          <a:p>
            <a:pPr algn="ctr"/>
            <a:r>
              <a:rPr lang="en-CA" dirty="0" smtClean="0"/>
              <a:t>Need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64945" y="6381328"/>
            <a:ext cx="7378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sz="1200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government intends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a desirable trend. An undesirable trend is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typically an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unanticipated or accidental outcome.</a:t>
            </a:r>
          </a:p>
        </p:txBody>
      </p:sp>
    </p:spTree>
    <p:extLst>
      <p:ext uri="{BB962C8B-B14F-4D97-AF65-F5344CB8AC3E}">
        <p14:creationId xmlns:p14="http://schemas.microsoft.com/office/powerpoint/2010/main" val="12235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>
            <a:normAutofit/>
          </a:bodyPr>
          <a:lstStyle/>
          <a:p>
            <a:r>
              <a:rPr lang="en-CA" dirty="0" smtClean="0"/>
              <a:t>Target groups and recognized needs each form complex hierarchies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589625"/>
            <a:ext cx="8425003" cy="278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176" y="2733641"/>
            <a:ext cx="140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Target Group</a:t>
            </a:r>
          </a:p>
          <a:p>
            <a:pPr algn="ctr"/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561780" y="2087310"/>
            <a:ext cx="189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Recognized Needs</a:t>
            </a:r>
          </a:p>
          <a:p>
            <a:pPr algn="ctr"/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8176" y="6378101"/>
            <a:ext cx="645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sz="1200" dirty="0">
                <a:solidFill>
                  <a:prstClr val="black"/>
                </a:solidFill>
                <a:latin typeface="Calibri"/>
              </a:rPr>
              <a:t>Strictly speaking, target group and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needs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models form multiple inheritance networks, not hierarchies.</a:t>
            </a:r>
          </a:p>
        </p:txBody>
      </p:sp>
    </p:spTree>
    <p:extLst>
      <p:ext uri="{BB962C8B-B14F-4D97-AF65-F5344CB8AC3E}">
        <p14:creationId xmlns:p14="http://schemas.microsoft.com/office/powerpoint/2010/main" val="5036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Outcome measures are statistical population measures based on target group and need hierarchies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195332"/>
            <a:ext cx="8496945" cy="332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0515" y="6392361"/>
            <a:ext cx="795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Some measures are direct and some are proxies. Defining outcomes this way ensures measures can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be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486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>
            <a:normAutofit/>
          </a:bodyPr>
          <a:lstStyle/>
          <a:p>
            <a:r>
              <a:rPr lang="en-CA" dirty="0" smtClean="0"/>
              <a:t>The outcomes hierarchy is the logical heart of the Program Logic Model (PLM)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060848"/>
            <a:ext cx="58769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63272" cy="147220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Adding service outputs to the PLM expresses the government’s hypothesis of cause and effect, to be proved (or not) with measures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862414" cy="434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6381328"/>
            <a:ext cx="834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sz="1200" dirty="0">
                <a:solidFill>
                  <a:prstClr val="black"/>
                </a:solidFill>
                <a:latin typeface="Calibri"/>
              </a:rPr>
              <a:t>Services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are sometimes shown in the model,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not here for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simplicity’s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sake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and to emphasize the output as the essential cause.</a:t>
            </a:r>
          </a:p>
        </p:txBody>
      </p:sp>
    </p:spTree>
    <p:extLst>
      <p:ext uri="{BB962C8B-B14F-4D97-AF65-F5344CB8AC3E}">
        <p14:creationId xmlns:p14="http://schemas.microsoft.com/office/powerpoint/2010/main" val="38223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/>
          <a:lstStyle/>
          <a:p>
            <a:r>
              <a:rPr lang="en-CA" dirty="0" smtClean="0"/>
              <a:t>The PLM analyzes the limits of program accountability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2132856"/>
            <a:ext cx="73628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5910590"/>
            <a:ext cx="227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Heart Health Program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877272"/>
            <a:ext cx="23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Breast Health Program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And helps </a:t>
            </a:r>
            <a:r>
              <a:rPr lang="en-CA" smtClean="0"/>
              <a:t>to define program </a:t>
            </a:r>
            <a:r>
              <a:rPr lang="en-CA" dirty="0" smtClean="0"/>
              <a:t>hierarchy…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361781" cy="44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4204" y="5733256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Public Health Program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6464369"/>
            <a:ext cx="6014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sz="1200" dirty="0">
                <a:solidFill>
                  <a:prstClr val="black"/>
                </a:solidFill>
                <a:latin typeface="Calibri"/>
              </a:rPr>
              <a:t>Sometimes we need a higher-level program to hold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accountability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for a higher-level outcome.</a:t>
            </a:r>
          </a:p>
        </p:txBody>
      </p:sp>
    </p:spTree>
    <p:extLst>
      <p:ext uri="{BB962C8B-B14F-4D97-AF65-F5344CB8AC3E}">
        <p14:creationId xmlns:p14="http://schemas.microsoft.com/office/powerpoint/2010/main" val="4319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Target Group Modeling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38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591</TotalTime>
  <Words>844</Words>
  <Application>Microsoft Office PowerPoint</Application>
  <PresentationFormat>On-screen Show (4:3)</PresentationFormat>
  <Paragraphs>117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PLM Example</vt:lpstr>
      <vt:lpstr>Outcome = a desirable trend in the level of a recognized target group need, resulting from government action</vt:lpstr>
      <vt:lpstr>Target groups and recognized needs each form complex hierarchies</vt:lpstr>
      <vt:lpstr>Outcome measures are statistical population measures based on target group and need hierarchies</vt:lpstr>
      <vt:lpstr>The outcomes hierarchy is the logical heart of the Program Logic Model (PLM)</vt:lpstr>
      <vt:lpstr>Adding service outputs to the PLM expresses the government’s hypothesis of cause and effect, to be proved (or not) with measures</vt:lpstr>
      <vt:lpstr>The PLM analyzes the limits of program accountability</vt:lpstr>
      <vt:lpstr>And helps to define program hierarchy…</vt:lpstr>
      <vt:lpstr>Target Group Modeling</vt:lpstr>
      <vt:lpstr>Traditional market segmentation techniques are not applicable to MRM target group definition</vt:lpstr>
      <vt:lpstr>Mintzberg proposed four useful roles but not for target group modeling:</vt:lpstr>
      <vt:lpstr>Service Canada’s segmentation method focuses on human services only</vt:lpstr>
      <vt:lpstr>Translating SC’s model to serve as a starting point for the MRM </vt:lpstr>
      <vt:lpstr>Adding target groups</vt:lpstr>
      <vt:lpstr>Extending the model’s populations of individuals</vt:lpstr>
      <vt:lpstr>Extending the model’s populations of organizations…</vt:lpstr>
      <vt:lpstr>Needs Modeling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PLM Example</dc:title>
  <dc:creator>Skip</dc:creator>
  <cp:lastModifiedBy>Skip</cp:lastModifiedBy>
  <cp:revision>23</cp:revision>
  <dcterms:created xsi:type="dcterms:W3CDTF">2010-11-16T19:34:52Z</dcterms:created>
  <dcterms:modified xsi:type="dcterms:W3CDTF">2010-11-18T15:49:09Z</dcterms:modified>
</cp:coreProperties>
</file>