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97" r:id="rId1"/>
  </p:sldMasterIdLst>
  <p:notesMasterIdLst>
    <p:notesMasterId r:id="rId20"/>
  </p:notesMasterIdLst>
  <p:handoutMasterIdLst>
    <p:handoutMasterId r:id="rId21"/>
  </p:handoutMasterIdLst>
  <p:sldIdLst>
    <p:sldId id="448" r:id="rId2"/>
    <p:sldId id="460" r:id="rId3"/>
    <p:sldId id="496" r:id="rId4"/>
    <p:sldId id="493" r:id="rId5"/>
    <p:sldId id="494" r:id="rId6"/>
    <p:sldId id="465" r:id="rId7"/>
    <p:sldId id="418" r:id="rId8"/>
    <p:sldId id="431" r:id="rId9"/>
    <p:sldId id="432" r:id="rId10"/>
    <p:sldId id="499" r:id="rId11"/>
    <p:sldId id="500" r:id="rId12"/>
    <p:sldId id="503" r:id="rId13"/>
    <p:sldId id="497" r:id="rId14"/>
    <p:sldId id="402" r:id="rId15"/>
    <p:sldId id="489" r:id="rId16"/>
    <p:sldId id="466" r:id="rId17"/>
    <p:sldId id="469" r:id="rId18"/>
    <p:sldId id="487" r:id="rId19"/>
  </p:sldIdLst>
  <p:sldSz cx="9144000" cy="6858000" type="screen4x3"/>
  <p:notesSz cx="6858000" cy="9313863"/>
  <p:custShowLst>
    <p:custShow name="1" id="0">
      <p:sldLst/>
    </p:custShow>
  </p:custShowLst>
  <p:defaultTextStyle>
    <a:defPPr>
      <a:defRPr lang="en-GB"/>
    </a:defPPr>
    <a:lvl1pPr algn="l" defTabSz="457200" rtl="0" fontAlgn="base">
      <a:spcBef>
        <a:spcPct val="0"/>
      </a:spcBef>
      <a:spcAft>
        <a:spcPct val="0"/>
      </a:spcAft>
      <a:defRPr sz="3200" kern="1200">
        <a:solidFill>
          <a:schemeClr val="bg1"/>
        </a:solidFill>
        <a:latin typeface="Arial" charset="0"/>
        <a:ea typeface="MS PGothic" pitchFamily="34" charset="-128"/>
        <a:cs typeface="Arial" charset="0"/>
      </a:defRPr>
    </a:lvl1pPr>
    <a:lvl2pPr marL="742950" indent="-285750" algn="l" defTabSz="457200" rtl="0" fontAlgn="base">
      <a:spcBef>
        <a:spcPct val="0"/>
      </a:spcBef>
      <a:spcAft>
        <a:spcPct val="0"/>
      </a:spcAft>
      <a:defRPr sz="3200" kern="1200">
        <a:solidFill>
          <a:schemeClr val="bg1"/>
        </a:solidFill>
        <a:latin typeface="Arial" charset="0"/>
        <a:ea typeface="MS PGothic" pitchFamily="34" charset="-128"/>
        <a:cs typeface="Arial" charset="0"/>
      </a:defRPr>
    </a:lvl2pPr>
    <a:lvl3pPr marL="1143000" indent="-228600" algn="l" defTabSz="457200" rtl="0" fontAlgn="base">
      <a:spcBef>
        <a:spcPct val="0"/>
      </a:spcBef>
      <a:spcAft>
        <a:spcPct val="0"/>
      </a:spcAft>
      <a:defRPr sz="3200" kern="1200">
        <a:solidFill>
          <a:schemeClr val="bg1"/>
        </a:solidFill>
        <a:latin typeface="Arial" charset="0"/>
        <a:ea typeface="MS PGothic" pitchFamily="34" charset="-128"/>
        <a:cs typeface="Arial" charset="0"/>
      </a:defRPr>
    </a:lvl3pPr>
    <a:lvl4pPr marL="1600200" indent="-228600" algn="l" defTabSz="457200" rtl="0" fontAlgn="base">
      <a:spcBef>
        <a:spcPct val="0"/>
      </a:spcBef>
      <a:spcAft>
        <a:spcPct val="0"/>
      </a:spcAft>
      <a:defRPr sz="3200" kern="1200">
        <a:solidFill>
          <a:schemeClr val="bg1"/>
        </a:solidFill>
        <a:latin typeface="Arial" charset="0"/>
        <a:ea typeface="MS PGothic" pitchFamily="34" charset="-128"/>
        <a:cs typeface="Arial" charset="0"/>
      </a:defRPr>
    </a:lvl4pPr>
    <a:lvl5pPr marL="2057400" indent="-228600" algn="l" defTabSz="457200" rtl="0" fontAlgn="base">
      <a:spcBef>
        <a:spcPct val="0"/>
      </a:spcBef>
      <a:spcAft>
        <a:spcPct val="0"/>
      </a:spcAft>
      <a:defRPr sz="3200" kern="1200">
        <a:solidFill>
          <a:schemeClr val="bg1"/>
        </a:solidFill>
        <a:latin typeface="Arial" charset="0"/>
        <a:ea typeface="MS PGothic" pitchFamily="34" charset="-128"/>
        <a:cs typeface="Arial" charset="0"/>
      </a:defRPr>
    </a:lvl5pPr>
    <a:lvl6pPr marL="2286000" algn="l" defTabSz="914400" rtl="0" eaLnBrk="1" latinLnBrk="0" hangingPunct="1">
      <a:defRPr sz="3200" kern="1200">
        <a:solidFill>
          <a:schemeClr val="bg1"/>
        </a:solidFill>
        <a:latin typeface="Arial" charset="0"/>
        <a:ea typeface="MS PGothic" pitchFamily="34" charset="-128"/>
        <a:cs typeface="Arial" charset="0"/>
      </a:defRPr>
    </a:lvl6pPr>
    <a:lvl7pPr marL="2743200" algn="l" defTabSz="914400" rtl="0" eaLnBrk="1" latinLnBrk="0" hangingPunct="1">
      <a:defRPr sz="3200" kern="1200">
        <a:solidFill>
          <a:schemeClr val="bg1"/>
        </a:solidFill>
        <a:latin typeface="Arial" charset="0"/>
        <a:ea typeface="MS PGothic" pitchFamily="34" charset="-128"/>
        <a:cs typeface="Arial" charset="0"/>
      </a:defRPr>
    </a:lvl7pPr>
    <a:lvl8pPr marL="3200400" algn="l" defTabSz="914400" rtl="0" eaLnBrk="1" latinLnBrk="0" hangingPunct="1">
      <a:defRPr sz="3200" kern="1200">
        <a:solidFill>
          <a:schemeClr val="bg1"/>
        </a:solidFill>
        <a:latin typeface="Arial" charset="0"/>
        <a:ea typeface="MS PGothic" pitchFamily="34" charset="-128"/>
        <a:cs typeface="Arial" charset="0"/>
      </a:defRPr>
    </a:lvl8pPr>
    <a:lvl9pPr marL="3657600" algn="l" defTabSz="914400" rtl="0" eaLnBrk="1" latinLnBrk="0" hangingPunct="1">
      <a:defRPr sz="3200" kern="1200">
        <a:solidFill>
          <a:schemeClr val="bg1"/>
        </a:solidFill>
        <a:latin typeface="Arial" charset="0"/>
        <a:ea typeface="MS PGothic"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F4B"/>
    <a:srgbClr val="CCFF66"/>
    <a:srgbClr val="FF0000"/>
    <a:srgbClr val="339933"/>
    <a:srgbClr val="000066"/>
    <a:srgbClr val="DDDDDD"/>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09" autoAdjust="0"/>
  </p:normalViewPr>
  <p:slideViewPr>
    <p:cSldViewPr>
      <p:cViewPr varScale="1">
        <p:scale>
          <a:sx n="126" d="100"/>
          <a:sy n="126" d="100"/>
        </p:scale>
        <p:origin x="-1432" y="-104"/>
      </p:cViewPr>
      <p:guideLst>
        <p:guide orient="horz" pos="2160"/>
        <p:guide pos="2880"/>
        <p:guide pos="864"/>
        <p:guide pos="4896"/>
        <p:guide pos="576"/>
      </p:guideLst>
    </p:cSldViewPr>
  </p:slideViewPr>
  <p:outlineViewPr>
    <p:cViewPr varScale="1">
      <p:scale>
        <a:sx n="170" d="200"/>
        <a:sy n="170" d="200"/>
      </p:scale>
      <p:origin x="-780" y="-84"/>
    </p:cViewPr>
  </p:outlineViewPr>
  <p:notesTextViewPr>
    <p:cViewPr>
      <p:scale>
        <a:sx n="125" d="100"/>
        <a:sy n="125" d="100"/>
      </p:scale>
      <p:origin x="0" y="0"/>
    </p:cViewPr>
  </p:notesTextViewPr>
  <p:sorterViewPr>
    <p:cViewPr>
      <p:scale>
        <a:sx n="95" d="100"/>
        <a:sy n="95" d="100"/>
      </p:scale>
      <p:origin x="0" y="0"/>
    </p:cViewPr>
  </p:sorterViewPr>
  <p:notesViewPr>
    <p:cSldViewPr>
      <p:cViewPr varScale="1">
        <p:scale>
          <a:sx n="59" d="100"/>
          <a:sy n="59" d="100"/>
        </p:scale>
        <p:origin x="-1752" y="-72"/>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buClr>
                <a:srgbClr val="000000"/>
              </a:buClr>
              <a:buSzPct val="100000"/>
              <a:buFont typeface="Arial" pitchFamily="34" charset="0"/>
              <a:buNone/>
              <a:defRPr sz="1200">
                <a:latin typeface="Arial" pitchFamily="34" charset="0"/>
                <a:ea typeface="ＭＳ Ｐゴシック" pitchFamily="34" charset="-128"/>
                <a:cs typeface="+mn-cs"/>
              </a:defRPr>
            </a:lvl1pPr>
          </a:lstStyle>
          <a:p>
            <a:pPr>
              <a:defRPr/>
            </a:pPr>
            <a:endParaRPr lang="en-US"/>
          </a:p>
        </p:txBody>
      </p:sp>
      <p:sp>
        <p:nvSpPr>
          <p:cNvPr id="102403" name="Rectangle 3"/>
          <p:cNvSpPr>
            <a:spLocks noGrp="1" noChangeArrowheads="1"/>
          </p:cNvSpPr>
          <p:nvPr>
            <p:ph type="dt" sz="quarter" idx="1"/>
          </p:nvPr>
        </p:nvSpPr>
        <p:spPr bwMode="auto">
          <a:xfrm>
            <a:off x="3884613" y="0"/>
            <a:ext cx="2971800"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buClr>
                <a:srgbClr val="000000"/>
              </a:buClr>
              <a:buSzPct val="100000"/>
              <a:buFont typeface="Arial" charset="0"/>
              <a:buNone/>
              <a:defRPr sz="1200">
                <a:ea typeface="MS PGothic" charset="0"/>
                <a:cs typeface="MS PGothic" charset="0"/>
              </a:defRPr>
            </a:lvl1pPr>
          </a:lstStyle>
          <a:p>
            <a:pPr>
              <a:defRPr/>
            </a:pPr>
            <a:fld id="{2AEB480A-F094-4DF9-8F3E-4401DBC24E60}" type="datetime1">
              <a:rPr lang="en-US"/>
              <a:pPr>
                <a:defRPr/>
              </a:pPr>
              <a:t>5/16/12</a:t>
            </a:fld>
            <a:endParaRPr lang="en-US"/>
          </a:p>
        </p:txBody>
      </p:sp>
      <p:sp>
        <p:nvSpPr>
          <p:cNvPr id="102404" name="Rectangle 4"/>
          <p:cNvSpPr>
            <a:spLocks noGrp="1" noChangeArrowheads="1"/>
          </p:cNvSpPr>
          <p:nvPr>
            <p:ph type="ftr" sz="quarter" idx="2"/>
          </p:nvPr>
        </p:nvSpPr>
        <p:spPr bwMode="auto">
          <a:xfrm>
            <a:off x="0" y="8847138"/>
            <a:ext cx="2971800" cy="46513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buClr>
                <a:srgbClr val="000000"/>
              </a:buClr>
              <a:buSzPct val="100000"/>
              <a:buFont typeface="Arial" pitchFamily="34" charset="0"/>
              <a:buNone/>
              <a:defRPr sz="1200">
                <a:latin typeface="Arial" pitchFamily="34" charset="0"/>
                <a:ea typeface="ＭＳ Ｐゴシック" pitchFamily="34" charset="-128"/>
                <a:cs typeface="+mn-cs"/>
              </a:defRPr>
            </a:lvl1pPr>
          </a:lstStyle>
          <a:p>
            <a:pPr>
              <a:defRPr/>
            </a:pPr>
            <a:endParaRPr lang="en-US"/>
          </a:p>
        </p:txBody>
      </p:sp>
      <p:sp>
        <p:nvSpPr>
          <p:cNvPr id="102405" name="Rectangle 5"/>
          <p:cNvSpPr>
            <a:spLocks noGrp="1" noChangeArrowheads="1"/>
          </p:cNvSpPr>
          <p:nvPr>
            <p:ph type="sldNum" sz="quarter" idx="3"/>
          </p:nvPr>
        </p:nvSpPr>
        <p:spPr bwMode="auto">
          <a:xfrm>
            <a:off x="3884613" y="8847138"/>
            <a:ext cx="2971800" cy="46513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buClr>
                <a:srgbClr val="000000"/>
              </a:buClr>
              <a:buSzPct val="100000"/>
              <a:buFont typeface="Arial" charset="0"/>
              <a:buNone/>
              <a:defRPr sz="1200">
                <a:ea typeface="MS PGothic" charset="0"/>
                <a:cs typeface="MS PGothic" charset="0"/>
              </a:defRPr>
            </a:lvl1pPr>
          </a:lstStyle>
          <a:p>
            <a:pPr>
              <a:defRPr/>
            </a:pPr>
            <a:fld id="{C0673F52-D3FD-4C02-8418-C3B22BCF3EC8}" type="slidenum">
              <a:rPr lang="en-US"/>
              <a:pPr>
                <a:defRPr/>
              </a:pPr>
              <a:t>‹#›</a:t>
            </a:fld>
            <a:endParaRPr lang="en-US"/>
          </a:p>
        </p:txBody>
      </p:sp>
    </p:spTree>
    <p:extLst>
      <p:ext uri="{BB962C8B-B14F-4D97-AF65-F5344CB8AC3E}">
        <p14:creationId xmlns:p14="http://schemas.microsoft.com/office/powerpoint/2010/main" val="3206218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AutoShape 1"/>
          <p:cNvSpPr>
            <a:spLocks noChangeArrowheads="1"/>
          </p:cNvSpPr>
          <p:nvPr/>
        </p:nvSpPr>
        <p:spPr bwMode="auto">
          <a:xfrm>
            <a:off x="0" y="0"/>
            <a:ext cx="6858000" cy="9313863"/>
          </a:xfrm>
          <a:prstGeom prst="roundRect">
            <a:avLst>
              <a:gd name="adj" fmla="val 23"/>
            </a:avLst>
          </a:prstGeom>
          <a:solidFill>
            <a:srgbClr val="FFFFFF"/>
          </a:solidFill>
          <a:ln>
            <a:noFill/>
          </a:ln>
          <a:extLst/>
        </p:spPr>
        <p:txBody>
          <a:bodyPr wrap="none" anchor="ctr"/>
          <a:lstStyle/>
          <a:p>
            <a:pPr algn="r">
              <a:buClr>
                <a:srgbClr val="000000"/>
              </a:buClr>
              <a:buSzPct val="100000"/>
              <a:buFont typeface="Times New Roman" charset="0"/>
              <a:buNone/>
              <a:defRPr/>
            </a:pPr>
            <a:endParaRPr lang="en-US" sz="2400">
              <a:ea typeface="MS PGothic" charset="0"/>
              <a:cs typeface="MS PGothic" charset="0"/>
            </a:endParaRPr>
          </a:p>
        </p:txBody>
      </p:sp>
      <p:sp>
        <p:nvSpPr>
          <p:cNvPr id="10243" name="Text Box 2"/>
          <p:cNvSpPr txBox="1">
            <a:spLocks noChangeArrowheads="1"/>
          </p:cNvSpPr>
          <p:nvPr/>
        </p:nvSpPr>
        <p:spPr bwMode="auto">
          <a:xfrm>
            <a:off x="0" y="0"/>
            <a:ext cx="2971800" cy="465138"/>
          </a:xfrm>
          <a:prstGeom prst="rect">
            <a:avLst/>
          </a:prstGeom>
          <a:noFill/>
          <a:ln>
            <a:noFill/>
          </a:ln>
          <a:extLst/>
        </p:spPr>
        <p:txBody>
          <a:bodyPr wrap="none" anchor="ctr"/>
          <a:lstStyle/>
          <a:p>
            <a:pPr algn="r">
              <a:buClr>
                <a:srgbClr val="000000"/>
              </a:buClr>
              <a:buSzPct val="100000"/>
              <a:buFont typeface="Times New Roman" charset="0"/>
              <a:buNone/>
              <a:defRPr/>
            </a:pPr>
            <a:endParaRPr lang="en-US" sz="2400">
              <a:ea typeface="MS PGothic" charset="0"/>
              <a:cs typeface="MS PGothic" charset="0"/>
            </a:endParaRPr>
          </a:p>
        </p:txBody>
      </p:sp>
      <p:sp>
        <p:nvSpPr>
          <p:cNvPr id="10244" name="Text Box 3"/>
          <p:cNvSpPr txBox="1">
            <a:spLocks noChangeArrowheads="1"/>
          </p:cNvSpPr>
          <p:nvPr/>
        </p:nvSpPr>
        <p:spPr bwMode="auto">
          <a:xfrm>
            <a:off x="3886200" y="0"/>
            <a:ext cx="2971800" cy="465138"/>
          </a:xfrm>
          <a:prstGeom prst="rect">
            <a:avLst/>
          </a:prstGeom>
          <a:noFill/>
          <a:ln>
            <a:noFill/>
          </a:ln>
          <a:extLst/>
        </p:spPr>
        <p:txBody>
          <a:bodyPr wrap="none" anchor="ctr"/>
          <a:lstStyle/>
          <a:p>
            <a:pPr algn="r">
              <a:buClr>
                <a:srgbClr val="000000"/>
              </a:buClr>
              <a:buSzPct val="100000"/>
              <a:buFont typeface="Times New Roman" charset="0"/>
              <a:buNone/>
              <a:defRPr/>
            </a:pPr>
            <a:endParaRPr lang="en-US" sz="2400">
              <a:ea typeface="MS PGothic" charset="0"/>
              <a:cs typeface="MS PGothic" charset="0"/>
            </a:endParaRPr>
          </a:p>
        </p:txBody>
      </p:sp>
      <p:sp>
        <p:nvSpPr>
          <p:cNvPr id="9221" name="Rectangle 4"/>
          <p:cNvSpPr>
            <a:spLocks noGrp="1" noRot="1" noChangeAspect="1" noChangeArrowheads="1"/>
          </p:cNvSpPr>
          <p:nvPr>
            <p:ph type="sldImg"/>
          </p:nvPr>
        </p:nvSpPr>
        <p:spPr bwMode="auto">
          <a:xfrm>
            <a:off x="1100138" y="698500"/>
            <a:ext cx="4657725" cy="3492500"/>
          </a:xfrm>
          <a:prstGeom prst="rect">
            <a:avLst/>
          </a:prstGeom>
          <a:noFill/>
          <a:ln w="9360">
            <a:solidFill>
              <a:srgbClr val="000000"/>
            </a:solidFill>
            <a:miter lim="800000"/>
            <a:headEnd/>
            <a:tailEnd/>
          </a:ln>
        </p:spPr>
      </p:sp>
      <p:sp>
        <p:nvSpPr>
          <p:cNvPr id="11269" name="Rectangle 5"/>
          <p:cNvSpPr>
            <a:spLocks noGrp="1" noChangeArrowheads="1"/>
          </p:cNvSpPr>
          <p:nvPr>
            <p:ph type="body"/>
          </p:nvPr>
        </p:nvSpPr>
        <p:spPr bwMode="auto">
          <a:xfrm>
            <a:off x="914400" y="4424363"/>
            <a:ext cx="5027613" cy="4189412"/>
          </a:xfrm>
          <a:prstGeom prst="rect">
            <a:avLst/>
          </a:prstGeom>
          <a:noFill/>
          <a:ln w="9525">
            <a:noFill/>
            <a:round/>
            <a:headEnd/>
            <a:tailEnd/>
          </a:ln>
          <a:effectLst/>
        </p:spPr>
        <p:txBody>
          <a:bodyPr vert="horz" wrap="square" lIns="90943" tIns="47290" rIns="90943" bIns="47290" numCol="1" anchor="t" anchorCtr="0" compatLnSpc="1">
            <a:prstTxWarp prst="textNoShape">
              <a:avLst/>
            </a:prstTxWarp>
          </a:bodyPr>
          <a:lstStyle/>
          <a:p>
            <a:pPr lvl="0"/>
            <a:endParaRPr lang="en-US" noProof="0" smtClean="0"/>
          </a:p>
        </p:txBody>
      </p:sp>
      <p:sp>
        <p:nvSpPr>
          <p:cNvPr id="10247" name="Text Box 6"/>
          <p:cNvSpPr txBox="1">
            <a:spLocks noChangeArrowheads="1"/>
          </p:cNvSpPr>
          <p:nvPr/>
        </p:nvSpPr>
        <p:spPr bwMode="auto">
          <a:xfrm>
            <a:off x="0" y="8848725"/>
            <a:ext cx="2971800" cy="465138"/>
          </a:xfrm>
          <a:prstGeom prst="rect">
            <a:avLst/>
          </a:prstGeom>
          <a:noFill/>
          <a:ln>
            <a:noFill/>
          </a:ln>
          <a:extLst/>
        </p:spPr>
        <p:txBody>
          <a:bodyPr wrap="none" anchor="ctr"/>
          <a:lstStyle/>
          <a:p>
            <a:pPr algn="r">
              <a:buClr>
                <a:srgbClr val="000000"/>
              </a:buClr>
              <a:buSzPct val="100000"/>
              <a:buFont typeface="Times New Roman" charset="0"/>
              <a:buNone/>
              <a:defRPr/>
            </a:pPr>
            <a:endParaRPr lang="en-US" sz="2400">
              <a:ea typeface="MS PGothic" charset="0"/>
              <a:cs typeface="MS PGothic" charset="0"/>
            </a:endParaRPr>
          </a:p>
        </p:txBody>
      </p:sp>
      <p:sp>
        <p:nvSpPr>
          <p:cNvPr id="11271" name="Rectangle 7"/>
          <p:cNvSpPr>
            <a:spLocks noGrp="1" noChangeArrowheads="1"/>
          </p:cNvSpPr>
          <p:nvPr>
            <p:ph type="sldNum"/>
          </p:nvPr>
        </p:nvSpPr>
        <p:spPr bwMode="auto">
          <a:xfrm>
            <a:off x="3886200" y="8848725"/>
            <a:ext cx="2970213" cy="463550"/>
          </a:xfrm>
          <a:prstGeom prst="rect">
            <a:avLst/>
          </a:prstGeom>
          <a:noFill/>
          <a:ln w="9525">
            <a:noFill/>
            <a:round/>
            <a:headEnd/>
            <a:tailEnd/>
          </a:ln>
          <a:effectLst/>
        </p:spPr>
        <p:txBody>
          <a:bodyPr vert="horz" wrap="square" lIns="90943" tIns="47290" rIns="90943" bIns="47290" numCol="1" anchor="b" anchorCtr="0" compatLnSpc="1">
            <a:prstTxWarp prst="textNoShape">
              <a:avLst/>
            </a:prstTxWarp>
          </a:bodyPr>
          <a:lstStyle>
            <a:lvl1pPr defTabSz="461963">
              <a:buClr>
                <a:srgbClr val="000000"/>
              </a:buClr>
              <a:buSzPct val="45000"/>
              <a:buFont typeface="Wingdings" charset="0"/>
              <a:buNone/>
              <a:tabLst>
                <a:tab pos="731838" algn="l"/>
                <a:tab pos="1462088" algn="l"/>
                <a:tab pos="2193925" algn="l"/>
                <a:tab pos="2925763" algn="l"/>
              </a:tabLst>
              <a:defRPr sz="1200">
                <a:solidFill>
                  <a:srgbClr val="000000"/>
                </a:solidFill>
                <a:latin typeface="Times New Roman" charset="0"/>
                <a:ea typeface="MS PGothic" charset="0"/>
                <a:cs typeface="MS PGothic" charset="0"/>
              </a:defRPr>
            </a:lvl1pPr>
          </a:lstStyle>
          <a:p>
            <a:pPr>
              <a:defRPr/>
            </a:pPr>
            <a:fld id="{1B12AAF0-B43C-454D-8009-CE5697840361}" type="slidenum">
              <a:rPr lang="en-US"/>
              <a:pPr>
                <a:defRPr/>
              </a:pPr>
              <a:t>‹#›</a:t>
            </a:fld>
            <a:endParaRPr lang="en-US"/>
          </a:p>
        </p:txBody>
      </p:sp>
    </p:spTree>
    <p:extLst>
      <p:ext uri="{BB962C8B-B14F-4D97-AF65-F5344CB8AC3E}">
        <p14:creationId xmlns:p14="http://schemas.microsoft.com/office/powerpoint/2010/main" val="217215662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S PGothic" charset="0"/>
        <a:cs typeface="MS PGothic" charset="0"/>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S PGothic" charset="0"/>
        <a:cs typeface="MS PGothic" charset="0"/>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S PGothic" charset="0"/>
        <a:cs typeface="MS PGothic" charset="0"/>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S PGothic" charset="0"/>
        <a:cs typeface="MS PGothic" charset="0"/>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S PGothic" charset="0"/>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a:ln/>
        </p:spPr>
      </p:sp>
      <p:sp>
        <p:nvSpPr>
          <p:cNvPr id="12290" name="Notes Placeholder 2"/>
          <p:cNvSpPr>
            <a:spLocks noGrp="1"/>
          </p:cNvSpPr>
          <p:nvPr>
            <p:ph type="body" idx="1"/>
          </p:nvPr>
        </p:nvSpPr>
        <p:spPr>
          <a:noFill/>
          <a:ln/>
        </p:spPr>
        <p:txBody>
          <a:bodyPr/>
          <a:lstStyle/>
          <a:p>
            <a:pPr eaLnBrk="1" hangingPunct="1"/>
            <a:r>
              <a:rPr lang="en-US" dirty="0" smtClean="0">
                <a:ea typeface="MS PGothic" pitchFamily="34" charset="-128"/>
              </a:rPr>
              <a:t>BIO: </a:t>
            </a:r>
            <a:r>
              <a:rPr lang="en-US" sz="1200" b="0" i="0" u="none" strike="noStrike" kern="1200" baseline="0" dirty="0" smtClean="0">
                <a:solidFill>
                  <a:srgbClr val="000000"/>
                </a:solidFill>
                <a:latin typeface="Times New Roman" pitchFamily="18" charset="0"/>
                <a:ea typeface="MS PGothic" charset="0"/>
                <a:cs typeface="MS PGothic" charset="0"/>
              </a:rPr>
              <a:t>Jim Amsden is an IBM Senior Technical Staff Member and Solution Architect responsible for the Government Industry Vertical in the Rational Division. Jim works on a broad range of solutions incorporating IBM products for municipal strategic planning; solution analysis, design and construction; operational efficiency and monitoring; and business intelligence - tying these together into a comprehensive offering supporting IBM's Smarter Cities initiative. Jim has spent many years developing standards and products for modeling in order to understand and manage complex systems. He is a TOGAF Certified Enterprise Architect.</a:t>
            </a:r>
            <a:endParaRPr lang="en-US" dirty="0" smtClean="0">
              <a:ea typeface="MS PGothic" pitchFamily="34" charset="-128"/>
            </a:endParaRPr>
          </a:p>
          <a:p>
            <a:pPr eaLnBrk="1" hangingPunct="1"/>
            <a:endParaRPr lang="en-US" dirty="0" smtClean="0">
              <a:ea typeface="MS PGothic" pitchFamily="34" charset="-128"/>
            </a:endParaRPr>
          </a:p>
          <a:p>
            <a:pPr eaLnBrk="1" hangingPunct="1"/>
            <a:r>
              <a:rPr lang="en-US" dirty="0" smtClean="0">
                <a:ea typeface="MS PGothic" pitchFamily="34" charset="-128"/>
              </a:rPr>
              <a:t>Good afternoon</a:t>
            </a:r>
            <a:r>
              <a:rPr lang="en-US" baseline="0" dirty="0" smtClean="0">
                <a:ea typeface="MS PGothic" pitchFamily="34" charset="-128"/>
              </a:rPr>
              <a:t> and thank you for the opportunity to talk to you today about the tools and techniques that can help you design your government. Let’s start with a quick look at some of the key public sector challenges. </a:t>
            </a:r>
          </a:p>
          <a:p>
            <a:pPr eaLnBrk="1" hangingPunct="1"/>
            <a:r>
              <a:rPr lang="en-US" baseline="0" dirty="0" smtClean="0">
                <a:ea typeface="MS PGothic" pitchFamily="34" charset="-128"/>
              </a:rPr>
              <a:t> </a:t>
            </a:r>
            <a:endParaRPr lang="en-US" dirty="0" smtClean="0">
              <a:ea typeface="MS PGothic" pitchFamily="34" charset="-128"/>
            </a:endParaRPr>
          </a:p>
          <a:p>
            <a:pPr eaLnBrk="1" hangingPunct="1"/>
            <a:r>
              <a:rPr lang="en-US" dirty="0" smtClean="0">
                <a:ea typeface="MS PGothic" pitchFamily="34" charset="-128"/>
              </a:rPr>
              <a:t>Government </a:t>
            </a:r>
            <a:r>
              <a:rPr lang="en-US" dirty="0" smtClean="0">
                <a:ea typeface="MS PGothic" pitchFamily="34" charset="-128"/>
              </a:rPr>
              <a:t>organizations are facing extreme challenges to deliver more with fewer resources, to maintain or increase service levels with a smaller workforce and reduced budgets. Addressing these challenges requires a strategic approach to determining what businesses the government should be in and to what extent they should be in them based on citizens' needs and available revenue. </a:t>
            </a:r>
          </a:p>
          <a:p>
            <a:pPr eaLnBrk="1" hangingPunct="1"/>
            <a:endParaRPr lang="en-US" dirty="0" smtClean="0">
              <a:ea typeface="MS PGothic" pitchFamily="34" charset="-128"/>
            </a:endParaRPr>
          </a:p>
          <a:p>
            <a:pPr eaLnBrk="1" hangingPunct="1"/>
            <a:r>
              <a:rPr lang="en-US" dirty="0" smtClean="0">
                <a:ea typeface="MS PGothic" pitchFamily="34" charset="-128"/>
              </a:rPr>
              <a:t>What governments need is a rational process for planning and budgeting, performance management, and operations that maximize outcomes from available revenue. This requires a means of capturing, assessing and communicating information about their current environment and then determining, evaluating and choosing actions that evolve their programs and services to achieve desired results while managing costs. </a:t>
            </a:r>
          </a:p>
          <a:p>
            <a:pPr eaLnBrk="1" hangingPunct="1"/>
            <a:endParaRPr lang="en-US" dirty="0" smtClean="0">
              <a:ea typeface="MS PGothic" pitchFamily="34" charset="-128"/>
            </a:endParaRPr>
          </a:p>
          <a:p>
            <a:pPr eaLnBrk="1" hangingPunct="1"/>
            <a:r>
              <a:rPr lang="en-US" dirty="0" smtClean="0">
                <a:ea typeface="MS PGothic" pitchFamily="34" charset="-128"/>
              </a:rPr>
              <a:t>Government by design is the concept of applying strategic planning to government in a form that provides a comprehensive view of the entirety of the business you are in and the services your agency or organization provides. </a:t>
            </a:r>
          </a:p>
        </p:txBody>
      </p:sp>
      <p:sp>
        <p:nvSpPr>
          <p:cNvPr id="12291" name="Slide Number Placeholder 3"/>
          <p:cNvSpPr>
            <a:spLocks noGrp="1"/>
          </p:cNvSpPr>
          <p:nvPr>
            <p:ph type="sldNum" sz="quarter"/>
          </p:nvPr>
        </p:nvSpPr>
        <p:spPr>
          <a:noFill/>
        </p:spPr>
        <p:txBody>
          <a:bodyPr/>
          <a:lstStyle/>
          <a:p>
            <a:pPr>
              <a:buFont typeface="Wingdings" pitchFamily="2" charset="2"/>
              <a:buNone/>
            </a:pPr>
            <a:fld id="{DCAF7311-8612-47B8-929C-A176B6B5CF7C}" type="slidenum">
              <a:rPr lang="en-US" smtClean="0">
                <a:latin typeface="Times New Roman" pitchFamily="18" charset="0"/>
                <a:ea typeface="MS PGothic" pitchFamily="34" charset="-128"/>
              </a:rPr>
              <a:pPr>
                <a:buFont typeface="Wingdings" pitchFamily="2" charset="2"/>
                <a:buNone/>
              </a:pPr>
              <a:t>1</a:t>
            </a:fld>
            <a:endParaRPr lang="en-US" smtClean="0">
              <a:latin typeface="Times New Roman" pitchFamily="18" charset="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latin typeface="Times New Roman" charset="0"/>
              </a:rPr>
              <a:t>Let’s explore an</a:t>
            </a:r>
            <a:r>
              <a:rPr lang="en-US" baseline="0" dirty="0" smtClean="0">
                <a:latin typeface="Times New Roman" charset="0"/>
              </a:rPr>
              <a:t> organization in more detail. We’ll consider the problem of animal control in Gotham City. T</a:t>
            </a:r>
            <a:r>
              <a:rPr lang="en-US" dirty="0" smtClean="0">
                <a:latin typeface="Times New Roman" charset="0"/>
              </a:rPr>
              <a:t>he Explorer view and </a:t>
            </a:r>
            <a:r>
              <a:rPr lang="en-US" b="1" dirty="0" smtClean="0">
                <a:latin typeface="Times New Roman" charset="0"/>
              </a:rPr>
              <a:t>Animal Control </a:t>
            </a:r>
            <a:r>
              <a:rPr lang="en-US" dirty="0" smtClean="0">
                <a:latin typeface="Times New Roman" charset="0"/>
              </a:rPr>
              <a:t>MRM Hierarchy diagram show</a:t>
            </a:r>
            <a:r>
              <a:rPr lang="en-US" baseline="0" dirty="0" smtClean="0">
                <a:latin typeface="Times New Roman" charset="0"/>
              </a:rPr>
              <a:t> that the Environmental Health organization has a number of sub-organizations including Emergency and Protective Services which in turn has sub-organization unit By-lay and Regulatory Services. This organization unit is accountable for the Licenses and Permits program which among other things administers the Animal Control service. You can see from the Explorer view that Animal Registration is a sub-service of Animal Control.</a:t>
            </a:r>
            <a:endParaRPr lang="en-US" dirty="0" smtClean="0">
              <a:latin typeface="Times New Roman" charset="0"/>
            </a:endParaRPr>
          </a:p>
        </p:txBody>
      </p:sp>
      <p:sp>
        <p:nvSpPr>
          <p:cNvPr id="79875"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1pPr>
            <a:lvl2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2pPr>
            <a:lvl3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3pPr>
            <a:lvl4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4pPr>
            <a:lvl5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5pPr>
            <a:lvl6pPr marL="25146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6pPr>
            <a:lvl7pPr marL="29718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7pPr>
            <a:lvl8pPr marL="34290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8pPr>
            <a:lvl9pPr marL="38862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9pPr>
          </a:lstStyle>
          <a:p>
            <a:pPr eaLnBrk="1" hangingPunct="1"/>
            <a:fld id="{787B16CA-770E-4F4A-9B45-43B9B52BB1ED}" type="slidenum">
              <a:rPr lang="en-US" sz="1200">
                <a:solidFill>
                  <a:srgbClr val="000000"/>
                </a:solidFill>
                <a:latin typeface="Times New Roman" charset="0"/>
              </a:rPr>
              <a:pPr eaLnBrk="1" hangingPunct="1"/>
              <a:t>10</a:t>
            </a:fld>
            <a:endParaRPr lang="en-US" sz="1200">
              <a:solidFill>
                <a:srgbClr val="000000"/>
              </a:solidFill>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dirty="0" smtClean="0">
                <a:latin typeface="Times New Roman" charset="0"/>
              </a:rPr>
              <a:t>The </a:t>
            </a:r>
            <a:r>
              <a:rPr lang="en-US" b="1" dirty="0">
                <a:latin typeface="Times New Roman" charset="0"/>
              </a:rPr>
              <a:t>Animal Control </a:t>
            </a:r>
            <a:r>
              <a:rPr lang="en-US" dirty="0">
                <a:latin typeface="Times New Roman" charset="0"/>
              </a:rPr>
              <a:t>MRM SIAM </a:t>
            </a:r>
            <a:r>
              <a:rPr lang="en-US" dirty="0" smtClean="0">
                <a:latin typeface="Times New Roman" charset="0"/>
              </a:rPr>
              <a:t>diagram helps us understand</a:t>
            </a:r>
            <a:r>
              <a:rPr lang="en-US" baseline="0" dirty="0" smtClean="0">
                <a:latin typeface="Times New Roman" charset="0"/>
              </a:rPr>
              <a:t> the details of the Animal Registration service.</a:t>
            </a:r>
            <a:endParaRPr lang="en-US" dirty="0">
              <a:latin typeface="Times New Roman" charset="0"/>
            </a:endParaRPr>
          </a:p>
          <a:p>
            <a:endParaRPr lang="en-US" dirty="0">
              <a:latin typeface="Times New Roman" charset="0"/>
            </a:endParaRPr>
          </a:p>
          <a:p>
            <a:r>
              <a:rPr lang="en-US" dirty="0">
                <a:latin typeface="Times New Roman" charset="0"/>
              </a:rPr>
              <a:t>The “By-law and Regulatory Services” organization unit is accountable for the “Licenses and Permits” program, which administers the “Animal Control” Service. This service has (among others) “Animal Registration” as a sub-service with delivers a “Period of Permission to own a Pet” to the “Public” target group </a:t>
            </a:r>
            <a:endParaRPr lang="en-US" dirty="0" smtClean="0">
              <a:latin typeface="Times New Roman" charset="0"/>
            </a:endParaRPr>
          </a:p>
          <a:p>
            <a:endParaRPr lang="en-US" dirty="0" smtClean="0">
              <a:latin typeface="Times New Roman" charset="0"/>
            </a:endParaRPr>
          </a:p>
          <a:p>
            <a:r>
              <a:rPr lang="en-US" dirty="0" smtClean="0">
                <a:latin typeface="Times New Roman" charset="0"/>
              </a:rPr>
              <a:t>You can open the details</a:t>
            </a:r>
            <a:r>
              <a:rPr lang="en-US" baseline="0" dirty="0" smtClean="0">
                <a:latin typeface="Times New Roman" charset="0"/>
              </a:rPr>
              <a:t> on the Animal Registration service right from the diagram. You can see that the </a:t>
            </a:r>
            <a:r>
              <a:rPr lang="en-US" dirty="0" smtClean="0">
                <a:latin typeface="Times New Roman" charset="0"/>
              </a:rPr>
              <a:t>Animal Registration service is implemented by two processes. Notice</a:t>
            </a:r>
            <a:r>
              <a:rPr lang="en-US" baseline="0" dirty="0" smtClean="0">
                <a:latin typeface="Times New Roman" charset="0"/>
              </a:rPr>
              <a:t> the arrow decoration on the Animal Registration service. This indicate the service has a child diagram that can be used to show how the service is implemented.</a:t>
            </a:r>
            <a:endParaRPr lang="en-US" dirty="0">
              <a:latin typeface="Times New Roman" charset="0"/>
            </a:endParaRPr>
          </a:p>
        </p:txBody>
      </p:sp>
      <p:sp>
        <p:nvSpPr>
          <p:cNvPr id="29699"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1pPr>
            <a:lvl2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2pPr>
            <a:lvl3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3pPr>
            <a:lvl4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4pPr>
            <a:lvl5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5pPr>
            <a:lvl6pPr marL="25146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6pPr>
            <a:lvl7pPr marL="29718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7pPr>
            <a:lvl8pPr marL="34290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8pPr>
            <a:lvl9pPr marL="38862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9pPr>
          </a:lstStyle>
          <a:p>
            <a:pPr eaLnBrk="1" hangingPunct="1"/>
            <a:fld id="{2A480FE9-D0EA-5B41-8672-1329AB1B7880}" type="slidenum">
              <a:rPr lang="en-US" sz="1200">
                <a:solidFill>
                  <a:srgbClr val="000000"/>
                </a:solidFill>
                <a:latin typeface="Times New Roman" charset="0"/>
              </a:rPr>
              <a:pPr eaLnBrk="1" hangingPunct="1"/>
              <a:t>11</a:t>
            </a:fld>
            <a:endParaRPr lang="en-US" sz="1200">
              <a:solidFill>
                <a:srgbClr val="000000"/>
              </a:solidFill>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ln/>
        </p:spPr>
      </p:sp>
      <p:sp>
        <p:nvSpPr>
          <p:cNvPr id="35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dirty="0" smtClean="0">
                <a:latin typeface="Times New Roman" charset="0"/>
              </a:rPr>
              <a:t>The </a:t>
            </a:r>
            <a:r>
              <a:rPr lang="en-US" b="1" dirty="0">
                <a:latin typeface="Times New Roman" charset="0"/>
              </a:rPr>
              <a:t>Animal Registration </a:t>
            </a:r>
            <a:r>
              <a:rPr lang="en-US" dirty="0">
                <a:latin typeface="Times New Roman" charset="0"/>
              </a:rPr>
              <a:t>business process diagram </a:t>
            </a:r>
            <a:r>
              <a:rPr lang="en-US" dirty="0" smtClean="0">
                <a:latin typeface="Times New Roman" charset="0"/>
              </a:rPr>
              <a:t>models </a:t>
            </a:r>
            <a:r>
              <a:rPr lang="en-US" dirty="0">
                <a:latin typeface="Times New Roman" charset="0"/>
              </a:rPr>
              <a:t>the implementation of </a:t>
            </a:r>
            <a:r>
              <a:rPr lang="en-US" dirty="0" smtClean="0">
                <a:latin typeface="Times New Roman" charset="0"/>
              </a:rPr>
              <a:t>the Animal Registration service</a:t>
            </a:r>
            <a:r>
              <a:rPr lang="en-US" dirty="0">
                <a:latin typeface="Times New Roman" charset="0"/>
              </a:rPr>
              <a:t>, and is a child diagram of the Animal Registration service on the Animal Control SIAM diagram</a:t>
            </a:r>
            <a:r>
              <a:rPr lang="en-US" dirty="0" smtClean="0">
                <a:latin typeface="Times New Roman" charset="0"/>
              </a:rPr>
              <a:t>.</a:t>
            </a:r>
          </a:p>
          <a:p>
            <a:endParaRPr lang="en-US" dirty="0" smtClean="0">
              <a:latin typeface="Times New Roman" charset="0"/>
            </a:endParaRPr>
          </a:p>
          <a:p>
            <a:pPr>
              <a:defRPr/>
            </a:pPr>
            <a:r>
              <a:rPr lang="en-US" dirty="0" smtClean="0"/>
              <a:t>The service is implemented using two process, one for establishing</a:t>
            </a:r>
            <a:r>
              <a:rPr lang="en-US" baseline="0" dirty="0" smtClean="0"/>
              <a:t> new animal licenses, and another for license renewal. The p</a:t>
            </a:r>
            <a:r>
              <a:rPr lang="en-US" dirty="0" smtClean="0"/>
              <a:t>ools in this</a:t>
            </a:r>
            <a:r>
              <a:rPr lang="en-US" baseline="0" dirty="0" smtClean="0"/>
              <a:t> diagram</a:t>
            </a:r>
            <a:r>
              <a:rPr lang="en-US" dirty="0" smtClean="0"/>
              <a:t> represents the Animal</a:t>
            </a:r>
            <a:r>
              <a:rPr lang="en-US" baseline="0" dirty="0" smtClean="0"/>
              <a:t> Registration </a:t>
            </a:r>
            <a:r>
              <a:rPr lang="en-US" dirty="0" smtClean="0"/>
              <a:t>service while lanes are used to depict the different processes that are involved in implementing the service. Messages exchanged between services represented by pools can describe the details of the interactions between services described by their service level agreements.</a:t>
            </a:r>
          </a:p>
          <a:p>
            <a:endParaRPr lang="en-US" dirty="0">
              <a:latin typeface="Times New Roman" charset="0"/>
            </a:endParaRPr>
          </a:p>
        </p:txBody>
      </p:sp>
      <p:sp>
        <p:nvSpPr>
          <p:cNvPr id="35843"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1pPr>
            <a:lvl2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2pPr>
            <a:lvl3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3pPr>
            <a:lvl4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4pPr>
            <a:lvl5pPr defTabSz="461963" eaLnBrk="0" hangingPunct="0">
              <a:tabLst>
                <a:tab pos="731838" algn="l"/>
                <a:tab pos="1462088" algn="l"/>
                <a:tab pos="2193925" algn="l"/>
                <a:tab pos="2925763" algn="l"/>
              </a:tabLst>
              <a:defRPr sz="3200">
                <a:solidFill>
                  <a:schemeClr val="bg1"/>
                </a:solidFill>
                <a:latin typeface="Arial" charset="0"/>
                <a:ea typeface="MS PGothic" charset="0"/>
                <a:cs typeface="MS PGothic" charset="0"/>
              </a:defRPr>
            </a:lvl5pPr>
            <a:lvl6pPr marL="25146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6pPr>
            <a:lvl7pPr marL="29718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7pPr>
            <a:lvl8pPr marL="34290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8pPr>
            <a:lvl9pPr marL="3886200" indent="-228600" defTabSz="461963" eaLnBrk="0" fontAlgn="base" hangingPunct="0">
              <a:spcBef>
                <a:spcPct val="0"/>
              </a:spcBef>
              <a:spcAft>
                <a:spcPct val="0"/>
              </a:spcAft>
              <a:buClr>
                <a:srgbClr val="000000"/>
              </a:buClr>
              <a:buSzPct val="100000"/>
              <a:buFont typeface="Arial" charset="0"/>
              <a:tabLst>
                <a:tab pos="731838" algn="l"/>
                <a:tab pos="1462088" algn="l"/>
                <a:tab pos="2193925" algn="l"/>
                <a:tab pos="2925763" algn="l"/>
              </a:tabLst>
              <a:defRPr sz="3200">
                <a:solidFill>
                  <a:schemeClr val="bg1"/>
                </a:solidFill>
                <a:latin typeface="Arial" charset="0"/>
                <a:ea typeface="MS PGothic" charset="0"/>
                <a:cs typeface="MS PGothic" charset="0"/>
              </a:defRPr>
            </a:lvl9pPr>
          </a:lstStyle>
          <a:p>
            <a:pPr eaLnBrk="1" hangingPunct="1"/>
            <a:fld id="{D8E85771-5622-114A-AEF9-12B2F88A1D6A}" type="slidenum">
              <a:rPr lang="en-US" sz="1200">
                <a:solidFill>
                  <a:srgbClr val="000000"/>
                </a:solidFill>
                <a:latin typeface="Times New Roman" charset="0"/>
              </a:rPr>
              <a:pPr eaLnBrk="1" hangingPunct="1"/>
              <a:t>12</a:t>
            </a:fld>
            <a:endParaRPr lang="en-US" sz="1200">
              <a:solidFill>
                <a:srgbClr val="000000"/>
              </a:solidFill>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p:nvPr>
        </p:nvSpPr>
        <p:spPr>
          <a:noFill/>
        </p:spPr>
        <p:txBody>
          <a:bodyPr/>
          <a:lstStyle/>
          <a:p>
            <a:pPr>
              <a:buFont typeface="Wingdings" pitchFamily="2" charset="2"/>
              <a:buNone/>
            </a:pPr>
            <a:fld id="{B0AB8EC1-C795-407B-969F-88C2D8CE6656}" type="slidenum">
              <a:rPr lang="en-US" smtClean="0">
                <a:latin typeface="Times New Roman" pitchFamily="18" charset="0"/>
                <a:ea typeface="MS PGothic" pitchFamily="34" charset="-128"/>
              </a:rPr>
              <a:pPr>
                <a:buFont typeface="Wingdings" pitchFamily="2" charset="2"/>
                <a:buNone/>
              </a:pPr>
              <a:t>13</a:t>
            </a:fld>
            <a:endParaRPr lang="en-US" smtClean="0">
              <a:latin typeface="Times New Roman" pitchFamily="18" charset="0"/>
              <a:ea typeface="MS PGothic" pitchFamily="34" charset="-128"/>
            </a:endParaRPr>
          </a:p>
        </p:txBody>
      </p:sp>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a:lstStyle/>
          <a:p>
            <a:pPr>
              <a:defRPr/>
            </a:pPr>
            <a:r>
              <a:rPr lang="en-US" dirty="0" smtClean="0">
                <a:ea typeface="MS PGothic" pitchFamily="34" charset="-128"/>
              </a:rPr>
              <a:t>Next</a:t>
            </a:r>
            <a:r>
              <a:rPr lang="en-US" baseline="0" dirty="0" smtClean="0">
                <a:ea typeface="MS PGothic" pitchFamily="34" charset="-128"/>
              </a:rPr>
              <a:t> we’ll take a brief look at planning and budgeting. </a:t>
            </a:r>
            <a:r>
              <a:rPr lang="en-US" dirty="0" smtClean="0">
                <a:ea typeface="MS PGothic" pitchFamily="34" charset="-128"/>
              </a:rPr>
              <a:t>Budgeting for Outcomes is one possible approach that was pioneered by Governor Gary Locke of Washington at a time when his state faced a $2.5 billion shortfall in its budget. </a:t>
            </a:r>
          </a:p>
          <a:p>
            <a:pPr>
              <a:defRPr/>
            </a:pPr>
            <a:endParaRPr lang="en-US" dirty="0" smtClean="0">
              <a:ea typeface="MS PGothic" pitchFamily="34" charset="-128"/>
            </a:endParaRPr>
          </a:p>
          <a:p>
            <a:pPr>
              <a:defRPr/>
            </a:pPr>
            <a:r>
              <a:rPr lang="en-US" dirty="0" smtClean="0">
                <a:ea typeface="MS PGothic" pitchFamily="34" charset="-128"/>
              </a:rPr>
              <a:t>Quoting from Governor Locke: “The usual, political way to handle a projected deficit is to take last year's budget and cut. It is like taking last year's family car and reducing its weight with a blowtorch and shears. But cutting $2 billion from this vehicle does not make it a compact; it makes it a wreck. What is wanted is a budget designed from the ground up.”</a:t>
            </a:r>
          </a:p>
          <a:p>
            <a:pPr>
              <a:defRPr/>
            </a:pPr>
            <a:endParaRPr lang="en-US" dirty="0" smtClean="0">
              <a:ea typeface="MS PGothic" pitchFamily="34" charset="-128"/>
            </a:endParaRPr>
          </a:p>
          <a:p>
            <a:pPr>
              <a:defRPr/>
            </a:pPr>
            <a:r>
              <a:rPr lang="en-US" dirty="0" smtClean="0">
                <a:ea typeface="MS PGothic" pitchFamily="34" charset="-128"/>
              </a:rPr>
              <a:t>The process evolved from Zero-based budget concepts and is described in a book by David Osborne and Peter Hutchinson called "The Price of Government: Getting the results we need in an age of permanent fiscal crisis". BFO is supported by consulting organizations such as Public Strategies Group and is a recommendation of the Government Finance Officers Association.</a:t>
            </a:r>
          </a:p>
          <a:p>
            <a:pPr>
              <a:defRPr/>
            </a:pPr>
            <a:endParaRPr lang="en-US" dirty="0" smtClean="0">
              <a:ea typeface="MS PGothic" pitchFamily="34" charset="-128"/>
            </a:endParaRPr>
          </a:p>
          <a:p>
            <a:pPr>
              <a:defRPr/>
            </a:pPr>
            <a:r>
              <a:rPr lang="en-US" dirty="0" smtClean="0">
                <a:ea typeface="MS PGothic" pitchFamily="34" charset="-128"/>
              </a:rPr>
              <a:t>Any planning process can be challenged by uncertain, inaccurate, or missing information, and poor line-of-sight between city goals, supporting service offers, performance indicators and available revenue. Tools help make the process more efficient so that you can effectively respond to new and changing information. The process can also benefit from supporting information and tools for more efficient execution in order to ensure expected outcome: maximize outcomes for available revenue. </a:t>
            </a:r>
            <a:endParaRPr lang="en-US" dirty="0" smtClean="0">
              <a:ea typeface="MS PGothic" pitchFamily="34" charset="-128"/>
            </a:endParaRPr>
          </a:p>
          <a:p>
            <a:pPr>
              <a:defRPr/>
            </a:pPr>
            <a:endParaRPr lang="en-US" dirty="0" smtClean="0">
              <a:ea typeface="MS PGothic" pitchFamily="34" charset="-128"/>
            </a:endParaRPr>
          </a:p>
          <a:p>
            <a:pPr>
              <a:defRPr/>
            </a:pPr>
            <a:endParaRPr lang="en-US" dirty="0" smtClean="0">
              <a:ea typeface="MS PGothic" pitchFamily="34" charset="-128"/>
            </a:endParaRPr>
          </a:p>
          <a:p>
            <a:pPr>
              <a:defRPr/>
            </a:pPr>
            <a:endParaRPr lang="en-US" dirty="0" smtClean="0">
              <a:ea typeface="MS PGothic" pitchFamily="34" charset="-128"/>
            </a:endParaRPr>
          </a:p>
          <a:p>
            <a:pPr>
              <a:defRPr/>
            </a:pPr>
            <a:r>
              <a:rPr lang="en-US" dirty="0" smtClean="0">
                <a:ea typeface="MS PGothic" pitchFamily="34" charset="-128"/>
              </a:rPr>
              <a:t>Tools can help in a number of ways:</a:t>
            </a:r>
          </a:p>
          <a:p>
            <a:pPr marL="228600" indent="-228600">
              <a:buFont typeface="+mj-lt"/>
              <a:buAutoNum type="arabicPeriod"/>
              <a:defRPr/>
            </a:pPr>
            <a:r>
              <a:rPr lang="en-US" dirty="0" smtClean="0">
                <a:ea typeface="MS PGothic" pitchFamily="34" charset="-128"/>
              </a:rPr>
              <a:t>Improved financial forecasting supporting Monte-Carlo simulation can provide more accurate and timely revenue estimates, and help deal with uncertain information.</a:t>
            </a:r>
          </a:p>
          <a:p>
            <a:pPr marL="228600" indent="-228600">
              <a:buFont typeface="+mj-lt"/>
              <a:buAutoNum type="arabicPeriod"/>
              <a:defRPr/>
            </a:pPr>
            <a:endParaRPr lang="en-US" dirty="0" smtClean="0">
              <a:ea typeface="MS PGothic" pitchFamily="34" charset="-128"/>
            </a:endParaRPr>
          </a:p>
          <a:p>
            <a:pPr marL="228600" indent="-228600">
              <a:buFont typeface="+mj-lt"/>
              <a:buAutoNum type="arabicPeriod"/>
              <a:defRPr/>
            </a:pPr>
            <a:r>
              <a:rPr lang="en-US" dirty="0" smtClean="0">
                <a:ea typeface="MS PGothic" pitchFamily="34" charset="-128"/>
              </a:rPr>
              <a:t>Benchmarking against other cities can enable you to leverage their innovation and successes</a:t>
            </a:r>
          </a:p>
          <a:p>
            <a:pPr marL="228600" indent="-228600">
              <a:buFont typeface="+mj-lt"/>
              <a:buAutoNum type="arabicPeriod"/>
              <a:defRPr/>
            </a:pPr>
            <a:endParaRPr lang="en-US" dirty="0" smtClean="0">
              <a:ea typeface="MS PGothic" pitchFamily="34" charset="-128"/>
            </a:endParaRPr>
          </a:p>
          <a:p>
            <a:pPr marL="228600" indent="-228600">
              <a:buFont typeface="+mj-lt"/>
              <a:buAutoNum type="arabicPeriod"/>
              <a:defRPr/>
            </a:pPr>
            <a:r>
              <a:rPr lang="en-US" dirty="0" smtClean="0">
                <a:ea typeface="MS PGothic" pitchFamily="34" charset="-128"/>
              </a:rPr>
              <a:t>Creating a Business Motivation Model to helps capture business strategy and policy information, and to enable the connection of motivational elements with the service catalog so you can connect services with the results they are intended to deliver.</a:t>
            </a:r>
          </a:p>
          <a:p>
            <a:pPr marL="228600" indent="-228600">
              <a:buFont typeface="+mj-lt"/>
              <a:buAutoNum type="arabicPeriod"/>
              <a:defRPr/>
            </a:pPr>
            <a:endParaRPr lang="en-US" dirty="0" smtClean="0">
              <a:ea typeface="MS PGothic" pitchFamily="34" charset="-128"/>
            </a:endParaRPr>
          </a:p>
          <a:p>
            <a:pPr marL="228600" indent="-228600">
              <a:buFont typeface="+mj-lt"/>
              <a:buAutoNum type="arabicPeriod"/>
              <a:defRPr/>
            </a:pPr>
            <a:r>
              <a:rPr lang="en-US" dirty="0" smtClean="0">
                <a:ea typeface="MS PGothic" pitchFamily="34" charset="-128"/>
              </a:rPr>
              <a:t>Creating a municipal model provides a common language for describing and relating the large number of services provided by a city, and provides a service catalog that forms the basis for budget offers that can be connected to city goals, outcomes and citizen needs.</a:t>
            </a:r>
          </a:p>
          <a:p>
            <a:pPr marL="228600" indent="-228600">
              <a:buFont typeface="+mj-lt"/>
              <a:buAutoNum type="arabicPeriod"/>
              <a:defRPr/>
            </a:pPr>
            <a:endParaRPr lang="en-US" dirty="0" smtClean="0">
              <a:ea typeface="MS PGothic" pitchFamily="34" charset="-128"/>
            </a:endParaRPr>
          </a:p>
          <a:p>
            <a:pPr marL="228600" indent="-228600">
              <a:buFont typeface="+mj-lt"/>
              <a:buAutoNum type="arabicPeriod"/>
              <a:defRPr/>
            </a:pPr>
            <a:r>
              <a:rPr lang="en-US" dirty="0" smtClean="0">
                <a:ea typeface="MS PGothic" pitchFamily="34" charset="-128"/>
              </a:rPr>
              <a:t>Using existing industry model assets such as the Municipal Information Systems Association’s Municipal Reference Model can help give you a head start on developing your services catalog, and in providing guidelines and best practices for addressing citizens’ needs that you can use for strategic planning. MISA, a Canadian Government organization, developed the MRM over 20 years of municipal and provincial practice and by harvesting best practices programs and services that have been proven to work.</a:t>
            </a:r>
          </a:p>
          <a:p>
            <a:pPr marL="228600" indent="-228600">
              <a:buFont typeface="+mj-lt"/>
              <a:buAutoNum type="arabicPeriod"/>
              <a:defRPr/>
            </a:pPr>
            <a:endParaRPr lang="en-US" dirty="0" smtClean="0">
              <a:ea typeface="MS PGothic" pitchFamily="34" charset="-128"/>
            </a:endParaRPr>
          </a:p>
          <a:p>
            <a:pPr marL="228600" indent="-228600">
              <a:buFont typeface="+mj-lt"/>
              <a:buAutoNum type="arabicPeriod"/>
              <a:defRPr/>
            </a:pPr>
            <a:r>
              <a:rPr lang="en-US" dirty="0" smtClean="0">
                <a:ea typeface="MS PGothic" pitchFamily="34" charset="-128"/>
              </a:rPr>
              <a:t>Utilizing portfolio management tools helps to prioritize citizen needs as well as city goals that along with costs, risks, time to value and performance indicators so they can be used to objectively assess service offers and establish defensible, quantified rankings, and to enable what-if scenarios for exploring alternative rankings.</a:t>
            </a:r>
          </a:p>
          <a:p>
            <a:pPr marL="228600" indent="-228600">
              <a:buFont typeface="+mj-lt"/>
              <a:buAutoNum type="arabicPeriod"/>
              <a:defRPr/>
            </a:pPr>
            <a:endParaRPr lang="en-US" b="1" dirty="0" smtClean="0">
              <a:ea typeface="MS PGothic" pitchFamily="34" charset="-128"/>
            </a:endParaRPr>
          </a:p>
          <a:p>
            <a:pPr>
              <a:buFont typeface="+mj-lt"/>
              <a:buNone/>
              <a:defRPr/>
            </a:pPr>
            <a:r>
              <a:rPr lang="en-US" dirty="0" smtClean="0">
                <a:ea typeface="MS PGothic" pitchFamily="34" charset="-128"/>
              </a:rPr>
              <a:t>In subsequent webinars, we will go into the details of this budgeting process, showing how the activities and work products are supported by tools to get the most out of your planning activities.</a:t>
            </a:r>
          </a:p>
          <a:p>
            <a:pPr>
              <a:buFont typeface="+mj-lt"/>
              <a:buNone/>
              <a:defRPr/>
            </a:pPr>
            <a:endParaRPr lang="en-US" dirty="0" smtClean="0">
              <a:ea typeface="MS PGothic" pitchFamily="34" charset="-128"/>
            </a:endParaRPr>
          </a:p>
        </p:txBody>
      </p:sp>
      <p:sp>
        <p:nvSpPr>
          <p:cNvPr id="24580" name="Slide Number Placeholder 3"/>
          <p:cNvSpPr txBox="1">
            <a:spLocks noGrp="1"/>
          </p:cNvSpPr>
          <p:nvPr/>
        </p:nvSpPr>
        <p:spPr bwMode="auto">
          <a:xfrm>
            <a:off x="3886200" y="8848725"/>
            <a:ext cx="2970213" cy="463550"/>
          </a:xfrm>
          <a:prstGeom prst="rect">
            <a:avLst/>
          </a:prstGeom>
          <a:noFill/>
          <a:ln w="9525">
            <a:noFill/>
            <a:miter lim="800000"/>
            <a:headEnd/>
            <a:tailEnd/>
          </a:ln>
        </p:spPr>
        <p:txBody>
          <a:bodyPr lIns="90943" tIns="47290" rIns="90943" bIns="47290" anchor="b"/>
          <a:lstStyle/>
          <a:p>
            <a:pPr defTabSz="461963">
              <a:buClr>
                <a:srgbClr val="000000"/>
              </a:buClr>
              <a:buSzPct val="45000"/>
              <a:buFont typeface="Wingdings" pitchFamily="2" charset="2"/>
              <a:buNone/>
              <a:tabLst>
                <a:tab pos="731838" algn="l"/>
                <a:tab pos="1462088" algn="l"/>
                <a:tab pos="2193925" algn="l"/>
                <a:tab pos="2925763" algn="l"/>
              </a:tabLst>
            </a:pPr>
            <a:fld id="{972B0B74-D074-4750-9EBF-6F48FF2EF2BA}" type="slidenum">
              <a:rPr lang="en-US" sz="1200">
                <a:solidFill>
                  <a:srgbClr val="000000"/>
                </a:solidFill>
                <a:latin typeface="Times New Roman" pitchFamily="18" charset="0"/>
              </a:rPr>
              <a:pPr defTabSz="461963">
                <a:buClr>
                  <a:srgbClr val="000000"/>
                </a:buClr>
                <a:buSzPct val="45000"/>
                <a:buFont typeface="Wingdings" pitchFamily="2" charset="2"/>
                <a:buNone/>
                <a:tabLst>
                  <a:tab pos="731838" algn="l"/>
                  <a:tab pos="1462088" algn="l"/>
                  <a:tab pos="2193925" algn="l"/>
                  <a:tab pos="2925763" algn="l"/>
                </a:tabLst>
              </a:pPr>
              <a:t>13</a:t>
            </a:fld>
            <a:endParaRPr lang="en-US" sz="1200">
              <a:solidFill>
                <a:srgbClr val="000000"/>
              </a:solidFill>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p:spPr>
        <p:txBody>
          <a:bodyPr/>
          <a:lstStyle/>
          <a:p>
            <a:r>
              <a:rPr lang="en-US" dirty="0" smtClean="0">
                <a:solidFill>
                  <a:schemeClr val="tx1"/>
                </a:solidFill>
                <a:latin typeface="Arial" charset="0"/>
                <a:ea typeface="MS PGothic" pitchFamily="34" charset="-128"/>
                <a:cs typeface="Arial" charset="0"/>
              </a:rPr>
              <a:t>Once results have been established and prioritized, and service</a:t>
            </a:r>
            <a:r>
              <a:rPr lang="en-US" baseline="0" dirty="0" smtClean="0">
                <a:solidFill>
                  <a:schemeClr val="tx1"/>
                </a:solidFill>
                <a:latin typeface="Arial" charset="0"/>
                <a:ea typeface="MS PGothic" pitchFamily="34" charset="-128"/>
                <a:cs typeface="Arial" charset="0"/>
              </a:rPr>
              <a:t> offers to deliver those results have been submitted, you have to make the hard budgeting decisions. </a:t>
            </a:r>
          </a:p>
          <a:p>
            <a:endParaRPr lang="en-US" baseline="0" dirty="0" smtClean="0">
              <a:solidFill>
                <a:schemeClr val="tx1"/>
              </a:solidFill>
              <a:latin typeface="Arial" charset="0"/>
              <a:ea typeface="MS PGothic" pitchFamily="34" charset="-128"/>
              <a:cs typeface="Arial" charset="0"/>
            </a:endParaRPr>
          </a:p>
          <a:p>
            <a:r>
              <a:rPr lang="en-US" dirty="0" smtClean="0">
                <a:solidFill>
                  <a:schemeClr val="tx1"/>
                </a:solidFill>
                <a:latin typeface="Arial" charset="0"/>
                <a:ea typeface="MS PGothic" pitchFamily="34" charset="-128"/>
                <a:cs typeface="Arial" charset="0"/>
              </a:rPr>
              <a:t>Choosing </a:t>
            </a:r>
            <a:r>
              <a:rPr lang="en-US" dirty="0" smtClean="0">
                <a:solidFill>
                  <a:schemeClr val="tx1"/>
                </a:solidFill>
                <a:latin typeface="Arial" charset="0"/>
                <a:ea typeface="MS PGothic" pitchFamily="34" charset="-128"/>
                <a:cs typeface="Arial" charset="0"/>
              </a:rPr>
              <a:t>the offerings that deliver results  involves determining which programs to invest in based on business goals, community needs prioritization, risk management, cost, and value. This approach to strategic planning provides emphasis on outcomes required to address needs instead of what to cut or what activities</a:t>
            </a:r>
            <a:r>
              <a:rPr lang="en-US" baseline="0" dirty="0" smtClean="0">
                <a:solidFill>
                  <a:schemeClr val="tx1"/>
                </a:solidFill>
                <a:latin typeface="Arial" charset="0"/>
                <a:ea typeface="MS PGothic" pitchFamily="34" charset="-128"/>
                <a:cs typeface="Arial" charset="0"/>
              </a:rPr>
              <a:t> to optimize</a:t>
            </a:r>
            <a:r>
              <a:rPr lang="en-US" dirty="0" smtClean="0">
                <a:solidFill>
                  <a:schemeClr val="tx1"/>
                </a:solidFill>
                <a:latin typeface="Arial" charset="0"/>
                <a:ea typeface="MS PGothic" pitchFamily="34" charset="-128"/>
                <a:cs typeface="Arial" charset="0"/>
              </a:rPr>
              <a:t>. Value becomes more relative, based on community need prioritization. Citizens can focus on what they’re getting for their tax dollars instead of what’s getting cut. </a:t>
            </a:r>
          </a:p>
          <a:p>
            <a:endParaRPr lang="en-US" dirty="0" smtClean="0">
              <a:ea typeface="MS PGothic" pitchFamily="34" charset="-128"/>
            </a:endParaRPr>
          </a:p>
          <a:p>
            <a:r>
              <a:rPr lang="en-US" dirty="0" smtClean="0">
                <a:ea typeface="MS PGothic" pitchFamily="34" charset="-128"/>
              </a:rPr>
              <a:t>In this example the elements in the graph are pipeline programs that have completed business cases and are now ready for assessment. Business case and outcome data has been incorporated into the </a:t>
            </a:r>
            <a:r>
              <a:rPr lang="ja-JP" altLang="en-US" dirty="0" smtClean="0">
                <a:latin typeface="Arial" charset="0"/>
                <a:ea typeface="MS PGothic" pitchFamily="34" charset="-128"/>
              </a:rPr>
              <a:t>‘</a:t>
            </a:r>
            <a:r>
              <a:rPr lang="en-US" altLang="ja-JP" dirty="0" smtClean="0">
                <a:ea typeface="MS PGothic" pitchFamily="34" charset="-128"/>
              </a:rPr>
              <a:t>Budgeted Expenses</a:t>
            </a:r>
            <a:r>
              <a:rPr lang="ja-JP" altLang="en-US" dirty="0" smtClean="0">
                <a:latin typeface="Arial" charset="0"/>
                <a:ea typeface="MS PGothic" pitchFamily="34" charset="-128"/>
              </a:rPr>
              <a:t>’</a:t>
            </a:r>
            <a:r>
              <a:rPr lang="en-US" altLang="ja-JP" dirty="0" smtClean="0">
                <a:ea typeface="MS PGothic" pitchFamily="34" charset="-128"/>
              </a:rPr>
              <a:t> and </a:t>
            </a:r>
            <a:r>
              <a:rPr lang="ja-JP" altLang="en-US" dirty="0" smtClean="0">
                <a:latin typeface="Arial" charset="0"/>
                <a:ea typeface="MS PGothic" pitchFamily="34" charset="-128"/>
              </a:rPr>
              <a:t>‘</a:t>
            </a:r>
            <a:r>
              <a:rPr lang="en-US" altLang="ja-JP" dirty="0" smtClean="0">
                <a:ea typeface="MS PGothic" pitchFamily="34" charset="-128"/>
              </a:rPr>
              <a:t>NPV</a:t>
            </a:r>
            <a:r>
              <a:rPr lang="ja-JP" altLang="en-US" dirty="0" smtClean="0">
                <a:latin typeface="Arial" charset="0"/>
                <a:ea typeface="MS PGothic" pitchFamily="34" charset="-128"/>
              </a:rPr>
              <a:t>’</a:t>
            </a:r>
            <a:r>
              <a:rPr lang="en-US" altLang="ja-JP" dirty="0" smtClean="0">
                <a:ea typeface="MS PGothic" pitchFamily="34" charset="-128"/>
              </a:rPr>
              <a:t> criteria located in the upper right corner. Subjective criteria such as public popularity, can also be assessed using a pair wise comparison. Using the scoring from each criterion planners can make a decision about which potential projects and programs are the best candidates for launch based on current budget constraints. Then they can use a Gantt chart to schedule projects based on dependencies and resource availability.</a:t>
            </a:r>
          </a:p>
          <a:p>
            <a:endParaRPr lang="en-US" dirty="0" smtClean="0">
              <a:ea typeface="MS PGothic" pitchFamily="34" charset="-128"/>
            </a:endParaRPr>
          </a:p>
        </p:txBody>
      </p:sp>
      <p:sp>
        <p:nvSpPr>
          <p:cNvPr id="47107" name="Slide Number Placeholder 3"/>
          <p:cNvSpPr>
            <a:spLocks noGrp="1"/>
          </p:cNvSpPr>
          <p:nvPr>
            <p:ph type="sldNum" sz="quarter"/>
          </p:nvPr>
        </p:nvSpPr>
        <p:spPr>
          <a:noFill/>
        </p:spPr>
        <p:txBody>
          <a:bodyPr/>
          <a:lstStyle/>
          <a:p>
            <a:pPr>
              <a:buFont typeface="Wingdings" pitchFamily="2" charset="2"/>
              <a:buNone/>
            </a:pPr>
            <a:fld id="{78CB72EE-6784-4A42-AB31-0EA81E2E945A}" type="slidenum">
              <a:rPr lang="en-US" smtClean="0">
                <a:latin typeface="Times New Roman" pitchFamily="18" charset="0"/>
                <a:ea typeface="MS PGothic" pitchFamily="34" charset="-128"/>
              </a:rPr>
              <a:pPr>
                <a:buFont typeface="Wingdings" pitchFamily="2" charset="2"/>
                <a:buNone/>
              </a:pPr>
              <a:t>14</a:t>
            </a:fld>
            <a:endParaRPr lang="en-US" smtClean="0">
              <a:latin typeface="Times New Roman" pitchFamily="18" charset="0"/>
              <a:ea typeface="MS PGothic"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a:buNone/>
              <a:defRPr/>
            </a:pPr>
            <a:r>
              <a:rPr lang="en-US" sz="1050" kern="1200" dirty="0" smtClean="0">
                <a:solidFill>
                  <a:srgbClr val="000000"/>
                </a:solidFill>
                <a:latin typeface="Arial" charset="0"/>
                <a:ea typeface="MS PGothic" charset="0"/>
                <a:cs typeface="MS PGothic" charset="0"/>
              </a:rPr>
              <a:t>Performance management involves a number of related activities.</a:t>
            </a:r>
            <a:r>
              <a:rPr lang="en-US" sz="1050" kern="1200" baseline="0" dirty="0" smtClean="0">
                <a:solidFill>
                  <a:srgbClr val="000000"/>
                </a:solidFill>
                <a:latin typeface="Arial" charset="0"/>
                <a:ea typeface="MS PGothic" charset="0"/>
                <a:cs typeface="MS PGothic" charset="0"/>
              </a:rPr>
              <a:t> Operations management consists of monitoring and assessing operational processes and activities against performance targets established during planning activities. These performance targets establish the intended services levels and are part of the municipal business model. Closing performance gaps involves understanding the accountable organization units and giving them the tools required to access performance against desired outcomes and prioritize what gaps to focus on closing. Reporting tools and access to accurate, timely data can make it easier to develop the reports and presentations needed to communicate performance to citizens and help determine acceptable actions for closing gaps, or changing targets during STAT meetings. Performance assessments can also be fed into the next round of strategic planning and budgeting as they may inform desirable or achievable service levels based on common practice or resource limitations. </a:t>
            </a:r>
          </a:p>
          <a:p>
            <a:pPr marL="0" indent="0" eaLnBrk="1" hangingPunct="1">
              <a:buFont typeface="Arial"/>
              <a:buNone/>
              <a:defRPr/>
            </a:pPr>
            <a:endParaRPr lang="en-US" sz="1050" kern="1200" dirty="0" smtClean="0">
              <a:solidFill>
                <a:srgbClr val="000000"/>
              </a:solidFill>
              <a:latin typeface="Arial" charset="0"/>
              <a:ea typeface="MS PGothic" charset="0"/>
              <a:cs typeface="MS PGothic" charset="0"/>
            </a:endParaRPr>
          </a:p>
          <a:p>
            <a:pPr marL="0" indent="0" eaLnBrk="1" hangingPunct="1">
              <a:buFont typeface="Arial"/>
              <a:buNone/>
              <a:defRPr/>
            </a:pPr>
            <a:r>
              <a:rPr lang="en-US" sz="1050" kern="1200" dirty="0" smtClean="0">
                <a:solidFill>
                  <a:srgbClr val="000000"/>
                </a:solidFill>
                <a:latin typeface="Arial" charset="0"/>
                <a:ea typeface="MS PGothic" charset="0"/>
                <a:cs typeface="MS PGothic" charset="0"/>
              </a:rPr>
              <a:t>Performance</a:t>
            </a:r>
            <a:r>
              <a:rPr lang="en-US" sz="1050" kern="1200" baseline="0" dirty="0" smtClean="0">
                <a:solidFill>
                  <a:srgbClr val="000000"/>
                </a:solidFill>
                <a:latin typeface="Arial" charset="0"/>
                <a:ea typeface="MS PGothic" charset="0"/>
                <a:cs typeface="MS PGothic" charset="0"/>
              </a:rPr>
              <a:t> management tools can help you m</a:t>
            </a:r>
            <a:r>
              <a:rPr lang="en-US" sz="1050" kern="1200" dirty="0" smtClean="0">
                <a:solidFill>
                  <a:srgbClr val="000000"/>
                </a:solidFill>
                <a:latin typeface="Arial" charset="0"/>
                <a:ea typeface="MS PGothic" charset="0"/>
                <a:cs typeface="MS PGothic" charset="0"/>
              </a:rPr>
              <a:t>odel performance indicators for your service catalog; assessing programs, services, processes and resources. You can align performance indicator targets with service levels derived from the purpose of the service, the outcome it contributes to and the needs it addresses, not just the processes used to implement the service.</a:t>
            </a:r>
            <a:r>
              <a:rPr lang="en-US" sz="1050" kern="1200" baseline="0" dirty="0" smtClean="0">
                <a:solidFill>
                  <a:srgbClr val="000000"/>
                </a:solidFill>
                <a:latin typeface="Arial" charset="0"/>
                <a:ea typeface="MS PGothic" charset="0"/>
                <a:cs typeface="MS PGothic" charset="0"/>
              </a:rPr>
              <a:t> </a:t>
            </a:r>
          </a:p>
          <a:p>
            <a:pPr marL="0" indent="0" eaLnBrk="1" hangingPunct="1">
              <a:buFont typeface="Arial"/>
              <a:buNone/>
              <a:defRPr/>
            </a:pPr>
            <a:endParaRPr lang="en-US" sz="1050" kern="1200" baseline="0" dirty="0" smtClean="0">
              <a:solidFill>
                <a:srgbClr val="000000"/>
              </a:solidFill>
              <a:latin typeface="Arial" charset="0"/>
              <a:ea typeface="MS PGothic" charset="0"/>
              <a:cs typeface="MS PGothic" charset="0"/>
            </a:endParaRPr>
          </a:p>
          <a:p>
            <a:pPr marL="0" indent="0" eaLnBrk="1" hangingPunct="1">
              <a:buFont typeface="Arial"/>
              <a:buNone/>
              <a:defRPr/>
            </a:pPr>
            <a:r>
              <a:rPr lang="en-US" sz="1050" kern="1200" baseline="0" dirty="0" smtClean="0">
                <a:solidFill>
                  <a:srgbClr val="000000"/>
                </a:solidFill>
                <a:latin typeface="Arial" charset="0"/>
                <a:ea typeface="MS PGothic" charset="0"/>
                <a:cs typeface="MS PGothic" charset="0"/>
              </a:rPr>
              <a:t>It is important to distinguish what is being done, a policy decision from how it is being done, and operations management concerns. You can address these “steering” from “rowing” functions through s</a:t>
            </a:r>
            <a:r>
              <a:rPr lang="en-US" sz="1050" kern="1200" dirty="0" smtClean="0">
                <a:solidFill>
                  <a:srgbClr val="000000"/>
                </a:solidFill>
                <a:latin typeface="Arial" charset="0"/>
                <a:ea typeface="MS PGothic" charset="0"/>
                <a:cs typeface="MS PGothic" charset="0"/>
              </a:rPr>
              <a:t>eparate performance assessments of programs</a:t>
            </a:r>
            <a:r>
              <a:rPr lang="en-US" sz="1050" kern="1200" baseline="0" dirty="0" smtClean="0">
                <a:solidFill>
                  <a:srgbClr val="000000"/>
                </a:solidFill>
                <a:latin typeface="Arial" charset="0"/>
                <a:ea typeface="MS PGothic" charset="0"/>
                <a:cs typeface="MS PGothic" charset="0"/>
              </a:rPr>
              <a:t> and </a:t>
            </a:r>
            <a:r>
              <a:rPr lang="en-US" sz="1050" kern="1200" dirty="0" smtClean="0">
                <a:solidFill>
                  <a:srgbClr val="000000"/>
                </a:solidFill>
                <a:latin typeface="Arial" charset="0"/>
                <a:ea typeface="MS PGothic" charset="0"/>
                <a:cs typeface="MS PGothic" charset="0"/>
              </a:rPr>
              <a:t>outcomes, services</a:t>
            </a:r>
            <a:r>
              <a:rPr lang="en-US" sz="1050" kern="1200" baseline="0" dirty="0" smtClean="0">
                <a:solidFill>
                  <a:srgbClr val="000000"/>
                </a:solidFill>
                <a:latin typeface="Arial" charset="0"/>
                <a:ea typeface="MS PGothic" charset="0"/>
                <a:cs typeface="MS PGothic" charset="0"/>
              </a:rPr>
              <a:t> and </a:t>
            </a:r>
            <a:r>
              <a:rPr lang="en-US" sz="1050" kern="1200" dirty="0" smtClean="0">
                <a:solidFill>
                  <a:srgbClr val="000000"/>
                </a:solidFill>
                <a:latin typeface="Arial" charset="0"/>
                <a:ea typeface="MS PGothic" charset="0"/>
                <a:cs typeface="MS PGothic" charset="0"/>
              </a:rPr>
              <a:t>service value, process efficiency, and resource usability to optimize what is being done as well as how well it is being done.</a:t>
            </a:r>
            <a:r>
              <a:rPr lang="en-US" sz="1050" kern="1200" baseline="0" dirty="0" smtClean="0">
                <a:solidFill>
                  <a:srgbClr val="000000"/>
                </a:solidFill>
                <a:latin typeface="Arial" charset="0"/>
                <a:ea typeface="MS PGothic" charset="0"/>
                <a:cs typeface="MS PGothic" charset="0"/>
              </a:rPr>
              <a:t> P</a:t>
            </a:r>
            <a:r>
              <a:rPr lang="en-US" sz="1050" kern="1200" dirty="0" smtClean="0">
                <a:solidFill>
                  <a:srgbClr val="000000"/>
                </a:solidFill>
                <a:latin typeface="Arial" charset="0"/>
                <a:ea typeface="MS PGothic" charset="0"/>
                <a:cs typeface="MS PGothic" charset="0"/>
              </a:rPr>
              <a:t>erformance assessments can be performed incrementally using portfolio management tools with automatically generated dashboards, views and reports to provide the information you need to justify</a:t>
            </a:r>
            <a:r>
              <a:rPr lang="en-US" sz="1050" kern="1200" baseline="0" dirty="0" smtClean="0">
                <a:solidFill>
                  <a:srgbClr val="000000"/>
                </a:solidFill>
                <a:latin typeface="Arial" charset="0"/>
                <a:ea typeface="MS PGothic" charset="0"/>
                <a:cs typeface="MS PGothic" charset="0"/>
              </a:rPr>
              <a:t> and drive action. This helps f</a:t>
            </a:r>
            <a:r>
              <a:rPr lang="en-US" sz="1050" kern="1200" dirty="0" smtClean="0">
                <a:solidFill>
                  <a:srgbClr val="000000"/>
                </a:solidFill>
                <a:latin typeface="Arial" charset="0"/>
                <a:ea typeface="MS PGothic" charset="0"/>
                <a:cs typeface="MS PGothic" charset="0"/>
              </a:rPr>
              <a:t>ocus performance assessments against outcomes and needs, not just target values. </a:t>
            </a:r>
          </a:p>
          <a:p>
            <a:pPr marL="171450" indent="-171450" eaLnBrk="1" hangingPunct="1">
              <a:buFont typeface="Arial"/>
              <a:buChar char="•"/>
              <a:defRPr/>
            </a:pPr>
            <a:endParaRPr lang="en-US" sz="1050" kern="1200" dirty="0" smtClean="0">
              <a:solidFill>
                <a:srgbClr val="000000"/>
              </a:solidFill>
              <a:latin typeface="Arial" charset="0"/>
              <a:ea typeface="MS PGothic" charset="0"/>
              <a:cs typeface="MS PGothic" charset="0"/>
            </a:endParaRPr>
          </a:p>
          <a:p>
            <a:pPr marL="171450" indent="-171450" eaLnBrk="1" hangingPunct="1">
              <a:buFont typeface="Arial"/>
              <a:buChar char="•"/>
              <a:defRPr/>
            </a:pPr>
            <a:endParaRPr lang="en-US" sz="1050" kern="1200" dirty="0" smtClean="0">
              <a:solidFill>
                <a:srgbClr val="000000"/>
              </a:solidFill>
              <a:latin typeface="Arial" charset="0"/>
              <a:ea typeface="MS PGothic" charset="0"/>
              <a:cs typeface="MS PGothic" charset="0"/>
            </a:endParaRPr>
          </a:p>
          <a:p>
            <a:endParaRPr lang="en-US" dirty="0"/>
          </a:p>
        </p:txBody>
      </p:sp>
      <p:sp>
        <p:nvSpPr>
          <p:cNvPr id="4" name="Slide Number Placeholder 3"/>
          <p:cNvSpPr>
            <a:spLocks noGrp="1"/>
          </p:cNvSpPr>
          <p:nvPr>
            <p:ph type="sldNum" idx="10"/>
          </p:nvPr>
        </p:nvSpPr>
        <p:spPr/>
        <p:txBody>
          <a:bodyPr/>
          <a:lstStyle/>
          <a:p>
            <a:pPr>
              <a:defRPr/>
            </a:pPr>
            <a:fld id="{1B12AAF0-B43C-454D-8009-CE5697840361}" type="slidenum">
              <a:rPr lang="en-US" smtClean="0"/>
              <a:pPr>
                <a:defRPr/>
              </a:pPr>
              <a:t>15</a:t>
            </a:fld>
            <a:endParaRPr lang="en-US"/>
          </a:p>
        </p:txBody>
      </p:sp>
    </p:spTree>
    <p:extLst>
      <p:ext uri="{BB962C8B-B14F-4D97-AF65-F5344CB8AC3E}">
        <p14:creationId xmlns:p14="http://schemas.microsoft.com/office/powerpoint/2010/main" val="105352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 diagrams</a:t>
            </a:r>
            <a:r>
              <a:rPr lang="en-US" baseline="0" dirty="0" smtClean="0"/>
              <a:t> can help communicate performance assessments. </a:t>
            </a:r>
            <a:r>
              <a:rPr lang="en-US" dirty="0" smtClean="0"/>
              <a:t>For </a:t>
            </a:r>
            <a:r>
              <a:rPr lang="en-US" dirty="0" smtClean="0"/>
              <a:t>example, Program Service and Accountability Model diagrams (PSAM) provide summaries</a:t>
            </a:r>
            <a:r>
              <a:rPr lang="en-US" baseline="0" dirty="0" smtClean="0"/>
              <a:t> of the programs and services that an organization unit is accountable for. Tools provide a means of creating “heat-maps” that depict assessments of performance indicators right on the PSAM diagram. We can see in this diagram an assessment of medium road congestion against the Transportation department, and the Roads program.</a:t>
            </a:r>
          </a:p>
          <a:p>
            <a:endParaRPr lang="en-US" dirty="0"/>
          </a:p>
        </p:txBody>
      </p:sp>
      <p:sp>
        <p:nvSpPr>
          <p:cNvPr id="4" name="Slide Number Placeholder 3"/>
          <p:cNvSpPr>
            <a:spLocks noGrp="1"/>
          </p:cNvSpPr>
          <p:nvPr>
            <p:ph type="sldNum" idx="10"/>
          </p:nvPr>
        </p:nvSpPr>
        <p:spPr/>
        <p:txBody>
          <a:bodyPr/>
          <a:lstStyle/>
          <a:p>
            <a:pPr>
              <a:defRPr/>
            </a:pPr>
            <a:fld id="{1B12AAF0-B43C-454D-8009-CE5697840361}" type="slidenum">
              <a:rPr lang="en-US" smtClean="0"/>
              <a:pPr>
                <a:defRPr/>
              </a:pPr>
              <a:t>16</a:t>
            </a:fld>
            <a:endParaRPr lang="en-US"/>
          </a:p>
        </p:txBody>
      </p:sp>
    </p:spTree>
    <p:extLst>
      <p:ext uri="{BB962C8B-B14F-4D97-AF65-F5344CB8AC3E}">
        <p14:creationId xmlns:p14="http://schemas.microsoft.com/office/powerpoint/2010/main" val="1345126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a:t>
            </a:r>
            <a:r>
              <a:rPr lang="en-US" baseline="0" dirty="0" smtClean="0"/>
              <a:t> Technology </a:t>
            </a:r>
            <a:r>
              <a:rPr lang="en-US" dirty="0" smtClean="0"/>
              <a:t>is</a:t>
            </a:r>
            <a:r>
              <a:rPr lang="en-US" baseline="0" dirty="0" smtClean="0"/>
              <a:t> </a:t>
            </a:r>
            <a:r>
              <a:rPr lang="en-US" baseline="0" dirty="0" smtClean="0"/>
              <a:t>becoming more strategic to the public sector every day. In order to respond to this opportunity, you need to be able to connect your business and IT components to ensure you are making the best use of your existing IT assets, and investing in IT for the future in a manner that is consistent with your business strategy. </a:t>
            </a:r>
          </a:p>
          <a:p>
            <a:endParaRPr lang="en-US" dirty="0" smtClean="0"/>
          </a:p>
          <a:p>
            <a:r>
              <a:rPr lang="en-US" dirty="0" smtClean="0"/>
              <a:t>The Open Group has established a standard Enterprise</a:t>
            </a:r>
            <a:r>
              <a:rPr lang="en-US" baseline="0" dirty="0" smtClean="0"/>
              <a:t> Architecture Development method, the TOGAF ADM. The ADM has a simple language for describing the elements of an enterprise architecture, and determining how the architecture should evolve to meet business needs. This language and its associated work products is intended to be extended for particular domains and to address the unique needs of any given organization. The MISA MRM has been implemented as an extension to the TOGAF business architecture to provide a language and method applicable to the public sector. This allows you to integrate your business architecture with your IT architecture to align IT against your business objectives. The TOGAF ADM provides a standard way of capturing and analyzing your complete enterprise architecture, integrated with your budgeting and performance management processes to help you deliver service excellence to your citizens.</a:t>
            </a:r>
          </a:p>
          <a:p>
            <a:endParaRPr lang="en-US" dirty="0"/>
          </a:p>
        </p:txBody>
      </p:sp>
      <p:sp>
        <p:nvSpPr>
          <p:cNvPr id="4" name="Slide Number Placeholder 3"/>
          <p:cNvSpPr>
            <a:spLocks noGrp="1"/>
          </p:cNvSpPr>
          <p:nvPr>
            <p:ph type="sldNum" idx="10"/>
          </p:nvPr>
        </p:nvSpPr>
        <p:spPr/>
        <p:txBody>
          <a:bodyPr/>
          <a:lstStyle/>
          <a:p>
            <a:pPr>
              <a:defRPr/>
            </a:pPr>
            <a:fld id="{1B12AAF0-B43C-454D-8009-CE5697840361}" type="slidenum">
              <a:rPr lang="en-US" smtClean="0"/>
              <a:pPr>
                <a:defRPr/>
              </a:pPr>
              <a:t>17</a:t>
            </a:fld>
            <a:endParaRPr lang="en-US"/>
          </a:p>
        </p:txBody>
      </p:sp>
    </p:spTree>
    <p:extLst>
      <p:ext uri="{BB962C8B-B14F-4D97-AF65-F5344CB8AC3E}">
        <p14:creationId xmlns:p14="http://schemas.microsoft.com/office/powerpoint/2010/main" val="761093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complete Service Delivery Workbench, the MRM Authoritative Reference Model, the sample model for Gotham City and other supporting tools for document generation, reporting and portfolio and strategy management are all available in a </a:t>
            </a:r>
            <a:r>
              <a:rPr lang="en-US" baseline="0" dirty="0" err="1" smtClean="0"/>
              <a:t>SaaS</a:t>
            </a:r>
            <a:r>
              <a:rPr lang="en-US" baseline="0" dirty="0" smtClean="0"/>
              <a:t> offering at </a:t>
            </a:r>
            <a:r>
              <a:rPr lang="en-US" baseline="0" dirty="0" err="1" smtClean="0"/>
              <a:t>CloudOne</a:t>
            </a:r>
            <a:r>
              <a:rPr lang="en-US" baseline="0" dirty="0" smtClean="0"/>
              <a:t>. This allows you to get up and running in a matter of hours at a cost that is consistent with your needs. You can spend more time on what really matters to you: analyzing how you are going to address your citizens’ needs with available revenue, instead of how to install and configure tools. There are flexible product configuration and pricing strategies to meet your needs and budgets.</a:t>
            </a:r>
          </a:p>
          <a:p>
            <a:endParaRPr lang="en-US" baseline="0" dirty="0" smtClean="0"/>
          </a:p>
          <a:p>
            <a:r>
              <a:rPr lang="en-US" baseline="0" dirty="0" smtClean="0"/>
              <a:t>Thank you for this opportunity to summarize some of the IBM and Rational offerings that we hope can help you become a smarter </a:t>
            </a:r>
            <a:r>
              <a:rPr lang="en-US" baseline="0" smtClean="0"/>
              <a:t>city.</a:t>
            </a:r>
            <a:endParaRPr lang="en-US" dirty="0"/>
          </a:p>
        </p:txBody>
      </p:sp>
      <p:sp>
        <p:nvSpPr>
          <p:cNvPr id="4" name="Slide Number Placeholder 3"/>
          <p:cNvSpPr>
            <a:spLocks noGrp="1"/>
          </p:cNvSpPr>
          <p:nvPr>
            <p:ph type="sldNum" idx="10"/>
          </p:nvPr>
        </p:nvSpPr>
        <p:spPr/>
        <p:txBody>
          <a:bodyPr/>
          <a:lstStyle/>
          <a:p>
            <a:pPr>
              <a:defRPr/>
            </a:pPr>
            <a:fld id="{1B12AAF0-B43C-454D-8009-CE5697840361}" type="slidenum">
              <a:rPr lang="en-US" smtClean="0"/>
              <a:pPr>
                <a:defRPr/>
              </a:pPr>
              <a:t>18</a:t>
            </a:fld>
            <a:endParaRPr lang="en-US"/>
          </a:p>
        </p:txBody>
      </p:sp>
    </p:spTree>
    <p:extLst>
      <p:ext uri="{BB962C8B-B14F-4D97-AF65-F5344CB8AC3E}">
        <p14:creationId xmlns:p14="http://schemas.microsoft.com/office/powerpoint/2010/main" val="313151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p:spPr>
        <p:txBody>
          <a:bodyPr/>
          <a:lstStyle/>
          <a:p>
            <a:r>
              <a:rPr lang="en-US" dirty="0" smtClean="0">
                <a:ea typeface="MS PGothic" pitchFamily="34" charset="-128"/>
              </a:rPr>
              <a:t>No matter what the challenges are, we</a:t>
            </a:r>
            <a:r>
              <a:rPr lang="en-US" baseline="0" dirty="0" smtClean="0">
                <a:ea typeface="MS PGothic" pitchFamily="34" charset="-128"/>
              </a:rPr>
              <a:t> can always strive to do the best with what we have. To do this, we need an effective approach to planning and budgeting that will deliver the results citizens need at a price they are willing to pay. </a:t>
            </a:r>
          </a:p>
          <a:p>
            <a:endParaRPr lang="en-US" dirty="0" smtClean="0">
              <a:ea typeface="MS PGothic" pitchFamily="34" charset="-128"/>
            </a:endParaRPr>
          </a:p>
          <a:p>
            <a:r>
              <a:rPr lang="en-US" dirty="0" smtClean="0">
                <a:ea typeface="MS PGothic" pitchFamily="34" charset="-128"/>
              </a:rPr>
              <a:t>Policy </a:t>
            </a:r>
            <a:r>
              <a:rPr lang="en-US" dirty="0" smtClean="0">
                <a:ea typeface="MS PGothic" pitchFamily="34" charset="-128"/>
              </a:rPr>
              <a:t>planning and budgeting requires a process and supporting information to address three fundamental concerns. First you need determine what are the highest priority things you need to do in terms of the services you provide to address citizen needs. Second you need to determine the most efficient and cost effective way of delivering those services. And third you need to find ways to leverage citizen groups, community organizations and private sector businesses to collaboratively work together for transparent, effective and efficient government.</a:t>
            </a:r>
          </a:p>
          <a:p>
            <a:endParaRPr lang="en-US" dirty="0" smtClean="0">
              <a:ea typeface="MS PGothic" pitchFamily="34" charset="-128"/>
            </a:endParaRPr>
          </a:p>
          <a:p>
            <a:r>
              <a:rPr lang="en-US" dirty="0" smtClean="0">
                <a:ea typeface="MS PGothic" pitchFamily="34" charset="-128"/>
              </a:rPr>
              <a:t>This Government By Design presentation explores some approaches for planning and budgeting and performance management that are supported by tools in order to explain the processes, capture and retain the required supporting information, and make the processes accessible and efficient enough that you can respond quickly to new or changing information. The goal is to provide methods, processes and tools that enable and foster continuous improvement rather than rewards and punishments as a means to facilitate government evolution to meet changing citizen needs. These tools and techniques are intended to address both the needs of "</a:t>
            </a:r>
            <a:r>
              <a:rPr lang="en-US" dirty="0" err="1" smtClean="0">
                <a:ea typeface="MS PGothic" pitchFamily="34" charset="-128"/>
              </a:rPr>
              <a:t>Steeres</a:t>
            </a:r>
            <a:r>
              <a:rPr lang="en-US" dirty="0" smtClean="0">
                <a:ea typeface="MS PGothic" pitchFamily="34" charset="-128"/>
              </a:rPr>
              <a:t>", those addressing the policy domain having needs for accountability, planning and budgeting, and those of the "Rowers", those addressing the functional domain having needs for to improve operations</a:t>
            </a:r>
            <a:r>
              <a:rPr lang="en-US" dirty="0" smtClean="0">
                <a:ea typeface="MS PGothic" pitchFamily="34" charset="-128"/>
              </a:rPr>
              <a:t>.</a:t>
            </a:r>
          </a:p>
          <a:p>
            <a:endParaRPr lang="en-US" dirty="0" smtClean="0">
              <a:ea typeface="MS PGothic" pitchFamily="34" charset="-128"/>
            </a:endParaRPr>
          </a:p>
          <a:p>
            <a:r>
              <a:rPr lang="en-US" dirty="0" smtClean="0">
                <a:ea typeface="MS PGothic" pitchFamily="34" charset="-128"/>
              </a:rPr>
              <a:t>I’ll be covering a lot of concepts</a:t>
            </a:r>
            <a:r>
              <a:rPr lang="en-US" baseline="0" dirty="0" smtClean="0">
                <a:ea typeface="MS PGothic" pitchFamily="34" charset="-128"/>
              </a:rPr>
              <a:t> quickly and at a high level. Roy and I will be happy to follow-up with any additional information you might need.</a:t>
            </a:r>
          </a:p>
          <a:p>
            <a:endParaRPr lang="en-US" dirty="0" smtClean="0">
              <a:ea typeface="MS PGothic" pitchFamily="34" charset="-128"/>
            </a:endParaRPr>
          </a:p>
        </p:txBody>
      </p:sp>
      <p:sp>
        <p:nvSpPr>
          <p:cNvPr id="20483" name="Slide Number Placeholder 3"/>
          <p:cNvSpPr>
            <a:spLocks noGrp="1"/>
          </p:cNvSpPr>
          <p:nvPr>
            <p:ph type="sldNum" sz="quarter"/>
          </p:nvPr>
        </p:nvSpPr>
        <p:spPr>
          <a:noFill/>
        </p:spPr>
        <p:txBody>
          <a:bodyPr/>
          <a:lstStyle/>
          <a:p>
            <a:pPr>
              <a:buFont typeface="Wingdings" pitchFamily="2" charset="2"/>
              <a:buNone/>
            </a:pPr>
            <a:fld id="{4D3D70B7-3E3A-40D3-8163-2724D556F3A9}" type="slidenum">
              <a:rPr lang="en-US" smtClean="0">
                <a:latin typeface="Times New Roman" pitchFamily="18" charset="0"/>
                <a:ea typeface="MS PGothic" pitchFamily="34" charset="-128"/>
              </a:rPr>
              <a:pPr>
                <a:buFont typeface="Wingdings" pitchFamily="2" charset="2"/>
                <a:buNone/>
              </a:pPr>
              <a:t>2</a:t>
            </a:fld>
            <a:endParaRPr lang="en-US" smtClean="0">
              <a:latin typeface="Times New Roman" pitchFamily="18" charset="0"/>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IBM Rational provides a number of tools that can help you address these</a:t>
            </a:r>
            <a:r>
              <a:rPr lang="en-US" sz="1200" kern="1200" baseline="0" dirty="0" smtClean="0">
                <a:solidFill>
                  <a:schemeClr val="tx1"/>
                </a:solidFill>
                <a:effectLst/>
                <a:latin typeface="Arial" charset="0"/>
                <a:ea typeface="ＭＳ Ｐゴシック" charset="0"/>
                <a:cs typeface="Arial" charset="0"/>
              </a:rPr>
              <a:t> challenges and deliver results. </a:t>
            </a:r>
            <a:r>
              <a:rPr lang="en-US" sz="1200" kern="1200" dirty="0" smtClean="0">
                <a:solidFill>
                  <a:schemeClr val="tx1"/>
                </a:solidFill>
                <a:effectLst/>
                <a:latin typeface="Arial" charset="0"/>
                <a:ea typeface="ＭＳ Ｐゴシック" charset="0"/>
                <a:cs typeface="Arial" charset="0"/>
              </a:rPr>
              <a:t>The offering involves the integration of a number of IBM products that support requirements definition and management, municipal business architecture, strategic planning, portfolio and strategy management, and collaboration, review and approval. The solution supports a large number of use cases to deliver value.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ＭＳ Ｐゴシック" charset="0"/>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The</a:t>
            </a:r>
            <a:r>
              <a:rPr lang="en-US" sz="1200" kern="1200" baseline="0" dirty="0" smtClean="0">
                <a:solidFill>
                  <a:schemeClr val="tx1"/>
                </a:solidFill>
                <a:effectLst/>
                <a:latin typeface="Arial" charset="0"/>
                <a:ea typeface="ＭＳ Ｐゴシック" charset="0"/>
                <a:cs typeface="Arial" charset="0"/>
              </a:rPr>
              <a:t> stakeholders are organized into three broad categories. Business users use collaboration tools to communicate, validate and reason about the business models and budget information while doing less creation and editing of that information. Business analysts are responsible for creating and managing the business components and the relationships between them. They will use richer business modeling and reporting tools to create the work products that are consumed by the business users. Planners take the information from the business analysts, assess different opportunities and solutions for addressing citizens’ needs, and perform cost/benefit analysis to determine what projects and programs to fund, or what performance gaps to close.</a:t>
            </a:r>
            <a:endParaRPr lang="en-US" sz="1200" kern="1200" dirty="0" smtClean="0">
              <a:solidFill>
                <a:schemeClr val="tx1"/>
              </a:solidFill>
              <a:effectLst/>
              <a:latin typeface="Arial" charset="0"/>
              <a:ea typeface="ＭＳ Ｐゴシック" charset="0"/>
              <a:cs typeface="Arial" charset="0"/>
            </a:endParaRPr>
          </a:p>
          <a:p>
            <a:endParaRPr lang="en-CA" dirty="0" smtClean="0">
              <a:latin typeface="Arial" charset="0"/>
            </a:endParaRPr>
          </a:p>
          <a:p>
            <a:endParaRPr lang="en-CA" dirty="0" smtClean="0">
              <a:latin typeface="Arial" charset="0"/>
            </a:endParaRPr>
          </a:p>
          <a:p>
            <a:endParaRPr lang="en-CA" dirty="0" smtClean="0">
              <a:latin typeface="Arial" charset="0"/>
            </a:endParaRPr>
          </a:p>
          <a:p>
            <a:r>
              <a:rPr lang="en-CA" dirty="0" smtClean="0">
                <a:latin typeface="Arial" charset="0"/>
              </a:rPr>
              <a:t>Business User</a:t>
            </a:r>
            <a:r>
              <a:rPr lang="en-CA" baseline="0" dirty="0" smtClean="0">
                <a:latin typeface="Arial" charset="0"/>
              </a:rPr>
              <a:t> Artefacts:</a:t>
            </a:r>
          </a:p>
          <a:p>
            <a:pPr lvl="0">
              <a:buFont typeface="Arial"/>
              <a:buChar char="•"/>
            </a:pPr>
            <a:r>
              <a:rPr lang="en-CA" dirty="0" smtClean="0">
                <a:latin typeface="Arial" charset="0"/>
              </a:rPr>
              <a:t>Login/Registration</a:t>
            </a:r>
          </a:p>
          <a:p>
            <a:pPr lvl="0">
              <a:buFont typeface="Arial"/>
              <a:buChar char="•"/>
            </a:pPr>
            <a:r>
              <a:rPr lang="en-CA" dirty="0" smtClean="0">
                <a:latin typeface="Arial" charset="0"/>
              </a:rPr>
              <a:t>Home</a:t>
            </a:r>
            <a:r>
              <a:rPr lang="en-CA" baseline="0" dirty="0" smtClean="0">
                <a:latin typeface="Arial" charset="0"/>
              </a:rPr>
              <a:t>, News, Reference Material, Contacts, Help pages</a:t>
            </a:r>
          </a:p>
          <a:p>
            <a:pPr lvl="0">
              <a:buFont typeface="Arial"/>
              <a:buChar char="•"/>
            </a:pPr>
            <a:r>
              <a:rPr lang="en-CA" baseline="0" dirty="0" smtClean="0">
                <a:latin typeface="Arial" charset="0"/>
              </a:rPr>
              <a:t>Discussion Forum</a:t>
            </a:r>
          </a:p>
          <a:p>
            <a:pPr lvl="0">
              <a:buFont typeface="Arial"/>
              <a:buChar char="•"/>
            </a:pPr>
            <a:r>
              <a:rPr lang="en-CA" baseline="0" dirty="0" smtClean="0">
                <a:latin typeface="Arial" charset="0"/>
              </a:rPr>
              <a:t>MRM browse, municipal model browse/update</a:t>
            </a:r>
          </a:p>
          <a:p>
            <a:pPr lvl="0">
              <a:buFont typeface="Arial"/>
              <a:buChar char="•"/>
            </a:pPr>
            <a:r>
              <a:rPr lang="en-CA" baseline="0" dirty="0" smtClean="0">
                <a:latin typeface="Arial" charset="0"/>
              </a:rPr>
              <a:t>Change Requests page</a:t>
            </a:r>
          </a:p>
          <a:p>
            <a:pPr lvl="0">
              <a:buFont typeface="Arial"/>
              <a:buChar char="•"/>
            </a:pPr>
            <a:endParaRPr lang="en-CA" dirty="0" smtClean="0">
              <a:latin typeface="Arial" charset="0"/>
            </a:endParaRPr>
          </a:p>
          <a:p>
            <a:pPr lvl="0">
              <a:buFont typeface="Arial"/>
              <a:buNone/>
            </a:pPr>
            <a:r>
              <a:rPr lang="en-CA" dirty="0" smtClean="0">
                <a:latin typeface="Arial" charset="0"/>
              </a:rPr>
              <a:t>Business Analysts</a:t>
            </a:r>
          </a:p>
          <a:p>
            <a:pPr lvl="0">
              <a:buFont typeface="Arial"/>
              <a:buChar char="•"/>
            </a:pPr>
            <a:r>
              <a:rPr lang="en-CA" dirty="0" smtClean="0">
                <a:latin typeface="Arial" charset="0"/>
              </a:rPr>
              <a:t>MRM access and municipal model access</a:t>
            </a:r>
            <a:r>
              <a:rPr lang="en-CA" baseline="0" dirty="0" smtClean="0">
                <a:latin typeface="Arial" charset="0"/>
              </a:rPr>
              <a:t> and update</a:t>
            </a:r>
            <a:endParaRPr lang="en-CA" dirty="0" smtClean="0">
              <a:latin typeface="Arial" charset="0"/>
            </a:endParaRPr>
          </a:p>
          <a:p>
            <a:pPr lvl="0">
              <a:buFont typeface="Arial"/>
              <a:buChar char="•"/>
            </a:pPr>
            <a:r>
              <a:rPr lang="en-CA" dirty="0" smtClean="0">
                <a:latin typeface="Arial" charset="0"/>
              </a:rPr>
              <a:t>Business Model Report</a:t>
            </a:r>
          </a:p>
          <a:p>
            <a:pPr lvl="0">
              <a:buFont typeface="Arial"/>
              <a:buChar char="•"/>
            </a:pPr>
            <a:r>
              <a:rPr lang="en-CA" dirty="0" smtClean="0">
                <a:latin typeface="Arial" charset="0"/>
              </a:rPr>
              <a:t>Program Profile Report</a:t>
            </a:r>
          </a:p>
          <a:p>
            <a:pPr lvl="0">
              <a:buFont typeface="Arial"/>
              <a:buChar char="•"/>
            </a:pPr>
            <a:r>
              <a:rPr lang="en-CA" dirty="0" smtClean="0">
                <a:latin typeface="Arial" charset="0"/>
              </a:rPr>
              <a:t>Service Profile Report</a:t>
            </a:r>
          </a:p>
          <a:p>
            <a:pPr lvl="0">
              <a:buFont typeface="Arial"/>
              <a:buChar char="•"/>
            </a:pPr>
            <a:r>
              <a:rPr lang="en-CA" dirty="0" smtClean="0">
                <a:latin typeface="Arial" charset="0"/>
              </a:rPr>
              <a:t>SIAM</a:t>
            </a:r>
            <a:r>
              <a:rPr lang="en-CA" baseline="0" dirty="0" smtClean="0">
                <a:latin typeface="Arial" charset="0"/>
              </a:rPr>
              <a:t> Diagram</a:t>
            </a:r>
          </a:p>
          <a:p>
            <a:pPr lvl="0">
              <a:buFont typeface="Arial"/>
              <a:buChar char="•"/>
            </a:pPr>
            <a:r>
              <a:rPr lang="en-CA" baseline="0" dirty="0" smtClean="0">
                <a:latin typeface="Arial" charset="0"/>
              </a:rPr>
              <a:t>Hierarchy Diagrams</a:t>
            </a:r>
          </a:p>
          <a:p>
            <a:pPr lvl="0">
              <a:buFont typeface="Arial"/>
              <a:buChar char="•"/>
            </a:pPr>
            <a:r>
              <a:rPr lang="en-CA" baseline="0" dirty="0" smtClean="0">
                <a:latin typeface="Arial" charset="0"/>
              </a:rPr>
              <a:t>Relationship Matrices</a:t>
            </a:r>
          </a:p>
          <a:p>
            <a:pPr lvl="0">
              <a:buFont typeface="Arial"/>
              <a:buChar char="•"/>
            </a:pPr>
            <a:r>
              <a:rPr lang="en-CA" baseline="0" dirty="0" smtClean="0">
                <a:latin typeface="Arial" charset="0"/>
              </a:rPr>
              <a:t>Stakeholder-specific Browsers</a:t>
            </a:r>
            <a:endParaRPr lang="en-CA" dirty="0" smtClean="0">
              <a:latin typeface="Arial" charset="0"/>
            </a:endParaRPr>
          </a:p>
          <a:p>
            <a:pPr lvl="0">
              <a:buFont typeface="Arial"/>
              <a:buNone/>
            </a:pPr>
            <a:endParaRPr lang="en-CA" dirty="0" smtClean="0">
              <a:latin typeface="Arial" charset="0"/>
            </a:endParaRPr>
          </a:p>
          <a:p>
            <a:pPr lvl="0">
              <a:buFont typeface="Arial"/>
              <a:buNone/>
            </a:pPr>
            <a:r>
              <a:rPr lang="en-CA" dirty="0" smtClean="0">
                <a:latin typeface="Arial" charset="0"/>
              </a:rPr>
              <a:t>Planner</a:t>
            </a:r>
          </a:p>
          <a:p>
            <a:pPr lvl="0">
              <a:buFont typeface="Arial"/>
              <a:buChar char="•"/>
            </a:pPr>
            <a:r>
              <a:rPr lang="en-CA" dirty="0" smtClean="0">
                <a:latin typeface="Arial" charset="0"/>
              </a:rPr>
              <a:t>Project portfolio</a:t>
            </a:r>
          </a:p>
          <a:p>
            <a:pPr lvl="0">
              <a:buFont typeface="Arial"/>
              <a:buChar char="•"/>
            </a:pPr>
            <a:r>
              <a:rPr lang="en-CA" dirty="0" smtClean="0">
                <a:latin typeface="Arial" charset="0"/>
              </a:rPr>
              <a:t>Strategic</a:t>
            </a:r>
            <a:r>
              <a:rPr lang="en-CA" baseline="0" dirty="0" smtClean="0">
                <a:latin typeface="Arial" charset="0"/>
              </a:rPr>
              <a:t> alignment analysis</a:t>
            </a:r>
          </a:p>
          <a:p>
            <a:pPr lvl="0">
              <a:buFont typeface="Arial"/>
              <a:buChar char="•"/>
            </a:pPr>
            <a:r>
              <a:rPr lang="en-CA" baseline="0" dirty="0" smtClean="0">
                <a:latin typeface="Arial" charset="0"/>
              </a:rPr>
              <a:t>Risks, costs, time to value, </a:t>
            </a:r>
          </a:p>
          <a:p>
            <a:pPr lvl="0">
              <a:buFont typeface="Arial"/>
              <a:buChar char="•"/>
            </a:pPr>
            <a:r>
              <a:rPr lang="en-CA" baseline="0" dirty="0" smtClean="0">
                <a:latin typeface="Arial" charset="0"/>
              </a:rPr>
              <a:t>Payback Period</a:t>
            </a:r>
          </a:p>
          <a:p>
            <a:pPr lvl="0">
              <a:buFont typeface="Arial"/>
              <a:buChar char="•"/>
            </a:pPr>
            <a:r>
              <a:rPr lang="en-CA" baseline="0" dirty="0" smtClean="0">
                <a:latin typeface="Arial" charset="0"/>
              </a:rPr>
              <a:t>Project </a:t>
            </a:r>
            <a:r>
              <a:rPr lang="en-CA" baseline="0" dirty="0" err="1" smtClean="0">
                <a:latin typeface="Arial" charset="0"/>
              </a:rPr>
              <a:t>roadmapping</a:t>
            </a:r>
            <a:endParaRPr lang="en-CA" dirty="0" smtClean="0">
              <a:latin typeface="Arial" charset="0"/>
            </a:endParaRPr>
          </a:p>
          <a:p>
            <a:pPr lvl="0">
              <a:buFont typeface="Arial"/>
              <a:buNone/>
            </a:pPr>
            <a:endParaRPr lang="en-CA"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close look at some of the tools these stakeholders will be using.</a:t>
            </a:r>
          </a:p>
          <a:p>
            <a:endParaRPr lang="en-US" dirty="0" smtClean="0"/>
          </a:p>
          <a:p>
            <a:r>
              <a:rPr lang="en-US" dirty="0" smtClean="0"/>
              <a:t>The </a:t>
            </a:r>
            <a:r>
              <a:rPr lang="en-US" dirty="0" smtClean="0"/>
              <a:t>business analysts tools provide a means of exploring</a:t>
            </a:r>
            <a:r>
              <a:rPr lang="en-US" baseline="0" dirty="0" smtClean="0"/>
              <a:t> and editing the model content. For example, the model Explorer shows the kinds of elements the analysts can manipulate including definitions, diagrams and matrices for editing relationships between elements. Guidebooks help business analysts who are less familiar with the tools be more productive. The guidebooks are navigated through hyper-links providing guidance on both the analysis methods, and the specific activities and tool capabilities that support those methods. Links in the guidebooks can directly invoke actions in the tools to provide step-by-step instructions for particular activities.</a:t>
            </a:r>
          </a:p>
          <a:p>
            <a:endParaRPr lang="en-US" dirty="0"/>
          </a:p>
        </p:txBody>
      </p:sp>
      <p:sp>
        <p:nvSpPr>
          <p:cNvPr id="4" name="Slide Number Placeholder 3"/>
          <p:cNvSpPr>
            <a:spLocks noGrp="1"/>
          </p:cNvSpPr>
          <p:nvPr>
            <p:ph type="sldNum" idx="10"/>
          </p:nvPr>
        </p:nvSpPr>
        <p:spPr/>
        <p:txBody>
          <a:bodyPr/>
          <a:lstStyle/>
          <a:p>
            <a:pPr>
              <a:defRPr/>
            </a:pPr>
            <a:fld id="{1B12AAF0-B43C-454D-8009-CE5697840361}" type="slidenum">
              <a:rPr lang="en-US" smtClean="0"/>
              <a:pPr>
                <a:defRPr/>
              </a:pPr>
              <a:t>4</a:t>
            </a:fld>
            <a:endParaRPr lang="en-US"/>
          </a:p>
        </p:txBody>
      </p:sp>
    </p:spTree>
    <p:extLst>
      <p:ext uri="{BB962C8B-B14F-4D97-AF65-F5344CB8AC3E}">
        <p14:creationId xmlns:p14="http://schemas.microsoft.com/office/powerpoint/2010/main" val="297370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t>
            </a:r>
            <a:r>
              <a:rPr lang="en-US" dirty="0" smtClean="0"/>
              <a:t>view </a:t>
            </a:r>
            <a:r>
              <a:rPr lang="en-US" baseline="0" dirty="0" smtClean="0"/>
              <a:t>we </a:t>
            </a:r>
            <a:r>
              <a:rPr lang="en-US" baseline="0" dirty="0" smtClean="0"/>
              <a:t>have expanded the organization units in the model Explorer view, and selected the By-law and Regulatory Services organization unit and displayed its detailed properties. The properties are organized into tabs that describe the different kinds of information that can be collected. The current page show the programs, processes, services and resources the organization is accountable for. For example, the by-law and Regulatory Services organization unit is accountable for the selected Licenses and Permits program. We could press the Define button to navigate directly to the details of that program in order to see what outcomes it delivers and what services administers. The tool provides many facilities for navigating, searching, reporting on and analyzing information in the municipal business model through a number of different views.</a:t>
            </a:r>
          </a:p>
          <a:p>
            <a:endParaRPr lang="en-US" dirty="0"/>
          </a:p>
        </p:txBody>
      </p:sp>
      <p:sp>
        <p:nvSpPr>
          <p:cNvPr id="4" name="Slide Number Placeholder 3"/>
          <p:cNvSpPr>
            <a:spLocks noGrp="1"/>
          </p:cNvSpPr>
          <p:nvPr>
            <p:ph type="sldNum" idx="10"/>
          </p:nvPr>
        </p:nvSpPr>
        <p:spPr/>
        <p:txBody>
          <a:bodyPr/>
          <a:lstStyle/>
          <a:p>
            <a:pPr>
              <a:defRPr/>
            </a:pPr>
            <a:fld id="{1B12AAF0-B43C-454D-8009-CE5697840361}" type="slidenum">
              <a:rPr lang="en-US" smtClean="0"/>
              <a:pPr>
                <a:defRPr/>
              </a:pPr>
              <a:t>5</a:t>
            </a:fld>
            <a:endParaRPr lang="en-US"/>
          </a:p>
        </p:txBody>
      </p:sp>
    </p:spTree>
    <p:extLst>
      <p:ext uri="{BB962C8B-B14F-4D97-AF65-F5344CB8AC3E}">
        <p14:creationId xmlns:p14="http://schemas.microsoft.com/office/powerpoint/2010/main" val="216493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a:buNone/>
              <a:defRPr/>
            </a:pPr>
            <a:r>
              <a:rPr lang="en-US" sz="1800" dirty="0" smtClean="0"/>
              <a:t>Now that you’ve briefly</a:t>
            </a:r>
            <a:r>
              <a:rPr lang="en-US" sz="1800" baseline="0" dirty="0" smtClean="0"/>
              <a:t> seen the tools and the information they capture, lets take a look at some examples of things you might do with the tools. </a:t>
            </a:r>
          </a:p>
          <a:p>
            <a:pPr lvl="0">
              <a:buFont typeface="Arial"/>
              <a:buNone/>
              <a:defRPr/>
            </a:pPr>
            <a:endParaRPr lang="en-US" sz="1800" baseline="0" dirty="0" smtClean="0"/>
          </a:p>
          <a:p>
            <a:pPr lvl="0">
              <a:buFont typeface="Arial"/>
              <a:buNone/>
              <a:defRPr/>
            </a:pPr>
            <a:r>
              <a:rPr lang="en-US" sz="1800" baseline="0" dirty="0" smtClean="0"/>
              <a:t>You can use the models to capture and document the things that are motivating change in your jurisdiction, the results you wish to achieve in response to those influencers, and the strategies for achieving those results. Then you can evolve your municipal business architecture by designing the programs and services that deliver the outcomes that achieve the desired results and address your citizens’ needs. Unfortunately it will often be the case that you will have greater demand for services than can be supported by available revenue. Budgeting for outcomes is a Government Financial Officers Association recommended practice for allocating budgets to results delivered by programs and services that address the highest priority needs within available budgets. You can’t do everything, but you can always do the best you can with what you’ve got. </a:t>
            </a:r>
          </a:p>
          <a:p>
            <a:pPr lvl="0">
              <a:buFont typeface="Arial"/>
              <a:buNone/>
              <a:defRPr/>
            </a:pPr>
            <a:endParaRPr lang="en-US" sz="1800" baseline="0" dirty="0" smtClean="0"/>
          </a:p>
          <a:p>
            <a:pPr lvl="0">
              <a:buFont typeface="Arial"/>
              <a:buNone/>
              <a:defRPr/>
            </a:pPr>
            <a:r>
              <a:rPr lang="en-US" sz="1800" baseline="0" dirty="0" smtClean="0"/>
              <a:t>Once plans are in place and services are operational, you can use performance management to assess actual performance against targets to drive operational improvements and inform future strategic planning activities to close the right performance gaps. Performance management not only involves assessment against performance criteria, but also involves prioritization against citizens’ needs to determine which performance gaps to invest in closing. This is similar to the processes you use in budgeting for outcomes to determine what programs and services to fund, but is focused on operations management, not strategic planning. </a:t>
            </a:r>
          </a:p>
          <a:p>
            <a:pPr lvl="0">
              <a:buFont typeface="Arial"/>
              <a:buNone/>
              <a:defRPr/>
            </a:pPr>
            <a:endParaRPr lang="en-US" sz="1800" baseline="0" dirty="0" smtClean="0"/>
          </a:p>
          <a:p>
            <a:pPr lvl="0">
              <a:buFont typeface="Arial"/>
              <a:buNone/>
              <a:defRPr/>
            </a:pPr>
            <a:r>
              <a:rPr lang="en-US" sz="1800" baseline="0" dirty="0" smtClean="0"/>
              <a:t>Information technology is becoming more strategic in the public sector as you provide more information services for citizens and rely on IT to deliver other services. You can integrate your municipal business architecture with your information systems architecture to help identify opportunities to exploit IT for more efficient, cost effective, or smarter realization of public services – delivering more with less through IT exploitation. These models can also help you identify opportunities for IT application consolidation, or situations where you could collaborate with other jurisdictions to provide services through cost sharing. </a:t>
            </a:r>
          </a:p>
          <a:p>
            <a:pPr lvl="0">
              <a:buFont typeface="Arial"/>
              <a:buNone/>
              <a:defRPr/>
            </a:pPr>
            <a:endParaRPr lang="en-US" sz="1800" baseline="0" dirty="0" smtClean="0"/>
          </a:p>
          <a:p>
            <a:pPr lvl="0">
              <a:buFont typeface="Arial"/>
              <a:buNone/>
              <a:defRPr/>
            </a:pPr>
            <a:r>
              <a:rPr lang="en-US" sz="1800" baseline="0" dirty="0" smtClean="0"/>
              <a:t>We’ll look at how the tools support these activities in the following charts.</a:t>
            </a:r>
          </a:p>
          <a:p>
            <a:pPr lvl="0">
              <a:buFont typeface="Arial"/>
              <a:buNone/>
              <a:defRPr/>
            </a:pPr>
            <a:endParaRPr lang="en-US" sz="1800" dirty="0" smtClean="0"/>
          </a:p>
          <a:p>
            <a:pPr marL="285750" lvl="0" indent="-285750">
              <a:buFont typeface="Arial"/>
              <a:buChar char="•"/>
              <a:defRPr/>
            </a:pPr>
            <a:r>
              <a:rPr lang="en-US" sz="1800" dirty="0" smtClean="0"/>
              <a:t>Some public sector business services may be informational in nature and can be completely automated in IT applications</a:t>
            </a:r>
          </a:p>
          <a:p>
            <a:pPr marL="285750" lvl="0" indent="-285750">
              <a:buFont typeface="Arial"/>
              <a:buChar char="•"/>
              <a:defRPr/>
            </a:pPr>
            <a:r>
              <a:rPr lang="en-US" sz="1800" dirty="0" smtClean="0"/>
              <a:t>Some processes contributing to the implementation of a business service may be automated with a BPM solution</a:t>
            </a:r>
          </a:p>
          <a:p>
            <a:pPr marL="285750" lvl="0" indent="-285750">
              <a:buFont typeface="Arial"/>
              <a:buChar char="•"/>
              <a:defRPr/>
            </a:pPr>
            <a:r>
              <a:rPr lang="en-US" sz="1800" dirty="0" smtClean="0"/>
              <a:t>Some activities in a business process, or resources used by a process may be candidates for IT automation</a:t>
            </a:r>
          </a:p>
          <a:p>
            <a:pPr marL="0" indent="0">
              <a:buFont typeface="Arial"/>
              <a:buNone/>
            </a:pPr>
            <a:endParaRPr lang="en-US" dirty="0"/>
          </a:p>
        </p:txBody>
      </p:sp>
      <p:sp>
        <p:nvSpPr>
          <p:cNvPr id="4" name="Slide Number Placeholder 3"/>
          <p:cNvSpPr>
            <a:spLocks noGrp="1"/>
          </p:cNvSpPr>
          <p:nvPr>
            <p:ph type="sldNum" idx="10"/>
          </p:nvPr>
        </p:nvSpPr>
        <p:spPr/>
        <p:txBody>
          <a:bodyPr/>
          <a:lstStyle/>
          <a:p>
            <a:pPr>
              <a:defRPr/>
            </a:pPr>
            <a:fld id="{1B12AAF0-B43C-454D-8009-CE5697840361}" type="slidenum">
              <a:rPr lang="en-US" smtClean="0"/>
              <a:pPr>
                <a:defRPr/>
              </a:pPr>
              <a:t>6</a:t>
            </a:fld>
            <a:endParaRPr lang="en-US"/>
          </a:p>
        </p:txBody>
      </p:sp>
    </p:spTree>
    <p:extLst>
      <p:ext uri="{BB962C8B-B14F-4D97-AF65-F5344CB8AC3E}">
        <p14:creationId xmlns:p14="http://schemas.microsoft.com/office/powerpoint/2010/main" val="224028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pPr>
              <a:buFont typeface="Arial" charset="0"/>
              <a:buNone/>
            </a:pPr>
            <a:r>
              <a:rPr lang="en-US" dirty="0" smtClean="0">
                <a:ea typeface="MS PGothic" pitchFamily="34" charset="-128"/>
              </a:rPr>
              <a:t>For example, this chart shows the vision of a model, unified, creative city that is amplified by goals for sustainable communities, public safety  and so on. Each of these goals is further amplified by sub-goals that can communicate in one page what your city is intending to focus on achieving for your citizens.</a:t>
            </a:r>
          </a:p>
          <a:p>
            <a:pPr>
              <a:buFont typeface="Arial" charset="0"/>
              <a:buNone/>
            </a:pPr>
            <a:endParaRPr lang="en-US" dirty="0" smtClean="0">
              <a:ea typeface="MS PGothic" pitchFamily="34" charset="-128"/>
            </a:endParaRPr>
          </a:p>
          <a:p>
            <a:pPr>
              <a:buFont typeface="Arial" charset="0"/>
              <a:buNone/>
            </a:pPr>
            <a:r>
              <a:rPr lang="en-US" dirty="0" smtClean="0">
                <a:ea typeface="MS PGothic" pitchFamily="34" charset="-128"/>
              </a:rPr>
              <a:t>Other diagrams can show strategies, tactics, business policies and rules, and can show how these are connected to the realizing programs and services that actually deliver the required outcomes.</a:t>
            </a:r>
          </a:p>
        </p:txBody>
      </p:sp>
      <p:sp>
        <p:nvSpPr>
          <p:cNvPr id="33795" name="Slide Number Placeholder 3"/>
          <p:cNvSpPr>
            <a:spLocks noGrp="1"/>
          </p:cNvSpPr>
          <p:nvPr>
            <p:ph type="sldNum" sz="quarter"/>
          </p:nvPr>
        </p:nvSpPr>
        <p:spPr>
          <a:noFill/>
        </p:spPr>
        <p:txBody>
          <a:bodyPr/>
          <a:lstStyle/>
          <a:p>
            <a:pPr>
              <a:buFont typeface="Wingdings" pitchFamily="2" charset="2"/>
              <a:buNone/>
            </a:pPr>
            <a:fld id="{7F824F38-153B-41AB-9815-F440FFC8A3BD}" type="slidenum">
              <a:rPr lang="en-US" smtClean="0">
                <a:latin typeface="Times New Roman" pitchFamily="18" charset="0"/>
                <a:ea typeface="MS PGothic" pitchFamily="34" charset="-128"/>
              </a:rPr>
              <a:pPr>
                <a:buFont typeface="Wingdings" pitchFamily="2" charset="2"/>
                <a:buNone/>
              </a:pPr>
              <a:t>7</a:t>
            </a:fld>
            <a:endParaRPr lang="en-US" smtClean="0">
              <a:latin typeface="Times New Roman" pitchFamily="18" charset="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tools also</a:t>
            </a:r>
            <a:r>
              <a:rPr lang="en-US" baseline="0" dirty="0" smtClean="0"/>
              <a:t> provide a number of diagrams that help analyze and communicate information about the business of government. </a:t>
            </a:r>
          </a:p>
          <a:p>
            <a:endParaRPr lang="en-US" baseline="0" dirty="0" smtClean="0"/>
          </a:p>
          <a:p>
            <a:r>
              <a:rPr lang="en-US" dirty="0" smtClean="0"/>
              <a:t>The </a:t>
            </a:r>
            <a:r>
              <a:rPr lang="en-US" dirty="0" smtClean="0"/>
              <a:t>program logic model show the</a:t>
            </a:r>
            <a:r>
              <a:rPr lang="en-US" baseline="0" dirty="0" smtClean="0"/>
              <a:t> hierarchy of citizen needs in the area of prolonged life and protection from loss. In the center are the strategic, indirect, and direct outcomes that are required to address those needs. Outcomes are a change in level of need experienced by some target group in the community. On the bottom are the outputs and services that are required to deliver those outcomes. The administering programs can also be shown.</a:t>
            </a:r>
          </a:p>
          <a:p>
            <a:endParaRPr lang="en-US" baseline="0" dirty="0" smtClean="0"/>
          </a:p>
          <a:p>
            <a:r>
              <a:rPr lang="en-US" baseline="0" dirty="0" smtClean="0"/>
              <a:t>From the PLM diagram, you can easily see what needs are being addressed, what outcomes are required to address those needs, who experiences  those outcomes, and what services are required to deliver them. This provides a way of reasoning about services and service levels that define the businesses a city is in, and how those businesses are relevant to its citizens. </a:t>
            </a:r>
            <a:endParaRPr lang="en-US" dirty="0" smtClean="0"/>
          </a:p>
          <a:p>
            <a:endParaRPr lang="en-US" dirty="0"/>
          </a:p>
        </p:txBody>
      </p:sp>
      <p:sp>
        <p:nvSpPr>
          <p:cNvPr id="4" name="Slide Number Placeholder 3"/>
          <p:cNvSpPr>
            <a:spLocks noGrp="1"/>
          </p:cNvSpPr>
          <p:nvPr>
            <p:ph type="sldNum" idx="10"/>
          </p:nvPr>
        </p:nvSpPr>
        <p:spPr/>
        <p:txBody>
          <a:bodyPr/>
          <a:lstStyle/>
          <a:p>
            <a:pPr>
              <a:defRPr/>
            </a:pPr>
            <a:fld id="{1B12AAF0-B43C-454D-8009-CE5697840361}" type="slidenum">
              <a:rPr lang="en-US" smtClean="0"/>
              <a:pPr>
                <a:defRPr/>
              </a:pPr>
              <a:t>8</a:t>
            </a:fld>
            <a:endParaRPr lang="en-US"/>
          </a:p>
        </p:txBody>
      </p:sp>
    </p:spTree>
    <p:extLst>
      <p:ext uri="{BB962C8B-B14F-4D97-AF65-F5344CB8AC3E}">
        <p14:creationId xmlns:p14="http://schemas.microsoft.com/office/powerpoint/2010/main" val="45545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p:spPr>
        <p:txBody>
          <a:bodyPr/>
          <a:lstStyle/>
          <a:p>
            <a:r>
              <a:rPr lang="en-US" dirty="0" smtClean="0">
                <a:ea typeface="MS PGothic" pitchFamily="34" charset="-128"/>
              </a:rPr>
              <a:t>Another diagram that is useful is the Service Integration and Accountability Model or SIAM diagram. Accountability for delivering outcomes is fundamental to government operations. The SIAM diagram shows the relationship between organization units and target groups in the community by describing the programs they are accountable for, the services administered by those programs, the service-level agreements between services, the service outputs, and what target groups that are impacted by those outputs. </a:t>
            </a:r>
          </a:p>
          <a:p>
            <a:endParaRPr lang="en-US" dirty="0" smtClean="0">
              <a:ea typeface="MS PGothic" pitchFamily="34" charset="-128"/>
            </a:endParaRPr>
          </a:p>
          <a:p>
            <a:r>
              <a:rPr lang="en-US" dirty="0" smtClean="0">
                <a:ea typeface="MS PGothic" pitchFamily="34" charset="-128"/>
              </a:rPr>
              <a:t>A SIAM diagram provides a simple visualization that connects the organization units of the government to organizations of its citizens, bridged by the programs and services that are provided by the government and consumed by its citizens. From this diagram it is easy to see who is accountable for delivering what to whom, and how. You can easily see organizations that are accountable for too much or too little, motivating reorganization activities. You can also see what target groups in the community are under or over served as input into change initiatives.</a:t>
            </a:r>
          </a:p>
          <a:p>
            <a:endParaRPr lang="en-US" dirty="0" smtClean="0">
              <a:ea typeface="MS PGothic" pitchFamily="34" charset="-128"/>
            </a:endParaRPr>
          </a:p>
        </p:txBody>
      </p:sp>
      <p:sp>
        <p:nvSpPr>
          <p:cNvPr id="43011" name="Slide Number Placeholder 3"/>
          <p:cNvSpPr>
            <a:spLocks noGrp="1"/>
          </p:cNvSpPr>
          <p:nvPr>
            <p:ph type="sldNum" sz="quarter"/>
          </p:nvPr>
        </p:nvSpPr>
        <p:spPr>
          <a:noFill/>
        </p:spPr>
        <p:txBody>
          <a:bodyPr/>
          <a:lstStyle/>
          <a:p>
            <a:pPr>
              <a:buFont typeface="Wingdings" pitchFamily="2" charset="2"/>
              <a:buNone/>
            </a:pPr>
            <a:fld id="{980E93DA-4E8C-4EB3-AE7D-68300761092E}" type="slidenum">
              <a:rPr lang="en-US" smtClean="0">
                <a:latin typeface="Times New Roman" pitchFamily="18" charset="0"/>
                <a:ea typeface="MS PGothic" pitchFamily="34" charset="-128"/>
              </a:rPr>
              <a:pPr>
                <a:buFont typeface="Wingdings" pitchFamily="2" charset="2"/>
                <a:buNone/>
              </a:pPr>
              <a:t>9</a:t>
            </a:fld>
            <a:endParaRPr lang="en-US" smtClean="0">
              <a:latin typeface="Times New Roman" pitchFamily="18"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6" descr="white-blue"/>
          <p:cNvPicPr>
            <a:picLocks noChangeAspect="1" noChangeArrowheads="1"/>
          </p:cNvPicPr>
          <p:nvPr userDrawn="1"/>
        </p:nvPicPr>
        <p:blipFill>
          <a:blip r:embed="rId2"/>
          <a:srcRect/>
          <a:stretch>
            <a:fillRect/>
          </a:stretch>
        </p:blipFill>
        <p:spPr bwMode="auto">
          <a:xfrm>
            <a:off x="274638" y="3662363"/>
            <a:ext cx="8594725" cy="2232025"/>
          </a:xfrm>
          <a:prstGeom prst="rect">
            <a:avLst/>
          </a:prstGeom>
          <a:noFill/>
          <a:ln w="9525">
            <a:noFill/>
            <a:miter lim="800000"/>
            <a:headEnd/>
            <a:tailEnd/>
          </a:ln>
        </p:spPr>
      </p:pic>
      <p:sp>
        <p:nvSpPr>
          <p:cNvPr id="5" name="Line 4"/>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p:spPr>
        <p:txBody>
          <a:bodyPr/>
          <a:lstStyle/>
          <a:p>
            <a:pPr defTabSz="914400">
              <a:lnSpc>
                <a:spcPct val="90000"/>
              </a:lnSpc>
              <a:defRPr/>
            </a:pPr>
            <a:endParaRPr lang="en-US" sz="2200">
              <a:solidFill>
                <a:srgbClr val="7889FB"/>
              </a:solidFill>
              <a:ea typeface="ＭＳ Ｐゴシック" charset="0"/>
              <a:cs typeface="+mn-cs"/>
            </a:endParaRPr>
          </a:p>
        </p:txBody>
      </p:sp>
      <p:sp>
        <p:nvSpPr>
          <p:cNvPr id="6" name="Rectangle 6"/>
          <p:cNvSpPr>
            <a:spLocks noChangeArrowheads="1"/>
          </p:cNvSpPr>
          <p:nvPr/>
        </p:nvSpPr>
        <p:spPr bwMode="black">
          <a:xfrm>
            <a:off x="7589838" y="6537325"/>
            <a:ext cx="1371600" cy="184150"/>
          </a:xfrm>
          <a:prstGeom prst="rect">
            <a:avLst/>
          </a:prstGeom>
          <a:noFill/>
          <a:ln>
            <a:noFill/>
          </a:ln>
          <a:extLst/>
        </p:spPr>
        <p:txBody>
          <a:bodyPr lIns="92075" tIns="46038" rIns="92075" bIns="46038"/>
          <a:lstStyle/>
          <a:p>
            <a:pPr algn="r" defTabSz="914400">
              <a:defRPr/>
            </a:pPr>
            <a:r>
              <a:rPr lang="en-US" sz="800">
                <a:solidFill>
                  <a:srgbClr val="000000"/>
                </a:solidFill>
                <a:ea typeface="MS PGothic" charset="0"/>
                <a:cs typeface="MS PGothic" charset="0"/>
              </a:rPr>
              <a:t>© 2010 IBM Corporation</a:t>
            </a:r>
            <a:endParaRPr lang="en-US" sz="1800">
              <a:solidFill>
                <a:srgbClr val="000000"/>
              </a:solidFill>
              <a:ea typeface="MS PGothic" charset="0"/>
              <a:cs typeface="MS PGothic" charset="0"/>
            </a:endParaRPr>
          </a:p>
        </p:txBody>
      </p:sp>
      <p:pic>
        <p:nvPicPr>
          <p:cNvPr id="7" name="Picture 14" descr="R120_G137_B251-200"/>
          <p:cNvPicPr>
            <a:picLocks noChangeAspect="1" noChangeArrowheads="1"/>
          </p:cNvPicPr>
          <p:nvPr/>
        </p:nvPicPr>
        <p:blipFill>
          <a:blip r:embed="rId3"/>
          <a:srcRect/>
          <a:stretch>
            <a:fillRect/>
          </a:stretch>
        </p:blipFill>
        <p:spPr bwMode="auto">
          <a:xfrm>
            <a:off x="8280400" y="684213"/>
            <a:ext cx="588963" cy="236537"/>
          </a:xfrm>
          <a:prstGeom prst="rect">
            <a:avLst/>
          </a:prstGeom>
          <a:noFill/>
          <a:ln w="9525">
            <a:noFill/>
            <a:miter lim="800000"/>
            <a:headEnd/>
            <a:tailEnd/>
          </a:ln>
        </p:spPr>
      </p:pic>
      <p:sp>
        <p:nvSpPr>
          <p:cNvPr id="8" name="Rectangle 37"/>
          <p:cNvSpPr>
            <a:spLocks noChangeArrowheads="1"/>
          </p:cNvSpPr>
          <p:nvPr userDrawn="1"/>
        </p:nvSpPr>
        <p:spPr bwMode="auto">
          <a:xfrm>
            <a:off x="7189788" y="6248400"/>
            <a:ext cx="1809750" cy="273050"/>
          </a:xfrm>
          <a:prstGeom prst="rect">
            <a:avLst/>
          </a:prstGeom>
          <a:noFill/>
          <a:ln>
            <a:noFill/>
          </a:ln>
          <a:effectLst/>
          <a:extLst/>
        </p:spPr>
        <p:txBody>
          <a:bodyPr wrap="none">
            <a:spAutoFit/>
          </a:bodyPr>
          <a:lstStyle/>
          <a:p>
            <a:pPr algn="r" defTabSz="914400">
              <a:lnSpc>
                <a:spcPct val="97000"/>
              </a:lnSpc>
              <a:spcAft>
                <a:spcPts val="900"/>
              </a:spcAft>
              <a:buClr>
                <a:srgbClr val="000600"/>
              </a:buClr>
              <a:buSzPct val="100000"/>
              <a:buFont typeface="Arial" charset="0"/>
              <a:buNone/>
              <a:defRPr/>
            </a:pPr>
            <a:r>
              <a:rPr lang="en-GB" sz="1200" b="1" dirty="0">
                <a:solidFill>
                  <a:srgbClr val="000000"/>
                </a:solidFill>
                <a:ea typeface="ＭＳ Ｐゴシック" charset="0"/>
                <a:cs typeface="+mn-cs"/>
              </a:rPr>
              <a:t>IBM Rational Software</a:t>
            </a:r>
          </a:p>
        </p:txBody>
      </p:sp>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noProof="0" smtClean="0"/>
              <a:t>Click to edit Master title style</a:t>
            </a:r>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charset="0"/>
              <a:buNone/>
              <a:defRPr sz="1100"/>
            </a:lvl1pPr>
          </a:lstStyle>
          <a:p>
            <a:pPr lvl="0"/>
            <a:r>
              <a:rPr lang="en-US" noProof="0" smtClean="0"/>
              <a:t>Click to edit Master subtitle style</a:t>
            </a:r>
          </a:p>
        </p:txBody>
      </p:sp>
      <p:sp>
        <p:nvSpPr>
          <p:cNvPr id="9" name="Rectangle 8"/>
          <p:cNvSpPr>
            <a:spLocks noGrp="1" noChangeArrowheads="1"/>
          </p:cNvSpPr>
          <p:nvPr>
            <p:ph type="ftr" sz="quarter" idx="10"/>
          </p:nvPr>
        </p:nvSpPr>
        <p:spPr/>
        <p:txBody>
          <a:bodyPr/>
          <a:lstStyle>
            <a:lvl1pPr>
              <a:defRPr/>
            </a:lvl1pPr>
          </a:lstStyle>
          <a:p>
            <a:pPr>
              <a:defRPr/>
            </a:pPr>
            <a:r>
              <a:rPr lang="en-US"/>
              <a:t>IBM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23" descr="white-blue-banner"/>
          <p:cNvPicPr>
            <a:picLocks noChangeAspect="1" noChangeArrowheads="1"/>
          </p:cNvPicPr>
          <p:nvPr userDrawn="1"/>
        </p:nvPicPr>
        <p:blipFill>
          <a:blip r:embed="rId2"/>
          <a:srcRect/>
          <a:stretch>
            <a:fillRect/>
          </a:stretch>
        </p:blipFill>
        <p:spPr bwMode="auto">
          <a:xfrm>
            <a:off x="0" y="0"/>
            <a:ext cx="9144000" cy="546100"/>
          </a:xfrm>
          <a:prstGeom prst="rect">
            <a:avLst/>
          </a:prstGeom>
          <a:noFill/>
          <a:ln w="9525">
            <a:noFill/>
            <a:miter lim="800000"/>
            <a:headEnd/>
            <a:tailEnd/>
          </a:ln>
        </p:spPr>
      </p:pic>
      <p:sp>
        <p:nvSpPr>
          <p:cNvPr id="5"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a:extLst/>
        </p:spPr>
        <p:txBody>
          <a:bodyPr/>
          <a:lstStyle/>
          <a:p>
            <a:pPr defTabSz="914400">
              <a:lnSpc>
                <a:spcPct val="90000"/>
              </a:lnSpc>
              <a:defRPr/>
            </a:pPr>
            <a:endParaRPr lang="en-US" sz="2200">
              <a:solidFill>
                <a:srgbClr val="7889FB"/>
              </a:solidFill>
              <a:ea typeface="ＭＳ Ｐゴシック" charset="0"/>
              <a:cs typeface="+mn-cs"/>
            </a:endParaRPr>
          </a:p>
        </p:txBody>
      </p:sp>
      <p:sp>
        <p:nvSpPr>
          <p:cNvPr id="6" name="Rectangle 6"/>
          <p:cNvSpPr>
            <a:spLocks noChangeArrowheads="1"/>
          </p:cNvSpPr>
          <p:nvPr/>
        </p:nvSpPr>
        <p:spPr bwMode="black">
          <a:xfrm>
            <a:off x="7589838" y="6537325"/>
            <a:ext cx="1371600" cy="184150"/>
          </a:xfrm>
          <a:prstGeom prst="rect">
            <a:avLst/>
          </a:prstGeom>
          <a:noFill/>
          <a:ln>
            <a:noFill/>
          </a:ln>
          <a:extLst/>
        </p:spPr>
        <p:txBody>
          <a:bodyPr lIns="92075" tIns="46038" rIns="92075" bIns="46038"/>
          <a:lstStyle/>
          <a:p>
            <a:pPr algn="r" defTabSz="914400">
              <a:defRPr/>
            </a:pPr>
            <a:r>
              <a:rPr lang="en-US" sz="800">
                <a:solidFill>
                  <a:srgbClr val="000000"/>
                </a:solidFill>
                <a:ea typeface="MS PGothic" charset="0"/>
                <a:cs typeface="MS PGothic" charset="0"/>
              </a:rPr>
              <a:t>© 2010 IBM Corporation</a:t>
            </a:r>
            <a:endParaRPr lang="en-US" sz="1800">
              <a:solidFill>
                <a:srgbClr val="000000"/>
              </a:solidFill>
              <a:ea typeface="MS PGothic" charset="0"/>
              <a:cs typeface="MS PGothic" charset="0"/>
            </a:endParaRPr>
          </a:p>
        </p:txBody>
      </p:sp>
      <p:pic>
        <p:nvPicPr>
          <p:cNvPr id="7" name="Picture 10" descr="R120_G137_B251-200"/>
          <p:cNvPicPr>
            <a:picLocks noChangeAspect="1" noChangeArrowheads="1"/>
          </p:cNvPicPr>
          <p:nvPr/>
        </p:nvPicPr>
        <p:blipFill>
          <a:blip r:embed="rId3"/>
          <a:srcRect/>
          <a:stretch>
            <a:fillRect/>
          </a:stretch>
        </p:blipFill>
        <p:spPr bwMode="auto">
          <a:xfrm>
            <a:off x="8280400" y="227013"/>
            <a:ext cx="588963" cy="236537"/>
          </a:xfrm>
          <a:prstGeom prst="rect">
            <a:avLst/>
          </a:prstGeom>
          <a:noFill/>
          <a:ln w="9525">
            <a:noFill/>
            <a:miter lim="800000"/>
            <a:headEnd/>
            <a:tailEnd/>
          </a:ln>
        </p:spPr>
      </p:pic>
      <p:sp>
        <p:nvSpPr>
          <p:cNvPr id="8" name="Rectangle 25"/>
          <p:cNvSpPr>
            <a:spLocks noChangeArrowheads="1"/>
          </p:cNvSpPr>
          <p:nvPr userDrawn="1"/>
        </p:nvSpPr>
        <p:spPr bwMode="auto">
          <a:xfrm>
            <a:off x="141288" y="136525"/>
            <a:ext cx="5573712" cy="244475"/>
          </a:xfrm>
          <a:prstGeom prst="rect">
            <a:avLst/>
          </a:prstGeom>
          <a:noFill/>
          <a:ln>
            <a:noFill/>
          </a:ln>
          <a:effectLst/>
          <a:extLst/>
        </p:spPr>
        <p:txBody>
          <a:bodyPr wrap="none">
            <a:spAutoFit/>
          </a:bodyPr>
          <a:lstStyle/>
          <a:p>
            <a:pPr algn="r" defTabSz="914400" eaLnBrk="0" hangingPunct="0">
              <a:spcAft>
                <a:spcPts val="900"/>
              </a:spcAft>
              <a:defRPr/>
            </a:pPr>
            <a:r>
              <a:rPr lang="en-GB" sz="1000" b="1" i="1">
                <a:solidFill>
                  <a:srgbClr val="000000"/>
                </a:solidFill>
                <a:ea typeface="MS PGothic" charset="0"/>
                <a:cs typeface="MS PGothic" charset="0"/>
              </a:rPr>
              <a:t>Government by Design: A strategic approach to architecting the business of government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82563" y="1295400"/>
            <a:ext cx="8686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3"/>
          <p:cNvSpPr>
            <a:spLocks noGrp="1"/>
          </p:cNvSpPr>
          <p:nvPr>
            <p:ph type="sldNum" sz="quarter" idx="10"/>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0F251C47-0D44-431D-82FE-FECDB3BFA7E6}" type="slidenum">
              <a:rPr lang="en-US"/>
              <a:pPr>
                <a:defRPr/>
              </a:pPr>
              <a:t>‹#›</a:t>
            </a:fld>
            <a:endParaRPr lang="en-US"/>
          </a:p>
        </p:txBody>
      </p:sp>
      <p:sp>
        <p:nvSpPr>
          <p:cNvPr id="10" name="Footer Placeholder 4"/>
          <p:cNvSpPr>
            <a:spLocks noGrp="1"/>
          </p:cNvSpPr>
          <p:nvPr>
            <p:ph type="ftr" sz="quarter" idx="11"/>
          </p:nvPr>
        </p:nvSpPr>
        <p:spPr/>
        <p:txBody>
          <a:bodyPr/>
          <a:lstStyle>
            <a:lvl1pPr defTabSz="457200">
              <a:buClr>
                <a:srgbClr val="000000"/>
              </a:buClr>
              <a:buSzPct val="100000"/>
              <a:buFont typeface="Arial" charset="0"/>
              <a:buNone/>
              <a:defRPr>
                <a:ea typeface="MS PGothic" charset="0"/>
              </a:defRPr>
            </a:lvl1pPr>
          </a:lstStyle>
          <a:p>
            <a:pPr>
              <a:defRPr/>
            </a:pPr>
            <a:r>
              <a:rPr lang="en-US"/>
              <a:t>IBM Confidential</a:t>
            </a:r>
          </a:p>
        </p:txBody>
      </p:sp>
      <p:sp>
        <p:nvSpPr>
          <p:cNvPr id="11" name="Date Placeholder 5"/>
          <p:cNvSpPr>
            <a:spLocks noGrp="1"/>
          </p:cNvSpPr>
          <p:nvPr>
            <p:ph type="dt" sz="half" idx="12"/>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C9497844-140A-4B65-AF86-2CDAFE4E50AF}" type="datetime3">
              <a:rPr lang="en-US"/>
              <a:pPr>
                <a:defRPr/>
              </a:pPr>
              <a:t>16 May 2012</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23" descr="white-blue-banner"/>
          <p:cNvPicPr>
            <a:picLocks noChangeAspect="1" noChangeArrowheads="1"/>
          </p:cNvPicPr>
          <p:nvPr userDrawn="1"/>
        </p:nvPicPr>
        <p:blipFill>
          <a:blip r:embed="rId2"/>
          <a:srcRect/>
          <a:stretch>
            <a:fillRect/>
          </a:stretch>
        </p:blipFill>
        <p:spPr bwMode="auto">
          <a:xfrm>
            <a:off x="0" y="0"/>
            <a:ext cx="9144000" cy="546100"/>
          </a:xfrm>
          <a:prstGeom prst="rect">
            <a:avLst/>
          </a:prstGeom>
          <a:noFill/>
          <a:ln w="9525">
            <a:noFill/>
            <a:miter lim="800000"/>
            <a:headEnd/>
            <a:tailEnd/>
          </a:ln>
        </p:spPr>
      </p:pic>
      <p:sp>
        <p:nvSpPr>
          <p:cNvPr id="5"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a:extLst/>
        </p:spPr>
        <p:txBody>
          <a:bodyPr/>
          <a:lstStyle/>
          <a:p>
            <a:pPr defTabSz="914400">
              <a:lnSpc>
                <a:spcPct val="90000"/>
              </a:lnSpc>
              <a:defRPr/>
            </a:pPr>
            <a:endParaRPr lang="en-US" sz="2200">
              <a:solidFill>
                <a:srgbClr val="7889FB"/>
              </a:solidFill>
              <a:ea typeface="ＭＳ Ｐゴシック" charset="0"/>
              <a:cs typeface="+mn-cs"/>
            </a:endParaRPr>
          </a:p>
        </p:txBody>
      </p:sp>
      <p:sp>
        <p:nvSpPr>
          <p:cNvPr id="6" name="Rectangle 6"/>
          <p:cNvSpPr>
            <a:spLocks noChangeArrowheads="1"/>
          </p:cNvSpPr>
          <p:nvPr/>
        </p:nvSpPr>
        <p:spPr bwMode="black">
          <a:xfrm>
            <a:off x="7589838" y="6537325"/>
            <a:ext cx="1371600" cy="184150"/>
          </a:xfrm>
          <a:prstGeom prst="rect">
            <a:avLst/>
          </a:prstGeom>
          <a:noFill/>
          <a:ln>
            <a:noFill/>
          </a:ln>
          <a:extLst/>
        </p:spPr>
        <p:txBody>
          <a:bodyPr lIns="92075" tIns="46038" rIns="92075" bIns="46038"/>
          <a:lstStyle/>
          <a:p>
            <a:pPr algn="r" defTabSz="914400">
              <a:defRPr/>
            </a:pPr>
            <a:r>
              <a:rPr lang="en-US" sz="800">
                <a:solidFill>
                  <a:srgbClr val="000000"/>
                </a:solidFill>
                <a:ea typeface="MS PGothic" charset="0"/>
                <a:cs typeface="MS PGothic" charset="0"/>
              </a:rPr>
              <a:t>© 2010 IBM Corporation</a:t>
            </a:r>
            <a:endParaRPr lang="en-US" sz="1800">
              <a:solidFill>
                <a:srgbClr val="000000"/>
              </a:solidFill>
              <a:ea typeface="MS PGothic" charset="0"/>
              <a:cs typeface="MS PGothic" charset="0"/>
            </a:endParaRPr>
          </a:p>
        </p:txBody>
      </p:sp>
      <p:pic>
        <p:nvPicPr>
          <p:cNvPr id="7" name="Picture 10" descr="R120_G137_B251-200"/>
          <p:cNvPicPr>
            <a:picLocks noChangeAspect="1" noChangeArrowheads="1"/>
          </p:cNvPicPr>
          <p:nvPr/>
        </p:nvPicPr>
        <p:blipFill>
          <a:blip r:embed="rId3"/>
          <a:srcRect/>
          <a:stretch>
            <a:fillRect/>
          </a:stretch>
        </p:blipFill>
        <p:spPr bwMode="auto">
          <a:xfrm>
            <a:off x="8280400" y="227013"/>
            <a:ext cx="588963" cy="236537"/>
          </a:xfrm>
          <a:prstGeom prst="rect">
            <a:avLst/>
          </a:prstGeom>
          <a:noFill/>
          <a:ln w="9525">
            <a:noFill/>
            <a:miter lim="800000"/>
            <a:headEnd/>
            <a:tailEnd/>
          </a:ln>
        </p:spPr>
      </p:pic>
      <p:sp>
        <p:nvSpPr>
          <p:cNvPr id="8" name="Rectangle 25"/>
          <p:cNvSpPr>
            <a:spLocks noChangeArrowheads="1"/>
          </p:cNvSpPr>
          <p:nvPr userDrawn="1"/>
        </p:nvSpPr>
        <p:spPr bwMode="auto">
          <a:xfrm>
            <a:off x="141288" y="136525"/>
            <a:ext cx="5573712" cy="244475"/>
          </a:xfrm>
          <a:prstGeom prst="rect">
            <a:avLst/>
          </a:prstGeom>
          <a:noFill/>
          <a:ln>
            <a:noFill/>
          </a:ln>
          <a:effectLst/>
          <a:extLst/>
        </p:spPr>
        <p:txBody>
          <a:bodyPr wrap="none">
            <a:spAutoFit/>
          </a:bodyPr>
          <a:lstStyle/>
          <a:p>
            <a:pPr algn="r" defTabSz="914400" eaLnBrk="0" hangingPunct="0">
              <a:spcAft>
                <a:spcPts val="900"/>
              </a:spcAft>
              <a:defRPr/>
            </a:pPr>
            <a:r>
              <a:rPr lang="en-GB" sz="1000" b="1" i="1">
                <a:solidFill>
                  <a:srgbClr val="000000"/>
                </a:solidFill>
                <a:ea typeface="MS PGothic" charset="0"/>
                <a:cs typeface="MS PGothic" charset="0"/>
              </a:rPr>
              <a:t>Government by Design: A strategic approach to architecting the business of government </a:t>
            </a:r>
          </a:p>
        </p:txBody>
      </p:sp>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9" name="Slide Number Placeholder 3"/>
          <p:cNvSpPr>
            <a:spLocks noGrp="1"/>
          </p:cNvSpPr>
          <p:nvPr>
            <p:ph type="sldNum" sz="quarter" idx="10"/>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B08D542E-BA7A-44F2-9A39-A71807ECE1F3}" type="slidenum">
              <a:rPr lang="en-US"/>
              <a:pPr>
                <a:defRPr/>
              </a:pPr>
              <a:t>‹#›</a:t>
            </a:fld>
            <a:endParaRPr lang="en-US"/>
          </a:p>
        </p:txBody>
      </p:sp>
      <p:sp>
        <p:nvSpPr>
          <p:cNvPr id="10" name="Footer Placeholder 4"/>
          <p:cNvSpPr>
            <a:spLocks noGrp="1"/>
          </p:cNvSpPr>
          <p:nvPr>
            <p:ph type="ftr" sz="quarter" idx="11"/>
          </p:nvPr>
        </p:nvSpPr>
        <p:spPr/>
        <p:txBody>
          <a:bodyPr/>
          <a:lstStyle>
            <a:lvl1pPr defTabSz="457200">
              <a:buClr>
                <a:srgbClr val="000000"/>
              </a:buClr>
              <a:buSzPct val="100000"/>
              <a:buFont typeface="Arial" charset="0"/>
              <a:buNone/>
              <a:defRPr>
                <a:ea typeface="MS PGothic" charset="0"/>
              </a:defRPr>
            </a:lvl1pPr>
          </a:lstStyle>
          <a:p>
            <a:pPr>
              <a:defRPr/>
            </a:pPr>
            <a:r>
              <a:rPr lang="en-US"/>
              <a:t>IBM Confidential</a:t>
            </a:r>
          </a:p>
        </p:txBody>
      </p:sp>
      <p:sp>
        <p:nvSpPr>
          <p:cNvPr id="11" name="Date Placeholder 5"/>
          <p:cNvSpPr>
            <a:spLocks noGrp="1"/>
          </p:cNvSpPr>
          <p:nvPr>
            <p:ph type="dt" sz="half" idx="12"/>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94512DEC-001A-437B-A1EB-EF41163C2809}" type="datetime3">
              <a:rPr lang="en-US"/>
              <a:pPr>
                <a:defRPr/>
              </a:pPr>
              <a:t>16 May 2012</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23" descr="white-blue-banner"/>
          <p:cNvPicPr>
            <a:picLocks noChangeAspect="1" noChangeArrowheads="1"/>
          </p:cNvPicPr>
          <p:nvPr userDrawn="1"/>
        </p:nvPicPr>
        <p:blipFill>
          <a:blip r:embed="rId2"/>
          <a:srcRect/>
          <a:stretch>
            <a:fillRect/>
          </a:stretch>
        </p:blipFill>
        <p:spPr bwMode="auto">
          <a:xfrm>
            <a:off x="0" y="0"/>
            <a:ext cx="9144000" cy="546100"/>
          </a:xfrm>
          <a:prstGeom prst="rect">
            <a:avLst/>
          </a:prstGeom>
          <a:noFill/>
          <a:ln w="9525">
            <a:noFill/>
            <a:miter lim="800000"/>
            <a:headEnd/>
            <a:tailEnd/>
          </a:ln>
        </p:spPr>
      </p:pic>
      <p:sp>
        <p:nvSpPr>
          <p:cNvPr id="6"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a:extLst/>
        </p:spPr>
        <p:txBody>
          <a:bodyPr/>
          <a:lstStyle/>
          <a:p>
            <a:pPr defTabSz="914400">
              <a:lnSpc>
                <a:spcPct val="90000"/>
              </a:lnSpc>
              <a:defRPr/>
            </a:pPr>
            <a:endParaRPr lang="en-US" sz="2200">
              <a:solidFill>
                <a:srgbClr val="7889FB"/>
              </a:solidFill>
              <a:ea typeface="ＭＳ Ｐゴシック" charset="0"/>
              <a:cs typeface="+mn-cs"/>
            </a:endParaRPr>
          </a:p>
        </p:txBody>
      </p:sp>
      <p:sp>
        <p:nvSpPr>
          <p:cNvPr id="7" name="Rectangle 6"/>
          <p:cNvSpPr>
            <a:spLocks noChangeArrowheads="1"/>
          </p:cNvSpPr>
          <p:nvPr/>
        </p:nvSpPr>
        <p:spPr bwMode="black">
          <a:xfrm>
            <a:off x="7589838" y="6537325"/>
            <a:ext cx="1371600" cy="184150"/>
          </a:xfrm>
          <a:prstGeom prst="rect">
            <a:avLst/>
          </a:prstGeom>
          <a:noFill/>
          <a:ln>
            <a:noFill/>
          </a:ln>
          <a:extLst/>
        </p:spPr>
        <p:txBody>
          <a:bodyPr lIns="92075" tIns="46038" rIns="92075" bIns="46038"/>
          <a:lstStyle/>
          <a:p>
            <a:pPr algn="r" defTabSz="914400">
              <a:defRPr/>
            </a:pPr>
            <a:r>
              <a:rPr lang="en-US" sz="800">
                <a:solidFill>
                  <a:srgbClr val="000000"/>
                </a:solidFill>
                <a:ea typeface="MS PGothic" charset="0"/>
                <a:cs typeface="MS PGothic" charset="0"/>
              </a:rPr>
              <a:t>© 2010 IBM Corporation</a:t>
            </a:r>
            <a:endParaRPr lang="en-US" sz="1800">
              <a:solidFill>
                <a:srgbClr val="000000"/>
              </a:solidFill>
              <a:ea typeface="MS PGothic" charset="0"/>
              <a:cs typeface="MS PGothic" charset="0"/>
            </a:endParaRPr>
          </a:p>
        </p:txBody>
      </p:sp>
      <p:pic>
        <p:nvPicPr>
          <p:cNvPr id="8" name="Picture 10" descr="R120_G137_B251-200"/>
          <p:cNvPicPr>
            <a:picLocks noChangeAspect="1" noChangeArrowheads="1"/>
          </p:cNvPicPr>
          <p:nvPr/>
        </p:nvPicPr>
        <p:blipFill>
          <a:blip r:embed="rId3"/>
          <a:srcRect/>
          <a:stretch>
            <a:fillRect/>
          </a:stretch>
        </p:blipFill>
        <p:spPr bwMode="auto">
          <a:xfrm>
            <a:off x="8280400" y="227013"/>
            <a:ext cx="588963" cy="236537"/>
          </a:xfrm>
          <a:prstGeom prst="rect">
            <a:avLst/>
          </a:prstGeom>
          <a:noFill/>
          <a:ln w="9525">
            <a:noFill/>
            <a:miter lim="800000"/>
            <a:headEnd/>
            <a:tailEnd/>
          </a:ln>
        </p:spPr>
      </p:pic>
      <p:sp>
        <p:nvSpPr>
          <p:cNvPr id="9" name="Rectangle 25"/>
          <p:cNvSpPr>
            <a:spLocks noChangeArrowheads="1"/>
          </p:cNvSpPr>
          <p:nvPr userDrawn="1"/>
        </p:nvSpPr>
        <p:spPr bwMode="auto">
          <a:xfrm>
            <a:off x="141288" y="136525"/>
            <a:ext cx="5573712" cy="244475"/>
          </a:xfrm>
          <a:prstGeom prst="rect">
            <a:avLst/>
          </a:prstGeom>
          <a:noFill/>
          <a:ln>
            <a:noFill/>
          </a:ln>
          <a:effectLst/>
          <a:extLst/>
        </p:spPr>
        <p:txBody>
          <a:bodyPr wrap="none">
            <a:spAutoFit/>
          </a:bodyPr>
          <a:lstStyle/>
          <a:p>
            <a:pPr algn="r" defTabSz="914400" eaLnBrk="0" hangingPunct="0">
              <a:spcAft>
                <a:spcPts val="900"/>
              </a:spcAft>
              <a:defRPr/>
            </a:pPr>
            <a:r>
              <a:rPr lang="en-GB" sz="1000" b="1" i="1">
                <a:solidFill>
                  <a:srgbClr val="000000"/>
                </a:solidFill>
                <a:ea typeface="MS PGothic" charset="0"/>
                <a:cs typeface="MS PGothic" charset="0"/>
              </a:rPr>
              <a:t>Government by Design: A strategic approach to architecting the business of government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297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297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4"/>
          <p:cNvSpPr>
            <a:spLocks noGrp="1"/>
          </p:cNvSpPr>
          <p:nvPr>
            <p:ph type="sldNum" sz="quarter" idx="10"/>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8E4B8524-8D1A-4644-88EC-094A7A9FFF7B}" type="slidenum">
              <a:rPr lang="en-US"/>
              <a:pPr>
                <a:defRPr/>
              </a:pPr>
              <a:t>‹#›</a:t>
            </a:fld>
            <a:endParaRPr lang="en-US"/>
          </a:p>
        </p:txBody>
      </p:sp>
      <p:sp>
        <p:nvSpPr>
          <p:cNvPr id="11" name="Footer Placeholder 5"/>
          <p:cNvSpPr>
            <a:spLocks noGrp="1"/>
          </p:cNvSpPr>
          <p:nvPr>
            <p:ph type="ftr" sz="quarter" idx="11"/>
          </p:nvPr>
        </p:nvSpPr>
        <p:spPr/>
        <p:txBody>
          <a:bodyPr/>
          <a:lstStyle>
            <a:lvl1pPr defTabSz="457200">
              <a:buClr>
                <a:srgbClr val="000000"/>
              </a:buClr>
              <a:buSzPct val="100000"/>
              <a:buFont typeface="Arial" charset="0"/>
              <a:buNone/>
              <a:defRPr>
                <a:ea typeface="MS PGothic" charset="0"/>
              </a:defRPr>
            </a:lvl1pPr>
          </a:lstStyle>
          <a:p>
            <a:pPr>
              <a:defRPr/>
            </a:pPr>
            <a:r>
              <a:rPr lang="en-US"/>
              <a:t>IBM Confidential</a:t>
            </a:r>
          </a:p>
        </p:txBody>
      </p:sp>
      <p:sp>
        <p:nvSpPr>
          <p:cNvPr id="12" name="Date Placeholder 6"/>
          <p:cNvSpPr>
            <a:spLocks noGrp="1"/>
          </p:cNvSpPr>
          <p:nvPr>
            <p:ph type="dt" sz="half" idx="12"/>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55D9DC9A-CC3F-4D75-9263-68B5B90CFC41}" type="datetime3">
              <a:rPr lang="en-US"/>
              <a:pPr>
                <a:defRPr/>
              </a:pPr>
              <a:t>16 May 2012</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23" descr="white-blue-banner"/>
          <p:cNvPicPr>
            <a:picLocks noChangeAspect="1" noChangeArrowheads="1"/>
          </p:cNvPicPr>
          <p:nvPr userDrawn="1"/>
        </p:nvPicPr>
        <p:blipFill>
          <a:blip r:embed="rId2"/>
          <a:srcRect/>
          <a:stretch>
            <a:fillRect/>
          </a:stretch>
        </p:blipFill>
        <p:spPr bwMode="auto">
          <a:xfrm>
            <a:off x="0" y="0"/>
            <a:ext cx="9144000" cy="546100"/>
          </a:xfrm>
          <a:prstGeom prst="rect">
            <a:avLst/>
          </a:prstGeom>
          <a:noFill/>
          <a:ln w="9525">
            <a:noFill/>
            <a:miter lim="800000"/>
            <a:headEnd/>
            <a:tailEnd/>
          </a:ln>
        </p:spPr>
      </p:pic>
      <p:sp>
        <p:nvSpPr>
          <p:cNvPr id="4"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a:extLst/>
        </p:spPr>
        <p:txBody>
          <a:bodyPr/>
          <a:lstStyle/>
          <a:p>
            <a:pPr defTabSz="914400">
              <a:lnSpc>
                <a:spcPct val="90000"/>
              </a:lnSpc>
              <a:defRPr/>
            </a:pPr>
            <a:endParaRPr lang="en-US" sz="2200">
              <a:solidFill>
                <a:srgbClr val="7889FB"/>
              </a:solidFill>
              <a:ea typeface="ＭＳ Ｐゴシック" charset="0"/>
              <a:cs typeface="+mn-cs"/>
            </a:endParaRPr>
          </a:p>
        </p:txBody>
      </p:sp>
      <p:sp>
        <p:nvSpPr>
          <p:cNvPr id="5" name="Rectangle 6"/>
          <p:cNvSpPr>
            <a:spLocks noChangeArrowheads="1"/>
          </p:cNvSpPr>
          <p:nvPr/>
        </p:nvSpPr>
        <p:spPr bwMode="black">
          <a:xfrm>
            <a:off x="7589838" y="6537325"/>
            <a:ext cx="1371600" cy="184150"/>
          </a:xfrm>
          <a:prstGeom prst="rect">
            <a:avLst/>
          </a:prstGeom>
          <a:noFill/>
          <a:ln>
            <a:noFill/>
          </a:ln>
          <a:extLst/>
        </p:spPr>
        <p:txBody>
          <a:bodyPr lIns="92075" tIns="46038" rIns="92075" bIns="46038"/>
          <a:lstStyle/>
          <a:p>
            <a:pPr algn="r" defTabSz="914400">
              <a:defRPr/>
            </a:pPr>
            <a:r>
              <a:rPr lang="en-US" sz="800">
                <a:solidFill>
                  <a:srgbClr val="000000"/>
                </a:solidFill>
                <a:ea typeface="MS PGothic" charset="0"/>
                <a:cs typeface="MS PGothic" charset="0"/>
              </a:rPr>
              <a:t>© 2010 IBM Corporation</a:t>
            </a:r>
            <a:endParaRPr lang="en-US" sz="1800">
              <a:solidFill>
                <a:srgbClr val="000000"/>
              </a:solidFill>
              <a:ea typeface="MS PGothic" charset="0"/>
              <a:cs typeface="MS PGothic" charset="0"/>
            </a:endParaRPr>
          </a:p>
        </p:txBody>
      </p:sp>
      <p:pic>
        <p:nvPicPr>
          <p:cNvPr id="6" name="Picture 10" descr="R120_G137_B251-200"/>
          <p:cNvPicPr>
            <a:picLocks noChangeAspect="1" noChangeArrowheads="1"/>
          </p:cNvPicPr>
          <p:nvPr/>
        </p:nvPicPr>
        <p:blipFill>
          <a:blip r:embed="rId3"/>
          <a:srcRect/>
          <a:stretch>
            <a:fillRect/>
          </a:stretch>
        </p:blipFill>
        <p:spPr bwMode="auto">
          <a:xfrm>
            <a:off x="8280400" y="227013"/>
            <a:ext cx="588963" cy="236537"/>
          </a:xfrm>
          <a:prstGeom prst="rect">
            <a:avLst/>
          </a:prstGeom>
          <a:noFill/>
          <a:ln w="9525">
            <a:noFill/>
            <a:miter lim="800000"/>
            <a:headEnd/>
            <a:tailEnd/>
          </a:ln>
        </p:spPr>
      </p:pic>
      <p:sp>
        <p:nvSpPr>
          <p:cNvPr id="7" name="Rectangle 25"/>
          <p:cNvSpPr>
            <a:spLocks noChangeArrowheads="1"/>
          </p:cNvSpPr>
          <p:nvPr userDrawn="1"/>
        </p:nvSpPr>
        <p:spPr bwMode="auto">
          <a:xfrm>
            <a:off x="141288" y="136525"/>
            <a:ext cx="5573712" cy="244475"/>
          </a:xfrm>
          <a:prstGeom prst="rect">
            <a:avLst/>
          </a:prstGeom>
          <a:noFill/>
          <a:ln>
            <a:noFill/>
          </a:ln>
          <a:effectLst/>
          <a:extLst/>
        </p:spPr>
        <p:txBody>
          <a:bodyPr wrap="none">
            <a:spAutoFit/>
          </a:bodyPr>
          <a:lstStyle/>
          <a:p>
            <a:pPr algn="r" defTabSz="914400" eaLnBrk="0" hangingPunct="0">
              <a:spcAft>
                <a:spcPts val="900"/>
              </a:spcAft>
              <a:defRPr/>
            </a:pPr>
            <a:r>
              <a:rPr lang="en-GB" sz="1000" b="1" i="1">
                <a:solidFill>
                  <a:srgbClr val="000000"/>
                </a:solidFill>
                <a:ea typeface="MS PGothic" charset="0"/>
                <a:cs typeface="MS PGothic" charset="0"/>
              </a:rPr>
              <a:t>Government by Design: A strategic approach to architecting the business of government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Slide Number Placeholder 2"/>
          <p:cNvSpPr>
            <a:spLocks noGrp="1"/>
          </p:cNvSpPr>
          <p:nvPr>
            <p:ph type="sldNum" sz="quarter" idx="10"/>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CF499CAD-55B3-4894-B478-755055D47EA5}" type="slidenum">
              <a:rPr lang="en-US"/>
              <a:pPr>
                <a:defRPr/>
              </a:pPr>
              <a:t>‹#›</a:t>
            </a:fld>
            <a:endParaRPr lang="en-US"/>
          </a:p>
        </p:txBody>
      </p:sp>
      <p:sp>
        <p:nvSpPr>
          <p:cNvPr id="9" name="Footer Placeholder 3"/>
          <p:cNvSpPr>
            <a:spLocks noGrp="1"/>
          </p:cNvSpPr>
          <p:nvPr>
            <p:ph type="ftr" sz="quarter" idx="11"/>
          </p:nvPr>
        </p:nvSpPr>
        <p:spPr/>
        <p:txBody>
          <a:bodyPr/>
          <a:lstStyle>
            <a:lvl1pPr defTabSz="457200">
              <a:buClr>
                <a:srgbClr val="000000"/>
              </a:buClr>
              <a:buSzPct val="100000"/>
              <a:buFont typeface="Arial" charset="0"/>
              <a:buNone/>
              <a:defRPr>
                <a:ea typeface="MS PGothic" charset="0"/>
              </a:defRPr>
            </a:lvl1pPr>
          </a:lstStyle>
          <a:p>
            <a:pPr>
              <a:defRPr/>
            </a:pPr>
            <a:r>
              <a:rPr lang="en-US"/>
              <a:t>IBM Confidential</a:t>
            </a:r>
          </a:p>
        </p:txBody>
      </p:sp>
      <p:sp>
        <p:nvSpPr>
          <p:cNvPr id="10" name="Date Placeholder 4"/>
          <p:cNvSpPr>
            <a:spLocks noGrp="1"/>
          </p:cNvSpPr>
          <p:nvPr>
            <p:ph type="dt" sz="half" idx="12"/>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389706B2-4964-4AC6-83A3-DA5356F4A44A}" type="datetime3">
              <a:rPr lang="en-US"/>
              <a:pPr>
                <a:defRPr/>
              </a:pPr>
              <a:t>16 May 2012</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23" descr="white-blue-banner"/>
          <p:cNvPicPr>
            <a:picLocks noChangeAspect="1" noChangeArrowheads="1"/>
          </p:cNvPicPr>
          <p:nvPr userDrawn="1"/>
        </p:nvPicPr>
        <p:blipFill>
          <a:blip r:embed="rId2"/>
          <a:srcRect/>
          <a:stretch>
            <a:fillRect/>
          </a:stretch>
        </p:blipFill>
        <p:spPr bwMode="auto">
          <a:xfrm>
            <a:off x="0" y="0"/>
            <a:ext cx="9144000" cy="546100"/>
          </a:xfrm>
          <a:prstGeom prst="rect">
            <a:avLst/>
          </a:prstGeom>
          <a:noFill/>
          <a:ln w="9525">
            <a:noFill/>
            <a:miter lim="800000"/>
            <a:headEnd/>
            <a:tailEnd/>
          </a:ln>
        </p:spPr>
      </p:pic>
      <p:sp>
        <p:nvSpPr>
          <p:cNvPr id="3"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a:extLst/>
        </p:spPr>
        <p:txBody>
          <a:bodyPr/>
          <a:lstStyle/>
          <a:p>
            <a:pPr defTabSz="914400">
              <a:lnSpc>
                <a:spcPct val="90000"/>
              </a:lnSpc>
              <a:defRPr/>
            </a:pPr>
            <a:endParaRPr lang="en-US" sz="2200">
              <a:solidFill>
                <a:srgbClr val="7889FB"/>
              </a:solidFill>
              <a:ea typeface="ＭＳ Ｐゴシック" charset="0"/>
              <a:cs typeface="+mn-cs"/>
            </a:endParaRPr>
          </a:p>
        </p:txBody>
      </p:sp>
      <p:sp>
        <p:nvSpPr>
          <p:cNvPr id="4" name="Rectangle 6"/>
          <p:cNvSpPr>
            <a:spLocks noChangeArrowheads="1"/>
          </p:cNvSpPr>
          <p:nvPr/>
        </p:nvSpPr>
        <p:spPr bwMode="black">
          <a:xfrm>
            <a:off x="7589838" y="6537325"/>
            <a:ext cx="1371600" cy="184150"/>
          </a:xfrm>
          <a:prstGeom prst="rect">
            <a:avLst/>
          </a:prstGeom>
          <a:noFill/>
          <a:ln>
            <a:noFill/>
          </a:ln>
          <a:extLst/>
        </p:spPr>
        <p:txBody>
          <a:bodyPr lIns="92075" tIns="46038" rIns="92075" bIns="46038"/>
          <a:lstStyle/>
          <a:p>
            <a:pPr algn="r" defTabSz="914400">
              <a:defRPr/>
            </a:pPr>
            <a:r>
              <a:rPr lang="en-US" sz="800">
                <a:solidFill>
                  <a:srgbClr val="000000"/>
                </a:solidFill>
                <a:ea typeface="MS PGothic" charset="0"/>
                <a:cs typeface="MS PGothic" charset="0"/>
              </a:rPr>
              <a:t>© 2010 IBM Corporation</a:t>
            </a:r>
            <a:endParaRPr lang="en-US" sz="1800">
              <a:solidFill>
                <a:srgbClr val="000000"/>
              </a:solidFill>
              <a:ea typeface="MS PGothic" charset="0"/>
              <a:cs typeface="MS PGothic" charset="0"/>
            </a:endParaRPr>
          </a:p>
        </p:txBody>
      </p:sp>
      <p:pic>
        <p:nvPicPr>
          <p:cNvPr id="5" name="Picture 10" descr="R120_G137_B251-200"/>
          <p:cNvPicPr>
            <a:picLocks noChangeAspect="1" noChangeArrowheads="1"/>
          </p:cNvPicPr>
          <p:nvPr/>
        </p:nvPicPr>
        <p:blipFill>
          <a:blip r:embed="rId3"/>
          <a:srcRect/>
          <a:stretch>
            <a:fillRect/>
          </a:stretch>
        </p:blipFill>
        <p:spPr bwMode="auto">
          <a:xfrm>
            <a:off x="8280400" y="227013"/>
            <a:ext cx="588963" cy="236537"/>
          </a:xfrm>
          <a:prstGeom prst="rect">
            <a:avLst/>
          </a:prstGeom>
          <a:noFill/>
          <a:ln w="9525">
            <a:noFill/>
            <a:miter lim="800000"/>
            <a:headEnd/>
            <a:tailEnd/>
          </a:ln>
        </p:spPr>
      </p:pic>
      <p:sp>
        <p:nvSpPr>
          <p:cNvPr id="6" name="Rectangle 25"/>
          <p:cNvSpPr>
            <a:spLocks noChangeArrowheads="1"/>
          </p:cNvSpPr>
          <p:nvPr userDrawn="1"/>
        </p:nvSpPr>
        <p:spPr bwMode="auto">
          <a:xfrm>
            <a:off x="141288" y="136525"/>
            <a:ext cx="5573712" cy="244475"/>
          </a:xfrm>
          <a:prstGeom prst="rect">
            <a:avLst/>
          </a:prstGeom>
          <a:noFill/>
          <a:ln>
            <a:noFill/>
          </a:ln>
          <a:effectLst/>
          <a:extLst/>
        </p:spPr>
        <p:txBody>
          <a:bodyPr wrap="none">
            <a:spAutoFit/>
          </a:bodyPr>
          <a:lstStyle/>
          <a:p>
            <a:pPr algn="r" defTabSz="914400" eaLnBrk="0" hangingPunct="0">
              <a:spcAft>
                <a:spcPts val="900"/>
              </a:spcAft>
              <a:defRPr/>
            </a:pPr>
            <a:r>
              <a:rPr lang="en-GB" sz="1000" b="1" i="1">
                <a:solidFill>
                  <a:srgbClr val="000000"/>
                </a:solidFill>
                <a:ea typeface="MS PGothic" charset="0"/>
                <a:cs typeface="MS PGothic" charset="0"/>
              </a:rPr>
              <a:t>Government by Design: A strategic approach to architecting the business of government </a:t>
            </a:r>
          </a:p>
        </p:txBody>
      </p:sp>
      <p:sp>
        <p:nvSpPr>
          <p:cNvPr id="7" name="Slide Number Placeholder 1"/>
          <p:cNvSpPr>
            <a:spLocks noGrp="1"/>
          </p:cNvSpPr>
          <p:nvPr>
            <p:ph type="sldNum" sz="quarter" idx="10"/>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1E53A620-6EEB-418C-A23F-653654697709}" type="slidenum">
              <a:rPr lang="en-US"/>
              <a:pPr>
                <a:defRPr/>
              </a:pPr>
              <a:t>‹#›</a:t>
            </a:fld>
            <a:endParaRPr lang="en-US"/>
          </a:p>
        </p:txBody>
      </p:sp>
      <p:sp>
        <p:nvSpPr>
          <p:cNvPr id="8" name="Footer Placeholder 2"/>
          <p:cNvSpPr>
            <a:spLocks noGrp="1"/>
          </p:cNvSpPr>
          <p:nvPr>
            <p:ph type="ftr" sz="quarter" idx="11"/>
          </p:nvPr>
        </p:nvSpPr>
        <p:spPr/>
        <p:txBody>
          <a:bodyPr/>
          <a:lstStyle>
            <a:lvl1pPr defTabSz="457200">
              <a:buClr>
                <a:srgbClr val="000000"/>
              </a:buClr>
              <a:buSzPct val="100000"/>
              <a:buFont typeface="Arial" charset="0"/>
              <a:buNone/>
              <a:defRPr>
                <a:ea typeface="MS PGothic" charset="0"/>
              </a:defRPr>
            </a:lvl1pPr>
          </a:lstStyle>
          <a:p>
            <a:pPr>
              <a:defRPr/>
            </a:pPr>
            <a:r>
              <a:rPr lang="en-US"/>
              <a:t>IBM Confidential</a:t>
            </a:r>
          </a:p>
        </p:txBody>
      </p:sp>
      <p:sp>
        <p:nvSpPr>
          <p:cNvPr id="9" name="Date Placeholder 3"/>
          <p:cNvSpPr>
            <a:spLocks noGrp="1"/>
          </p:cNvSpPr>
          <p:nvPr>
            <p:ph type="dt" sz="half" idx="12"/>
          </p:nvPr>
        </p:nvSpPr>
        <p:spPr/>
        <p:txBody>
          <a:bodyPr/>
          <a:lstStyle>
            <a:lvl1pPr defTabSz="457200">
              <a:buClr>
                <a:srgbClr val="000000"/>
              </a:buClr>
              <a:buSzPct val="100000"/>
              <a:buFont typeface="Arial" charset="0"/>
              <a:buNone/>
              <a:defRPr>
                <a:ea typeface="MS PGothic" charset="0"/>
                <a:cs typeface="Arial" charset="0"/>
              </a:defRPr>
            </a:lvl1pPr>
          </a:lstStyle>
          <a:p>
            <a:pPr>
              <a:defRPr/>
            </a:pPr>
            <a:fld id="{32C47432-4E30-477C-B8C6-93B9633BF172}" type="datetime3">
              <a:rPr lang="en-US"/>
              <a:pPr>
                <a:defRPr/>
              </a:pPr>
              <a:t>16 May 2012</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pic>
        <p:nvPicPr>
          <p:cNvPr id="3" name="Picture 23" descr="white-blue-banner"/>
          <p:cNvPicPr>
            <a:picLocks noChangeAspect="1" noChangeArrowheads="1"/>
          </p:cNvPicPr>
          <p:nvPr userDrawn="1"/>
        </p:nvPicPr>
        <p:blipFill>
          <a:blip r:embed="rId2"/>
          <a:srcRect/>
          <a:stretch>
            <a:fillRect/>
          </a:stretch>
        </p:blipFill>
        <p:spPr bwMode="auto">
          <a:xfrm>
            <a:off x="0" y="0"/>
            <a:ext cx="9144000" cy="546100"/>
          </a:xfrm>
          <a:prstGeom prst="rect">
            <a:avLst/>
          </a:prstGeom>
          <a:noFill/>
          <a:ln w="9525">
            <a:noFill/>
            <a:miter lim="800000"/>
            <a:headEnd/>
            <a:tailEnd/>
          </a:ln>
        </p:spPr>
      </p:pic>
      <p:sp>
        <p:nvSpPr>
          <p:cNvPr id="4"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a:extLst/>
        </p:spPr>
        <p:txBody>
          <a:bodyPr/>
          <a:lstStyle/>
          <a:p>
            <a:pPr defTabSz="914400">
              <a:lnSpc>
                <a:spcPct val="90000"/>
              </a:lnSpc>
              <a:defRPr/>
            </a:pPr>
            <a:endParaRPr lang="en-US" sz="2200">
              <a:solidFill>
                <a:srgbClr val="7889FB"/>
              </a:solidFill>
              <a:ea typeface="ＭＳ Ｐゴシック" charset="0"/>
              <a:cs typeface="+mn-cs"/>
            </a:endParaRPr>
          </a:p>
        </p:txBody>
      </p:sp>
      <p:sp>
        <p:nvSpPr>
          <p:cNvPr id="5" name="Rectangle 6"/>
          <p:cNvSpPr>
            <a:spLocks noChangeArrowheads="1"/>
          </p:cNvSpPr>
          <p:nvPr/>
        </p:nvSpPr>
        <p:spPr bwMode="black">
          <a:xfrm>
            <a:off x="7589838" y="6537325"/>
            <a:ext cx="1371600" cy="184150"/>
          </a:xfrm>
          <a:prstGeom prst="rect">
            <a:avLst/>
          </a:prstGeom>
          <a:noFill/>
          <a:ln>
            <a:noFill/>
          </a:ln>
          <a:extLst/>
        </p:spPr>
        <p:txBody>
          <a:bodyPr lIns="92075" tIns="46038" rIns="92075" bIns="46038"/>
          <a:lstStyle/>
          <a:p>
            <a:pPr algn="r" defTabSz="914400">
              <a:defRPr/>
            </a:pPr>
            <a:r>
              <a:rPr lang="en-US" sz="800">
                <a:solidFill>
                  <a:srgbClr val="000000"/>
                </a:solidFill>
                <a:ea typeface="MS PGothic" charset="0"/>
                <a:cs typeface="MS PGothic" charset="0"/>
              </a:rPr>
              <a:t>© 2010 IBM Corporation</a:t>
            </a:r>
            <a:endParaRPr lang="en-US" sz="1800">
              <a:solidFill>
                <a:srgbClr val="000000"/>
              </a:solidFill>
              <a:ea typeface="MS PGothic" charset="0"/>
              <a:cs typeface="MS PGothic" charset="0"/>
            </a:endParaRPr>
          </a:p>
        </p:txBody>
      </p:sp>
      <p:pic>
        <p:nvPicPr>
          <p:cNvPr id="6" name="Picture 10" descr="R120_G137_B251-200"/>
          <p:cNvPicPr>
            <a:picLocks noChangeAspect="1" noChangeArrowheads="1"/>
          </p:cNvPicPr>
          <p:nvPr/>
        </p:nvPicPr>
        <p:blipFill>
          <a:blip r:embed="rId3"/>
          <a:srcRect/>
          <a:stretch>
            <a:fillRect/>
          </a:stretch>
        </p:blipFill>
        <p:spPr bwMode="auto">
          <a:xfrm>
            <a:off x="8280400" y="227013"/>
            <a:ext cx="588963" cy="236537"/>
          </a:xfrm>
          <a:prstGeom prst="rect">
            <a:avLst/>
          </a:prstGeom>
          <a:noFill/>
          <a:ln w="9525">
            <a:noFill/>
            <a:miter lim="800000"/>
            <a:headEnd/>
            <a:tailEnd/>
          </a:ln>
        </p:spPr>
      </p:pic>
      <p:sp>
        <p:nvSpPr>
          <p:cNvPr id="7" name="Rectangle 25"/>
          <p:cNvSpPr>
            <a:spLocks noChangeArrowheads="1"/>
          </p:cNvSpPr>
          <p:nvPr userDrawn="1"/>
        </p:nvSpPr>
        <p:spPr bwMode="auto">
          <a:xfrm>
            <a:off x="141288" y="136525"/>
            <a:ext cx="5573712" cy="244475"/>
          </a:xfrm>
          <a:prstGeom prst="rect">
            <a:avLst/>
          </a:prstGeom>
          <a:noFill/>
          <a:ln>
            <a:noFill/>
          </a:ln>
          <a:effectLst/>
          <a:extLst/>
        </p:spPr>
        <p:txBody>
          <a:bodyPr wrap="none">
            <a:spAutoFit/>
          </a:bodyPr>
          <a:lstStyle/>
          <a:p>
            <a:pPr algn="r" defTabSz="914400" eaLnBrk="0" hangingPunct="0">
              <a:spcAft>
                <a:spcPts val="900"/>
              </a:spcAft>
              <a:defRPr/>
            </a:pPr>
            <a:r>
              <a:rPr lang="en-GB" sz="1000" b="1" i="1">
                <a:solidFill>
                  <a:srgbClr val="000000"/>
                </a:solidFill>
                <a:ea typeface="MS PGothic" charset="0"/>
                <a:cs typeface="MS PGothic" charset="0"/>
              </a:rPr>
              <a:t>Government by Design: A strategic approach to architecting the business of government </a:t>
            </a:r>
          </a:p>
        </p:txBody>
      </p:sp>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2"/>
          <p:cNvSpPr>
            <a:spLocks noGrp="1"/>
          </p:cNvSpPr>
          <p:nvPr>
            <p:ph type="dt" sz="half" idx="10"/>
          </p:nvPr>
        </p:nvSpPr>
        <p:spPr>
          <a:xfrm>
            <a:off x="685800" y="6248400"/>
            <a:ext cx="1905000" cy="457200"/>
          </a:xfrm>
        </p:spPr>
        <p:txBody>
          <a:bodyPr/>
          <a:lstStyle>
            <a:lvl1pPr defTabSz="457200">
              <a:buClr>
                <a:srgbClr val="000000"/>
              </a:buClr>
              <a:buSzPct val="100000"/>
              <a:buFont typeface="Arial" charset="0"/>
              <a:buNone/>
              <a:defRPr>
                <a:ea typeface="MS PGothic" charset="0"/>
                <a:cs typeface="MS PGothic" charset="0"/>
              </a:defRPr>
            </a:lvl1pPr>
          </a:lstStyle>
          <a:p>
            <a:pPr>
              <a:defRPr/>
            </a:pPr>
            <a:fld id="{DEEEE596-F931-D74A-B18A-EF10EABFA310}" type="datetime1">
              <a:rPr lang="en-US"/>
              <a:pPr>
                <a:defRPr/>
              </a:pPr>
              <a:t>5/16/12</a:t>
            </a:fld>
            <a:endParaRPr lang="en-US"/>
          </a:p>
        </p:txBody>
      </p:sp>
      <p:sp>
        <p:nvSpPr>
          <p:cNvPr id="9" name="Footer Placeholder 3"/>
          <p:cNvSpPr>
            <a:spLocks noGrp="1"/>
          </p:cNvSpPr>
          <p:nvPr>
            <p:ph type="ftr" sz="quarter" idx="11"/>
          </p:nvPr>
        </p:nvSpPr>
        <p:spPr>
          <a:xfrm>
            <a:off x="3124200" y="6248400"/>
            <a:ext cx="2895600" cy="457200"/>
          </a:xfrm>
        </p:spPr>
        <p:txBody>
          <a:bodyPr/>
          <a:lstStyle>
            <a:lvl1pPr defTabSz="457200">
              <a:buClr>
                <a:srgbClr val="000000"/>
              </a:buClr>
              <a:buSzPct val="100000"/>
              <a:buFont typeface="Arial" charset="0"/>
              <a:buNone/>
              <a:defRPr>
                <a:ea typeface="ＭＳ Ｐゴシック" charset="0"/>
              </a:defRPr>
            </a:lvl1pPr>
          </a:lstStyle>
          <a:p>
            <a:pPr>
              <a:defRPr/>
            </a:pPr>
            <a:r>
              <a:rPr lang="en-US"/>
              <a:t>IBM Confidential</a:t>
            </a:r>
          </a:p>
        </p:txBody>
      </p:sp>
      <p:sp>
        <p:nvSpPr>
          <p:cNvPr id="10" name="Slide Number Placeholder 4"/>
          <p:cNvSpPr>
            <a:spLocks noGrp="1"/>
          </p:cNvSpPr>
          <p:nvPr>
            <p:ph type="sldNum" sz="quarter" idx="12"/>
          </p:nvPr>
        </p:nvSpPr>
        <p:spPr>
          <a:xfrm>
            <a:off x="6553200" y="6248400"/>
            <a:ext cx="1905000" cy="457200"/>
          </a:xfrm>
        </p:spPr>
        <p:txBody>
          <a:bodyPr/>
          <a:lstStyle>
            <a:lvl1pPr defTabSz="457200">
              <a:buClr>
                <a:srgbClr val="000000"/>
              </a:buClr>
              <a:buSzPct val="100000"/>
              <a:buFont typeface="Arial" charset="0"/>
              <a:buNone/>
              <a:defRPr>
                <a:ea typeface="MS PGothic" charset="0"/>
                <a:cs typeface="MS PGothic" charset="0"/>
              </a:defRPr>
            </a:lvl1pPr>
          </a:lstStyle>
          <a:p>
            <a:pPr>
              <a:defRPr/>
            </a:pPr>
            <a:fld id="{D1AB9F95-F544-4042-A5BB-81C5983B7BBF}" type="slidenum">
              <a:rPr lang="en-US"/>
              <a:pPr>
                <a:defRPr/>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3" descr="white-blue-banner"/>
          <p:cNvPicPr>
            <a:picLocks noChangeAspect="1" noChangeArrowheads="1"/>
          </p:cNvPicPr>
          <p:nvPr userDrawn="1"/>
        </p:nvPicPr>
        <p:blipFill>
          <a:blip r:embed="rId9"/>
          <a:srcRect/>
          <a:stretch>
            <a:fillRect/>
          </a:stretch>
        </p:blipFill>
        <p:spPr bwMode="auto">
          <a:xfrm>
            <a:off x="0" y="0"/>
            <a:ext cx="9144000" cy="5461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182563" y="1447800"/>
            <a:ext cx="86868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88"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a:extLst/>
        </p:spPr>
        <p:txBody>
          <a:bodyPr/>
          <a:lstStyle/>
          <a:p>
            <a:pPr defTabSz="914400">
              <a:lnSpc>
                <a:spcPct val="90000"/>
              </a:lnSpc>
              <a:defRPr/>
            </a:pPr>
            <a:endParaRPr lang="en-US" sz="2200">
              <a:solidFill>
                <a:srgbClr val="7889FB"/>
              </a:solidFill>
              <a:ea typeface="ＭＳ Ｐゴシック" charset="0"/>
              <a:cs typeface="+mn-cs"/>
            </a:endParaRPr>
          </a:p>
        </p:txBody>
      </p:sp>
      <p:sp>
        <p:nvSpPr>
          <p:cNvPr id="1029" name="Rectangle 6"/>
          <p:cNvSpPr>
            <a:spLocks noChangeArrowheads="1"/>
          </p:cNvSpPr>
          <p:nvPr/>
        </p:nvSpPr>
        <p:spPr bwMode="black">
          <a:xfrm>
            <a:off x="7589838" y="6537325"/>
            <a:ext cx="1371600" cy="184150"/>
          </a:xfrm>
          <a:prstGeom prst="rect">
            <a:avLst/>
          </a:prstGeom>
          <a:noFill/>
          <a:ln>
            <a:noFill/>
          </a:ln>
          <a:extLst/>
        </p:spPr>
        <p:txBody>
          <a:bodyPr lIns="92075" tIns="46038" rIns="92075" bIns="46038"/>
          <a:lstStyle/>
          <a:p>
            <a:pPr algn="r" defTabSz="914400">
              <a:defRPr/>
            </a:pPr>
            <a:r>
              <a:rPr lang="en-US" sz="800">
                <a:solidFill>
                  <a:srgbClr val="000000"/>
                </a:solidFill>
                <a:ea typeface="MS PGothic" charset="0"/>
                <a:cs typeface="MS PGothic" charset="0"/>
              </a:rPr>
              <a:t>© 2010 IBM Corporation</a:t>
            </a:r>
            <a:endParaRPr lang="en-US" sz="1800">
              <a:solidFill>
                <a:srgbClr val="000000"/>
              </a:solidFill>
              <a:ea typeface="MS PGothic" charset="0"/>
              <a:cs typeface="MS PGothic" charset="0"/>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defRPr sz="800">
                <a:solidFill>
                  <a:srgbClr val="000000"/>
                </a:solidFill>
                <a:cs typeface="+mn-cs"/>
              </a:defRPr>
            </a:lvl1pPr>
          </a:lstStyle>
          <a:p>
            <a:pPr>
              <a:defRPr/>
            </a:pPr>
            <a:fld id="{62B81DB1-EA85-4881-B042-2E2AA698CDEA}" type="slidenum">
              <a:rPr lang="en-US"/>
              <a:pPr>
                <a:defRPr/>
              </a:pPr>
              <a:t>‹#›</a:t>
            </a:fld>
            <a:endParaRPr lang="en-US"/>
          </a:p>
        </p:txBody>
      </p:sp>
      <p:sp>
        <p:nvSpPr>
          <p:cNvPr id="67592" name="Rectangle 8"/>
          <p:cNvSpPr>
            <a:spLocks noGrp="1" noChangeArrowheads="1"/>
          </p:cNvSpPr>
          <p:nvPr>
            <p:ph type="ftr" sz="quarter" idx="3"/>
          </p:nvPr>
        </p:nvSpPr>
        <p:spPr bwMode="auto">
          <a:xfrm>
            <a:off x="1554163" y="6537325"/>
            <a:ext cx="5943600"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defRPr sz="800">
                <a:solidFill>
                  <a:srgbClr val="000000"/>
                </a:solidFill>
                <a:cs typeface="Arial" charset="0"/>
              </a:defRPr>
            </a:lvl1pPr>
          </a:lstStyle>
          <a:p>
            <a:pPr>
              <a:defRPr/>
            </a:pPr>
            <a:r>
              <a:rPr lang="en-US"/>
              <a:t>IBM Confidential</a:t>
            </a:r>
          </a:p>
        </p:txBody>
      </p:sp>
      <p:sp>
        <p:nvSpPr>
          <p:cNvPr id="67593" name="Rectangle 9"/>
          <p:cNvSpPr>
            <a:spLocks noGrp="1" noChangeArrowheads="1"/>
          </p:cNvSpPr>
          <p:nvPr>
            <p:ph type="dt" sz="half" idx="2"/>
          </p:nvPr>
        </p:nvSpPr>
        <p:spPr bwMode="auto">
          <a:xfrm>
            <a:off x="549275" y="6537325"/>
            <a:ext cx="1004888"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defRPr sz="800">
                <a:solidFill>
                  <a:srgbClr val="000000"/>
                </a:solidFill>
                <a:cs typeface="+mn-cs"/>
              </a:defRPr>
            </a:lvl1pPr>
          </a:lstStyle>
          <a:p>
            <a:pPr>
              <a:defRPr/>
            </a:pPr>
            <a:fld id="{DFD16B84-C6E8-4AE7-8726-F8BD8021E23B}" type="datetime3">
              <a:rPr lang="en-US"/>
              <a:pPr>
                <a:defRPr/>
              </a:pPr>
              <a:t>16 May 2012</a:t>
            </a:fld>
            <a:endParaRPr lang="en-US"/>
          </a:p>
        </p:txBody>
      </p:sp>
      <p:pic>
        <p:nvPicPr>
          <p:cNvPr id="1033" name="Picture 10" descr="R120_G137_B251-200"/>
          <p:cNvPicPr>
            <a:picLocks noChangeAspect="1" noChangeArrowheads="1"/>
          </p:cNvPicPr>
          <p:nvPr/>
        </p:nvPicPr>
        <p:blipFill>
          <a:blip r:embed="rId10"/>
          <a:srcRect/>
          <a:stretch>
            <a:fillRect/>
          </a:stretch>
        </p:blipFill>
        <p:spPr bwMode="auto">
          <a:xfrm>
            <a:off x="8280400" y="227013"/>
            <a:ext cx="588963" cy="236537"/>
          </a:xfrm>
          <a:prstGeom prst="rect">
            <a:avLst/>
          </a:prstGeom>
          <a:noFill/>
          <a:ln w="9525">
            <a:noFill/>
            <a:miter lim="800000"/>
            <a:headEnd/>
            <a:tailEnd/>
          </a:ln>
        </p:spPr>
      </p:pic>
      <p:sp>
        <p:nvSpPr>
          <p:cNvPr id="1034" name="Rectangle 13"/>
          <p:cNvSpPr>
            <a:spLocks noGrp="1" noChangeArrowheads="1"/>
          </p:cNvSpPr>
          <p:nvPr>
            <p:ph type="title"/>
          </p:nvPr>
        </p:nvSpPr>
        <p:spPr bwMode="auto">
          <a:xfrm>
            <a:off x="182563" y="593725"/>
            <a:ext cx="8686800" cy="63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7609" name="Rectangle 25"/>
          <p:cNvSpPr>
            <a:spLocks noChangeArrowheads="1"/>
          </p:cNvSpPr>
          <p:nvPr userDrawn="1"/>
        </p:nvSpPr>
        <p:spPr bwMode="auto">
          <a:xfrm>
            <a:off x="185845" y="228600"/>
            <a:ext cx="2561894" cy="276999"/>
          </a:xfrm>
          <a:prstGeom prst="rect">
            <a:avLst/>
          </a:prstGeom>
          <a:noFill/>
          <a:ln>
            <a:noFill/>
          </a:ln>
          <a:effectLst/>
          <a:extLst/>
        </p:spPr>
        <p:txBody>
          <a:bodyPr wrap="none">
            <a:spAutoFit/>
          </a:bodyPr>
          <a:lstStyle/>
          <a:p>
            <a:pPr algn="r" defTabSz="914400" eaLnBrk="0" hangingPunct="0">
              <a:spcAft>
                <a:spcPts val="900"/>
              </a:spcAft>
              <a:defRPr/>
            </a:pPr>
            <a:r>
              <a:rPr lang="en-GB" sz="1200" b="1" dirty="0" smtClean="0">
                <a:solidFill>
                  <a:srgbClr val="000000"/>
                </a:solidFill>
                <a:ea typeface="MS PGothic" charset="0"/>
                <a:cs typeface="MS PGothic" charset="0"/>
              </a:rPr>
              <a:t>Public Sector Strategic </a:t>
            </a:r>
            <a:r>
              <a:rPr lang="en-GB" sz="1200" b="1" dirty="0">
                <a:solidFill>
                  <a:srgbClr val="000000"/>
                </a:solidFill>
                <a:ea typeface="MS PGothic" charset="0"/>
                <a:cs typeface="MS PGothic" charset="0"/>
              </a:rPr>
              <a:t>Planning</a:t>
            </a:r>
          </a:p>
        </p:txBody>
      </p:sp>
    </p:spTree>
  </p:cSld>
  <p:clrMap bg1="lt1" tx1="dk1" bg2="lt2" tx2="dk2" accent1="accent1" accent2="accent2" accent3="accent3" accent4="accent4" accent5="accent5" accent6="accent6" hlink="hlink" folHlink="folHlink"/>
  <p:sldLayoutIdLst>
    <p:sldLayoutId id="2147485005" r:id="rId1"/>
    <p:sldLayoutId id="2147485006" r:id="rId2"/>
    <p:sldLayoutId id="2147485007" r:id="rId3"/>
    <p:sldLayoutId id="2147485008" r:id="rId4"/>
    <p:sldLayoutId id="2147485009" r:id="rId5"/>
    <p:sldLayoutId id="2147485010" r:id="rId6"/>
    <p:sldLayoutId id="2147485011" r:id="rId7"/>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S PGothic" charset="0"/>
          <a:cs typeface="MS PGothic" charset="0"/>
        </a:defRPr>
      </a:lvl1pPr>
      <a:lvl2pPr algn="l" rtl="0" eaLnBrk="0" fontAlgn="base" hangingPunct="0">
        <a:lnSpc>
          <a:spcPct val="90000"/>
        </a:lnSpc>
        <a:spcBef>
          <a:spcPct val="0"/>
        </a:spcBef>
        <a:spcAft>
          <a:spcPct val="0"/>
        </a:spcAft>
        <a:defRPr sz="2200">
          <a:solidFill>
            <a:schemeClr val="hlink"/>
          </a:solidFill>
          <a:latin typeface="Arial" charset="0"/>
          <a:ea typeface="MS PGothic" charset="0"/>
          <a:cs typeface="MS PGothic" charset="0"/>
        </a:defRPr>
      </a:lvl2pPr>
      <a:lvl3pPr algn="l" rtl="0" eaLnBrk="0" fontAlgn="base" hangingPunct="0">
        <a:lnSpc>
          <a:spcPct val="90000"/>
        </a:lnSpc>
        <a:spcBef>
          <a:spcPct val="0"/>
        </a:spcBef>
        <a:spcAft>
          <a:spcPct val="0"/>
        </a:spcAft>
        <a:defRPr sz="2200">
          <a:solidFill>
            <a:schemeClr val="hlink"/>
          </a:solidFill>
          <a:latin typeface="Arial" charset="0"/>
          <a:ea typeface="MS PGothic" charset="0"/>
          <a:cs typeface="MS PGothic" charset="0"/>
        </a:defRPr>
      </a:lvl3pPr>
      <a:lvl4pPr algn="l" rtl="0" eaLnBrk="0" fontAlgn="base" hangingPunct="0">
        <a:lnSpc>
          <a:spcPct val="90000"/>
        </a:lnSpc>
        <a:spcBef>
          <a:spcPct val="0"/>
        </a:spcBef>
        <a:spcAft>
          <a:spcPct val="0"/>
        </a:spcAft>
        <a:defRPr sz="2200">
          <a:solidFill>
            <a:schemeClr val="hlink"/>
          </a:solidFill>
          <a:latin typeface="Arial" charset="0"/>
          <a:ea typeface="MS PGothic" charset="0"/>
          <a:cs typeface="MS PGothic" charset="0"/>
        </a:defRPr>
      </a:lvl4pPr>
      <a:lvl5pPr algn="l" rtl="0" eaLnBrk="0" fontAlgn="base" hangingPunct="0">
        <a:lnSpc>
          <a:spcPct val="90000"/>
        </a:lnSpc>
        <a:spcBef>
          <a:spcPct val="0"/>
        </a:spcBef>
        <a:spcAft>
          <a:spcPct val="0"/>
        </a:spcAft>
        <a:defRPr sz="2200">
          <a:solidFill>
            <a:schemeClr val="hlink"/>
          </a:solidFill>
          <a:latin typeface="Arial" charset="0"/>
          <a:ea typeface="MS PGothic" charset="0"/>
          <a:cs typeface="MS PGothic" charset="0"/>
        </a:defRPr>
      </a:lvl5pPr>
      <a:lvl6pPr marL="457200" algn="l" rtl="0" fontAlgn="base">
        <a:lnSpc>
          <a:spcPct val="90000"/>
        </a:lnSpc>
        <a:spcBef>
          <a:spcPct val="0"/>
        </a:spcBef>
        <a:spcAft>
          <a:spcPct val="0"/>
        </a:spcAft>
        <a:defRPr sz="2200">
          <a:solidFill>
            <a:schemeClr val="hlink"/>
          </a:solidFill>
          <a:latin typeface="Arial" charset="0"/>
          <a:ea typeface="ＭＳ Ｐゴシック" charset="0"/>
        </a:defRPr>
      </a:lvl6pPr>
      <a:lvl7pPr marL="914400" algn="l" rtl="0" fontAlgn="base">
        <a:lnSpc>
          <a:spcPct val="90000"/>
        </a:lnSpc>
        <a:spcBef>
          <a:spcPct val="0"/>
        </a:spcBef>
        <a:spcAft>
          <a:spcPct val="0"/>
        </a:spcAft>
        <a:defRPr sz="2200">
          <a:solidFill>
            <a:schemeClr val="hlink"/>
          </a:solidFill>
          <a:latin typeface="Arial" charset="0"/>
          <a:ea typeface="ＭＳ Ｐゴシック" charset="0"/>
        </a:defRPr>
      </a:lvl7pPr>
      <a:lvl8pPr marL="1371600" algn="l" rtl="0" fontAlgn="base">
        <a:lnSpc>
          <a:spcPct val="90000"/>
        </a:lnSpc>
        <a:spcBef>
          <a:spcPct val="0"/>
        </a:spcBef>
        <a:spcAft>
          <a:spcPct val="0"/>
        </a:spcAft>
        <a:defRPr sz="2200">
          <a:solidFill>
            <a:schemeClr val="hlink"/>
          </a:solidFill>
          <a:latin typeface="Arial" charset="0"/>
          <a:ea typeface="ＭＳ Ｐゴシック" charset="0"/>
        </a:defRPr>
      </a:lvl8pPr>
      <a:lvl9pPr marL="1828800" algn="l" rtl="0" fontAlgn="base">
        <a:lnSpc>
          <a:spcPct val="90000"/>
        </a:lnSpc>
        <a:spcBef>
          <a:spcPct val="0"/>
        </a:spcBef>
        <a:spcAft>
          <a:spcPct val="0"/>
        </a:spcAft>
        <a:defRPr sz="2200">
          <a:solidFill>
            <a:schemeClr val="hlink"/>
          </a:solidFill>
          <a:latin typeface="Arial" charset="0"/>
          <a:ea typeface="ＭＳ Ｐゴシック"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tx1"/>
          </a:solidFill>
          <a:latin typeface="+mn-lt"/>
          <a:ea typeface="MS PGothic" charset="0"/>
          <a:cs typeface="MS PGothic" charset="0"/>
        </a:defRPr>
      </a:lvl1pPr>
      <a:lvl2pPr marL="509588" indent="-163513" algn="l" rtl="0" eaLnBrk="0" fontAlgn="base" hangingPunct="0">
        <a:spcBef>
          <a:spcPct val="0"/>
        </a:spcBef>
        <a:spcAft>
          <a:spcPct val="0"/>
        </a:spcAft>
        <a:buClr>
          <a:schemeClr val="tx1"/>
        </a:buClr>
        <a:buFont typeface="Arial" charset="0"/>
        <a:buChar char="–"/>
        <a:defRPr sz="1600">
          <a:solidFill>
            <a:schemeClr val="tx1"/>
          </a:solidFill>
          <a:latin typeface="+mn-lt"/>
          <a:ea typeface="MS PGothic" charset="0"/>
          <a:cs typeface="MS PGothic" charset="0"/>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S PGothic" charset="0"/>
          <a:cs typeface="MS PGothic" charset="0"/>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S PGothic" charset="0"/>
          <a:cs typeface="MS PGothic" charset="0"/>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charset="0"/>
          <a:cs typeface="MS PGothic" charset="0"/>
        </a:defRPr>
      </a:lvl5pPr>
      <a:lvl6pPr marL="1997075" indent="-163513" algn="l" rtl="0" fontAlgn="base">
        <a:spcBef>
          <a:spcPct val="20000"/>
        </a:spcBef>
        <a:spcAft>
          <a:spcPct val="0"/>
        </a:spcAft>
        <a:buClr>
          <a:schemeClr val="bg1"/>
        </a:buClr>
        <a:buChar char="»"/>
        <a:defRPr sz="1600">
          <a:solidFill>
            <a:schemeClr val="bg1"/>
          </a:solidFill>
          <a:latin typeface="+mn-lt"/>
          <a:ea typeface="+mn-ea"/>
        </a:defRPr>
      </a:lvl6pPr>
      <a:lvl7pPr marL="2454275" indent="-163513" algn="l" rtl="0" fontAlgn="base">
        <a:spcBef>
          <a:spcPct val="20000"/>
        </a:spcBef>
        <a:spcAft>
          <a:spcPct val="0"/>
        </a:spcAft>
        <a:buClr>
          <a:schemeClr val="bg1"/>
        </a:buClr>
        <a:buChar char="»"/>
        <a:defRPr sz="1600">
          <a:solidFill>
            <a:schemeClr val="bg1"/>
          </a:solidFill>
          <a:latin typeface="+mn-lt"/>
          <a:ea typeface="+mn-ea"/>
        </a:defRPr>
      </a:lvl7pPr>
      <a:lvl8pPr marL="2911475" indent="-163513" algn="l" rtl="0" fontAlgn="base">
        <a:spcBef>
          <a:spcPct val="20000"/>
        </a:spcBef>
        <a:spcAft>
          <a:spcPct val="0"/>
        </a:spcAft>
        <a:buClr>
          <a:schemeClr val="bg1"/>
        </a:buClr>
        <a:buChar char="»"/>
        <a:defRPr sz="1600">
          <a:solidFill>
            <a:schemeClr val="bg1"/>
          </a:solidFill>
          <a:latin typeface="+mn-lt"/>
          <a:ea typeface="+mn-ea"/>
        </a:defRPr>
      </a:lvl8pPr>
      <a:lvl9pPr marL="3368675" indent="-163513" algn="l" rtl="0" fontAlgn="base">
        <a:spcBef>
          <a:spcPct val="20000"/>
        </a:spcBef>
        <a:spcAft>
          <a:spcPct val="0"/>
        </a:spcAft>
        <a:buClr>
          <a:schemeClr val="bg1"/>
        </a:buClr>
        <a:buChar char="»"/>
        <a:defRPr sz="1600">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oncloudone.com/Government_files/12-0002-01%20Planning%20and%20Budgeting%20for%20Smarter%20Government%20-%20Powered%20by%20CloudO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76200" y="1219200"/>
            <a:ext cx="9067800" cy="2011363"/>
          </a:xfrm>
        </p:spPr>
        <p:txBody>
          <a:bodyPr/>
          <a:lstStyle/>
          <a:p>
            <a:pPr eaLnBrk="1" hangingPunct="1">
              <a:defRPr/>
            </a:pPr>
            <a:r>
              <a:rPr lang="en-US" dirty="0" smtClean="0">
                <a:ea typeface="+mj-ea"/>
                <a:cs typeface="ＭＳ Ｐゴシック" charset="0"/>
              </a:rPr>
              <a:t>Government by Design</a:t>
            </a:r>
            <a:br>
              <a:rPr lang="en-US" dirty="0" smtClean="0">
                <a:ea typeface="+mj-ea"/>
                <a:cs typeface="ＭＳ Ｐゴシック" charset="0"/>
              </a:rPr>
            </a:br>
            <a:r>
              <a:rPr lang="en-US" dirty="0" smtClean="0">
                <a:ea typeface="+mj-ea"/>
                <a:cs typeface="ＭＳ Ｐゴシック" charset="0"/>
              </a:rPr>
              <a:t/>
            </a:r>
            <a:br>
              <a:rPr lang="en-US" dirty="0" smtClean="0">
                <a:ea typeface="+mj-ea"/>
                <a:cs typeface="ＭＳ Ｐゴシック" charset="0"/>
              </a:rPr>
            </a:br>
            <a:r>
              <a:rPr lang="en-US" sz="2400" i="1" dirty="0" smtClean="0">
                <a:solidFill>
                  <a:srgbClr val="007373"/>
                </a:solidFill>
                <a:ea typeface="+mj-ea"/>
                <a:cs typeface="ＭＳ Ｐゴシック" charset="0"/>
              </a:rPr>
              <a:t>Techniques for Designing and Managing the Business of Government</a:t>
            </a:r>
            <a:endParaRPr lang="en-US" sz="3100" i="1" dirty="0" smtClean="0">
              <a:ea typeface="+mj-ea"/>
              <a:cs typeface="ＭＳ Ｐゴシック" charset="0"/>
            </a:endParaRPr>
          </a:p>
        </p:txBody>
      </p:sp>
      <p:sp>
        <p:nvSpPr>
          <p:cNvPr id="11267" name="Text Box 14"/>
          <p:cNvSpPr txBox="1">
            <a:spLocks noChangeArrowheads="1"/>
          </p:cNvSpPr>
          <p:nvPr/>
        </p:nvSpPr>
        <p:spPr bwMode="auto">
          <a:xfrm>
            <a:off x="5446713" y="5229225"/>
            <a:ext cx="3411537" cy="714375"/>
          </a:xfrm>
          <a:prstGeom prst="rect">
            <a:avLst/>
          </a:prstGeom>
          <a:noFill/>
          <a:ln w="9525">
            <a:noFill/>
            <a:miter lim="800000"/>
            <a:headEnd/>
            <a:tailEnd/>
          </a:ln>
        </p:spPr>
        <p:txBody>
          <a:bodyPr lIns="0" rIns="0">
            <a:spAutoFit/>
          </a:bodyPr>
          <a:lstStyle/>
          <a:p>
            <a:pPr algn="r">
              <a:lnSpc>
                <a:spcPct val="85000"/>
              </a:lnSpc>
              <a:buClr>
                <a:srgbClr val="000000"/>
              </a:buClr>
              <a:buSzPct val="100000"/>
              <a:buFont typeface="Arial" charset="0"/>
              <a:buNone/>
            </a:pPr>
            <a:r>
              <a:rPr lang="en-US" sz="2400" b="1">
                <a:solidFill>
                  <a:srgbClr val="17AF4B"/>
                </a:solidFill>
              </a:rPr>
              <a:t> Editable Text Editable Text Editable Text</a:t>
            </a:r>
          </a:p>
        </p:txBody>
      </p:sp>
      <p:sp>
        <p:nvSpPr>
          <p:cNvPr id="2" name="TextBox 1"/>
          <p:cNvSpPr txBox="1"/>
          <p:nvPr/>
        </p:nvSpPr>
        <p:spPr>
          <a:xfrm>
            <a:off x="4495800" y="3124200"/>
            <a:ext cx="4364621" cy="400110"/>
          </a:xfrm>
          <a:prstGeom prst="rect">
            <a:avLst/>
          </a:prstGeom>
          <a:noFill/>
        </p:spPr>
        <p:txBody>
          <a:bodyPr wrap="none" rtlCol="0">
            <a:spAutoFit/>
          </a:bodyPr>
          <a:lstStyle/>
          <a:p>
            <a:r>
              <a:rPr lang="en-US" sz="2000" dirty="0" smtClean="0">
                <a:solidFill>
                  <a:schemeClr val="tx1"/>
                </a:solidFill>
              </a:rPr>
              <a:t>Jim Amsden (</a:t>
            </a:r>
            <a:r>
              <a:rPr lang="en-US" sz="2000" dirty="0" err="1" smtClean="0">
                <a:solidFill>
                  <a:schemeClr val="tx1"/>
                </a:solidFill>
              </a:rPr>
              <a:t>jamsden@us.ibm.com</a:t>
            </a:r>
            <a:r>
              <a:rPr lang="en-US" sz="2000" dirty="0" smtClean="0">
                <a:solidFill>
                  <a:schemeClr val="tx1"/>
                </a:solidFill>
              </a:rPr>
              <a:t>)</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Consider the problem of animal control in Gotham City</a:t>
            </a:r>
            <a:endParaRPr lang="en-US" dirty="0"/>
          </a:p>
        </p:txBody>
      </p:sp>
      <p:sp>
        <p:nvSpPr>
          <p:cNvPr id="3" name="Content Placeholder 2"/>
          <p:cNvSpPr>
            <a:spLocks noGrp="1"/>
          </p:cNvSpPr>
          <p:nvPr>
            <p:ph idx="1"/>
          </p:nvPr>
        </p:nvSpPr>
        <p:spPr>
          <a:xfrm>
            <a:off x="1524000" y="4800600"/>
            <a:ext cx="5684838" cy="1752600"/>
          </a:xfrm>
        </p:spPr>
        <p:txBody>
          <a:bodyPr/>
          <a:lstStyle/>
          <a:p>
            <a:pPr>
              <a:defRPr/>
            </a:pPr>
            <a:r>
              <a:rPr lang="en-US" sz="1400" dirty="0" smtClean="0"/>
              <a:t>We start by exploring accountable organization units</a:t>
            </a:r>
          </a:p>
          <a:p>
            <a:pPr>
              <a:defRPr/>
            </a:pPr>
            <a:r>
              <a:rPr lang="en-US" sz="1400" dirty="0" smtClean="0"/>
              <a:t>This diagram shows the organization unit hierarchy that is in the problem scope</a:t>
            </a:r>
          </a:p>
          <a:p>
            <a:pPr>
              <a:defRPr/>
            </a:pPr>
            <a:r>
              <a:rPr lang="en-US" sz="1400" dirty="0" smtClean="0"/>
              <a:t>By-law and Regulatory Services is accountable for the Licenses and Permits program</a:t>
            </a:r>
          </a:p>
          <a:p>
            <a:pPr>
              <a:defRPr/>
            </a:pPr>
            <a:r>
              <a:rPr lang="en-US" sz="1400" dirty="0" smtClean="0"/>
              <a:t>This program delivers public health outcomes</a:t>
            </a:r>
            <a:endParaRPr lang="en-US" sz="1400" dirty="0"/>
          </a:p>
        </p:txBody>
      </p:sp>
      <p:sp>
        <p:nvSpPr>
          <p:cNvPr id="4" name="Slide Number Placeholder 3"/>
          <p:cNvSpPr>
            <a:spLocks noGrp="1"/>
          </p:cNvSpPr>
          <p:nvPr>
            <p:ph type="sldNum" sz="quarter" idx="10"/>
          </p:nvPr>
        </p:nvSpPr>
        <p:spPr/>
        <p:txBody>
          <a:bodyPr/>
          <a:lstStyle/>
          <a:p>
            <a:pPr>
              <a:defRPr/>
            </a:pPr>
            <a:fld id="{0CB0021D-0EA6-0643-90CD-6207A01FB1C8}" type="slidenum">
              <a:rPr lang="en-US" smtClean="0"/>
              <a:pPr>
                <a:defRPr/>
              </a:pPr>
              <a:t>10</a:t>
            </a:fld>
            <a:endParaRPr lang="en-US"/>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295400"/>
            <a:ext cx="22828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482282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06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1371600"/>
            <a:ext cx="5943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smtClean="0"/>
              <a:t>A SIAM diagram shows policies for what the organization units are accountable for and to whom</a:t>
            </a:r>
            <a:endParaRPr lang="en-US" dirty="0"/>
          </a:p>
        </p:txBody>
      </p:sp>
      <p:sp>
        <p:nvSpPr>
          <p:cNvPr id="6" name="Content Placeholder 5"/>
          <p:cNvSpPr>
            <a:spLocks noGrp="1"/>
          </p:cNvSpPr>
          <p:nvPr>
            <p:ph idx="1"/>
          </p:nvPr>
        </p:nvSpPr>
        <p:spPr>
          <a:xfrm>
            <a:off x="5715000" y="1295400"/>
            <a:ext cx="3154363" cy="5105400"/>
          </a:xfrm>
        </p:spPr>
        <p:txBody>
          <a:bodyPr/>
          <a:lstStyle/>
          <a:p>
            <a:pPr>
              <a:defRPr/>
            </a:pPr>
            <a:r>
              <a:rPr lang="en-US" dirty="0" smtClean="0"/>
              <a:t>The Animal Registration service has a child diagram that is a BPMN processes for the implementation of that service (chart 35)</a:t>
            </a:r>
          </a:p>
          <a:p>
            <a:pPr>
              <a:defRPr/>
            </a:pPr>
            <a:endParaRPr lang="en-US" dirty="0"/>
          </a:p>
        </p:txBody>
      </p:sp>
      <p:sp>
        <p:nvSpPr>
          <p:cNvPr id="4" name="Slide Number Placeholder 3"/>
          <p:cNvSpPr>
            <a:spLocks noGrp="1"/>
          </p:cNvSpPr>
          <p:nvPr>
            <p:ph type="sldNum" sz="quarter" idx="10"/>
          </p:nvPr>
        </p:nvSpPr>
        <p:spPr/>
        <p:txBody>
          <a:bodyPr/>
          <a:lstStyle/>
          <a:p>
            <a:pPr>
              <a:defRPr/>
            </a:pPr>
            <a:fld id="{26BFD02D-67FB-A04C-81DD-135392DB1572}" type="slidenum">
              <a:rPr lang="en-US" smtClean="0"/>
              <a:pPr>
                <a:defRPr/>
              </a:pPr>
              <a:t>11</a:t>
            </a:fld>
            <a:endParaRPr lang="en-US"/>
          </a:p>
        </p:txBody>
      </p:sp>
      <p:pic>
        <p:nvPicPr>
          <p:cNvPr id="2867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667000"/>
            <a:ext cx="491172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4086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smtClean="0"/>
              <a:t>The Animal Registration service is implemented using two processes</a:t>
            </a:r>
            <a:br>
              <a:rPr lang="en-US" dirty="0" smtClean="0"/>
            </a:br>
            <a:endParaRPr lang="en-US" dirty="0" smtClean="0"/>
          </a:p>
          <a:p>
            <a:pPr>
              <a:defRPr/>
            </a:pPr>
            <a:endParaRPr lang="en-US" dirty="0"/>
          </a:p>
          <a:p>
            <a:pPr marL="0" indent="0">
              <a:buFont typeface="Wingdings" charset="0"/>
              <a:buNone/>
              <a:defRPr/>
            </a:pPr>
            <a:endParaRPr lang="en-US" kern="1200" dirty="0" smtClean="0">
              <a:solidFill>
                <a:srgbClr val="000000"/>
              </a:solidFill>
              <a:latin typeface="Times New Roman" pitchFamily="18" charset="0"/>
              <a:ea typeface="MS PGothic" charset="0"/>
              <a:cs typeface="MS PGothic" charset="0"/>
            </a:endParaRPr>
          </a:p>
          <a:p>
            <a:pPr>
              <a:defRPr/>
            </a:pPr>
            <a:endParaRPr lang="en-US" kern="1200" dirty="0">
              <a:solidFill>
                <a:srgbClr val="000000"/>
              </a:solidFill>
              <a:latin typeface="Times New Roman" pitchFamily="18" charset="0"/>
              <a:ea typeface="MS PGothic" charset="0"/>
              <a:cs typeface="MS PGothic" charset="0"/>
            </a:endParaRPr>
          </a:p>
          <a:p>
            <a:pPr>
              <a:defRPr/>
            </a:pPr>
            <a:endParaRPr lang="en-US" kern="1200" dirty="0" smtClean="0">
              <a:solidFill>
                <a:srgbClr val="000000"/>
              </a:solidFill>
              <a:latin typeface="Times New Roman" pitchFamily="18" charset="0"/>
              <a:ea typeface="MS PGothic" charset="0"/>
              <a:cs typeface="MS PGothic" charset="0"/>
            </a:endParaRPr>
          </a:p>
          <a:p>
            <a:pPr>
              <a:defRPr/>
            </a:pPr>
            <a:endParaRPr lang="en-US" kern="1200" dirty="0">
              <a:solidFill>
                <a:srgbClr val="000000"/>
              </a:solidFill>
              <a:latin typeface="Times New Roman" pitchFamily="18" charset="0"/>
              <a:ea typeface="MS PGothic" charset="0"/>
              <a:cs typeface="MS PGothic" charset="0"/>
            </a:endParaRPr>
          </a:p>
          <a:p>
            <a:pPr>
              <a:defRPr/>
            </a:pPr>
            <a:endParaRPr lang="en-US" kern="1200" dirty="0" smtClean="0">
              <a:solidFill>
                <a:srgbClr val="000000"/>
              </a:solidFill>
              <a:latin typeface="Times New Roman" pitchFamily="18" charset="0"/>
              <a:ea typeface="MS PGothic" charset="0"/>
              <a:cs typeface="MS PGothic" charset="0"/>
            </a:endParaRPr>
          </a:p>
          <a:p>
            <a:pPr>
              <a:defRPr/>
            </a:pPr>
            <a:endParaRPr lang="en-US" kern="1200" dirty="0">
              <a:solidFill>
                <a:srgbClr val="000000"/>
              </a:solidFill>
              <a:latin typeface="Times New Roman" pitchFamily="18" charset="0"/>
              <a:ea typeface="MS PGothic" charset="0"/>
              <a:cs typeface="MS PGothic" charset="0"/>
            </a:endParaRPr>
          </a:p>
          <a:p>
            <a:pPr>
              <a:defRPr/>
            </a:pPr>
            <a:endParaRPr lang="en-US" kern="1200" dirty="0" smtClean="0">
              <a:solidFill>
                <a:srgbClr val="000000"/>
              </a:solidFill>
              <a:latin typeface="Times New Roman" pitchFamily="18" charset="0"/>
              <a:ea typeface="MS PGothic" charset="0"/>
              <a:cs typeface="MS PGothic" charset="0"/>
            </a:endParaRPr>
          </a:p>
          <a:p>
            <a:pPr>
              <a:defRPr/>
            </a:pPr>
            <a:endParaRPr lang="en-US" kern="1200" dirty="0">
              <a:solidFill>
                <a:srgbClr val="000000"/>
              </a:solidFill>
              <a:latin typeface="Times New Roman" pitchFamily="18" charset="0"/>
              <a:ea typeface="MS PGothic" charset="0"/>
              <a:cs typeface="MS PGothic" charset="0"/>
            </a:endParaRPr>
          </a:p>
          <a:p>
            <a:pPr>
              <a:defRPr/>
            </a:pPr>
            <a:r>
              <a:rPr lang="en-US" dirty="0"/>
              <a:t>Pools represent services while lanes can be used to depict the different processes that are involved in implementing the </a:t>
            </a:r>
            <a:r>
              <a:rPr lang="en-US" dirty="0" smtClean="0"/>
              <a:t>service</a:t>
            </a:r>
          </a:p>
          <a:p>
            <a:pPr>
              <a:defRPr/>
            </a:pPr>
            <a:r>
              <a:rPr lang="en-US" dirty="0" smtClean="0"/>
              <a:t>Message </a:t>
            </a:r>
            <a:r>
              <a:rPr lang="en-US" dirty="0"/>
              <a:t>exchanged between services represented by pools can describe the details of the interactions between services described by their service level agreements.</a:t>
            </a:r>
          </a:p>
          <a:p>
            <a:pPr>
              <a:defRPr/>
            </a:pPr>
            <a:endParaRPr lang="en-US" dirty="0"/>
          </a:p>
        </p:txBody>
      </p:sp>
      <p:pic>
        <p:nvPicPr>
          <p:cNvPr id="348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7543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smtClean="0"/>
              <a:t>Implementation of a service, possibly involving multiple processes</a:t>
            </a:r>
            <a:endParaRPr lang="en-US" dirty="0"/>
          </a:p>
        </p:txBody>
      </p:sp>
      <p:sp>
        <p:nvSpPr>
          <p:cNvPr id="4" name="Slide Number Placeholder 3"/>
          <p:cNvSpPr>
            <a:spLocks noGrp="1"/>
          </p:cNvSpPr>
          <p:nvPr>
            <p:ph type="sldNum" sz="quarter" idx="10"/>
          </p:nvPr>
        </p:nvSpPr>
        <p:spPr/>
        <p:txBody>
          <a:bodyPr/>
          <a:lstStyle/>
          <a:p>
            <a:pPr>
              <a:defRPr/>
            </a:pPr>
            <a:fld id="{F7802907-8D73-584D-8A38-1261B0C5826A}" type="slidenum">
              <a:rPr lang="en-US" smtClean="0"/>
              <a:pPr>
                <a:defRPr/>
              </a:pPr>
              <a:t>12</a:t>
            </a:fld>
            <a:endParaRPr lang="en-US"/>
          </a:p>
        </p:txBody>
      </p:sp>
    </p:spTree>
    <p:extLst>
      <p:ext uri="{BB962C8B-B14F-4D97-AF65-F5344CB8AC3E}">
        <p14:creationId xmlns:p14="http://schemas.microsoft.com/office/powerpoint/2010/main" val="3681621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152400" y="609600"/>
            <a:ext cx="8610600" cy="685800"/>
          </a:xfrm>
          <a:prstGeom prst="rect">
            <a:avLst/>
          </a:prstGeom>
          <a:noFill/>
          <a:ln w="9525">
            <a:noFill/>
            <a:miter lim="800000"/>
            <a:headEnd/>
            <a:tailEnd/>
          </a:ln>
        </p:spPr>
        <p:txBody>
          <a:bodyPr lIns="0" tIns="0" rIns="0" bIns="0"/>
          <a:lstStyle/>
          <a:p>
            <a:pPr eaLnBrk="0" hangingPunct="0">
              <a:lnSpc>
                <a:spcPct val="90000"/>
              </a:lnSpc>
              <a:buClr>
                <a:srgbClr val="000000"/>
              </a:buClr>
              <a:buSzPct val="100000"/>
              <a:buFont typeface="Times New Roman" pitchFamily="18" charset="0"/>
              <a:buNone/>
            </a:pPr>
            <a:r>
              <a:rPr lang="en-US" sz="2000" b="1" dirty="0">
                <a:solidFill>
                  <a:schemeClr val="hlink"/>
                </a:solidFill>
                <a:latin typeface="Arial Narrow" pitchFamily="34" charset="0"/>
              </a:rPr>
              <a:t>Planning requires a process that delivers the best results from available revenue</a:t>
            </a:r>
          </a:p>
        </p:txBody>
      </p:sp>
      <p:pic>
        <p:nvPicPr>
          <p:cNvPr id="23554" name="Picture 9"/>
          <p:cNvPicPr>
            <a:picLocks noChangeAspect="1" noChangeArrowheads="1"/>
          </p:cNvPicPr>
          <p:nvPr/>
        </p:nvPicPr>
        <p:blipFill>
          <a:blip r:embed="rId3"/>
          <a:srcRect/>
          <a:stretch>
            <a:fillRect/>
          </a:stretch>
        </p:blipFill>
        <p:spPr bwMode="auto">
          <a:xfrm>
            <a:off x="195263" y="1143000"/>
            <a:ext cx="8915400" cy="5334000"/>
          </a:xfrm>
          <a:prstGeom prst="rect">
            <a:avLst/>
          </a:prstGeom>
          <a:noFill/>
          <a:ln w="9525">
            <a:noFill/>
            <a:miter lim="800000"/>
            <a:headEnd/>
            <a:tailEnd/>
          </a:ln>
        </p:spPr>
      </p:pic>
      <p:sp>
        <p:nvSpPr>
          <p:cNvPr id="23555" name="TextBox 1"/>
          <p:cNvSpPr txBox="1">
            <a:spLocks noChangeArrowheads="1"/>
          </p:cNvSpPr>
          <p:nvPr/>
        </p:nvSpPr>
        <p:spPr bwMode="auto">
          <a:xfrm>
            <a:off x="3048000" y="6400800"/>
            <a:ext cx="3035300" cy="400050"/>
          </a:xfrm>
          <a:prstGeom prst="rect">
            <a:avLst/>
          </a:prstGeom>
          <a:noFill/>
          <a:ln w="9525">
            <a:noFill/>
            <a:miter lim="800000"/>
            <a:headEnd/>
            <a:tailEnd/>
          </a:ln>
        </p:spPr>
        <p:txBody>
          <a:bodyPr wrap="none">
            <a:spAutoFit/>
          </a:bodyPr>
          <a:lstStyle/>
          <a:p>
            <a:pPr>
              <a:buClr>
                <a:srgbClr val="000000"/>
              </a:buClr>
              <a:buSzPct val="100000"/>
              <a:buFont typeface="Arial" charset="0"/>
              <a:buNone/>
            </a:pPr>
            <a:r>
              <a:rPr lang="en-US" sz="2000">
                <a:solidFill>
                  <a:schemeClr val="tx1"/>
                </a:solidFill>
              </a:rPr>
              <a:t>Budgeting For Outcomes</a:t>
            </a:r>
          </a:p>
        </p:txBody>
      </p:sp>
    </p:spTree>
    <p:extLst>
      <p:ext uri="{BB962C8B-B14F-4D97-AF65-F5344CB8AC3E}">
        <p14:creationId xmlns:p14="http://schemas.microsoft.com/office/powerpoint/2010/main" val="6158903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2"/>
          <p:cNvSpPr txBox="1">
            <a:spLocks noChangeArrowheads="1"/>
          </p:cNvSpPr>
          <p:nvPr/>
        </p:nvSpPr>
        <p:spPr bwMode="auto">
          <a:xfrm>
            <a:off x="152400" y="685800"/>
            <a:ext cx="7391400" cy="400050"/>
          </a:xfrm>
          <a:prstGeom prst="rect">
            <a:avLst/>
          </a:prstGeom>
          <a:noFill/>
          <a:ln w="9525">
            <a:noFill/>
            <a:miter lim="800000"/>
            <a:headEnd/>
            <a:tailEnd/>
          </a:ln>
        </p:spPr>
        <p:txBody>
          <a:bodyPr lIns="0" tIns="0" rIns="0" bIns="0"/>
          <a:lstStyle/>
          <a:p>
            <a:pPr eaLnBrk="0" hangingPunct="0">
              <a:lnSpc>
                <a:spcPct val="90000"/>
              </a:lnSpc>
              <a:buClr>
                <a:srgbClr val="000000"/>
              </a:buClr>
              <a:buSzPct val="100000"/>
              <a:buFont typeface="Times New Roman" pitchFamily="18" charset="0"/>
              <a:buNone/>
            </a:pPr>
            <a:r>
              <a:rPr lang="en-US" sz="2000" b="1" dirty="0">
                <a:solidFill>
                  <a:schemeClr val="hlink"/>
                </a:solidFill>
                <a:latin typeface="Arial Narrow" pitchFamily="34" charset="0"/>
              </a:rPr>
              <a:t>Do what-if scenarios to determine the impact of choices</a:t>
            </a:r>
          </a:p>
        </p:txBody>
      </p:sp>
      <p:sp>
        <p:nvSpPr>
          <p:cNvPr id="46082" name="Rectangle 3"/>
          <p:cNvSpPr txBox="1">
            <a:spLocks noChangeArrowheads="1"/>
          </p:cNvSpPr>
          <p:nvPr/>
        </p:nvSpPr>
        <p:spPr bwMode="auto">
          <a:xfrm>
            <a:off x="228600" y="2362200"/>
            <a:ext cx="2673350" cy="3711575"/>
          </a:xfrm>
          <a:prstGeom prst="rect">
            <a:avLst/>
          </a:prstGeom>
          <a:noFill/>
          <a:ln w="9525">
            <a:noFill/>
            <a:miter lim="800000"/>
            <a:headEnd/>
            <a:tailEnd/>
          </a:ln>
        </p:spPr>
        <p:txBody>
          <a:bodyPr/>
          <a:lstStyle/>
          <a:p>
            <a:pPr marL="342900" indent="-342900" eaLnBrk="0" hangingPunct="0">
              <a:spcBef>
                <a:spcPts val="800"/>
              </a:spcBef>
              <a:buClr>
                <a:srgbClr val="000000"/>
              </a:buClr>
              <a:buSzPct val="100000"/>
              <a:buFont typeface="Times New Roman" pitchFamily="18" charset="0"/>
              <a:buChar char="•"/>
            </a:pPr>
            <a:r>
              <a:rPr lang="en-US" sz="1400">
                <a:solidFill>
                  <a:srgbClr val="000000"/>
                </a:solidFill>
              </a:rPr>
              <a:t>What programs are we proposing to change and why?</a:t>
            </a:r>
          </a:p>
          <a:p>
            <a:pPr marL="342900" indent="-342900" eaLnBrk="0" hangingPunct="0">
              <a:spcBef>
                <a:spcPct val="35000"/>
              </a:spcBef>
              <a:buClr>
                <a:srgbClr val="000000"/>
              </a:buClr>
              <a:buSzPct val="100000"/>
              <a:buFont typeface="Times New Roman" pitchFamily="18" charset="0"/>
              <a:buChar char="•"/>
            </a:pPr>
            <a:r>
              <a:rPr lang="en-US" sz="1400">
                <a:solidFill>
                  <a:srgbClr val="000000"/>
                </a:solidFill>
              </a:rPr>
              <a:t>Which projects should we invest in to maximize outcomes while minimizing costs?</a:t>
            </a:r>
          </a:p>
          <a:p>
            <a:pPr marL="342900" indent="-342900" eaLnBrk="0" hangingPunct="0">
              <a:spcBef>
                <a:spcPts val="800"/>
              </a:spcBef>
              <a:buClr>
                <a:srgbClr val="000000"/>
              </a:buClr>
              <a:buSzPct val="100000"/>
              <a:buFont typeface="Times New Roman" pitchFamily="18" charset="0"/>
              <a:buChar char="•"/>
            </a:pPr>
            <a:r>
              <a:rPr lang="en-US" sz="1400">
                <a:solidFill>
                  <a:srgbClr val="000000"/>
                </a:solidFill>
              </a:rPr>
              <a:t>Is our project portfolio aligned with our goals?</a:t>
            </a:r>
          </a:p>
          <a:p>
            <a:pPr marL="342900" indent="-342900" eaLnBrk="0" hangingPunct="0">
              <a:spcBef>
                <a:spcPts val="800"/>
              </a:spcBef>
              <a:buClr>
                <a:srgbClr val="000000"/>
              </a:buClr>
              <a:buSzPct val="100000"/>
              <a:buFont typeface="Times New Roman" pitchFamily="18" charset="0"/>
              <a:buChar char="•"/>
            </a:pPr>
            <a:r>
              <a:rPr lang="en-US" sz="1400">
                <a:solidFill>
                  <a:srgbClr val="000000"/>
                </a:solidFill>
              </a:rPr>
              <a:t>Are we incurring acceptable levels of risk?</a:t>
            </a:r>
          </a:p>
          <a:p>
            <a:pPr marL="342900" indent="-342900" eaLnBrk="0" hangingPunct="0">
              <a:spcBef>
                <a:spcPct val="35000"/>
              </a:spcBef>
              <a:buClr>
                <a:srgbClr val="000000"/>
              </a:buClr>
              <a:buSzPct val="100000"/>
              <a:buFont typeface="Times New Roman" pitchFamily="18" charset="0"/>
              <a:buChar char="•"/>
            </a:pPr>
            <a:r>
              <a:rPr lang="en-US" sz="1400">
                <a:solidFill>
                  <a:srgbClr val="000000"/>
                </a:solidFill>
              </a:rPr>
              <a:t>What are the potential effects of various choices we might make?</a:t>
            </a:r>
          </a:p>
        </p:txBody>
      </p:sp>
      <p:pic>
        <p:nvPicPr>
          <p:cNvPr id="46083" name="Picture 4"/>
          <p:cNvPicPr>
            <a:picLocks noChangeAspect="1" noChangeArrowheads="1"/>
          </p:cNvPicPr>
          <p:nvPr/>
        </p:nvPicPr>
        <p:blipFill>
          <a:blip r:embed="rId3"/>
          <a:srcRect/>
          <a:stretch>
            <a:fillRect/>
          </a:stretch>
        </p:blipFill>
        <p:spPr bwMode="auto">
          <a:xfrm>
            <a:off x="2895600" y="1752600"/>
            <a:ext cx="6096000" cy="4343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bwMode="auto">
          <a:xfrm>
            <a:off x="152400" y="990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457200" rtl="0" fontAlgn="base">
              <a:spcBef>
                <a:spcPct val="0"/>
              </a:spcBef>
              <a:spcAft>
                <a:spcPct val="0"/>
              </a:spcAft>
              <a:buClr>
                <a:srgbClr val="000000"/>
              </a:buClr>
              <a:buSzPct val="100000"/>
              <a:buFont typeface="Times New Roman" pitchFamily="18" charset="0"/>
              <a:defRPr sz="2400" i="1">
                <a:solidFill>
                  <a:srgbClr val="000000"/>
                </a:solidFill>
                <a:latin typeface="+mj-lt"/>
                <a:ea typeface="+mj-ea"/>
                <a:cs typeface="+mj-cs"/>
              </a:defRPr>
            </a:lvl1pPr>
            <a:lvl2pPr algn="l" defTabSz="457200" rtl="0" fontAlgn="base">
              <a:spcBef>
                <a:spcPct val="0"/>
              </a:spcBef>
              <a:spcAft>
                <a:spcPct val="0"/>
              </a:spcAft>
              <a:buClr>
                <a:srgbClr val="000000"/>
              </a:buClr>
              <a:buSzPct val="100000"/>
              <a:buFont typeface="Times New Roman" pitchFamily="18" charset="0"/>
              <a:defRPr sz="2400" i="1">
                <a:solidFill>
                  <a:srgbClr val="000000"/>
                </a:solidFill>
                <a:latin typeface="Arial" pitchFamily="34" charset="0"/>
                <a:ea typeface="ＭＳ Ｐゴシック" pitchFamily="34" charset="-128"/>
                <a:cs typeface="Arial" pitchFamily="34" charset="0"/>
              </a:defRPr>
            </a:lvl2pPr>
            <a:lvl3pPr algn="l" defTabSz="457200" rtl="0" fontAlgn="base">
              <a:spcBef>
                <a:spcPct val="0"/>
              </a:spcBef>
              <a:spcAft>
                <a:spcPct val="0"/>
              </a:spcAft>
              <a:buClr>
                <a:srgbClr val="000000"/>
              </a:buClr>
              <a:buSzPct val="100000"/>
              <a:buFont typeface="Times New Roman" pitchFamily="18" charset="0"/>
              <a:defRPr sz="2400" i="1">
                <a:solidFill>
                  <a:srgbClr val="000000"/>
                </a:solidFill>
                <a:latin typeface="Arial" pitchFamily="34" charset="0"/>
                <a:ea typeface="ＭＳ Ｐゴシック" pitchFamily="34" charset="-128"/>
                <a:cs typeface="Arial" pitchFamily="34" charset="0"/>
              </a:defRPr>
            </a:lvl3pPr>
            <a:lvl4pPr algn="l" defTabSz="457200" rtl="0" fontAlgn="base">
              <a:spcBef>
                <a:spcPct val="0"/>
              </a:spcBef>
              <a:spcAft>
                <a:spcPct val="0"/>
              </a:spcAft>
              <a:buClr>
                <a:srgbClr val="000000"/>
              </a:buClr>
              <a:buSzPct val="100000"/>
              <a:buFont typeface="Times New Roman" pitchFamily="18" charset="0"/>
              <a:defRPr sz="2400" i="1">
                <a:solidFill>
                  <a:srgbClr val="000000"/>
                </a:solidFill>
                <a:latin typeface="Arial" pitchFamily="34" charset="0"/>
                <a:ea typeface="ＭＳ Ｐゴシック" pitchFamily="34" charset="-128"/>
                <a:cs typeface="Arial" pitchFamily="34" charset="0"/>
              </a:defRPr>
            </a:lvl4pPr>
            <a:lvl5pPr algn="l" defTabSz="457200" rtl="0" fontAlgn="base">
              <a:spcBef>
                <a:spcPct val="0"/>
              </a:spcBef>
              <a:spcAft>
                <a:spcPct val="0"/>
              </a:spcAft>
              <a:buClr>
                <a:srgbClr val="000000"/>
              </a:buClr>
              <a:buSzPct val="100000"/>
              <a:buFont typeface="Times New Roman" pitchFamily="18" charset="0"/>
              <a:defRPr sz="2400" i="1">
                <a:solidFill>
                  <a:srgbClr val="000000"/>
                </a:solidFill>
                <a:latin typeface="Arial" pitchFamily="34" charset="0"/>
                <a:ea typeface="ＭＳ Ｐゴシック" pitchFamily="34" charset="-128"/>
                <a:cs typeface="Arial" pitchFamily="34" charset="0"/>
              </a:defRPr>
            </a:lvl5pPr>
            <a:lvl6pPr marL="457200" algn="l" defTabSz="457200" rtl="0" fontAlgn="base">
              <a:spcBef>
                <a:spcPct val="0"/>
              </a:spcBef>
              <a:spcAft>
                <a:spcPct val="0"/>
              </a:spcAft>
              <a:buClr>
                <a:srgbClr val="000000"/>
              </a:buClr>
              <a:buSzPct val="100000"/>
              <a:buFont typeface="Times New Roman" pitchFamily="18" charset="0"/>
              <a:defRPr sz="2400" i="1">
                <a:solidFill>
                  <a:srgbClr val="000000"/>
                </a:solidFill>
                <a:latin typeface="Arial" pitchFamily="34" charset="0"/>
                <a:ea typeface="ＭＳ Ｐゴシック" pitchFamily="34" charset="-128"/>
                <a:cs typeface="Arial" pitchFamily="34" charset="0"/>
              </a:defRPr>
            </a:lvl6pPr>
            <a:lvl7pPr marL="914400" algn="l" defTabSz="457200" rtl="0" fontAlgn="base">
              <a:spcBef>
                <a:spcPct val="0"/>
              </a:spcBef>
              <a:spcAft>
                <a:spcPct val="0"/>
              </a:spcAft>
              <a:buClr>
                <a:srgbClr val="000000"/>
              </a:buClr>
              <a:buSzPct val="100000"/>
              <a:buFont typeface="Times New Roman" pitchFamily="18" charset="0"/>
              <a:defRPr sz="2400" i="1">
                <a:solidFill>
                  <a:srgbClr val="000000"/>
                </a:solidFill>
                <a:latin typeface="Arial" pitchFamily="34" charset="0"/>
                <a:ea typeface="ＭＳ Ｐゴシック" pitchFamily="34" charset="-128"/>
                <a:cs typeface="Arial" pitchFamily="34" charset="0"/>
              </a:defRPr>
            </a:lvl7pPr>
            <a:lvl8pPr marL="1371600" algn="l" defTabSz="457200" rtl="0" fontAlgn="base">
              <a:spcBef>
                <a:spcPct val="0"/>
              </a:spcBef>
              <a:spcAft>
                <a:spcPct val="0"/>
              </a:spcAft>
              <a:buClr>
                <a:srgbClr val="000000"/>
              </a:buClr>
              <a:buSzPct val="100000"/>
              <a:buFont typeface="Times New Roman" pitchFamily="18" charset="0"/>
              <a:defRPr sz="2400" i="1">
                <a:solidFill>
                  <a:srgbClr val="000000"/>
                </a:solidFill>
                <a:latin typeface="Arial" pitchFamily="34" charset="0"/>
                <a:ea typeface="ＭＳ Ｐゴシック" pitchFamily="34" charset="-128"/>
                <a:cs typeface="Arial" pitchFamily="34" charset="0"/>
              </a:defRPr>
            </a:lvl8pPr>
            <a:lvl9pPr marL="1828800" algn="l" defTabSz="457200" rtl="0" fontAlgn="base">
              <a:spcBef>
                <a:spcPct val="0"/>
              </a:spcBef>
              <a:spcAft>
                <a:spcPct val="0"/>
              </a:spcAft>
              <a:buClr>
                <a:srgbClr val="000000"/>
              </a:buClr>
              <a:buSzPct val="100000"/>
              <a:buFont typeface="Times New Roman" pitchFamily="18" charset="0"/>
              <a:defRPr sz="2400" i="1">
                <a:solidFill>
                  <a:srgbClr val="000000"/>
                </a:solidFill>
                <a:latin typeface="Arial" pitchFamily="34" charset="0"/>
                <a:ea typeface="ＭＳ Ｐゴシック" pitchFamily="34" charset="-128"/>
                <a:cs typeface="Arial" pitchFamily="34" charset="0"/>
              </a:defRPr>
            </a:lvl9pPr>
          </a:lstStyle>
          <a:p>
            <a:pPr>
              <a:defRPr/>
            </a:pPr>
            <a:r>
              <a:rPr lang="en-US" sz="1600" kern="0" smtClean="0">
                <a:cs typeface="Arial"/>
              </a:rPr>
              <a:t>Performance</a:t>
            </a:r>
            <a:r>
              <a:rPr lang="en-US" sz="1400" kern="0" smtClean="0">
                <a:cs typeface="Arial"/>
              </a:rPr>
              <a:t> </a:t>
            </a:r>
            <a:r>
              <a:rPr lang="en-US" sz="1600" kern="0" smtClean="0">
                <a:cs typeface="Arial"/>
              </a:rPr>
              <a:t>Management can be enriched following agreement on reporting focus</a:t>
            </a:r>
          </a:p>
        </p:txBody>
      </p:sp>
      <p:sp>
        <p:nvSpPr>
          <p:cNvPr id="65538" name="Line 7"/>
          <p:cNvSpPr>
            <a:spLocks noChangeShapeType="1"/>
          </p:cNvSpPr>
          <p:nvPr/>
        </p:nvSpPr>
        <p:spPr bwMode="auto">
          <a:xfrm flipH="1" flipV="1">
            <a:off x="2433638" y="2514600"/>
            <a:ext cx="457200" cy="152400"/>
          </a:xfrm>
          <a:prstGeom prst="line">
            <a:avLst/>
          </a:prstGeom>
          <a:noFill/>
          <a:ln w="9525">
            <a:solidFill>
              <a:srgbClr val="000000"/>
            </a:solidFill>
            <a:round/>
            <a:headEnd/>
            <a:tailEnd type="triangle" w="med" len="med"/>
          </a:ln>
          <a:effectLst>
            <a:prstShdw prst="shdw17" dist="17961" dir="2700000">
              <a:srgbClr val="000000">
                <a:alpha val="74997"/>
              </a:srgbClr>
            </a:prstShdw>
          </a:effectLst>
          <a:extLst>
            <a:ext uri="{909E8E84-426E-40dd-AFC4-6F175D3DCCD1}">
              <a14:hiddenFill xmlns:a14="http://schemas.microsoft.com/office/drawing/2010/main">
                <a:noFill/>
              </a14:hiddenFill>
            </a:ext>
          </a:extLst>
        </p:spPr>
        <p:txBody>
          <a:bodyPr/>
          <a:lstStyle/>
          <a:p>
            <a:endParaRPr lang="en-US"/>
          </a:p>
        </p:txBody>
      </p:sp>
      <p:sp>
        <p:nvSpPr>
          <p:cNvPr id="65539" name="Line 9"/>
          <p:cNvSpPr>
            <a:spLocks noChangeShapeType="1"/>
          </p:cNvSpPr>
          <p:nvPr/>
        </p:nvSpPr>
        <p:spPr bwMode="auto">
          <a:xfrm>
            <a:off x="4262438" y="3429000"/>
            <a:ext cx="228600" cy="228600"/>
          </a:xfrm>
          <a:prstGeom prst="line">
            <a:avLst/>
          </a:prstGeom>
          <a:noFill/>
          <a:ln w="9525">
            <a:solidFill>
              <a:srgbClr val="000000"/>
            </a:solidFill>
            <a:round/>
            <a:headEnd/>
            <a:tailEnd type="triangle" w="med" len="med"/>
          </a:ln>
          <a:effectLst>
            <a:prstShdw prst="shdw17" dist="17961" dir="2700000">
              <a:srgbClr val="000000">
                <a:alpha val="74997"/>
              </a:srgbClr>
            </a:prstShdw>
          </a:effectLst>
          <a:extLst>
            <a:ext uri="{909E8E84-426E-40dd-AFC4-6F175D3DCCD1}">
              <a14:hiddenFill xmlns:a14="http://schemas.microsoft.com/office/drawing/2010/main">
                <a:noFill/>
              </a14:hiddenFill>
            </a:ext>
          </a:extLst>
        </p:spPr>
        <p:txBody>
          <a:bodyPr/>
          <a:lstStyle/>
          <a:p>
            <a:endParaRPr lang="en-US"/>
          </a:p>
        </p:txBody>
      </p:sp>
      <p:sp>
        <p:nvSpPr>
          <p:cNvPr id="65540" name="Line 10"/>
          <p:cNvSpPr>
            <a:spLocks noChangeShapeType="1"/>
          </p:cNvSpPr>
          <p:nvPr/>
        </p:nvSpPr>
        <p:spPr bwMode="auto">
          <a:xfrm flipH="1">
            <a:off x="3119438" y="3429000"/>
            <a:ext cx="304800" cy="228600"/>
          </a:xfrm>
          <a:prstGeom prst="line">
            <a:avLst/>
          </a:prstGeom>
          <a:noFill/>
          <a:ln w="9525">
            <a:solidFill>
              <a:srgbClr val="000000"/>
            </a:solidFill>
            <a:round/>
            <a:headEnd/>
            <a:tailEnd type="triangle" w="med" len="med"/>
          </a:ln>
          <a:effectLst>
            <a:prstShdw prst="shdw17" dist="17961" dir="2700000">
              <a:srgbClr val="000000">
                <a:alpha val="74997"/>
              </a:srgbClr>
            </a:prstShdw>
          </a:effectLst>
          <a:extLst>
            <a:ext uri="{909E8E84-426E-40dd-AFC4-6F175D3DCCD1}">
              <a14:hiddenFill xmlns:a14="http://schemas.microsoft.com/office/drawing/2010/main">
                <a:noFill/>
              </a14:hiddenFill>
            </a:ext>
          </a:extLst>
        </p:spPr>
        <p:txBody>
          <a:bodyPr/>
          <a:lstStyle/>
          <a:p>
            <a:endParaRPr lang="en-US"/>
          </a:p>
        </p:txBody>
      </p:sp>
      <p:sp>
        <p:nvSpPr>
          <p:cNvPr id="65541" name="Line 11"/>
          <p:cNvSpPr>
            <a:spLocks noChangeShapeType="1"/>
          </p:cNvSpPr>
          <p:nvPr/>
        </p:nvSpPr>
        <p:spPr bwMode="auto">
          <a:xfrm flipV="1">
            <a:off x="4491038" y="2438400"/>
            <a:ext cx="381000" cy="228600"/>
          </a:xfrm>
          <a:prstGeom prst="line">
            <a:avLst/>
          </a:prstGeom>
          <a:noFill/>
          <a:ln w="9525">
            <a:solidFill>
              <a:srgbClr val="000000"/>
            </a:solidFill>
            <a:round/>
            <a:headEnd/>
            <a:tailEnd type="triangle" w="med" len="med"/>
          </a:ln>
          <a:effectLst>
            <a:prstShdw prst="shdw17" dist="17961" dir="2700000">
              <a:srgbClr val="000000">
                <a:alpha val="74997"/>
              </a:srgbClr>
            </a:prstShdw>
          </a:effectLst>
          <a:extLst>
            <a:ext uri="{909E8E84-426E-40dd-AFC4-6F175D3DCCD1}">
              <a14:hiddenFill xmlns:a14="http://schemas.microsoft.com/office/drawing/2010/main">
                <a:noFill/>
              </a14:hiddenFill>
            </a:ext>
          </a:extLst>
        </p:spPr>
        <p:txBody>
          <a:bodyPr/>
          <a:lstStyle/>
          <a:p>
            <a:endParaRPr lang="en-US"/>
          </a:p>
        </p:txBody>
      </p:sp>
      <p:sp>
        <p:nvSpPr>
          <p:cNvPr id="65542" name="Text Box 12"/>
          <p:cNvSpPr txBox="1">
            <a:spLocks noChangeArrowheads="1"/>
          </p:cNvSpPr>
          <p:nvPr/>
        </p:nvSpPr>
        <p:spPr bwMode="auto">
          <a:xfrm>
            <a:off x="376238" y="1447800"/>
            <a:ext cx="2667000" cy="1066800"/>
          </a:xfrm>
          <a:prstGeom prst="rect">
            <a:avLst/>
          </a:prstGeom>
          <a:solidFill>
            <a:srgbClr val="CCFFCC"/>
          </a:solidFill>
          <a:ln>
            <a:noFill/>
          </a:ln>
          <a:effectLst>
            <a:prstShdw prst="shdw17" dist="17961" dir="2700000">
              <a:srgbClr val="007A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charset="0"/>
                <a:ea typeface="MS PGothic" charset="0"/>
                <a:cs typeface="MS PGothic" charset="0"/>
              </a:defRPr>
            </a:lvl1pPr>
            <a:lvl2pPr eaLnBrk="0" hangingPunct="0">
              <a:defRPr sz="3200">
                <a:solidFill>
                  <a:schemeClr val="bg1"/>
                </a:solidFill>
                <a:latin typeface="Arial" charset="0"/>
                <a:ea typeface="MS PGothic" charset="0"/>
                <a:cs typeface="MS PGothic" charset="0"/>
              </a:defRPr>
            </a:lvl2pPr>
            <a:lvl3pPr eaLnBrk="0" hangingPunct="0">
              <a:defRPr sz="3200">
                <a:solidFill>
                  <a:schemeClr val="bg1"/>
                </a:solidFill>
                <a:latin typeface="Arial" charset="0"/>
                <a:ea typeface="MS PGothic" charset="0"/>
                <a:cs typeface="MS PGothic" charset="0"/>
              </a:defRPr>
            </a:lvl3pPr>
            <a:lvl4pPr eaLnBrk="0" hangingPunct="0">
              <a:defRPr sz="3200">
                <a:solidFill>
                  <a:schemeClr val="bg1"/>
                </a:solidFill>
                <a:latin typeface="Arial" charset="0"/>
                <a:ea typeface="MS PGothic" charset="0"/>
                <a:cs typeface="MS PGothic" charset="0"/>
              </a:defRPr>
            </a:lvl4pPr>
            <a:lvl5pPr eaLnBrk="0" hangingPunct="0">
              <a:defRPr sz="3200">
                <a:solidFill>
                  <a:schemeClr val="bg1"/>
                </a:solidFill>
                <a:latin typeface="Arial" charset="0"/>
                <a:ea typeface="MS PGothic" charset="0"/>
                <a:cs typeface="MS PGothic" charset="0"/>
              </a:defRPr>
            </a:lvl5pPr>
            <a:lvl6pPr marL="2514600" indent="-228600" eaLnBrk="0" fontAlgn="base" hangingPunct="0">
              <a:spcBef>
                <a:spcPct val="0"/>
              </a:spcBef>
              <a:spcAft>
                <a:spcPct val="0"/>
              </a:spcAft>
              <a:buClr>
                <a:srgbClr val="000000"/>
              </a:buClr>
              <a:buSzPct val="100000"/>
              <a:buFont typeface="Arial" charset="0"/>
              <a:defRPr sz="3200">
                <a:solidFill>
                  <a:schemeClr val="bg1"/>
                </a:solidFill>
                <a:latin typeface="Arial" charset="0"/>
                <a:ea typeface="MS PGothic" charset="0"/>
                <a:cs typeface="MS PGothic" charset="0"/>
              </a:defRPr>
            </a:lvl6pPr>
            <a:lvl7pPr marL="2971800" indent="-228600" eaLnBrk="0" fontAlgn="base" hangingPunct="0">
              <a:spcBef>
                <a:spcPct val="0"/>
              </a:spcBef>
              <a:spcAft>
                <a:spcPct val="0"/>
              </a:spcAft>
              <a:buClr>
                <a:srgbClr val="000000"/>
              </a:buClr>
              <a:buSzPct val="100000"/>
              <a:buFont typeface="Arial" charset="0"/>
              <a:defRPr sz="3200">
                <a:solidFill>
                  <a:schemeClr val="bg1"/>
                </a:solidFill>
                <a:latin typeface="Arial" charset="0"/>
                <a:ea typeface="MS PGothic" charset="0"/>
                <a:cs typeface="MS PGothic" charset="0"/>
              </a:defRPr>
            </a:lvl7pPr>
            <a:lvl8pPr marL="3429000" indent="-228600" eaLnBrk="0" fontAlgn="base" hangingPunct="0">
              <a:spcBef>
                <a:spcPct val="0"/>
              </a:spcBef>
              <a:spcAft>
                <a:spcPct val="0"/>
              </a:spcAft>
              <a:buClr>
                <a:srgbClr val="000000"/>
              </a:buClr>
              <a:buSzPct val="100000"/>
              <a:buFont typeface="Arial" charset="0"/>
              <a:defRPr sz="3200">
                <a:solidFill>
                  <a:schemeClr val="bg1"/>
                </a:solidFill>
                <a:latin typeface="Arial" charset="0"/>
                <a:ea typeface="MS PGothic" charset="0"/>
                <a:cs typeface="MS PGothic" charset="0"/>
              </a:defRPr>
            </a:lvl8pPr>
            <a:lvl9pPr marL="3886200" indent="-228600" eaLnBrk="0" fontAlgn="base" hangingPunct="0">
              <a:spcBef>
                <a:spcPct val="0"/>
              </a:spcBef>
              <a:spcAft>
                <a:spcPct val="0"/>
              </a:spcAft>
              <a:buClr>
                <a:srgbClr val="000000"/>
              </a:buClr>
              <a:buSzPct val="100000"/>
              <a:buFont typeface="Arial" charset="0"/>
              <a:defRPr sz="3200">
                <a:solidFill>
                  <a:schemeClr val="bg1"/>
                </a:solidFill>
                <a:latin typeface="Arial" charset="0"/>
                <a:ea typeface="MS PGothic" charset="0"/>
                <a:cs typeface="MS PGothic" charset="0"/>
              </a:defRPr>
            </a:lvl9pPr>
          </a:lstStyle>
          <a:p>
            <a:pPr defTabSz="914400" eaLnBrk="1" hangingPunct="1"/>
            <a:r>
              <a:rPr lang="en-US" sz="1800">
                <a:solidFill>
                  <a:srgbClr val="3333CC"/>
                </a:solidFill>
              </a:rPr>
              <a:t>Strategy Development &amp; Tracking</a:t>
            </a:r>
          </a:p>
          <a:p>
            <a:pPr defTabSz="914400" eaLnBrk="1" hangingPunct="1">
              <a:buFontTx/>
              <a:buChar char="•"/>
            </a:pPr>
            <a:r>
              <a:rPr lang="en-US" sz="1400" i="1">
                <a:solidFill>
                  <a:srgbClr val="000000"/>
                </a:solidFill>
              </a:rPr>
              <a:t>Track progress against city’s mission &amp; strategy</a:t>
            </a:r>
          </a:p>
        </p:txBody>
      </p:sp>
      <p:sp>
        <p:nvSpPr>
          <p:cNvPr id="24" name="Text Box 13"/>
          <p:cNvSpPr txBox="1">
            <a:spLocks noChangeArrowheads="1"/>
          </p:cNvSpPr>
          <p:nvPr/>
        </p:nvSpPr>
        <p:spPr bwMode="auto">
          <a:xfrm>
            <a:off x="376238" y="3429000"/>
            <a:ext cx="2743200" cy="1066800"/>
          </a:xfrm>
          <a:prstGeom prst="rect">
            <a:avLst/>
          </a:prstGeom>
          <a:solidFill>
            <a:srgbClr val="CCFFFF"/>
          </a:solidFill>
          <a:ln>
            <a:noFill/>
          </a:ln>
          <a:effectLst>
            <a:prstShdw prst="shdw17" dist="17961" dir="2700000">
              <a:srgbClr val="007A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fontAlgn="auto">
              <a:spcBef>
                <a:spcPts val="0"/>
              </a:spcBef>
              <a:spcAft>
                <a:spcPts val="0"/>
              </a:spcAft>
              <a:buFont typeface="Arial" pitchFamily="34" charset="0"/>
              <a:buNone/>
              <a:defRPr/>
            </a:pPr>
            <a:r>
              <a:rPr lang="en-US" sz="1800" kern="0">
                <a:solidFill>
                  <a:srgbClr val="3333CC"/>
                </a:solidFill>
                <a:latin typeface="Arial" pitchFamily="34" charset="0"/>
                <a:ea typeface="ＭＳ Ｐゴシック" pitchFamily="34" charset="-128"/>
                <a:cs typeface="+mn-cs"/>
              </a:rPr>
              <a:t>Public Reporting &amp; Transparency</a:t>
            </a:r>
            <a:r>
              <a:rPr lang="en-US" sz="1800" kern="0">
                <a:solidFill>
                  <a:sysClr val="windowText" lastClr="000000"/>
                </a:solidFill>
                <a:latin typeface="Arial" pitchFamily="34" charset="0"/>
                <a:ea typeface="ＭＳ Ｐゴシック" pitchFamily="34" charset="-128"/>
                <a:cs typeface="+mn-cs"/>
              </a:rPr>
              <a:t> </a:t>
            </a:r>
          </a:p>
          <a:p>
            <a:pPr defTabSz="914400" fontAlgn="auto">
              <a:spcBef>
                <a:spcPts val="0"/>
              </a:spcBef>
              <a:spcAft>
                <a:spcPts val="0"/>
              </a:spcAft>
              <a:buFontTx/>
              <a:buChar char="•"/>
              <a:defRPr/>
            </a:pPr>
            <a:r>
              <a:rPr lang="en-US" sz="1400" i="1" kern="0">
                <a:solidFill>
                  <a:sysClr val="windowText" lastClr="000000"/>
                </a:solidFill>
                <a:latin typeface="Arial" pitchFamily="34" charset="0"/>
                <a:ea typeface="ＭＳ Ｐゴシック" pitchFamily="34" charset="-128"/>
                <a:cs typeface="+mn-cs"/>
              </a:rPr>
              <a:t>Provide public with information on government operations</a:t>
            </a:r>
          </a:p>
        </p:txBody>
      </p:sp>
      <p:sp>
        <p:nvSpPr>
          <p:cNvPr id="25" name="Text Box 14"/>
          <p:cNvSpPr txBox="1">
            <a:spLocks noChangeArrowheads="1"/>
          </p:cNvSpPr>
          <p:nvPr/>
        </p:nvSpPr>
        <p:spPr bwMode="auto">
          <a:xfrm>
            <a:off x="4338638" y="1447800"/>
            <a:ext cx="2911475" cy="1004888"/>
          </a:xfrm>
          <a:prstGeom prst="rect">
            <a:avLst/>
          </a:prstGeom>
          <a:solidFill>
            <a:srgbClr val="FFFF99"/>
          </a:solidFill>
          <a:ln>
            <a:noFill/>
          </a:ln>
          <a:effectLst>
            <a:prstShdw prst="shdw17" dist="17961" dir="2700000">
              <a:srgbClr val="007A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fontAlgn="auto">
              <a:spcBef>
                <a:spcPts val="0"/>
              </a:spcBef>
              <a:spcAft>
                <a:spcPts val="0"/>
              </a:spcAft>
              <a:buFont typeface="Arial" pitchFamily="34" charset="0"/>
              <a:buNone/>
              <a:defRPr/>
            </a:pPr>
            <a:r>
              <a:rPr lang="en-US" sz="1800" kern="0" dirty="0">
                <a:solidFill>
                  <a:srgbClr val="3333CC"/>
                </a:solidFill>
                <a:latin typeface="Arial" pitchFamily="34" charset="0"/>
                <a:ea typeface="ＭＳ Ｐゴシック" pitchFamily="34" charset="-128"/>
                <a:cs typeface="+mn-cs"/>
              </a:rPr>
              <a:t>Operations Management</a:t>
            </a:r>
          </a:p>
          <a:p>
            <a:pPr defTabSz="914400" fontAlgn="auto">
              <a:spcBef>
                <a:spcPts val="0"/>
              </a:spcBef>
              <a:spcAft>
                <a:spcPts val="0"/>
              </a:spcAft>
              <a:buFontTx/>
              <a:buChar char="•"/>
              <a:defRPr/>
            </a:pPr>
            <a:r>
              <a:rPr lang="en-US" sz="1400" i="1" kern="0" dirty="0">
                <a:solidFill>
                  <a:sysClr val="windowText" lastClr="000000"/>
                </a:solidFill>
                <a:latin typeface="Arial" pitchFamily="34" charset="0"/>
                <a:ea typeface="ＭＳ Ｐゴシック" pitchFamily="34" charset="-128"/>
                <a:cs typeface="+mn-cs"/>
              </a:rPr>
              <a:t>Identify &amp; solve operational issues</a:t>
            </a:r>
          </a:p>
          <a:p>
            <a:pPr defTabSz="914400" fontAlgn="auto">
              <a:spcBef>
                <a:spcPts val="0"/>
              </a:spcBef>
              <a:spcAft>
                <a:spcPts val="0"/>
              </a:spcAft>
              <a:buFontTx/>
              <a:buChar char="•"/>
              <a:defRPr/>
            </a:pPr>
            <a:endParaRPr lang="en-US" sz="1400" i="1" kern="0" dirty="0">
              <a:solidFill>
                <a:sysClr val="windowText" lastClr="000000"/>
              </a:solidFill>
              <a:latin typeface="Arial" pitchFamily="34" charset="0"/>
              <a:ea typeface="ＭＳ Ｐゴシック" pitchFamily="34" charset="-128"/>
              <a:cs typeface="+mn-cs"/>
            </a:endParaRPr>
          </a:p>
        </p:txBody>
      </p:sp>
      <p:sp>
        <p:nvSpPr>
          <p:cNvPr id="26" name="Text Box 15"/>
          <p:cNvSpPr txBox="1">
            <a:spLocks noChangeArrowheads="1"/>
          </p:cNvSpPr>
          <p:nvPr/>
        </p:nvSpPr>
        <p:spPr bwMode="auto">
          <a:xfrm>
            <a:off x="4491038" y="3429000"/>
            <a:ext cx="2743200" cy="1066800"/>
          </a:xfrm>
          <a:prstGeom prst="rect">
            <a:avLst/>
          </a:prstGeom>
          <a:solidFill>
            <a:srgbClr val="FFCC99"/>
          </a:solidFill>
          <a:ln>
            <a:noFill/>
          </a:ln>
          <a:effectLst>
            <a:prstShdw prst="shdw17" dist="17961" dir="2700000">
              <a:srgbClr val="007A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fontAlgn="auto">
              <a:spcBef>
                <a:spcPts val="0"/>
              </a:spcBef>
              <a:spcAft>
                <a:spcPts val="0"/>
              </a:spcAft>
              <a:buFont typeface="Arial" pitchFamily="34" charset="0"/>
              <a:buNone/>
              <a:defRPr/>
            </a:pPr>
            <a:r>
              <a:rPr lang="en-US" sz="1800" kern="0">
                <a:solidFill>
                  <a:srgbClr val="3333CC"/>
                </a:solidFill>
                <a:latin typeface="Arial" pitchFamily="34" charset="0"/>
                <a:ea typeface="ＭＳ Ｐゴシック" pitchFamily="34" charset="-128"/>
                <a:cs typeface="+mn-cs"/>
              </a:rPr>
              <a:t>Management Accountability</a:t>
            </a:r>
            <a:r>
              <a:rPr lang="en-US" sz="1800" kern="0">
                <a:solidFill>
                  <a:sysClr val="windowText" lastClr="000000"/>
                </a:solidFill>
                <a:latin typeface="Arial" pitchFamily="34" charset="0"/>
                <a:ea typeface="ＭＳ Ｐゴシック" pitchFamily="34" charset="-128"/>
                <a:cs typeface="+mn-cs"/>
              </a:rPr>
              <a:t> </a:t>
            </a:r>
          </a:p>
          <a:p>
            <a:pPr defTabSz="914400" fontAlgn="auto">
              <a:spcBef>
                <a:spcPts val="0"/>
              </a:spcBef>
              <a:spcAft>
                <a:spcPts val="0"/>
              </a:spcAft>
              <a:buFontTx/>
              <a:buChar char="•"/>
              <a:defRPr/>
            </a:pPr>
            <a:r>
              <a:rPr lang="en-US" sz="1400" i="1" kern="0">
                <a:solidFill>
                  <a:sysClr val="windowText" lastClr="000000"/>
                </a:solidFill>
                <a:latin typeface="Arial" pitchFamily="34" charset="0"/>
                <a:ea typeface="ＭＳ Ｐゴシック" pitchFamily="34" charset="-128"/>
                <a:cs typeface="+mn-cs"/>
              </a:rPr>
              <a:t>Hold managers accountable for performance</a:t>
            </a:r>
          </a:p>
        </p:txBody>
      </p:sp>
      <p:sp>
        <p:nvSpPr>
          <p:cNvPr id="65546" name="AutoShape 2"/>
          <p:cNvSpPr>
            <a:spLocks noChangeArrowheads="1"/>
          </p:cNvSpPr>
          <p:nvPr/>
        </p:nvSpPr>
        <p:spPr bwMode="auto">
          <a:xfrm flipH="1">
            <a:off x="1600200" y="4648200"/>
            <a:ext cx="6019800" cy="2133600"/>
          </a:xfrm>
          <a:prstGeom prst="roundRect">
            <a:avLst>
              <a:gd name="adj" fmla="val 12833"/>
            </a:avLst>
          </a:prstGeom>
          <a:gradFill rotWithShape="1">
            <a:gsLst>
              <a:gs pos="0">
                <a:srgbClr val="C7F3F9">
                  <a:alpha val="75000"/>
                </a:srgbClr>
              </a:gs>
              <a:gs pos="100000">
                <a:srgbClr val="FFFFFF"/>
              </a:gs>
            </a:gsLst>
            <a:lin ang="0" scaled="1"/>
          </a:gradFill>
          <a:ln w="12700">
            <a:solidFill>
              <a:srgbClr val="C0F1F8"/>
            </a:solidFill>
            <a:round/>
            <a:headEnd/>
            <a:tailEnd/>
          </a:ln>
        </p:spPr>
        <p:txBody>
          <a:bodyPr/>
          <a:lstStyle/>
          <a:p>
            <a:r>
              <a:rPr lang="en-US" sz="1400" b="1" i="1" dirty="0">
                <a:solidFill>
                  <a:schemeClr val="tx1"/>
                </a:solidFill>
              </a:rPr>
              <a:t>Priority Enhancements</a:t>
            </a:r>
          </a:p>
          <a:p>
            <a:pPr>
              <a:buFont typeface="Arial" charset="0"/>
              <a:buChar char="•"/>
            </a:pPr>
            <a:r>
              <a:rPr lang="en-US" sz="1400" dirty="0">
                <a:solidFill>
                  <a:schemeClr val="tx1"/>
                </a:solidFill>
              </a:rPr>
              <a:t>Develop ‘State of the City’ Scorecard or Mayoral Dashboard</a:t>
            </a:r>
          </a:p>
          <a:p>
            <a:pPr>
              <a:buFont typeface="Arial" charset="0"/>
              <a:buChar char="•"/>
            </a:pPr>
            <a:r>
              <a:rPr lang="en-US" sz="1400" dirty="0">
                <a:solidFill>
                  <a:schemeClr val="tx1"/>
                </a:solidFill>
              </a:rPr>
              <a:t>Automate existing reports while improving KPIs</a:t>
            </a:r>
          </a:p>
          <a:p>
            <a:endParaRPr lang="en-US" sz="1400" b="1" i="1" dirty="0">
              <a:solidFill>
                <a:schemeClr val="tx1"/>
              </a:solidFill>
            </a:endParaRPr>
          </a:p>
          <a:p>
            <a:r>
              <a:rPr lang="en-US" sz="1400" b="1" i="1" dirty="0">
                <a:solidFill>
                  <a:schemeClr val="tx1"/>
                </a:solidFill>
              </a:rPr>
              <a:t>Followed by:</a:t>
            </a:r>
          </a:p>
          <a:p>
            <a:pPr>
              <a:buFont typeface="Arial" charset="0"/>
              <a:buChar char="•"/>
            </a:pPr>
            <a:r>
              <a:rPr lang="en-US" sz="1400" dirty="0">
                <a:solidFill>
                  <a:schemeClr val="tx1"/>
                </a:solidFill>
              </a:rPr>
              <a:t>Deeper operational performance reporting in select areas</a:t>
            </a:r>
          </a:p>
          <a:p>
            <a:pPr>
              <a:buFont typeface="Arial" charset="0"/>
              <a:buChar char="•"/>
            </a:pPr>
            <a:r>
              <a:rPr lang="en-US" sz="1400" dirty="0">
                <a:solidFill>
                  <a:schemeClr val="tx1"/>
                </a:solidFill>
              </a:rPr>
              <a:t>Evolution of </a:t>
            </a:r>
            <a:r>
              <a:rPr lang="en-US" sz="1400" dirty="0" err="1">
                <a:solidFill>
                  <a:schemeClr val="tx1"/>
                </a:solidFill>
              </a:rPr>
              <a:t>BlightStat</a:t>
            </a:r>
            <a:r>
              <a:rPr lang="en-US" sz="1400" dirty="0">
                <a:solidFill>
                  <a:schemeClr val="tx1"/>
                </a:solidFill>
              </a:rPr>
              <a:t> to increase strategic focus</a:t>
            </a:r>
          </a:p>
          <a:p>
            <a:pPr>
              <a:buFont typeface="Arial" charset="0"/>
              <a:buChar char="•"/>
            </a:pPr>
            <a:r>
              <a:rPr lang="en-US" sz="1400" dirty="0">
                <a:solidFill>
                  <a:schemeClr val="tx1"/>
                </a:solidFill>
              </a:rPr>
              <a:t>Adoption of new STAT programs for multi-agency, cross-sector issues</a:t>
            </a:r>
          </a:p>
          <a:p>
            <a:pPr>
              <a:buFont typeface="Arial" charset="0"/>
              <a:buChar char="•"/>
            </a:pPr>
            <a:r>
              <a:rPr lang="en-US" sz="1400" dirty="0">
                <a:solidFill>
                  <a:schemeClr val="tx1"/>
                </a:solidFill>
              </a:rPr>
              <a:t>Extended public information sharing on neighborhood outcomes</a:t>
            </a:r>
          </a:p>
        </p:txBody>
      </p:sp>
      <p:sp>
        <p:nvSpPr>
          <p:cNvPr id="28" name="Oval 5"/>
          <p:cNvSpPr>
            <a:spLocks noChangeArrowheads="1"/>
          </p:cNvSpPr>
          <p:nvPr/>
        </p:nvSpPr>
        <p:spPr bwMode="auto">
          <a:xfrm>
            <a:off x="2662238" y="2536825"/>
            <a:ext cx="2286000" cy="909638"/>
          </a:xfrm>
          <a:prstGeom prst="ellipse">
            <a:avLst/>
          </a:prstGeom>
          <a:solidFill>
            <a:srgbClr val="3333CC"/>
          </a:solidFill>
          <a:ln>
            <a:noFill/>
          </a:ln>
          <a:effectLst>
            <a:prstShdw prst="shdw17" dist="17961" dir="2700000">
              <a:srgbClr val="007A5C">
                <a:alpha val="74997"/>
              </a:srgbClr>
            </a:prstShd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defTabSz="914400" fontAlgn="auto">
              <a:spcBef>
                <a:spcPts val="0"/>
              </a:spcBef>
              <a:spcAft>
                <a:spcPts val="0"/>
              </a:spcAft>
              <a:buFont typeface="Arial" pitchFamily="34" charset="0"/>
              <a:buNone/>
              <a:defRPr/>
            </a:pPr>
            <a:r>
              <a:rPr lang="en-US" sz="1800" kern="0" dirty="0">
                <a:solidFill>
                  <a:srgbClr val="FFFFFF"/>
                </a:solidFill>
                <a:latin typeface="Arial" pitchFamily="34" charset="0"/>
                <a:ea typeface="ＭＳ Ｐゴシック" pitchFamily="34" charset="-128"/>
                <a:cs typeface="+mn-cs"/>
              </a:rPr>
              <a:t>Performance</a:t>
            </a:r>
          </a:p>
          <a:p>
            <a:pPr algn="ctr" defTabSz="914400" fontAlgn="auto">
              <a:spcBef>
                <a:spcPts val="0"/>
              </a:spcBef>
              <a:spcAft>
                <a:spcPts val="0"/>
              </a:spcAft>
              <a:buFont typeface="Arial" pitchFamily="34" charset="0"/>
              <a:buNone/>
              <a:defRPr/>
            </a:pPr>
            <a:r>
              <a:rPr lang="en-US" sz="1800" kern="0" dirty="0">
                <a:solidFill>
                  <a:srgbClr val="FFFFFF"/>
                </a:solidFill>
                <a:latin typeface="Arial" pitchFamily="34" charset="0"/>
                <a:ea typeface="ＭＳ Ｐゴシック" pitchFamily="34" charset="-128"/>
                <a:cs typeface="+mn-cs"/>
              </a:rPr>
              <a:t>Management</a:t>
            </a:r>
          </a:p>
        </p:txBody>
      </p:sp>
      <p:sp>
        <p:nvSpPr>
          <p:cNvPr id="36877" name="Rectangle 15"/>
          <p:cNvSpPr>
            <a:spLocks noChangeArrowheads="1"/>
          </p:cNvSpPr>
          <p:nvPr/>
        </p:nvSpPr>
        <p:spPr bwMode="gray">
          <a:xfrm flipH="1">
            <a:off x="8148638" y="3987800"/>
            <a:ext cx="533400" cy="431800"/>
          </a:xfrm>
          <a:prstGeom prst="rect">
            <a:avLst/>
          </a:prstGeom>
          <a:solidFill>
            <a:srgbClr val="FFCC81"/>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Wingdings" charset="0"/>
              <a:buNone/>
              <a:defRPr/>
            </a:pPr>
            <a:r>
              <a:rPr lang="en-US" sz="1100" b="1">
                <a:solidFill>
                  <a:srgbClr val="000000"/>
                </a:solidFill>
                <a:ea typeface="ＭＳ Ｐゴシック" charset="0"/>
                <a:cs typeface="ＭＳ Ｐゴシック" charset="0"/>
              </a:rPr>
              <a:t>Low</a:t>
            </a:r>
          </a:p>
        </p:txBody>
      </p:sp>
      <p:sp>
        <p:nvSpPr>
          <p:cNvPr id="36878" name="Rectangle 16"/>
          <p:cNvSpPr>
            <a:spLocks noChangeArrowheads="1"/>
          </p:cNvSpPr>
          <p:nvPr/>
        </p:nvSpPr>
        <p:spPr bwMode="gray">
          <a:xfrm flipH="1">
            <a:off x="8148638" y="2243138"/>
            <a:ext cx="533400" cy="431800"/>
          </a:xfrm>
          <a:prstGeom prst="rect">
            <a:avLst/>
          </a:prstGeom>
          <a:solidFill>
            <a:srgbClr val="CCFFCC"/>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Wingdings" charset="0"/>
              <a:buNone/>
              <a:defRPr/>
            </a:pPr>
            <a:r>
              <a:rPr lang="en-US" sz="1100" b="1">
                <a:solidFill>
                  <a:srgbClr val="000000"/>
                </a:solidFill>
                <a:ea typeface="ＭＳ Ｐゴシック" charset="0"/>
                <a:cs typeface="ＭＳ Ｐゴシック" charset="0"/>
              </a:rPr>
              <a:t>Low</a:t>
            </a:r>
          </a:p>
        </p:txBody>
      </p:sp>
      <p:sp>
        <p:nvSpPr>
          <p:cNvPr id="36879" name="Rectangle 17"/>
          <p:cNvSpPr>
            <a:spLocks noChangeArrowheads="1"/>
          </p:cNvSpPr>
          <p:nvPr/>
        </p:nvSpPr>
        <p:spPr bwMode="gray">
          <a:xfrm flipH="1">
            <a:off x="8148638" y="2819400"/>
            <a:ext cx="533400" cy="431800"/>
          </a:xfrm>
          <a:prstGeom prst="rect">
            <a:avLst/>
          </a:prstGeom>
          <a:solidFill>
            <a:srgbClr val="FFFF99"/>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Wingdings" charset="0"/>
              <a:buNone/>
              <a:defRPr/>
            </a:pPr>
            <a:r>
              <a:rPr lang="en-US" sz="1100" b="1">
                <a:solidFill>
                  <a:srgbClr val="000000"/>
                </a:solidFill>
                <a:ea typeface="ＭＳ Ｐゴシック" charset="0"/>
                <a:cs typeface="ＭＳ Ｐゴシック" charset="0"/>
              </a:rPr>
              <a:t>Medium</a:t>
            </a:r>
          </a:p>
        </p:txBody>
      </p:sp>
      <p:sp>
        <p:nvSpPr>
          <p:cNvPr id="36880" name="Rectangle 18"/>
          <p:cNvSpPr>
            <a:spLocks noChangeArrowheads="1"/>
          </p:cNvSpPr>
          <p:nvPr/>
        </p:nvSpPr>
        <p:spPr bwMode="gray">
          <a:xfrm flipH="1">
            <a:off x="8148638" y="3362325"/>
            <a:ext cx="533400" cy="523875"/>
          </a:xfrm>
          <a:prstGeom prst="rect">
            <a:avLst/>
          </a:prstGeom>
          <a:solidFill>
            <a:srgbClr val="CCFFFF"/>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Wingdings" charset="0"/>
              <a:buNone/>
              <a:defRPr/>
            </a:pPr>
            <a:r>
              <a:rPr lang="en-US" sz="1100" b="1">
                <a:solidFill>
                  <a:srgbClr val="000000"/>
                </a:solidFill>
                <a:ea typeface="ＭＳ Ｐゴシック" charset="0"/>
                <a:cs typeface="ＭＳ Ｐゴシック" charset="0"/>
              </a:rPr>
              <a:t>Medium</a:t>
            </a:r>
          </a:p>
        </p:txBody>
      </p:sp>
      <p:sp>
        <p:nvSpPr>
          <p:cNvPr id="33" name="Rectangle 29"/>
          <p:cNvSpPr>
            <a:spLocks noChangeArrowheads="1"/>
          </p:cNvSpPr>
          <p:nvPr/>
        </p:nvSpPr>
        <p:spPr bwMode="gray">
          <a:xfrm flipH="1">
            <a:off x="7767638" y="1752600"/>
            <a:ext cx="1219200" cy="381000"/>
          </a:xfrm>
          <a:prstGeom prst="rect">
            <a:avLst/>
          </a:prstGeom>
          <a:solidFill>
            <a:srgbClr val="3333CC"/>
          </a:solidFill>
          <a:ln w="9525">
            <a:solidFill>
              <a:srgbClr val="FF0066"/>
            </a:solidFill>
            <a:miter lim="800000"/>
            <a:headEnd/>
            <a:tailEnd/>
          </a:ln>
          <a:effectLst/>
          <a:extLs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txBody>
          <a:bodyPr anchor="ctr"/>
          <a:lstStyle/>
          <a:p>
            <a:pPr algn="ctr" defTabSz="914400" fontAlgn="auto">
              <a:spcBef>
                <a:spcPts val="0"/>
              </a:spcBef>
              <a:spcAft>
                <a:spcPts val="0"/>
              </a:spcAft>
              <a:buClrTx/>
              <a:buSzTx/>
              <a:buFont typeface="Wingdings" pitchFamily="2" charset="2"/>
              <a:buNone/>
              <a:defRPr/>
            </a:pPr>
            <a:r>
              <a:rPr lang="en-US" sz="1200" b="1" kern="0">
                <a:solidFill>
                  <a:srgbClr val="FFFFFF"/>
                </a:solidFill>
                <a:latin typeface="Arial" pitchFamily="34" charset="0"/>
                <a:ea typeface="ＭＳ Ｐゴシック" pitchFamily="34" charset="-128"/>
                <a:cs typeface="+mn-cs"/>
              </a:rPr>
              <a:t>Current NOLA Focus</a:t>
            </a:r>
          </a:p>
        </p:txBody>
      </p:sp>
      <p:sp>
        <p:nvSpPr>
          <p:cNvPr id="33809" name="Rectangle 2"/>
          <p:cNvSpPr>
            <a:spLocks noChangeArrowheads="1"/>
          </p:cNvSpPr>
          <p:nvPr/>
        </p:nvSpPr>
        <p:spPr bwMode="auto">
          <a:xfrm>
            <a:off x="228600" y="609600"/>
            <a:ext cx="8915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90000"/>
              </a:lnSpc>
              <a:buClr>
                <a:srgbClr val="000000"/>
              </a:buClr>
              <a:buSzPct val="100000"/>
              <a:buFont typeface="Times New Roman" pitchFamily="18" charset="0"/>
              <a:buNone/>
            </a:pPr>
            <a:r>
              <a:rPr lang="en-US" sz="2000" b="1" dirty="0">
                <a:solidFill>
                  <a:schemeClr val="hlink"/>
                </a:solidFill>
                <a:latin typeface="Arial Narrow" pitchFamily="34" charset="0"/>
              </a:rPr>
              <a:t>Planning and Performance Management – Analysis / Recommendations</a:t>
            </a:r>
          </a:p>
        </p:txBody>
      </p:sp>
    </p:spTree>
    <p:extLst>
      <p:ext uri="{BB962C8B-B14F-4D97-AF65-F5344CB8AC3E}">
        <p14:creationId xmlns:p14="http://schemas.microsoft.com/office/powerpoint/2010/main" val="36898046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76200" y="609600"/>
            <a:ext cx="8229600" cy="457200"/>
          </a:xfrm>
          <a:noFill/>
          <a:ln w="9525">
            <a:noFill/>
            <a:miter lim="800000"/>
            <a:headEnd/>
            <a:tailEnd/>
          </a:ln>
        </p:spPr>
        <p:txBody>
          <a:bodyPr lIns="0" tIns="0" rIns="0" bIns="0"/>
          <a:lstStyle/>
          <a:p>
            <a:pPr defTabSz="457200">
              <a:buClr>
                <a:srgbClr val="000000"/>
              </a:buClr>
              <a:buSzPct val="100000"/>
              <a:buFont typeface="Times New Roman" pitchFamily="18" charset="0"/>
              <a:buNone/>
            </a:pPr>
            <a:r>
              <a:rPr lang="en-US" sz="2000" b="1" kern="1200">
                <a:latin typeface="Arial Narrow" pitchFamily="34" charset="0"/>
                <a:ea typeface="MS PGothic" pitchFamily="34" charset="-128"/>
                <a:cs typeface="Arial" charset="0"/>
              </a:rPr>
              <a:t>Use heat maps to visualize performance gaps and problem areas</a:t>
            </a:r>
          </a:p>
        </p:txBody>
      </p:sp>
      <p:pic>
        <p:nvPicPr>
          <p:cNvPr id="2" name="Picture 1"/>
          <p:cNvPicPr>
            <a:picLocks noChangeAspect="1"/>
          </p:cNvPicPr>
          <p:nvPr/>
        </p:nvPicPr>
        <p:blipFill>
          <a:blip r:embed="rId3"/>
          <a:stretch>
            <a:fillRect/>
          </a:stretch>
        </p:blipFill>
        <p:spPr>
          <a:xfrm>
            <a:off x="1295400" y="1143000"/>
            <a:ext cx="6522044" cy="5715000"/>
          </a:xfrm>
          <a:prstGeom prst="rect">
            <a:avLst/>
          </a:prstGeom>
        </p:spPr>
      </p:pic>
    </p:spTree>
    <p:extLst>
      <p:ext uri="{BB962C8B-B14F-4D97-AF65-F5344CB8AC3E}">
        <p14:creationId xmlns:p14="http://schemas.microsoft.com/office/powerpoint/2010/main" val="14769295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Connecting Business and IT: Use the TOGAF ADM as a method for creating and evolving your enterprise architecture to meet business needs</a:t>
            </a:r>
            <a:endParaRPr lang="en-US" dirty="0"/>
          </a:p>
        </p:txBody>
      </p:sp>
      <p:sp>
        <p:nvSpPr>
          <p:cNvPr id="4" name="Slide Number Placeholder 3"/>
          <p:cNvSpPr>
            <a:spLocks noGrp="1"/>
          </p:cNvSpPr>
          <p:nvPr>
            <p:ph type="sldNum" sz="quarter" idx="10"/>
          </p:nvPr>
        </p:nvSpPr>
        <p:spPr/>
        <p:txBody>
          <a:bodyPr/>
          <a:lstStyle/>
          <a:p>
            <a:pPr>
              <a:defRPr/>
            </a:pPr>
            <a:fld id="{7D9B48A4-E632-5B42-BF3B-ED21167EE68F}" type="slidenum">
              <a:rPr lang="en-US" smtClean="0"/>
              <a:pPr>
                <a:defRPr/>
              </a:pPr>
              <a:t>17</a:t>
            </a:fld>
            <a:endParaRPr lang="en-US"/>
          </a:p>
        </p:txBody>
      </p:sp>
      <p:pic>
        <p:nvPicPr>
          <p:cNvPr id="1331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95400"/>
            <a:ext cx="42672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stretch>
            <a:fillRect/>
          </a:stretch>
        </p:blipFill>
        <p:spPr>
          <a:xfrm>
            <a:off x="6172200" y="1295400"/>
            <a:ext cx="1295400" cy="1214438"/>
          </a:xfrm>
          <a:prstGeom prst="rect">
            <a:avLst/>
          </a:prstGeom>
        </p:spPr>
      </p:pic>
      <p:sp>
        <p:nvSpPr>
          <p:cNvPr id="7" name="Striped Right Arrow 6"/>
          <p:cNvSpPr/>
          <p:nvPr/>
        </p:nvSpPr>
        <p:spPr bwMode="auto">
          <a:xfrm rot="8054459" flipV="1">
            <a:off x="5513166" y="2562764"/>
            <a:ext cx="978408" cy="487604"/>
          </a:xfrm>
          <a:prstGeom prst="stripedRightArrow">
            <a:avLst/>
          </a:prstGeom>
          <a:gradFill flip="none" rotWithShape="1">
            <a:gsLst>
              <a:gs pos="0">
                <a:srgbClr val="0099CC">
                  <a:alpha val="22000"/>
                </a:srgbClr>
              </a:gs>
              <a:gs pos="100000">
                <a:srgbClr val="FFFFFF">
                  <a:alpha val="22000"/>
                </a:srgbClr>
              </a:gs>
            </a:gsLst>
            <a:lin ang="0" scaled="1"/>
            <a:tileRect/>
          </a:gradFill>
          <a:ln w="38100">
            <a:solidFill>
              <a:schemeClr val="tx1">
                <a:alpha val="50195"/>
              </a:schemeClr>
            </a:solidFill>
            <a:round/>
            <a:headEnd/>
            <a:tailEnd/>
          </a:ln>
          <a:effectLst>
            <a:outerShdw blurRad="50800" dist="38100" dir="2700000" algn="tl" rotWithShape="0">
              <a:srgbClr val="000000">
                <a:alpha val="43000"/>
              </a:srgbClr>
            </a:outerShdw>
          </a:effectLst>
        </p:spPr>
        <p:txBody>
          <a:bodyPr vert="horz" wrap="none" rtlCol="0" anchor="ctr" anchorCtr="1"/>
          <a:lstStyle/>
          <a:p>
            <a:pPr algn="ctr"/>
            <a:r>
              <a:rPr lang="en-US" sz="1600" b="1" dirty="0" smtClean="0">
                <a:solidFill>
                  <a:srgbClr val="000000"/>
                </a:solidFill>
              </a:rPr>
              <a:t>Extends</a:t>
            </a:r>
            <a:endParaRPr lang="en-US" sz="1600" b="1" dirty="0">
              <a:solidFill>
                <a:srgbClr val="000000"/>
              </a:solidFill>
            </a:endParaRPr>
          </a:p>
        </p:txBody>
      </p:sp>
    </p:spTree>
    <p:extLst>
      <p:ext uri="{BB962C8B-B14F-4D97-AF65-F5344CB8AC3E}">
        <p14:creationId xmlns:p14="http://schemas.microsoft.com/office/powerpoint/2010/main" val="3576234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6D81AF9-4658-BB42-A270-2AC75DE72EA2}" type="slidenum">
              <a:rPr lang="en-US"/>
              <a:pPr/>
              <a:t>18</a:t>
            </a:fld>
            <a:endParaRPr lang="en-US"/>
          </a:p>
        </p:txBody>
      </p:sp>
      <p:sp>
        <p:nvSpPr>
          <p:cNvPr id="922626" name="Rectangle 2"/>
          <p:cNvSpPr>
            <a:spLocks noGrp="1" noChangeArrowheads="1"/>
          </p:cNvSpPr>
          <p:nvPr>
            <p:ph type="title"/>
          </p:nvPr>
        </p:nvSpPr>
        <p:spPr>
          <a:xfrm>
            <a:off x="77788" y="533400"/>
            <a:ext cx="8990012" cy="1077913"/>
          </a:xfrm>
        </p:spPr>
        <p:txBody>
          <a:bodyPr/>
          <a:lstStyle/>
          <a:p>
            <a:r>
              <a:rPr lang="en-US" dirty="0" smtClean="0"/>
              <a:t>The Service Delivery Workbench and related </a:t>
            </a:r>
            <a:r>
              <a:rPr lang="en-US" dirty="0" err="1" smtClean="0"/>
              <a:t>SaaS</a:t>
            </a:r>
            <a:r>
              <a:rPr lang="en-US" dirty="0" smtClean="0"/>
              <a:t> offerings can be delivered in the Cloud</a:t>
            </a:r>
            <a:endParaRPr lang="en-US" dirty="0"/>
          </a:p>
        </p:txBody>
      </p:sp>
      <p:sp>
        <p:nvSpPr>
          <p:cNvPr id="922627" name="Rectangle 3"/>
          <p:cNvSpPr>
            <a:spLocks noGrp="1" noChangeArrowheads="1"/>
          </p:cNvSpPr>
          <p:nvPr>
            <p:ph type="body" idx="1"/>
          </p:nvPr>
        </p:nvSpPr>
        <p:spPr>
          <a:xfrm>
            <a:off x="153988" y="1524000"/>
            <a:ext cx="8782050" cy="4532313"/>
          </a:xfrm>
        </p:spPr>
        <p:txBody>
          <a:bodyPr/>
          <a:lstStyle/>
          <a:p>
            <a:r>
              <a:rPr lang="en-US" u="sng" dirty="0">
                <a:hlinkClick r:id="rId3"/>
              </a:rPr>
              <a:t>Planning and Budgeting for Smarter Government Powered by </a:t>
            </a:r>
            <a:r>
              <a:rPr lang="en-US" u="sng" dirty="0" smtClean="0">
                <a:hlinkClick r:id="rId3"/>
              </a:rPr>
              <a:t>CloudOne</a:t>
            </a:r>
            <a:endParaRPr lang="en-US" u="sng" dirty="0" smtClean="0"/>
          </a:p>
          <a:p>
            <a:r>
              <a:rPr lang="en-US" sz="1600" dirty="0" smtClean="0"/>
              <a:t>IBM </a:t>
            </a:r>
            <a:r>
              <a:rPr lang="en-US" sz="1600" dirty="0"/>
              <a:t>Rational System Architect </a:t>
            </a:r>
            <a:r>
              <a:rPr lang="en-US" sz="1600" dirty="0" smtClean="0"/>
              <a:t>– Core SDW capabilities</a:t>
            </a:r>
            <a:r>
              <a:rPr lang="en-US" sz="1600" b="1" dirty="0"/>
              <a:t>	</a:t>
            </a:r>
          </a:p>
          <a:p>
            <a:r>
              <a:rPr lang="en-US" sz="1600" dirty="0"/>
              <a:t>IBM Rational System Architect Publisher Add </a:t>
            </a:r>
            <a:r>
              <a:rPr lang="en-US" sz="1600" dirty="0" smtClean="0"/>
              <a:t>– to publish models to the web</a:t>
            </a:r>
          </a:p>
          <a:p>
            <a:r>
              <a:rPr lang="en-US" sz="1600" dirty="0" smtClean="0"/>
              <a:t>IBM </a:t>
            </a:r>
            <a:r>
              <a:rPr lang="en-US" sz="1600" dirty="0"/>
              <a:t>Rational System Architect </a:t>
            </a:r>
            <a:r>
              <a:rPr lang="en-US" sz="1600" dirty="0" smtClean="0"/>
              <a:t>XT - for business analyst Web Access</a:t>
            </a:r>
            <a:r>
              <a:rPr lang="en-US" sz="1600" dirty="0"/>
              <a:t>	</a:t>
            </a:r>
          </a:p>
          <a:p>
            <a:r>
              <a:rPr lang="en-US" sz="1600" dirty="0"/>
              <a:t>IBM </a:t>
            </a:r>
            <a:r>
              <a:rPr lang="en-US" sz="1600" dirty="0" smtClean="0"/>
              <a:t>Rational </a:t>
            </a:r>
            <a:r>
              <a:rPr lang="en-US" sz="1600" dirty="0"/>
              <a:t>Publishing </a:t>
            </a:r>
            <a:r>
              <a:rPr lang="en-US" sz="1600" dirty="0" smtClean="0"/>
              <a:t>Engine – for document generation</a:t>
            </a:r>
            <a:endParaRPr lang="en-US" sz="1600" dirty="0"/>
          </a:p>
          <a:p>
            <a:r>
              <a:rPr lang="en-US" sz="1600" dirty="0"/>
              <a:t>Rational Focal Point </a:t>
            </a:r>
            <a:r>
              <a:rPr lang="en-US" sz="1600" dirty="0" smtClean="0"/>
              <a:t>– for prioritization, planning and portfolio management</a:t>
            </a:r>
          </a:p>
          <a:p>
            <a:r>
              <a:rPr lang="en-US" dirty="0" smtClean="0"/>
              <a:t>Lotus Connections (or Lotus </a:t>
            </a:r>
            <a:r>
              <a:rPr lang="en-US" dirty="0" err="1" smtClean="0"/>
              <a:t>Quickr</a:t>
            </a:r>
            <a:r>
              <a:rPr lang="en-US" dirty="0" smtClean="0"/>
              <a:t>) – for collaboration on planning and other activities within and across government organizational boundaries</a:t>
            </a:r>
          </a:p>
          <a:p>
            <a:r>
              <a:rPr lang="en-US" sz="1600" dirty="0" smtClean="0"/>
              <a:t>MISA MRM VPC – For the purpose of managing and governing the MRM by the MRM Working Group as directed by the MRM Steering Committee</a:t>
            </a:r>
            <a:br>
              <a:rPr lang="en-US" sz="1600" dirty="0" smtClean="0"/>
            </a:br>
            <a:endParaRPr lang="en-US" sz="1400" dirty="0"/>
          </a:p>
          <a:p>
            <a:r>
              <a:rPr lang="en-US" sz="1600" dirty="0" smtClean="0"/>
              <a:t>Hosting Services:</a:t>
            </a:r>
            <a:endParaRPr lang="en-US" sz="1600" dirty="0"/>
          </a:p>
          <a:p>
            <a:pPr lvl="1"/>
            <a:r>
              <a:rPr lang="en-US" sz="1400" dirty="0"/>
              <a:t>Standard 2-5 Product </a:t>
            </a:r>
            <a:r>
              <a:rPr lang="en-US" sz="1400" dirty="0" smtClean="0"/>
              <a:t>offering</a:t>
            </a:r>
            <a:endParaRPr lang="en-US" sz="1400" dirty="0"/>
          </a:p>
          <a:p>
            <a:pPr lvl="1"/>
            <a:r>
              <a:rPr lang="en-US" sz="1400" dirty="0"/>
              <a:t>25G storage included </a:t>
            </a:r>
            <a:endParaRPr lang="en-US" sz="1400" dirty="0" smtClean="0"/>
          </a:p>
          <a:p>
            <a:pPr lvl="1"/>
            <a:r>
              <a:rPr lang="en-US" sz="1400" dirty="0" smtClean="0"/>
              <a:t>Standard </a:t>
            </a:r>
            <a:r>
              <a:rPr lang="en-US" sz="1400" dirty="0"/>
              <a:t>BW included</a:t>
            </a:r>
          </a:p>
        </p:txBody>
      </p:sp>
    </p:spTree>
    <p:extLst>
      <p:ext uri="{BB962C8B-B14F-4D97-AF65-F5344CB8AC3E}">
        <p14:creationId xmlns:p14="http://schemas.microsoft.com/office/powerpoint/2010/main" val="278099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2"/>
          <p:cNvSpPr>
            <a:spLocks noChangeArrowheads="1"/>
          </p:cNvSpPr>
          <p:nvPr/>
        </p:nvSpPr>
        <p:spPr bwMode="auto">
          <a:xfrm flipH="1">
            <a:off x="533400" y="1447800"/>
            <a:ext cx="8077200" cy="4724400"/>
          </a:xfrm>
          <a:prstGeom prst="roundRect">
            <a:avLst>
              <a:gd name="adj" fmla="val 12833"/>
            </a:avLst>
          </a:prstGeom>
          <a:gradFill rotWithShape="1">
            <a:gsLst>
              <a:gs pos="0">
                <a:srgbClr val="C7F3F9">
                  <a:alpha val="75000"/>
                </a:srgbClr>
              </a:gs>
              <a:gs pos="100000">
                <a:srgbClr val="FFFFFF"/>
              </a:gs>
            </a:gsLst>
            <a:lin ang="0" scaled="1"/>
          </a:gradFill>
          <a:ln w="12700">
            <a:solidFill>
              <a:srgbClr val="C0F1F8"/>
            </a:solidFill>
            <a:round/>
            <a:headEnd/>
            <a:tailEnd/>
          </a:ln>
        </p:spPr>
        <p:txBody>
          <a:bodyPr wrap="none"/>
          <a:lstStyle/>
          <a:p>
            <a:pPr>
              <a:buClr>
                <a:srgbClr val="000000"/>
              </a:buClr>
              <a:buSzPct val="100000"/>
              <a:buFont typeface="Arial" charset="0"/>
              <a:buNone/>
            </a:pPr>
            <a:endParaRPr lang="en-US"/>
          </a:p>
        </p:txBody>
      </p:sp>
      <p:sp>
        <p:nvSpPr>
          <p:cNvPr id="19458" name="Rectangle 2"/>
          <p:cNvSpPr>
            <a:spLocks noGrp="1" noChangeArrowheads="1"/>
          </p:cNvSpPr>
          <p:nvPr>
            <p:ph type="title" idx="4294967295"/>
          </p:nvPr>
        </p:nvSpPr>
        <p:spPr/>
        <p:txBody>
          <a:bodyPr/>
          <a:lstStyle/>
          <a:p>
            <a:r>
              <a:rPr lang="en-US" b="1" dirty="0" smtClean="0">
                <a:latin typeface="Arial Narrow" pitchFamily="34" charset="0"/>
                <a:ea typeface="MS PGothic" pitchFamily="34" charset="-128"/>
              </a:rPr>
              <a:t>No matter the variable forces at play, often the core issue is the lack of a cohesive and inclusive process</a:t>
            </a:r>
          </a:p>
        </p:txBody>
      </p:sp>
      <p:sp>
        <p:nvSpPr>
          <p:cNvPr id="19459" name="Rectangle 3"/>
          <p:cNvSpPr>
            <a:spLocks noGrp="1" noChangeArrowheads="1"/>
          </p:cNvSpPr>
          <p:nvPr>
            <p:ph type="body" idx="4294967295"/>
          </p:nvPr>
        </p:nvSpPr>
        <p:spPr>
          <a:xfrm>
            <a:off x="762000" y="2286000"/>
            <a:ext cx="8001000" cy="4724400"/>
          </a:xfrm>
        </p:spPr>
        <p:txBody>
          <a:bodyPr/>
          <a:lstStyle/>
          <a:p>
            <a:pPr marL="457200" indent="-457200">
              <a:buFont typeface="Arial" charset="0"/>
              <a:buAutoNum type="arabicPeriod"/>
            </a:pPr>
            <a:r>
              <a:rPr lang="en-US" sz="2000" b="1" dirty="0" smtClean="0">
                <a:solidFill>
                  <a:srgbClr val="003366"/>
                </a:solidFill>
                <a:ea typeface="MS PGothic" pitchFamily="34" charset="-128"/>
              </a:rPr>
              <a:t>Do the right things: </a:t>
            </a:r>
            <a:r>
              <a:rPr lang="en-US" sz="2000" dirty="0" smtClean="0">
                <a:solidFill>
                  <a:srgbClr val="003366"/>
                </a:solidFill>
                <a:ea typeface="MS PGothic" pitchFamily="34" charset="-128"/>
              </a:rPr>
              <a:t>through results-based budgeting and policy analysis</a:t>
            </a:r>
          </a:p>
          <a:p>
            <a:pPr marL="457200" indent="-457200">
              <a:buFont typeface="Arial" charset="0"/>
              <a:buAutoNum type="arabicPeriod"/>
            </a:pPr>
            <a:endParaRPr lang="en-US" sz="2000" dirty="0" smtClean="0">
              <a:solidFill>
                <a:srgbClr val="003366"/>
              </a:solidFill>
              <a:ea typeface="MS PGothic" pitchFamily="34" charset="-128"/>
            </a:endParaRPr>
          </a:p>
          <a:p>
            <a:pPr marL="457200" indent="-457200">
              <a:buFont typeface="Arial" charset="0"/>
              <a:buAutoNum type="arabicPeriod"/>
            </a:pPr>
            <a:r>
              <a:rPr lang="en-US" sz="2000" b="1" dirty="0" smtClean="0">
                <a:solidFill>
                  <a:srgbClr val="003366"/>
                </a:solidFill>
                <a:ea typeface="MS PGothic" pitchFamily="34" charset="-128"/>
              </a:rPr>
              <a:t>Do things right: </a:t>
            </a:r>
            <a:r>
              <a:rPr lang="en-US" sz="2000" dirty="0" smtClean="0">
                <a:solidFill>
                  <a:srgbClr val="003366"/>
                </a:solidFill>
                <a:ea typeface="MS PGothic" pitchFamily="34" charset="-128"/>
              </a:rPr>
              <a:t>through performance assessment and management aligned with policy initiatives</a:t>
            </a:r>
          </a:p>
          <a:p>
            <a:pPr marL="457200" indent="-457200">
              <a:buFont typeface="Arial" charset="0"/>
              <a:buAutoNum type="arabicPeriod"/>
            </a:pPr>
            <a:endParaRPr lang="en-US" sz="2000" dirty="0" smtClean="0">
              <a:solidFill>
                <a:srgbClr val="003366"/>
              </a:solidFill>
              <a:ea typeface="MS PGothic" pitchFamily="34" charset="-128"/>
            </a:endParaRPr>
          </a:p>
          <a:p>
            <a:pPr marL="457200" indent="-457200">
              <a:buFont typeface="Arial" charset="0"/>
              <a:buAutoNum type="arabicPeriod"/>
            </a:pPr>
            <a:r>
              <a:rPr lang="en-US" sz="2000" b="1" dirty="0" smtClean="0">
                <a:solidFill>
                  <a:srgbClr val="003366"/>
                </a:solidFill>
                <a:ea typeface="MS PGothic" pitchFamily="34" charset="-128"/>
              </a:rPr>
              <a:t>Manage change: </a:t>
            </a:r>
            <a:r>
              <a:rPr lang="en-US" sz="2000" dirty="0" smtClean="0">
                <a:solidFill>
                  <a:srgbClr val="003366"/>
                </a:solidFill>
                <a:ea typeface="MS PGothic" pitchFamily="34" charset="-128"/>
              </a:rPr>
              <a:t>for continuous refinement of delivered services through process optimization to deliver the results citizens want at a price they are willing to pay</a:t>
            </a:r>
          </a:p>
        </p:txBody>
      </p:sp>
      <p:sp>
        <p:nvSpPr>
          <p:cNvPr id="17412" name="Text Box 4"/>
          <p:cNvSpPr txBox="1">
            <a:spLocks noChangeArrowheads="1"/>
          </p:cNvSpPr>
          <p:nvPr/>
        </p:nvSpPr>
        <p:spPr bwMode="auto">
          <a:xfrm>
            <a:off x="609600" y="1584325"/>
            <a:ext cx="7010400"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defTabSz="914400">
              <a:spcBef>
                <a:spcPct val="50000"/>
              </a:spcBef>
              <a:defRPr/>
            </a:pPr>
            <a:r>
              <a:rPr lang="en-US" sz="2000" b="1" i="1">
                <a:solidFill>
                  <a:srgbClr val="000066"/>
                </a:solidFill>
                <a:cs typeface="+mn-cs"/>
              </a:rPr>
              <a:t>Careful and proper information management helps you:</a:t>
            </a:r>
          </a:p>
        </p:txBody>
      </p:sp>
    </p:spTree>
    <p:extLst>
      <p:ext uri="{BB962C8B-B14F-4D97-AF65-F5344CB8AC3E}">
        <p14:creationId xmlns:p14="http://schemas.microsoft.com/office/powerpoint/2010/main" val="1460427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a:spLocks noChangeArrowheads="1"/>
          </p:cNvSpPr>
          <p:nvPr/>
        </p:nvSpPr>
        <p:spPr bwMode="auto">
          <a:xfrm>
            <a:off x="1066800" y="3276600"/>
            <a:ext cx="1849438" cy="1466850"/>
          </a:xfrm>
          <a:prstGeom prst="rect">
            <a:avLst/>
          </a:prstGeom>
          <a:blipFill dpi="0" rotWithShape="1">
            <a:blip r:embed="rId3">
              <a:alphaModFix amt="91000"/>
            </a:blip>
            <a:srcRect/>
            <a:stretch>
              <a:fillRect/>
            </a:stretch>
          </a:blipFill>
          <a:ln w="12700">
            <a:noFill/>
            <a:round/>
            <a:headEnd/>
            <a:tailEnd/>
          </a:ln>
        </p:spPr>
        <p:txBody>
          <a:bodyPr anchor="ctr">
            <a:prstTxWarp prst="textNoShape">
              <a:avLst/>
            </a:prstTxWarp>
          </a:bodyPr>
          <a:lstStyle/>
          <a:p>
            <a:endParaRPr lang="en-US"/>
          </a:p>
        </p:txBody>
      </p:sp>
      <p:sp>
        <p:nvSpPr>
          <p:cNvPr id="66563" name="Slide Number Placeholder 3"/>
          <p:cNvSpPr>
            <a:spLocks noGrp="1"/>
          </p:cNvSpPr>
          <p:nvPr>
            <p:ph type="sldNum" sz="quarter" idx="10"/>
          </p:nvPr>
        </p:nvSpPr>
        <p:spPr>
          <a:noFill/>
          <a:ln/>
        </p:spPr>
        <p:txBody>
          <a:bodyPr/>
          <a:lstStyle/>
          <a:p>
            <a:fld id="{461A8A3D-AD76-2F4E-93BC-40095474A7AF}" type="slidenum">
              <a:rPr lang="en-GB"/>
              <a:pPr/>
              <a:t>3</a:t>
            </a:fld>
            <a:endParaRPr lang="en-GB"/>
          </a:p>
        </p:txBody>
      </p:sp>
      <p:sp>
        <p:nvSpPr>
          <p:cNvPr id="66564" name="Rectangle 2"/>
          <p:cNvSpPr>
            <a:spLocks noGrp="1" noChangeArrowheads="1"/>
          </p:cNvSpPr>
          <p:nvPr>
            <p:ph type="title"/>
          </p:nvPr>
        </p:nvSpPr>
        <p:spPr>
          <a:xfrm>
            <a:off x="76200" y="533400"/>
            <a:ext cx="8943975" cy="533400"/>
          </a:xfrm>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US" sz="2400" dirty="0" smtClean="0"/>
              <a:t>The Rational Service Design Workbench provides the tools needed to help address challenges and deliver results</a:t>
            </a:r>
            <a:endParaRPr lang="en-US" sz="2400" dirty="0"/>
          </a:p>
        </p:txBody>
      </p:sp>
      <p:pic>
        <p:nvPicPr>
          <p:cNvPr id="66565" name="Picture 6" descr="Quickr"/>
          <p:cNvPicPr>
            <a:picLocks noChangeAspect="1" noChangeArrowheads="1"/>
          </p:cNvPicPr>
          <p:nvPr/>
        </p:nvPicPr>
        <p:blipFill>
          <a:blip r:embed="rId4"/>
          <a:srcRect/>
          <a:stretch>
            <a:fillRect/>
          </a:stretch>
        </p:blipFill>
        <p:spPr bwMode="auto">
          <a:xfrm>
            <a:off x="304800" y="3048000"/>
            <a:ext cx="1828800" cy="1414463"/>
          </a:xfrm>
          <a:prstGeom prst="rect">
            <a:avLst/>
          </a:prstGeom>
          <a:noFill/>
          <a:ln w="28575">
            <a:solidFill>
              <a:srgbClr val="FFFF00"/>
            </a:solidFill>
            <a:miter lim="800000"/>
            <a:headEnd/>
            <a:tailEnd/>
          </a:ln>
        </p:spPr>
      </p:pic>
      <p:sp>
        <p:nvSpPr>
          <p:cNvPr id="66566" name="Text Box 7"/>
          <p:cNvSpPr txBox="1">
            <a:spLocks noChangeArrowheads="1"/>
          </p:cNvSpPr>
          <p:nvPr/>
        </p:nvSpPr>
        <p:spPr bwMode="auto">
          <a:xfrm>
            <a:off x="685800" y="2514600"/>
            <a:ext cx="1813317" cy="523220"/>
          </a:xfrm>
          <a:prstGeom prst="rect">
            <a:avLst/>
          </a:prstGeom>
          <a:noFill/>
          <a:ln w="9525">
            <a:noFill/>
            <a:miter lim="800000"/>
            <a:headEnd/>
            <a:tailEnd/>
          </a:ln>
        </p:spPr>
        <p:txBody>
          <a:bodyPr wrap="none">
            <a:prstTxWarp prst="textNoShape">
              <a:avLst/>
            </a:prstTxWarp>
            <a:spAutoFit/>
          </a:bodyPr>
          <a:lstStyle/>
          <a:p>
            <a:pPr>
              <a:lnSpc>
                <a:spcPct val="100000"/>
              </a:lnSpc>
              <a:buClrTx/>
              <a:buFontTx/>
              <a:buNone/>
            </a:pPr>
            <a:r>
              <a:rPr lang="en-US" sz="1400" dirty="0">
                <a:solidFill>
                  <a:schemeClr val="tx1"/>
                </a:solidFill>
              </a:rPr>
              <a:t>Lotus </a:t>
            </a:r>
            <a:r>
              <a:rPr lang="en-US" sz="1400" dirty="0" smtClean="0">
                <a:solidFill>
                  <a:schemeClr val="tx1"/>
                </a:solidFill>
              </a:rPr>
              <a:t>Connections, </a:t>
            </a:r>
          </a:p>
          <a:p>
            <a:pPr>
              <a:lnSpc>
                <a:spcPct val="100000"/>
              </a:lnSpc>
              <a:buClrTx/>
              <a:buFontTx/>
              <a:buNone/>
            </a:pPr>
            <a:r>
              <a:rPr lang="en-US" sz="1400" dirty="0" smtClean="0">
                <a:solidFill>
                  <a:schemeClr val="tx1"/>
                </a:solidFill>
              </a:rPr>
              <a:t>SA/XT, SA Publisher</a:t>
            </a:r>
            <a:endParaRPr lang="en-US" sz="1400" dirty="0">
              <a:solidFill>
                <a:schemeClr val="tx1"/>
              </a:solidFill>
            </a:endParaRPr>
          </a:p>
        </p:txBody>
      </p:sp>
      <p:sp>
        <p:nvSpPr>
          <p:cNvPr id="66567" name="Text Box 8"/>
          <p:cNvSpPr txBox="1">
            <a:spLocks noChangeArrowheads="1"/>
          </p:cNvSpPr>
          <p:nvPr/>
        </p:nvSpPr>
        <p:spPr bwMode="auto">
          <a:xfrm>
            <a:off x="3657600" y="2514600"/>
            <a:ext cx="1828800" cy="523220"/>
          </a:xfrm>
          <a:prstGeom prst="rect">
            <a:avLst/>
          </a:prstGeom>
          <a:noFill/>
          <a:ln w="9525">
            <a:noFill/>
            <a:miter lim="800000"/>
            <a:headEnd/>
            <a:tailEnd/>
          </a:ln>
        </p:spPr>
        <p:txBody>
          <a:bodyPr wrap="square">
            <a:prstTxWarp prst="textNoShape">
              <a:avLst/>
            </a:prstTxWarp>
            <a:spAutoFit/>
          </a:bodyPr>
          <a:lstStyle/>
          <a:p>
            <a:pPr>
              <a:lnSpc>
                <a:spcPct val="100000"/>
              </a:lnSpc>
              <a:buClrTx/>
              <a:buFontTx/>
              <a:buNone/>
            </a:pPr>
            <a:r>
              <a:rPr lang="en-US" sz="1400" dirty="0" smtClean="0">
                <a:solidFill>
                  <a:schemeClr val="tx1"/>
                </a:solidFill>
              </a:rPr>
              <a:t>System Architect,</a:t>
            </a:r>
          </a:p>
          <a:p>
            <a:pPr>
              <a:lnSpc>
                <a:spcPct val="100000"/>
              </a:lnSpc>
              <a:buClrTx/>
              <a:buFontTx/>
              <a:buNone/>
            </a:pPr>
            <a:r>
              <a:rPr lang="en-US" sz="1400" dirty="0" smtClean="0">
                <a:solidFill>
                  <a:schemeClr val="tx1"/>
                </a:solidFill>
              </a:rPr>
              <a:t>RAM</a:t>
            </a:r>
            <a:r>
              <a:rPr lang="en-US" sz="1400" dirty="0">
                <a:solidFill>
                  <a:schemeClr val="tx1"/>
                </a:solidFill>
              </a:rPr>
              <a:t>, </a:t>
            </a:r>
            <a:r>
              <a:rPr lang="en-US" sz="1400" dirty="0" smtClean="0">
                <a:solidFill>
                  <a:schemeClr val="tx1"/>
                </a:solidFill>
              </a:rPr>
              <a:t>RPE, Cognos</a:t>
            </a:r>
            <a:endParaRPr lang="en-US" sz="1400" dirty="0">
              <a:solidFill>
                <a:schemeClr val="tx1"/>
              </a:solidFill>
            </a:endParaRPr>
          </a:p>
        </p:txBody>
      </p:sp>
      <p:sp>
        <p:nvSpPr>
          <p:cNvPr id="66568" name="Text Box 9"/>
          <p:cNvSpPr txBox="1">
            <a:spLocks noChangeArrowheads="1"/>
          </p:cNvSpPr>
          <p:nvPr/>
        </p:nvSpPr>
        <p:spPr bwMode="auto">
          <a:xfrm>
            <a:off x="6934200" y="2514600"/>
            <a:ext cx="1905000" cy="307777"/>
          </a:xfrm>
          <a:prstGeom prst="rect">
            <a:avLst/>
          </a:prstGeom>
          <a:noFill/>
          <a:ln w="9525">
            <a:noFill/>
            <a:miter lim="800000"/>
            <a:headEnd/>
            <a:tailEnd/>
          </a:ln>
        </p:spPr>
        <p:txBody>
          <a:bodyPr wrap="square">
            <a:prstTxWarp prst="textNoShape">
              <a:avLst/>
            </a:prstTxWarp>
            <a:spAutoFit/>
          </a:bodyPr>
          <a:lstStyle/>
          <a:p>
            <a:pPr>
              <a:lnSpc>
                <a:spcPct val="100000"/>
              </a:lnSpc>
              <a:buClrTx/>
              <a:buFontTx/>
              <a:buNone/>
            </a:pPr>
            <a:r>
              <a:rPr lang="en-US" sz="1400" dirty="0" smtClean="0">
                <a:solidFill>
                  <a:schemeClr val="tx1"/>
                </a:solidFill>
              </a:rPr>
              <a:t>Focal Point, Cognos</a:t>
            </a:r>
            <a:endParaRPr lang="en-US" sz="1400" dirty="0">
              <a:solidFill>
                <a:schemeClr val="tx1"/>
              </a:solidFill>
            </a:endParaRPr>
          </a:p>
        </p:txBody>
      </p:sp>
      <p:sp>
        <p:nvSpPr>
          <p:cNvPr id="66569" name="Text Box 16"/>
          <p:cNvSpPr txBox="1">
            <a:spLocks noChangeArrowheads="1"/>
          </p:cNvSpPr>
          <p:nvPr/>
        </p:nvSpPr>
        <p:spPr bwMode="auto">
          <a:xfrm>
            <a:off x="800100" y="1323975"/>
            <a:ext cx="1351652" cy="307777"/>
          </a:xfrm>
          <a:prstGeom prst="rect">
            <a:avLst/>
          </a:prstGeom>
          <a:noFill/>
          <a:ln w="9525">
            <a:noFill/>
            <a:miter lim="800000"/>
            <a:headEnd/>
            <a:tailEnd/>
          </a:ln>
        </p:spPr>
        <p:txBody>
          <a:bodyPr wrap="none">
            <a:prstTxWarp prst="textNoShape">
              <a:avLst/>
            </a:prstTxWarp>
            <a:spAutoFit/>
          </a:bodyPr>
          <a:lstStyle/>
          <a:p>
            <a:pPr>
              <a:lnSpc>
                <a:spcPct val="100000"/>
              </a:lnSpc>
              <a:buClrTx/>
              <a:buFontTx/>
              <a:buNone/>
            </a:pPr>
            <a:r>
              <a:rPr lang="en-US" sz="1400" dirty="0">
                <a:solidFill>
                  <a:srgbClr val="000000"/>
                </a:solidFill>
              </a:rPr>
              <a:t>Business User</a:t>
            </a:r>
          </a:p>
        </p:txBody>
      </p:sp>
      <p:sp>
        <p:nvSpPr>
          <p:cNvPr id="66570" name="Text Box 22"/>
          <p:cNvSpPr txBox="1">
            <a:spLocks noChangeArrowheads="1"/>
          </p:cNvSpPr>
          <p:nvPr/>
        </p:nvSpPr>
        <p:spPr bwMode="auto">
          <a:xfrm>
            <a:off x="3822700" y="1323975"/>
            <a:ext cx="1536700" cy="304800"/>
          </a:xfrm>
          <a:prstGeom prst="rect">
            <a:avLst/>
          </a:prstGeom>
          <a:noFill/>
          <a:ln w="9525">
            <a:noFill/>
            <a:miter lim="800000"/>
            <a:headEnd/>
            <a:tailEnd/>
          </a:ln>
        </p:spPr>
        <p:txBody>
          <a:bodyPr wrap="none">
            <a:prstTxWarp prst="textNoShape">
              <a:avLst/>
            </a:prstTxWarp>
            <a:spAutoFit/>
          </a:bodyPr>
          <a:lstStyle/>
          <a:p>
            <a:pPr>
              <a:lnSpc>
                <a:spcPct val="100000"/>
              </a:lnSpc>
              <a:buClrTx/>
              <a:buFontTx/>
              <a:buNone/>
            </a:pPr>
            <a:r>
              <a:rPr lang="en-US" sz="1400" dirty="0">
                <a:solidFill>
                  <a:srgbClr val="000000"/>
                </a:solidFill>
              </a:rPr>
              <a:t>Business Analyst</a:t>
            </a:r>
          </a:p>
        </p:txBody>
      </p:sp>
      <p:sp>
        <p:nvSpPr>
          <p:cNvPr id="66571" name="Text Box 28"/>
          <p:cNvSpPr txBox="1">
            <a:spLocks noChangeArrowheads="1"/>
          </p:cNvSpPr>
          <p:nvPr/>
        </p:nvSpPr>
        <p:spPr bwMode="auto">
          <a:xfrm>
            <a:off x="7467600" y="1295400"/>
            <a:ext cx="813043" cy="307777"/>
          </a:xfrm>
          <a:prstGeom prst="rect">
            <a:avLst/>
          </a:prstGeom>
          <a:noFill/>
          <a:ln w="9525">
            <a:noFill/>
            <a:miter lim="800000"/>
            <a:headEnd/>
            <a:tailEnd/>
          </a:ln>
        </p:spPr>
        <p:txBody>
          <a:bodyPr wrap="none">
            <a:prstTxWarp prst="textNoShape">
              <a:avLst/>
            </a:prstTxWarp>
            <a:spAutoFit/>
          </a:bodyPr>
          <a:lstStyle/>
          <a:p>
            <a:pPr>
              <a:lnSpc>
                <a:spcPct val="100000"/>
              </a:lnSpc>
              <a:buClrTx/>
              <a:buFontTx/>
              <a:buNone/>
            </a:pPr>
            <a:r>
              <a:rPr lang="en-US" sz="1400" dirty="0" smtClean="0">
                <a:solidFill>
                  <a:srgbClr val="000000"/>
                </a:solidFill>
              </a:rPr>
              <a:t>Planner</a:t>
            </a:r>
            <a:endParaRPr lang="en-US" sz="1400" dirty="0">
              <a:solidFill>
                <a:srgbClr val="000000"/>
              </a:solidFill>
            </a:endParaRPr>
          </a:p>
        </p:txBody>
      </p:sp>
      <p:sp>
        <p:nvSpPr>
          <p:cNvPr id="66572" name="AutoShape 29"/>
          <p:cNvSpPr>
            <a:spLocks/>
          </p:cNvSpPr>
          <p:nvPr/>
        </p:nvSpPr>
        <p:spPr bwMode="auto">
          <a:xfrm rot="5400000">
            <a:off x="1350963"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6573" name="AutoShape 30"/>
          <p:cNvSpPr>
            <a:spLocks/>
          </p:cNvSpPr>
          <p:nvPr/>
        </p:nvSpPr>
        <p:spPr bwMode="auto">
          <a:xfrm rot="5400000">
            <a:off x="7734300"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6574" name="AutoShape 31"/>
          <p:cNvSpPr>
            <a:spLocks/>
          </p:cNvSpPr>
          <p:nvPr/>
        </p:nvSpPr>
        <p:spPr bwMode="auto">
          <a:xfrm rot="5400000">
            <a:off x="4438650" y="1481138"/>
            <a:ext cx="304800" cy="1905000"/>
          </a:xfrm>
          <a:prstGeom prst="leftBrace">
            <a:avLst>
              <a:gd name="adj1" fmla="val 52083"/>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6575" name="Text Box 32"/>
          <p:cNvSpPr txBox="1">
            <a:spLocks noChangeArrowheads="1"/>
          </p:cNvSpPr>
          <p:nvPr/>
        </p:nvSpPr>
        <p:spPr bwMode="auto">
          <a:xfrm>
            <a:off x="228600" y="4724400"/>
            <a:ext cx="2622550" cy="1938992"/>
          </a:xfrm>
          <a:prstGeom prst="rect">
            <a:avLst/>
          </a:prstGeom>
          <a:noFill/>
          <a:ln w="9525">
            <a:noFill/>
            <a:miter lim="800000"/>
            <a:headEnd/>
            <a:tailEnd/>
          </a:ln>
        </p:spPr>
        <p:txBody>
          <a:bodyPr>
            <a:prstTxWarp prst="textNoShape">
              <a:avLst/>
            </a:prstTxWarp>
            <a:spAutoFit/>
          </a:bodyPr>
          <a:lstStyle/>
          <a:p>
            <a:pPr marL="114300" indent="-114300" algn="l">
              <a:lnSpc>
                <a:spcPct val="100000"/>
              </a:lnSpc>
              <a:buClrTx/>
              <a:buFontTx/>
              <a:buChar char="•"/>
            </a:pPr>
            <a:r>
              <a:rPr lang="en-US" sz="1200" dirty="0" smtClean="0">
                <a:solidFill>
                  <a:srgbClr val="000000"/>
                </a:solidFill>
              </a:rPr>
              <a:t>Collaborate </a:t>
            </a:r>
            <a:r>
              <a:rPr lang="en-US" sz="1200" dirty="0">
                <a:solidFill>
                  <a:srgbClr val="000000"/>
                </a:solidFill>
              </a:rPr>
              <a:t>– forums, </a:t>
            </a:r>
            <a:r>
              <a:rPr lang="en-US" sz="1200" dirty="0" smtClean="0">
                <a:solidFill>
                  <a:srgbClr val="000000"/>
                </a:solidFill>
              </a:rPr>
              <a:t>wikis, news, defects, enhancement, etc.</a:t>
            </a:r>
          </a:p>
          <a:p>
            <a:pPr marL="114300" indent="-114300" algn="l">
              <a:lnSpc>
                <a:spcPct val="100000"/>
              </a:lnSpc>
              <a:buClrTx/>
              <a:buFontTx/>
              <a:buChar char="•"/>
            </a:pPr>
            <a:r>
              <a:rPr lang="en-US" sz="1200" dirty="0" smtClean="0">
                <a:solidFill>
                  <a:srgbClr val="000000"/>
                </a:solidFill>
              </a:rPr>
              <a:t>Capture, validate and reason about model content</a:t>
            </a:r>
          </a:p>
          <a:p>
            <a:pPr marL="114300" indent="-114300" algn="l">
              <a:lnSpc>
                <a:spcPct val="100000"/>
              </a:lnSpc>
              <a:buClrTx/>
              <a:buFontTx/>
              <a:buChar char="•"/>
            </a:pPr>
            <a:r>
              <a:rPr lang="en-US" sz="1200" dirty="0" smtClean="0">
                <a:solidFill>
                  <a:srgbClr val="000000"/>
                </a:solidFill>
              </a:rPr>
              <a:t>Review business component content published from SA</a:t>
            </a:r>
          </a:p>
          <a:p>
            <a:pPr marL="114300" indent="-114300" algn="l">
              <a:lnSpc>
                <a:spcPct val="100000"/>
              </a:lnSpc>
              <a:buClrTx/>
              <a:buFontTx/>
              <a:buChar char="•"/>
            </a:pPr>
            <a:r>
              <a:rPr lang="en-US" sz="1200" dirty="0" smtClean="0">
                <a:solidFill>
                  <a:srgbClr val="000000"/>
                </a:solidFill>
              </a:rPr>
              <a:t>Optional: Review and edit Public Sector Model with SA/XT</a:t>
            </a:r>
          </a:p>
          <a:p>
            <a:pPr marL="114300" indent="-114300" algn="l">
              <a:lnSpc>
                <a:spcPct val="100000"/>
              </a:lnSpc>
              <a:buClrTx/>
              <a:buFontTx/>
              <a:buChar char="•"/>
            </a:pPr>
            <a:endParaRPr lang="en-US" sz="1200" dirty="0" smtClean="0">
              <a:solidFill>
                <a:srgbClr val="000000"/>
              </a:solidFill>
            </a:endParaRPr>
          </a:p>
          <a:p>
            <a:pPr marL="114300" indent="-114300" algn="l">
              <a:lnSpc>
                <a:spcPct val="100000"/>
              </a:lnSpc>
              <a:buClrTx/>
              <a:buFontTx/>
              <a:buChar char="•"/>
            </a:pPr>
            <a:endParaRPr lang="en-US" sz="1200" dirty="0">
              <a:solidFill>
                <a:srgbClr val="000000"/>
              </a:solidFill>
            </a:endParaRPr>
          </a:p>
        </p:txBody>
      </p:sp>
      <p:sp>
        <p:nvSpPr>
          <p:cNvPr id="66576" name="Text Box 33"/>
          <p:cNvSpPr txBox="1">
            <a:spLocks noChangeArrowheads="1"/>
          </p:cNvSpPr>
          <p:nvPr/>
        </p:nvSpPr>
        <p:spPr bwMode="auto">
          <a:xfrm>
            <a:off x="2843213" y="4621213"/>
            <a:ext cx="4073525" cy="1754327"/>
          </a:xfrm>
          <a:prstGeom prst="rect">
            <a:avLst/>
          </a:prstGeom>
          <a:noFill/>
          <a:ln w="9525">
            <a:noFill/>
            <a:miter lim="800000"/>
            <a:headEnd/>
            <a:tailEnd/>
          </a:ln>
        </p:spPr>
        <p:txBody>
          <a:bodyPr>
            <a:prstTxWarp prst="textNoShape">
              <a:avLst/>
            </a:prstTxWarp>
            <a:spAutoFit/>
          </a:bodyPr>
          <a:lstStyle/>
          <a:p>
            <a:pPr marL="114300" lvl="1" indent="-114300" algn="l">
              <a:lnSpc>
                <a:spcPct val="100000"/>
              </a:lnSpc>
              <a:buClrTx/>
              <a:buFontTx/>
              <a:buChar char="•"/>
            </a:pPr>
            <a:r>
              <a:rPr lang="en-US" sz="1200" dirty="0">
                <a:solidFill>
                  <a:srgbClr val="000000"/>
                </a:solidFill>
              </a:rPr>
              <a:t>Create &amp; manage business components </a:t>
            </a:r>
          </a:p>
          <a:p>
            <a:pPr marL="114300" lvl="1" indent="-114300" algn="l">
              <a:lnSpc>
                <a:spcPct val="100000"/>
              </a:lnSpc>
              <a:buClrTx/>
              <a:buFontTx/>
              <a:buChar char="•"/>
            </a:pPr>
            <a:r>
              <a:rPr lang="en-US" sz="1200" dirty="0">
                <a:solidFill>
                  <a:srgbClr val="000000"/>
                </a:solidFill>
              </a:rPr>
              <a:t>Build relationships between components</a:t>
            </a:r>
          </a:p>
          <a:p>
            <a:pPr marL="114300" lvl="1" indent="-114300" algn="l">
              <a:lnSpc>
                <a:spcPct val="100000"/>
              </a:lnSpc>
              <a:buClrTx/>
              <a:buFontTx/>
              <a:buChar char="•"/>
            </a:pPr>
            <a:r>
              <a:rPr lang="en-US" sz="1200" dirty="0">
                <a:solidFill>
                  <a:srgbClr val="000000"/>
                </a:solidFill>
              </a:rPr>
              <a:t>Query business components</a:t>
            </a:r>
          </a:p>
          <a:p>
            <a:pPr marL="114300" lvl="1" indent="-114300" algn="l">
              <a:lnSpc>
                <a:spcPct val="100000"/>
              </a:lnSpc>
              <a:buClrTx/>
              <a:buFontTx/>
              <a:buChar char="•"/>
            </a:pPr>
            <a:r>
              <a:rPr lang="en-US" sz="1200" dirty="0">
                <a:solidFill>
                  <a:srgbClr val="000000"/>
                </a:solidFill>
              </a:rPr>
              <a:t>Compare business components in one </a:t>
            </a:r>
            <a:r>
              <a:rPr lang="en-US" sz="1200" dirty="0" smtClean="0">
                <a:solidFill>
                  <a:srgbClr val="000000"/>
                </a:solidFill>
              </a:rPr>
              <a:t>municipality or </a:t>
            </a:r>
            <a:r>
              <a:rPr lang="en-US" sz="1200" dirty="0">
                <a:solidFill>
                  <a:srgbClr val="000000"/>
                </a:solidFill>
              </a:rPr>
              <a:t>across municipalities</a:t>
            </a:r>
          </a:p>
          <a:p>
            <a:pPr marL="114300" lvl="1" indent="-114300" algn="l">
              <a:lnSpc>
                <a:spcPct val="100000"/>
              </a:lnSpc>
              <a:buClrTx/>
              <a:buFontTx/>
              <a:buChar char="•"/>
            </a:pPr>
            <a:r>
              <a:rPr lang="en-US" sz="1200" dirty="0">
                <a:solidFill>
                  <a:srgbClr val="000000"/>
                </a:solidFill>
              </a:rPr>
              <a:t>Import/Export business component matrices</a:t>
            </a:r>
          </a:p>
          <a:p>
            <a:pPr marL="114300" lvl="1" indent="-114300" algn="l">
              <a:lnSpc>
                <a:spcPct val="100000"/>
              </a:lnSpc>
              <a:buClrTx/>
              <a:buFontTx/>
              <a:buChar char="•"/>
            </a:pPr>
            <a:r>
              <a:rPr lang="en-US" sz="1200" dirty="0">
                <a:solidFill>
                  <a:srgbClr val="000000"/>
                </a:solidFill>
              </a:rPr>
              <a:t>Elaborate on business components with documents, BPMN diagrams, UC </a:t>
            </a:r>
            <a:r>
              <a:rPr lang="en-US" sz="1200" dirty="0" smtClean="0">
                <a:solidFill>
                  <a:srgbClr val="000000"/>
                </a:solidFill>
              </a:rPr>
              <a:t>diagrams</a:t>
            </a:r>
          </a:p>
          <a:p>
            <a:pPr marL="114300" lvl="1" indent="-114300" algn="l">
              <a:lnSpc>
                <a:spcPct val="100000"/>
              </a:lnSpc>
              <a:buClrTx/>
              <a:buFontTx/>
              <a:buChar char="•"/>
            </a:pPr>
            <a:r>
              <a:rPr lang="en-US" sz="1200" dirty="0" smtClean="0">
                <a:solidFill>
                  <a:srgbClr val="000000"/>
                </a:solidFill>
              </a:rPr>
              <a:t>Compare and merge content from different analysts</a:t>
            </a:r>
          </a:p>
        </p:txBody>
      </p:sp>
      <p:sp>
        <p:nvSpPr>
          <p:cNvPr id="66577" name="Text Box 34"/>
          <p:cNvSpPr txBox="1">
            <a:spLocks noChangeArrowheads="1"/>
          </p:cNvSpPr>
          <p:nvPr/>
        </p:nvSpPr>
        <p:spPr bwMode="auto">
          <a:xfrm>
            <a:off x="6853238" y="4724400"/>
            <a:ext cx="2290762" cy="1938992"/>
          </a:xfrm>
          <a:prstGeom prst="rect">
            <a:avLst/>
          </a:prstGeom>
          <a:noFill/>
          <a:ln w="9525">
            <a:noFill/>
            <a:miter lim="800000"/>
            <a:headEnd/>
            <a:tailEnd/>
          </a:ln>
        </p:spPr>
        <p:txBody>
          <a:bodyPr>
            <a:prstTxWarp prst="textNoShape">
              <a:avLst/>
            </a:prstTxWarp>
            <a:spAutoFit/>
          </a:bodyPr>
          <a:lstStyle/>
          <a:p>
            <a:pPr marL="114300" indent="-114300" algn="l">
              <a:lnSpc>
                <a:spcPct val="100000"/>
              </a:lnSpc>
              <a:buClrTx/>
              <a:buFontTx/>
              <a:buChar char="•"/>
            </a:pPr>
            <a:r>
              <a:rPr lang="en-US" sz="1200" dirty="0" smtClean="0">
                <a:solidFill>
                  <a:srgbClr val="000000"/>
                </a:solidFill>
              </a:rPr>
              <a:t>Perform cost/benefit analysis</a:t>
            </a:r>
          </a:p>
          <a:p>
            <a:pPr marL="114300" indent="-114300" algn="l">
              <a:lnSpc>
                <a:spcPct val="100000"/>
              </a:lnSpc>
              <a:buClrTx/>
              <a:buFontTx/>
              <a:buChar char="•"/>
            </a:pPr>
            <a:r>
              <a:rPr lang="en-US" sz="1200" dirty="0" smtClean="0">
                <a:solidFill>
                  <a:srgbClr val="000000"/>
                </a:solidFill>
              </a:rPr>
              <a:t>Weight user importance against factors such as cost, development times, and available resources</a:t>
            </a:r>
          </a:p>
          <a:p>
            <a:pPr marL="114300" indent="-114300" algn="l">
              <a:lnSpc>
                <a:spcPct val="100000"/>
              </a:lnSpc>
              <a:buClrTx/>
              <a:buFontTx/>
              <a:buChar char="•"/>
            </a:pPr>
            <a:r>
              <a:rPr lang="en-US" sz="1200" dirty="0" smtClean="0">
                <a:solidFill>
                  <a:srgbClr val="000000"/>
                </a:solidFill>
              </a:rPr>
              <a:t>Build, buy, or outsource decision</a:t>
            </a:r>
          </a:p>
          <a:p>
            <a:pPr marL="114300" lvl="1" indent="-114300" algn="l">
              <a:lnSpc>
                <a:spcPct val="100000"/>
              </a:lnSpc>
              <a:buClrTx/>
              <a:buFontTx/>
              <a:buChar char="•"/>
            </a:pPr>
            <a:r>
              <a:rPr lang="en-US" sz="1200" dirty="0" smtClean="0">
                <a:solidFill>
                  <a:srgbClr val="000000"/>
                </a:solidFill>
              </a:rPr>
              <a:t>Optimize program and asset operations/maintenance</a:t>
            </a:r>
          </a:p>
          <a:p>
            <a:pPr marL="114300" indent="-114300" algn="l">
              <a:lnSpc>
                <a:spcPct val="100000"/>
              </a:lnSpc>
              <a:buClrTx/>
              <a:buFontTx/>
              <a:buChar char="•"/>
            </a:pPr>
            <a:endParaRPr lang="en-US" sz="1200" dirty="0">
              <a:solidFill>
                <a:srgbClr val="000000"/>
              </a:solidFill>
            </a:endParaRPr>
          </a:p>
        </p:txBody>
      </p:sp>
      <p:pic>
        <p:nvPicPr>
          <p:cNvPr id="66578" name="Picture 3" descr="EaAngled copy"/>
          <p:cNvPicPr>
            <a:picLocks noChangeAspect="1" noChangeArrowheads="1"/>
          </p:cNvPicPr>
          <p:nvPr/>
        </p:nvPicPr>
        <p:blipFill>
          <a:blip r:embed="rId5"/>
          <a:srcRect/>
          <a:stretch>
            <a:fillRect/>
          </a:stretch>
        </p:blipFill>
        <p:spPr bwMode="auto">
          <a:xfrm>
            <a:off x="3429000" y="2971800"/>
            <a:ext cx="2297113" cy="1530350"/>
          </a:xfrm>
          <a:prstGeom prst="rect">
            <a:avLst/>
          </a:prstGeom>
          <a:noFill/>
          <a:ln w="9525">
            <a:noFill/>
            <a:miter lim="800000"/>
            <a:headEnd/>
            <a:tailEnd/>
          </a:ln>
        </p:spPr>
      </p:pic>
      <p:grpSp>
        <p:nvGrpSpPr>
          <p:cNvPr id="2" name="Group 35"/>
          <p:cNvGrpSpPr>
            <a:grpSpLocks/>
          </p:cNvGrpSpPr>
          <p:nvPr/>
        </p:nvGrpSpPr>
        <p:grpSpPr bwMode="auto">
          <a:xfrm>
            <a:off x="1385888" y="1700213"/>
            <a:ext cx="306387" cy="581025"/>
            <a:chOff x="827" y="912"/>
            <a:chExt cx="192" cy="480"/>
          </a:xfrm>
        </p:grpSpPr>
        <p:sp>
          <p:nvSpPr>
            <p:cNvPr id="66593" name="Oval 11"/>
            <p:cNvSpPr>
              <a:spLocks noChangeArrowheads="1"/>
            </p:cNvSpPr>
            <p:nvPr/>
          </p:nvSpPr>
          <p:spPr bwMode="auto">
            <a:xfrm>
              <a:off x="827" y="912"/>
              <a:ext cx="192" cy="19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66594" name="Line 12"/>
            <p:cNvSpPr>
              <a:spLocks noChangeShapeType="1"/>
            </p:cNvSpPr>
            <p:nvPr/>
          </p:nvSpPr>
          <p:spPr bwMode="auto">
            <a:xfrm>
              <a:off x="923" y="1104"/>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95" name="Line 13"/>
            <p:cNvSpPr>
              <a:spLocks noChangeShapeType="1"/>
            </p:cNvSpPr>
            <p:nvPr/>
          </p:nvSpPr>
          <p:spPr bwMode="auto">
            <a:xfrm>
              <a:off x="827" y="1152"/>
              <a:ext cx="19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96" name="Line 14"/>
            <p:cNvSpPr>
              <a:spLocks noChangeShapeType="1"/>
            </p:cNvSpPr>
            <p:nvPr/>
          </p:nvSpPr>
          <p:spPr bwMode="auto">
            <a:xfrm flipH="1">
              <a:off x="827" y="1296"/>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97" name="Line 15"/>
            <p:cNvSpPr>
              <a:spLocks noChangeShapeType="1"/>
            </p:cNvSpPr>
            <p:nvPr/>
          </p:nvSpPr>
          <p:spPr bwMode="auto">
            <a:xfrm>
              <a:off x="923" y="1296"/>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3" name="Group 41"/>
          <p:cNvGrpSpPr>
            <a:grpSpLocks/>
          </p:cNvGrpSpPr>
          <p:nvPr/>
        </p:nvGrpSpPr>
        <p:grpSpPr bwMode="auto">
          <a:xfrm>
            <a:off x="4427538" y="1700213"/>
            <a:ext cx="306387" cy="581025"/>
            <a:chOff x="827" y="912"/>
            <a:chExt cx="192" cy="480"/>
          </a:xfrm>
        </p:grpSpPr>
        <p:sp>
          <p:nvSpPr>
            <p:cNvPr id="66588" name="Oval 11"/>
            <p:cNvSpPr>
              <a:spLocks noChangeArrowheads="1"/>
            </p:cNvSpPr>
            <p:nvPr/>
          </p:nvSpPr>
          <p:spPr bwMode="auto">
            <a:xfrm>
              <a:off x="827" y="912"/>
              <a:ext cx="192" cy="19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66589" name="Line 12"/>
            <p:cNvSpPr>
              <a:spLocks noChangeShapeType="1"/>
            </p:cNvSpPr>
            <p:nvPr/>
          </p:nvSpPr>
          <p:spPr bwMode="auto">
            <a:xfrm>
              <a:off x="923" y="1104"/>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90" name="Line 13"/>
            <p:cNvSpPr>
              <a:spLocks noChangeShapeType="1"/>
            </p:cNvSpPr>
            <p:nvPr/>
          </p:nvSpPr>
          <p:spPr bwMode="auto">
            <a:xfrm>
              <a:off x="827" y="1152"/>
              <a:ext cx="19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91" name="Line 14"/>
            <p:cNvSpPr>
              <a:spLocks noChangeShapeType="1"/>
            </p:cNvSpPr>
            <p:nvPr/>
          </p:nvSpPr>
          <p:spPr bwMode="auto">
            <a:xfrm flipH="1">
              <a:off x="827" y="1296"/>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92" name="Line 15"/>
            <p:cNvSpPr>
              <a:spLocks noChangeShapeType="1"/>
            </p:cNvSpPr>
            <p:nvPr/>
          </p:nvSpPr>
          <p:spPr bwMode="auto">
            <a:xfrm>
              <a:off x="923" y="1296"/>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4" name="Group 47"/>
          <p:cNvGrpSpPr>
            <a:grpSpLocks/>
          </p:cNvGrpSpPr>
          <p:nvPr/>
        </p:nvGrpSpPr>
        <p:grpSpPr bwMode="auto">
          <a:xfrm>
            <a:off x="7721600" y="1700213"/>
            <a:ext cx="306388" cy="581025"/>
            <a:chOff x="827" y="912"/>
            <a:chExt cx="192" cy="480"/>
          </a:xfrm>
        </p:grpSpPr>
        <p:sp>
          <p:nvSpPr>
            <p:cNvPr id="66583" name="Oval 11"/>
            <p:cNvSpPr>
              <a:spLocks noChangeArrowheads="1"/>
            </p:cNvSpPr>
            <p:nvPr/>
          </p:nvSpPr>
          <p:spPr bwMode="auto">
            <a:xfrm>
              <a:off x="827" y="912"/>
              <a:ext cx="192" cy="19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66584" name="Line 12"/>
            <p:cNvSpPr>
              <a:spLocks noChangeShapeType="1"/>
            </p:cNvSpPr>
            <p:nvPr/>
          </p:nvSpPr>
          <p:spPr bwMode="auto">
            <a:xfrm>
              <a:off x="923" y="1104"/>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85" name="Line 13"/>
            <p:cNvSpPr>
              <a:spLocks noChangeShapeType="1"/>
            </p:cNvSpPr>
            <p:nvPr/>
          </p:nvSpPr>
          <p:spPr bwMode="auto">
            <a:xfrm>
              <a:off x="827" y="1152"/>
              <a:ext cx="19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86" name="Line 14"/>
            <p:cNvSpPr>
              <a:spLocks noChangeShapeType="1"/>
            </p:cNvSpPr>
            <p:nvPr/>
          </p:nvSpPr>
          <p:spPr bwMode="auto">
            <a:xfrm flipH="1">
              <a:off x="827" y="1296"/>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6587" name="Line 15"/>
            <p:cNvSpPr>
              <a:spLocks noChangeShapeType="1"/>
            </p:cNvSpPr>
            <p:nvPr/>
          </p:nvSpPr>
          <p:spPr bwMode="auto">
            <a:xfrm>
              <a:off x="923" y="1296"/>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pic>
        <p:nvPicPr>
          <p:cNvPr id="38" name="Picture 8"/>
          <p:cNvPicPr>
            <a:picLocks noChangeAspect="1" noChangeArrowheads="1"/>
          </p:cNvPicPr>
          <p:nvPr/>
        </p:nvPicPr>
        <p:blipFill>
          <a:blip r:embed="rId6"/>
          <a:srcRect/>
          <a:stretch>
            <a:fillRect/>
          </a:stretch>
        </p:blipFill>
        <p:spPr bwMode="auto">
          <a:xfrm>
            <a:off x="6705600" y="3048000"/>
            <a:ext cx="2253144" cy="1524000"/>
          </a:xfrm>
          <a:prstGeom prst="rect">
            <a:avLst/>
          </a:prstGeom>
          <a:noFill/>
          <a:ln w="9525">
            <a:noFill/>
            <a:miter lim="800000"/>
            <a:headEnd/>
            <a:tailEnd/>
          </a:ln>
        </p:spPr>
      </p:pic>
    </p:spTree>
    <p:extLst>
      <p:ext uri="{BB962C8B-B14F-4D97-AF65-F5344CB8AC3E}">
        <p14:creationId xmlns:p14="http://schemas.microsoft.com/office/powerpoint/2010/main" val="20099501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2000"/>
                                        <p:tgtEl>
                                          <p:spTgt spid="34"/>
                                        </p:tgtEl>
                                      </p:cBhvr>
                                    </p:animEffect>
                                  </p:childTnLst>
                                </p:cTn>
                              </p:par>
                              <p:par>
                                <p:cTn id="8" presetID="10" presetClass="exit" presetSubtype="0" fill="hold" grpId="1" nodeType="withEffect">
                                  <p:stCondLst>
                                    <p:cond delay="0"/>
                                  </p:stCondLst>
                                  <p:childTnLst>
                                    <p:animEffect transition="out" filter="fade">
                                      <p:cBhvr>
                                        <p:cTn id="9" dur="2000"/>
                                        <p:tgtEl>
                                          <p:spTgt spid="34"/>
                                        </p:tgtEl>
                                      </p:cBhvr>
                                    </p:animEffect>
                                    <p:set>
                                      <p:cBhvr>
                                        <p:cTn id="10" dur="1" fill="hold">
                                          <p:stCondLst>
                                            <p:cond delay="19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1E53A620-6EEB-418C-A23F-653654697709}" type="slidenum">
              <a:rPr lang="en-US" smtClean="0"/>
              <a:pPr>
                <a:defRPr/>
              </a:pPr>
              <a:t>4</a:t>
            </a:fld>
            <a:endParaRPr lang="en-US"/>
          </a:p>
        </p:txBody>
      </p:sp>
      <p:pic>
        <p:nvPicPr>
          <p:cNvPr id="5" name="Picture 4"/>
          <p:cNvPicPr>
            <a:picLocks noChangeAspect="1"/>
          </p:cNvPicPr>
          <p:nvPr/>
        </p:nvPicPr>
        <p:blipFill>
          <a:blip r:embed="rId3"/>
          <a:stretch>
            <a:fillRect/>
          </a:stretch>
        </p:blipFill>
        <p:spPr>
          <a:xfrm>
            <a:off x="0" y="0"/>
            <a:ext cx="9144000" cy="6844311"/>
          </a:xfrm>
          <a:prstGeom prst="rect">
            <a:avLst/>
          </a:prstGeom>
        </p:spPr>
      </p:pic>
    </p:spTree>
    <p:extLst>
      <p:ext uri="{BB962C8B-B14F-4D97-AF65-F5344CB8AC3E}">
        <p14:creationId xmlns:p14="http://schemas.microsoft.com/office/powerpoint/2010/main" val="31011181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1E53A620-6EEB-418C-A23F-653654697709}" type="slidenum">
              <a:rPr lang="en-US" smtClean="0"/>
              <a:pPr>
                <a:defRPr/>
              </a:pPr>
              <a:t>5</a:t>
            </a:fld>
            <a:endParaRPr lang="en-US"/>
          </a:p>
        </p:txBody>
      </p:sp>
      <p:pic>
        <p:nvPicPr>
          <p:cNvPr id="3" name="Picture 2"/>
          <p:cNvPicPr>
            <a:picLocks noChangeAspect="1"/>
          </p:cNvPicPr>
          <p:nvPr/>
        </p:nvPicPr>
        <p:blipFill>
          <a:blip r:embed="rId3"/>
          <a:stretch>
            <a:fillRect/>
          </a:stretch>
        </p:blipFill>
        <p:spPr>
          <a:xfrm>
            <a:off x="0" y="0"/>
            <a:ext cx="9144000" cy="6846031"/>
          </a:xfrm>
          <a:prstGeom prst="rect">
            <a:avLst/>
          </a:prstGeom>
        </p:spPr>
      </p:pic>
    </p:spTree>
    <p:extLst>
      <p:ext uri="{BB962C8B-B14F-4D97-AF65-F5344CB8AC3E}">
        <p14:creationId xmlns:p14="http://schemas.microsoft.com/office/powerpoint/2010/main" val="18168514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MRM can be used in a number of ways to facilitate results-based government</a:t>
            </a:r>
            <a:endParaRPr lang="en-US" dirty="0"/>
          </a:p>
        </p:txBody>
      </p:sp>
      <p:sp>
        <p:nvSpPr>
          <p:cNvPr id="3" name="Content Placeholder 2"/>
          <p:cNvSpPr>
            <a:spLocks noGrp="1"/>
          </p:cNvSpPr>
          <p:nvPr>
            <p:ph idx="1"/>
          </p:nvPr>
        </p:nvSpPr>
        <p:spPr/>
        <p:txBody>
          <a:bodyPr/>
          <a:lstStyle/>
          <a:p>
            <a:pPr>
              <a:defRPr/>
            </a:pPr>
            <a:r>
              <a:rPr lang="en-US" sz="1800" b="1" dirty="0"/>
              <a:t>Strategic Planning </a:t>
            </a:r>
            <a:r>
              <a:rPr lang="en-US" sz="1800" dirty="0"/>
              <a:t>- </a:t>
            </a:r>
            <a:r>
              <a:rPr lang="en-US" sz="1800" dirty="0" smtClean="0"/>
              <a:t>Determining results you wish to achieve and the strategies for achieving them</a:t>
            </a:r>
          </a:p>
          <a:p>
            <a:pPr>
              <a:defRPr/>
            </a:pPr>
            <a:r>
              <a:rPr lang="en-US" sz="1800" b="1" dirty="0" smtClean="0"/>
              <a:t>Public Sector Business Architecture </a:t>
            </a:r>
            <a:r>
              <a:rPr lang="en-US" sz="1800" dirty="0" smtClean="0"/>
              <a:t>– Designing the programs and services that deliver the outcomes that address citizens’ needs</a:t>
            </a:r>
            <a:endParaRPr lang="en-US" sz="1800" b="1" dirty="0"/>
          </a:p>
          <a:p>
            <a:pPr>
              <a:defRPr/>
            </a:pPr>
            <a:r>
              <a:rPr lang="en-US" sz="1800" b="1" dirty="0"/>
              <a:t>Budgeting for Outcomes </a:t>
            </a:r>
            <a:r>
              <a:rPr lang="en-US" sz="1800" dirty="0"/>
              <a:t>- </a:t>
            </a:r>
            <a:r>
              <a:rPr lang="en-US" sz="1800" dirty="0" smtClean="0"/>
              <a:t>Determining the services </a:t>
            </a:r>
            <a:r>
              <a:rPr lang="en-US" sz="1800" dirty="0"/>
              <a:t>and </a:t>
            </a:r>
            <a:r>
              <a:rPr lang="en-US" sz="1800" dirty="0" smtClean="0"/>
              <a:t>service </a:t>
            </a:r>
            <a:r>
              <a:rPr lang="en-US" sz="1800" dirty="0"/>
              <a:t>levels </a:t>
            </a:r>
            <a:r>
              <a:rPr lang="en-US" sz="1800" dirty="0" smtClean="0"/>
              <a:t>that provide </a:t>
            </a:r>
            <a:r>
              <a:rPr lang="en-US" sz="1800" dirty="0"/>
              <a:t>the outcomes citizens want at a price they are willing to pay</a:t>
            </a:r>
          </a:p>
          <a:p>
            <a:pPr>
              <a:defRPr/>
            </a:pPr>
            <a:r>
              <a:rPr lang="en-US" sz="1800" b="1" dirty="0"/>
              <a:t>Performance Management </a:t>
            </a:r>
            <a:r>
              <a:rPr lang="en-US" sz="1800" dirty="0"/>
              <a:t>- </a:t>
            </a:r>
            <a:r>
              <a:rPr lang="en-US" sz="1800" dirty="0" smtClean="0"/>
              <a:t>Assessments </a:t>
            </a:r>
            <a:r>
              <a:rPr lang="en-US" sz="1800" dirty="0"/>
              <a:t>of performance indicator actual vs. target values to drive operational improvements and inform future strategic planning </a:t>
            </a:r>
            <a:r>
              <a:rPr lang="en-US" sz="1800" dirty="0" smtClean="0"/>
              <a:t>activities to close the right performance gaps</a:t>
            </a:r>
            <a:endParaRPr lang="en-US" sz="1800" dirty="0"/>
          </a:p>
          <a:p>
            <a:pPr>
              <a:defRPr/>
            </a:pPr>
            <a:r>
              <a:rPr lang="en-US" sz="1800" b="1" dirty="0" smtClean="0"/>
              <a:t>Identify </a:t>
            </a:r>
            <a:r>
              <a:rPr lang="en-US" sz="1800" b="1" dirty="0"/>
              <a:t>opportunities to exploit Information Systems </a:t>
            </a:r>
            <a:r>
              <a:rPr lang="en-US" sz="1800" b="1" dirty="0" smtClean="0"/>
              <a:t>solutions </a:t>
            </a:r>
            <a:r>
              <a:rPr lang="en-US" sz="1800" dirty="0" smtClean="0"/>
              <a:t>– Define the </a:t>
            </a:r>
            <a:r>
              <a:rPr lang="en-US" sz="1800" dirty="0"/>
              <a:t>associated applications, data sources and platform technical architectures in support of the efficient, cost effective realization of </a:t>
            </a:r>
            <a:r>
              <a:rPr lang="en-US" sz="1800" dirty="0" smtClean="0"/>
              <a:t>public services – delivering more with less through IT exploitation</a:t>
            </a:r>
          </a:p>
          <a:p>
            <a:pPr>
              <a:defRPr/>
            </a:pPr>
            <a:endParaRPr lang="en-US" sz="1800" dirty="0"/>
          </a:p>
        </p:txBody>
      </p:sp>
      <p:sp>
        <p:nvSpPr>
          <p:cNvPr id="4" name="Slide Number Placeholder 3"/>
          <p:cNvSpPr>
            <a:spLocks noGrp="1"/>
          </p:cNvSpPr>
          <p:nvPr>
            <p:ph type="sldNum" sz="quarter" idx="10"/>
          </p:nvPr>
        </p:nvSpPr>
        <p:spPr/>
        <p:txBody>
          <a:bodyPr/>
          <a:lstStyle/>
          <a:p>
            <a:pPr>
              <a:defRPr/>
            </a:pPr>
            <a:fld id="{15A44780-F504-BD4E-B104-EAF048313821}" type="slidenum">
              <a:rPr lang="en-US" smtClean="0"/>
              <a:pPr>
                <a:defRPr/>
              </a:pPr>
              <a:t>6</a:t>
            </a:fld>
            <a:endParaRPr lang="en-US"/>
          </a:p>
        </p:txBody>
      </p:sp>
    </p:spTree>
    <p:extLst>
      <p:ext uri="{BB962C8B-B14F-4D97-AF65-F5344CB8AC3E}">
        <p14:creationId xmlns:p14="http://schemas.microsoft.com/office/powerpoint/2010/main" val="374250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029" y="1219200"/>
            <a:ext cx="9144000" cy="5464479"/>
          </a:xfrm>
          <a:prstGeom prst="rect">
            <a:avLst/>
          </a:prstGeom>
        </p:spPr>
      </p:pic>
      <p:sp>
        <p:nvSpPr>
          <p:cNvPr id="32769" name="Title 1"/>
          <p:cNvSpPr>
            <a:spLocks noGrp="1"/>
          </p:cNvSpPr>
          <p:nvPr>
            <p:ph type="title"/>
          </p:nvPr>
        </p:nvSpPr>
        <p:spPr/>
        <p:txBody>
          <a:bodyPr lIns="0" tIns="0" rIns="0" bIns="0"/>
          <a:lstStyle/>
          <a:p>
            <a:pPr defTabSz="457200">
              <a:buClr>
                <a:srgbClr val="000000"/>
              </a:buClr>
              <a:buFont typeface="Times New Roman" pitchFamily="18" charset="0"/>
              <a:buNone/>
            </a:pPr>
            <a:r>
              <a:rPr lang="en-US" sz="2000" b="1" dirty="0" smtClean="0">
                <a:latin typeface="Arial Narrow" pitchFamily="34" charset="0"/>
                <a:ea typeface="MS PGothic" pitchFamily="34" charset="-128"/>
              </a:rPr>
              <a:t>Organizing city goals into specific results areas allows you to connect services to goals and outcomes</a:t>
            </a:r>
          </a:p>
        </p:txBody>
      </p:sp>
      <p:sp>
        <p:nvSpPr>
          <p:cNvPr id="32771" name="Rectangle 5"/>
          <p:cNvSpPr>
            <a:spLocks noChangeArrowheads="1"/>
          </p:cNvSpPr>
          <p:nvPr/>
        </p:nvSpPr>
        <p:spPr bwMode="auto">
          <a:xfrm>
            <a:off x="457200" y="2133600"/>
            <a:ext cx="2895600" cy="1752600"/>
          </a:xfrm>
          <a:prstGeom prst="rect">
            <a:avLst/>
          </a:prstGeom>
          <a:noFill/>
          <a:ln w="28575">
            <a:solidFill>
              <a:srgbClr val="FF0000"/>
            </a:solidFill>
            <a:miter lim="800000"/>
            <a:headEnd/>
            <a:tailEnd/>
          </a:ln>
        </p:spPr>
        <p:txBody>
          <a:bodyPr wrap="none" anchor="ctr"/>
          <a:lstStyle/>
          <a:p>
            <a:pPr>
              <a:buClr>
                <a:srgbClr val="000000"/>
              </a:buClr>
              <a:buSzPct val="100000"/>
              <a:buFont typeface="Arial" charset="0"/>
              <a:buNone/>
            </a:pPr>
            <a:endParaRPr lang="en-US"/>
          </a:p>
        </p:txBody>
      </p:sp>
      <p:sp>
        <p:nvSpPr>
          <p:cNvPr id="32772" name="Rectangle 8"/>
          <p:cNvSpPr>
            <a:spLocks noChangeArrowheads="1"/>
          </p:cNvSpPr>
          <p:nvPr/>
        </p:nvSpPr>
        <p:spPr bwMode="auto">
          <a:xfrm>
            <a:off x="304800" y="4038600"/>
            <a:ext cx="8610600" cy="2590800"/>
          </a:xfrm>
          <a:prstGeom prst="rect">
            <a:avLst/>
          </a:prstGeom>
          <a:solidFill>
            <a:srgbClr val="FFFFFF">
              <a:alpha val="56078"/>
            </a:srgbClr>
          </a:solidFill>
          <a:ln w="9525">
            <a:noFill/>
            <a:miter lim="800000"/>
            <a:headEnd/>
            <a:tailEnd/>
          </a:ln>
        </p:spPr>
        <p:txBody>
          <a:bodyPr wrap="none" anchor="ctr"/>
          <a:lstStyle/>
          <a:p>
            <a:pPr>
              <a:buClr>
                <a:srgbClr val="000000"/>
              </a:buClr>
              <a:buSzPct val="100000"/>
              <a:buFont typeface="Arial" charset="0"/>
              <a:buNone/>
            </a:pPr>
            <a:endParaRPr lang="en-US"/>
          </a:p>
        </p:txBody>
      </p:sp>
      <p:sp>
        <p:nvSpPr>
          <p:cNvPr id="9" name="Rectangle 8"/>
          <p:cNvSpPr>
            <a:spLocks noChangeArrowheads="1"/>
          </p:cNvSpPr>
          <p:nvPr/>
        </p:nvSpPr>
        <p:spPr bwMode="auto">
          <a:xfrm>
            <a:off x="3352800" y="2133600"/>
            <a:ext cx="5486400" cy="1828800"/>
          </a:xfrm>
          <a:prstGeom prst="rect">
            <a:avLst/>
          </a:prstGeom>
          <a:solidFill>
            <a:srgbClr val="FFFFFF">
              <a:alpha val="56078"/>
            </a:srgbClr>
          </a:solidFill>
          <a:ln w="9525">
            <a:noFill/>
            <a:miter lim="800000"/>
            <a:headEnd/>
            <a:tailEnd/>
          </a:ln>
        </p:spPr>
        <p:txBody>
          <a:bodyPr wrap="none" anchor="ctr"/>
          <a:lstStyle/>
          <a:p>
            <a:pPr>
              <a:buClr>
                <a:srgbClr val="000000"/>
              </a:buClr>
              <a:buSzPct val="100000"/>
              <a:buFont typeface="Arial" charset="0"/>
              <a:buNone/>
            </a:pPr>
            <a:endParaRPr lang="en-US"/>
          </a:p>
        </p:txBody>
      </p:sp>
      <p:sp>
        <p:nvSpPr>
          <p:cNvPr id="10" name="Rectangle 5"/>
          <p:cNvSpPr>
            <a:spLocks noChangeArrowheads="1"/>
          </p:cNvSpPr>
          <p:nvPr/>
        </p:nvSpPr>
        <p:spPr bwMode="auto">
          <a:xfrm>
            <a:off x="3962400" y="1295400"/>
            <a:ext cx="1600200" cy="914400"/>
          </a:xfrm>
          <a:prstGeom prst="rect">
            <a:avLst/>
          </a:prstGeom>
          <a:noFill/>
          <a:ln w="28575">
            <a:solidFill>
              <a:srgbClr val="FF0000"/>
            </a:solidFill>
            <a:miter lim="800000"/>
            <a:headEnd/>
            <a:tailEnd/>
          </a:ln>
        </p:spPr>
        <p:txBody>
          <a:bodyPr wrap="none" anchor="ctr"/>
          <a:lstStyle/>
          <a:p>
            <a:pPr>
              <a:buClr>
                <a:srgbClr val="000000"/>
              </a:buClr>
              <a:buSzPct val="100000"/>
              <a:buFont typeface="Arial" charset="0"/>
              <a:buNone/>
            </a:pP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228600" y="609600"/>
            <a:ext cx="8229600" cy="990600"/>
          </a:xfrm>
        </p:spPr>
        <p:txBody>
          <a:bodyPr lIns="0" tIns="0" rIns="0" bIns="0"/>
          <a:lstStyle/>
          <a:p>
            <a:pPr defTabSz="457200">
              <a:buClr>
                <a:srgbClr val="000000"/>
              </a:buClr>
              <a:buFont typeface="Times New Roman" pitchFamily="18" charset="0"/>
              <a:buNone/>
            </a:pPr>
            <a:r>
              <a:rPr lang="en-US" sz="2000" b="1" smtClean="0">
                <a:latin typeface="Arial Narrow" pitchFamily="34" charset="0"/>
                <a:ea typeface="MS PGothic" pitchFamily="34" charset="-128"/>
              </a:rPr>
              <a:t>A Program Logic Model show the outcomes required to address target group needs and the services that deliver those outcomes</a:t>
            </a:r>
          </a:p>
        </p:txBody>
      </p:sp>
      <p:pic>
        <p:nvPicPr>
          <p:cNvPr id="40962" name="Picture 3"/>
          <p:cNvPicPr>
            <a:picLocks noChangeAspect="1" noChangeArrowheads="1"/>
          </p:cNvPicPr>
          <p:nvPr/>
        </p:nvPicPr>
        <p:blipFill>
          <a:blip r:embed="rId3"/>
          <a:srcRect/>
          <a:stretch>
            <a:fillRect/>
          </a:stretch>
        </p:blipFill>
        <p:spPr bwMode="auto">
          <a:xfrm>
            <a:off x="1066800" y="1600200"/>
            <a:ext cx="7391400" cy="5105400"/>
          </a:xfrm>
          <a:prstGeom prst="rect">
            <a:avLst/>
          </a:prstGeom>
          <a:noFill/>
          <a:ln w="9525">
            <a:noFill/>
            <a:miter lim="800000"/>
            <a:headEnd/>
            <a:tailEnd/>
          </a:ln>
        </p:spPr>
      </p:pic>
      <p:sp>
        <p:nvSpPr>
          <p:cNvPr id="40963" name="Rectangle 4"/>
          <p:cNvSpPr>
            <a:spLocks noChangeArrowheads="1"/>
          </p:cNvSpPr>
          <p:nvPr/>
        </p:nvSpPr>
        <p:spPr bwMode="auto">
          <a:xfrm>
            <a:off x="2133600" y="1524000"/>
            <a:ext cx="4495800" cy="4267200"/>
          </a:xfrm>
          <a:prstGeom prst="rect">
            <a:avLst/>
          </a:prstGeom>
          <a:solidFill>
            <a:srgbClr val="CCECFF">
              <a:alpha val="32941"/>
            </a:srgbClr>
          </a:solidFill>
          <a:ln w="9525">
            <a:noFill/>
            <a:miter lim="800000"/>
            <a:headEnd/>
            <a:tailEnd/>
          </a:ln>
        </p:spPr>
        <p:txBody>
          <a:bodyPr wrap="none" anchor="ctr"/>
          <a:lstStyle/>
          <a:p>
            <a:pPr>
              <a:buClr>
                <a:srgbClr val="000000"/>
              </a:buClr>
              <a:buSzPct val="100000"/>
              <a:buFont typeface="Arial" charset="0"/>
              <a:buNone/>
            </a:pPr>
            <a:endParaRPr lang="en-US"/>
          </a:p>
        </p:txBody>
      </p:sp>
      <p:sp>
        <p:nvSpPr>
          <p:cNvPr id="40964" name="Oval 5"/>
          <p:cNvSpPr>
            <a:spLocks noChangeArrowheads="1"/>
          </p:cNvSpPr>
          <p:nvPr/>
        </p:nvSpPr>
        <p:spPr bwMode="auto">
          <a:xfrm>
            <a:off x="1143000" y="1752600"/>
            <a:ext cx="1295400" cy="3810000"/>
          </a:xfrm>
          <a:prstGeom prst="ellipse">
            <a:avLst/>
          </a:prstGeom>
          <a:noFill/>
          <a:ln w="38100">
            <a:solidFill>
              <a:srgbClr val="FF0000"/>
            </a:solidFill>
            <a:round/>
            <a:headEnd/>
            <a:tailEnd/>
          </a:ln>
        </p:spPr>
        <p:txBody>
          <a:bodyPr wrap="none" anchor="ctr"/>
          <a:lstStyle/>
          <a:p>
            <a:pPr>
              <a:buClr>
                <a:srgbClr val="000000"/>
              </a:buClr>
              <a:buSzPct val="100000"/>
              <a:buFont typeface="Arial" charset="0"/>
              <a:buNone/>
            </a:pPr>
            <a:endParaRPr lang="en-US"/>
          </a:p>
        </p:txBody>
      </p:sp>
      <p:sp>
        <p:nvSpPr>
          <p:cNvPr id="24582" name="Text Box 6"/>
          <p:cNvSpPr txBox="1">
            <a:spLocks noChangeArrowheads="1"/>
          </p:cNvSpPr>
          <p:nvPr/>
        </p:nvSpPr>
        <p:spPr bwMode="auto">
          <a:xfrm>
            <a:off x="304800" y="3108325"/>
            <a:ext cx="1066800" cy="641350"/>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p>
            <a:pPr>
              <a:spcBef>
                <a:spcPct val="50000"/>
              </a:spcBef>
              <a:buClr>
                <a:srgbClr val="000000"/>
              </a:buClr>
              <a:buSzPct val="100000"/>
              <a:buFont typeface="Arial" charset="0"/>
              <a:buNone/>
              <a:defRPr/>
            </a:pPr>
            <a:r>
              <a:rPr lang="en-US" sz="1800" b="1">
                <a:solidFill>
                  <a:srgbClr val="000066"/>
                </a:solidFill>
                <a:ea typeface="MS PGothic" charset="0"/>
                <a:cs typeface="MS PGothic" charset="0"/>
              </a:rPr>
              <a:t>Target Group</a:t>
            </a:r>
          </a:p>
        </p:txBody>
      </p:sp>
      <p:sp>
        <p:nvSpPr>
          <p:cNvPr id="40966" name="Oval 7"/>
          <p:cNvSpPr>
            <a:spLocks noChangeArrowheads="1"/>
          </p:cNvSpPr>
          <p:nvPr/>
        </p:nvSpPr>
        <p:spPr bwMode="auto">
          <a:xfrm>
            <a:off x="5791200" y="1143000"/>
            <a:ext cx="2628900" cy="4343400"/>
          </a:xfrm>
          <a:prstGeom prst="ellipse">
            <a:avLst/>
          </a:prstGeom>
          <a:noFill/>
          <a:ln w="38100">
            <a:solidFill>
              <a:srgbClr val="FF0000"/>
            </a:solidFill>
            <a:round/>
            <a:headEnd/>
            <a:tailEnd/>
          </a:ln>
        </p:spPr>
        <p:txBody>
          <a:bodyPr wrap="none" anchor="ctr"/>
          <a:lstStyle/>
          <a:p>
            <a:pPr>
              <a:buClr>
                <a:srgbClr val="000000"/>
              </a:buClr>
              <a:buSzPct val="100000"/>
              <a:buFont typeface="Arial" charset="0"/>
              <a:buNone/>
            </a:pPr>
            <a:endParaRPr lang="en-US"/>
          </a:p>
        </p:txBody>
      </p:sp>
      <p:sp>
        <p:nvSpPr>
          <p:cNvPr id="40967" name="Text Box 8"/>
          <p:cNvSpPr txBox="1">
            <a:spLocks noChangeArrowheads="1"/>
          </p:cNvSpPr>
          <p:nvPr/>
        </p:nvSpPr>
        <p:spPr bwMode="auto">
          <a:xfrm>
            <a:off x="7848600" y="2743200"/>
            <a:ext cx="914400" cy="369888"/>
          </a:xfrm>
          <a:prstGeom prst="rect">
            <a:avLst/>
          </a:prstGeom>
          <a:solidFill>
            <a:schemeClr val="bg1"/>
          </a:solidFill>
          <a:ln w="9525">
            <a:noFill/>
            <a:miter lim="800000"/>
            <a:headEnd/>
            <a:tailEnd/>
          </a:ln>
        </p:spPr>
        <p:txBody>
          <a:bodyPr>
            <a:spAutoFit/>
          </a:bodyPr>
          <a:lstStyle/>
          <a:p>
            <a:pPr>
              <a:spcBef>
                <a:spcPct val="50000"/>
              </a:spcBef>
              <a:buClr>
                <a:srgbClr val="000000"/>
              </a:buClr>
              <a:buSzPct val="100000"/>
              <a:buFont typeface="Arial" charset="0"/>
              <a:buNone/>
            </a:pPr>
            <a:r>
              <a:rPr lang="en-US" sz="1800" b="1">
                <a:solidFill>
                  <a:srgbClr val="000066"/>
                </a:solidFill>
              </a:rPr>
              <a:t>Needs</a:t>
            </a:r>
          </a:p>
        </p:txBody>
      </p:sp>
      <p:sp>
        <p:nvSpPr>
          <p:cNvPr id="40968" name="Text Box 9"/>
          <p:cNvSpPr txBox="1">
            <a:spLocks noChangeArrowheads="1"/>
          </p:cNvSpPr>
          <p:nvPr/>
        </p:nvSpPr>
        <p:spPr bwMode="auto">
          <a:xfrm>
            <a:off x="1447800" y="2286000"/>
            <a:ext cx="685800" cy="365125"/>
          </a:xfrm>
          <a:prstGeom prst="rect">
            <a:avLst/>
          </a:prstGeom>
          <a:solidFill>
            <a:schemeClr val="bg1"/>
          </a:solidFill>
          <a:ln w="9525">
            <a:noFill/>
            <a:miter lim="800000"/>
            <a:headEnd/>
            <a:tailEnd/>
          </a:ln>
        </p:spPr>
        <p:txBody>
          <a:bodyPr>
            <a:spAutoFit/>
          </a:bodyPr>
          <a:lstStyle/>
          <a:p>
            <a:pPr algn="ctr">
              <a:spcBef>
                <a:spcPct val="50000"/>
              </a:spcBef>
              <a:buClr>
                <a:srgbClr val="000000"/>
              </a:buClr>
              <a:buSzPct val="100000"/>
              <a:buFont typeface="Arial" charset="0"/>
              <a:buNone/>
            </a:pPr>
            <a:r>
              <a:rPr lang="en-US" sz="900" b="1">
                <a:solidFill>
                  <a:srgbClr val="000066"/>
                </a:solidFill>
              </a:rPr>
              <a:t>THE PUBLIC</a:t>
            </a:r>
          </a:p>
        </p:txBody>
      </p:sp>
      <p:sp>
        <p:nvSpPr>
          <p:cNvPr id="40969" name="Text Box 10"/>
          <p:cNvSpPr txBox="1">
            <a:spLocks noChangeArrowheads="1"/>
          </p:cNvSpPr>
          <p:nvPr/>
        </p:nvSpPr>
        <p:spPr bwMode="auto">
          <a:xfrm>
            <a:off x="1219200" y="3429000"/>
            <a:ext cx="1066800" cy="365125"/>
          </a:xfrm>
          <a:prstGeom prst="rect">
            <a:avLst/>
          </a:prstGeom>
          <a:solidFill>
            <a:schemeClr val="bg1"/>
          </a:solidFill>
          <a:ln w="9525">
            <a:noFill/>
            <a:miter lim="800000"/>
            <a:headEnd/>
            <a:tailEnd/>
          </a:ln>
        </p:spPr>
        <p:txBody>
          <a:bodyPr>
            <a:spAutoFit/>
          </a:bodyPr>
          <a:lstStyle/>
          <a:p>
            <a:pPr algn="ctr">
              <a:spcBef>
                <a:spcPct val="50000"/>
              </a:spcBef>
              <a:buClr>
                <a:srgbClr val="000000"/>
              </a:buClr>
              <a:buSzPct val="100000"/>
              <a:buFont typeface="Arial" charset="0"/>
              <a:buNone/>
            </a:pPr>
            <a:r>
              <a:rPr lang="en-US" sz="900" b="1">
                <a:solidFill>
                  <a:srgbClr val="000066"/>
                </a:solidFill>
              </a:rPr>
              <a:t>ON ROAD DRIVERS</a:t>
            </a:r>
          </a:p>
        </p:txBody>
      </p:sp>
      <p:sp>
        <p:nvSpPr>
          <p:cNvPr id="40970" name="Text Box 11"/>
          <p:cNvSpPr txBox="1">
            <a:spLocks noChangeArrowheads="1"/>
          </p:cNvSpPr>
          <p:nvPr/>
        </p:nvSpPr>
        <p:spPr bwMode="auto">
          <a:xfrm>
            <a:off x="6629400" y="2463800"/>
            <a:ext cx="1219200" cy="365125"/>
          </a:xfrm>
          <a:prstGeom prst="rect">
            <a:avLst/>
          </a:prstGeom>
          <a:solidFill>
            <a:schemeClr val="bg1"/>
          </a:solidFill>
          <a:ln w="9525">
            <a:noFill/>
            <a:miter lim="800000"/>
            <a:headEnd/>
            <a:tailEnd/>
          </a:ln>
        </p:spPr>
        <p:txBody>
          <a:bodyPr>
            <a:spAutoFit/>
          </a:bodyPr>
          <a:lstStyle/>
          <a:p>
            <a:pPr algn="ctr">
              <a:spcBef>
                <a:spcPct val="50000"/>
              </a:spcBef>
              <a:buClr>
                <a:srgbClr val="000000"/>
              </a:buClr>
              <a:buSzPct val="100000"/>
              <a:buFont typeface="Arial" charset="0"/>
              <a:buNone/>
            </a:pPr>
            <a:r>
              <a:rPr lang="en-US" sz="900" b="1">
                <a:solidFill>
                  <a:srgbClr val="000066"/>
                </a:solidFill>
              </a:rPr>
              <a:t>PROTECTION FROM DEATH</a:t>
            </a:r>
          </a:p>
        </p:txBody>
      </p:sp>
      <p:sp>
        <p:nvSpPr>
          <p:cNvPr id="40971" name="Text Box 12"/>
          <p:cNvSpPr txBox="1">
            <a:spLocks noChangeArrowheads="1"/>
          </p:cNvSpPr>
          <p:nvPr/>
        </p:nvSpPr>
        <p:spPr bwMode="auto">
          <a:xfrm>
            <a:off x="6616700" y="1524000"/>
            <a:ext cx="1143000" cy="433388"/>
          </a:xfrm>
          <a:prstGeom prst="rect">
            <a:avLst/>
          </a:prstGeom>
          <a:solidFill>
            <a:schemeClr val="bg1"/>
          </a:solidFill>
          <a:ln w="9525">
            <a:noFill/>
            <a:miter lim="800000"/>
            <a:headEnd/>
            <a:tailEnd/>
          </a:ln>
        </p:spPr>
        <p:txBody>
          <a:bodyPr>
            <a:spAutoFit/>
          </a:bodyPr>
          <a:lstStyle/>
          <a:p>
            <a:pPr algn="ctr">
              <a:spcBef>
                <a:spcPct val="50000"/>
              </a:spcBef>
              <a:buClr>
                <a:srgbClr val="000000"/>
              </a:buClr>
              <a:buSzPct val="100000"/>
              <a:buFont typeface="Arial" charset="0"/>
              <a:buNone/>
            </a:pPr>
            <a:r>
              <a:rPr lang="en-US" sz="900" b="1">
                <a:solidFill>
                  <a:srgbClr val="000066"/>
                </a:solidFill>
              </a:rPr>
              <a:t>PROLONG </a:t>
            </a:r>
          </a:p>
          <a:p>
            <a:pPr algn="ctr">
              <a:spcBef>
                <a:spcPct val="50000"/>
              </a:spcBef>
              <a:buClr>
                <a:srgbClr val="000000"/>
              </a:buClr>
              <a:buSzPct val="100000"/>
              <a:buFont typeface="Arial" charset="0"/>
              <a:buNone/>
            </a:pPr>
            <a:r>
              <a:rPr lang="en-US" sz="900" b="1">
                <a:solidFill>
                  <a:srgbClr val="000066"/>
                </a:solidFill>
              </a:rPr>
              <a:t>LIFE</a:t>
            </a:r>
          </a:p>
        </p:txBody>
      </p:sp>
      <p:sp>
        <p:nvSpPr>
          <p:cNvPr id="40972" name="Text Box 13"/>
          <p:cNvSpPr txBox="1">
            <a:spLocks noChangeArrowheads="1"/>
          </p:cNvSpPr>
          <p:nvPr/>
        </p:nvSpPr>
        <p:spPr bwMode="auto">
          <a:xfrm>
            <a:off x="6629400" y="3292475"/>
            <a:ext cx="1219200" cy="365125"/>
          </a:xfrm>
          <a:prstGeom prst="rect">
            <a:avLst/>
          </a:prstGeom>
          <a:solidFill>
            <a:schemeClr val="bg1"/>
          </a:solidFill>
          <a:ln w="9525">
            <a:noFill/>
            <a:miter lim="800000"/>
            <a:headEnd/>
            <a:tailEnd/>
          </a:ln>
        </p:spPr>
        <p:txBody>
          <a:bodyPr>
            <a:spAutoFit/>
          </a:bodyPr>
          <a:lstStyle/>
          <a:p>
            <a:pPr algn="ctr">
              <a:spcBef>
                <a:spcPct val="50000"/>
              </a:spcBef>
              <a:buClr>
                <a:srgbClr val="000000"/>
              </a:buClr>
              <a:buSzPct val="100000"/>
              <a:buFont typeface="Arial" charset="0"/>
              <a:buNone/>
            </a:pPr>
            <a:r>
              <a:rPr lang="en-US" sz="900" b="1">
                <a:solidFill>
                  <a:srgbClr val="000066"/>
                </a:solidFill>
              </a:rPr>
              <a:t>PROTECTION FROM LOSS</a:t>
            </a:r>
          </a:p>
        </p:txBody>
      </p:sp>
      <p:sp>
        <p:nvSpPr>
          <p:cNvPr id="40973" name="Text Box 14"/>
          <p:cNvSpPr txBox="1">
            <a:spLocks noChangeArrowheads="1"/>
          </p:cNvSpPr>
          <p:nvPr/>
        </p:nvSpPr>
        <p:spPr bwMode="auto">
          <a:xfrm>
            <a:off x="6096000" y="4191000"/>
            <a:ext cx="1371600" cy="365125"/>
          </a:xfrm>
          <a:prstGeom prst="rect">
            <a:avLst/>
          </a:prstGeom>
          <a:solidFill>
            <a:schemeClr val="bg1"/>
          </a:solidFill>
          <a:ln w="9525">
            <a:noFill/>
            <a:miter lim="800000"/>
            <a:headEnd/>
            <a:tailEnd/>
          </a:ln>
        </p:spPr>
        <p:txBody>
          <a:bodyPr>
            <a:spAutoFit/>
          </a:bodyPr>
          <a:lstStyle/>
          <a:p>
            <a:pPr algn="ctr">
              <a:spcBef>
                <a:spcPct val="50000"/>
              </a:spcBef>
              <a:buClr>
                <a:srgbClr val="000000"/>
              </a:buClr>
              <a:buSzPct val="100000"/>
              <a:buFont typeface="Arial" charset="0"/>
              <a:buNone/>
            </a:pPr>
            <a:r>
              <a:rPr lang="en-US" sz="900" b="1">
                <a:solidFill>
                  <a:srgbClr val="000066"/>
                </a:solidFill>
              </a:rPr>
              <a:t>PROTECTION FROM TRAFFIC ACCIDENTS</a:t>
            </a:r>
          </a:p>
        </p:txBody>
      </p:sp>
      <p:sp>
        <p:nvSpPr>
          <p:cNvPr id="40974" name="Text Box 15"/>
          <p:cNvSpPr txBox="1">
            <a:spLocks noChangeArrowheads="1"/>
          </p:cNvSpPr>
          <p:nvPr/>
        </p:nvSpPr>
        <p:spPr bwMode="auto">
          <a:xfrm>
            <a:off x="7467600" y="4191000"/>
            <a:ext cx="1066800" cy="365125"/>
          </a:xfrm>
          <a:prstGeom prst="rect">
            <a:avLst/>
          </a:prstGeom>
          <a:solidFill>
            <a:schemeClr val="bg1"/>
          </a:solidFill>
          <a:ln w="9525">
            <a:noFill/>
            <a:miter lim="800000"/>
            <a:headEnd/>
            <a:tailEnd/>
          </a:ln>
        </p:spPr>
        <p:txBody>
          <a:bodyPr>
            <a:spAutoFit/>
          </a:bodyPr>
          <a:lstStyle/>
          <a:p>
            <a:pPr algn="ctr">
              <a:spcBef>
                <a:spcPct val="50000"/>
              </a:spcBef>
              <a:buClr>
                <a:srgbClr val="000000"/>
              </a:buClr>
              <a:buSzPct val="100000"/>
              <a:buFont typeface="Arial" charset="0"/>
              <a:buNone/>
            </a:pPr>
            <a:r>
              <a:rPr lang="en-US" sz="900" b="1">
                <a:solidFill>
                  <a:srgbClr val="000066"/>
                </a:solidFill>
              </a:rPr>
              <a:t>PROTECTION FROM FIRE</a:t>
            </a:r>
          </a:p>
        </p:txBody>
      </p:sp>
      <p:sp>
        <p:nvSpPr>
          <p:cNvPr id="40975" name="Oval 16"/>
          <p:cNvSpPr>
            <a:spLocks noChangeArrowheads="1"/>
          </p:cNvSpPr>
          <p:nvPr/>
        </p:nvSpPr>
        <p:spPr bwMode="auto">
          <a:xfrm>
            <a:off x="1828800" y="5867400"/>
            <a:ext cx="5257800" cy="762000"/>
          </a:xfrm>
          <a:prstGeom prst="ellipse">
            <a:avLst/>
          </a:prstGeom>
          <a:noFill/>
          <a:ln w="38100">
            <a:solidFill>
              <a:srgbClr val="FF0000"/>
            </a:solidFill>
            <a:round/>
            <a:headEnd/>
            <a:tailEnd/>
          </a:ln>
        </p:spPr>
        <p:txBody>
          <a:bodyPr wrap="none" anchor="ctr"/>
          <a:lstStyle/>
          <a:p>
            <a:pPr>
              <a:buClr>
                <a:srgbClr val="000000"/>
              </a:buClr>
              <a:buSzPct val="100000"/>
              <a:buFont typeface="Arial" charset="0"/>
              <a:buNone/>
            </a:pPr>
            <a:endParaRPr lang="en-US"/>
          </a:p>
        </p:txBody>
      </p:sp>
      <p:sp>
        <p:nvSpPr>
          <p:cNvPr id="24593" name="Text Box 17"/>
          <p:cNvSpPr txBox="1">
            <a:spLocks noChangeArrowheads="1"/>
          </p:cNvSpPr>
          <p:nvPr/>
        </p:nvSpPr>
        <p:spPr bwMode="auto">
          <a:xfrm>
            <a:off x="457200" y="5867400"/>
            <a:ext cx="1295400" cy="646113"/>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p>
            <a:pPr>
              <a:spcBef>
                <a:spcPct val="50000"/>
              </a:spcBef>
              <a:buClr>
                <a:srgbClr val="000000"/>
              </a:buClr>
              <a:buSzPct val="100000"/>
              <a:buFont typeface="Arial" charset="0"/>
              <a:buNone/>
              <a:defRPr/>
            </a:pPr>
            <a:r>
              <a:rPr lang="en-US" sz="1800" b="1" dirty="0">
                <a:solidFill>
                  <a:srgbClr val="000066"/>
                </a:solidFill>
                <a:ea typeface="MS PGothic" charset="0"/>
                <a:cs typeface="MS PGothic" charset="0"/>
              </a:rPr>
              <a:t>Required Services</a:t>
            </a:r>
          </a:p>
        </p:txBody>
      </p:sp>
      <p:sp>
        <p:nvSpPr>
          <p:cNvPr id="40977" name="Text Box 18"/>
          <p:cNvSpPr txBox="1">
            <a:spLocks noChangeArrowheads="1"/>
          </p:cNvSpPr>
          <p:nvPr/>
        </p:nvSpPr>
        <p:spPr bwMode="auto">
          <a:xfrm>
            <a:off x="2514600" y="6040438"/>
            <a:ext cx="609600" cy="296862"/>
          </a:xfrm>
          <a:prstGeom prst="rect">
            <a:avLst/>
          </a:prstGeom>
          <a:solidFill>
            <a:schemeClr val="bg1"/>
          </a:solidFill>
          <a:ln w="9525">
            <a:noFill/>
            <a:miter lim="800000"/>
            <a:headEnd/>
            <a:tailEnd/>
          </a:ln>
        </p:spPr>
        <p:txBody>
          <a:bodyPr>
            <a:spAutoFit/>
          </a:bodyPr>
          <a:lstStyle/>
          <a:p>
            <a:pPr algn="ctr">
              <a:lnSpc>
                <a:spcPct val="50000"/>
              </a:lnSpc>
              <a:spcBef>
                <a:spcPct val="50000"/>
              </a:spcBef>
              <a:buClr>
                <a:srgbClr val="000000"/>
              </a:buClr>
              <a:buSzPct val="100000"/>
              <a:buFont typeface="Arial" charset="0"/>
              <a:buNone/>
            </a:pPr>
            <a:r>
              <a:rPr lang="en-US" sz="900" b="1">
                <a:solidFill>
                  <a:srgbClr val="000066"/>
                </a:solidFill>
              </a:rPr>
              <a:t>Drivers </a:t>
            </a:r>
          </a:p>
          <a:p>
            <a:pPr algn="ctr">
              <a:lnSpc>
                <a:spcPct val="50000"/>
              </a:lnSpc>
              <a:spcBef>
                <a:spcPct val="50000"/>
              </a:spcBef>
              <a:buClr>
                <a:srgbClr val="000000"/>
              </a:buClr>
              <a:buSzPct val="100000"/>
              <a:buFont typeface="Arial" charset="0"/>
              <a:buNone/>
            </a:pPr>
            <a:r>
              <a:rPr lang="en-US" sz="900" b="1">
                <a:solidFill>
                  <a:srgbClr val="000066"/>
                </a:solidFill>
              </a:rPr>
              <a:t>License</a:t>
            </a:r>
          </a:p>
        </p:txBody>
      </p:sp>
      <p:sp>
        <p:nvSpPr>
          <p:cNvPr id="40978" name="Text Box 19"/>
          <p:cNvSpPr txBox="1">
            <a:spLocks noChangeArrowheads="1"/>
          </p:cNvSpPr>
          <p:nvPr/>
        </p:nvSpPr>
        <p:spPr bwMode="auto">
          <a:xfrm>
            <a:off x="3429000" y="6049963"/>
            <a:ext cx="1066800" cy="427037"/>
          </a:xfrm>
          <a:prstGeom prst="rect">
            <a:avLst/>
          </a:prstGeom>
          <a:solidFill>
            <a:schemeClr val="bg1"/>
          </a:solidFill>
          <a:ln w="9525">
            <a:noFill/>
            <a:miter lim="800000"/>
            <a:headEnd/>
            <a:tailEnd/>
          </a:ln>
        </p:spPr>
        <p:txBody>
          <a:bodyPr>
            <a:spAutoFit/>
          </a:bodyPr>
          <a:lstStyle/>
          <a:p>
            <a:pPr algn="ctr">
              <a:lnSpc>
                <a:spcPct val="65000"/>
              </a:lnSpc>
              <a:spcBef>
                <a:spcPct val="50000"/>
              </a:spcBef>
              <a:buClr>
                <a:srgbClr val="000000"/>
              </a:buClr>
              <a:buSzPct val="100000"/>
              <a:buFont typeface="Arial" charset="0"/>
              <a:buNone/>
            </a:pPr>
            <a:r>
              <a:rPr lang="en-US" sz="900" b="1">
                <a:solidFill>
                  <a:srgbClr val="000066"/>
                </a:solidFill>
              </a:rPr>
              <a:t>Vehicle Registration</a:t>
            </a:r>
          </a:p>
          <a:p>
            <a:pPr algn="ctr">
              <a:lnSpc>
                <a:spcPct val="65000"/>
              </a:lnSpc>
              <a:spcBef>
                <a:spcPct val="50000"/>
              </a:spcBef>
              <a:buClr>
                <a:srgbClr val="000000"/>
              </a:buClr>
              <a:buSzPct val="100000"/>
              <a:buFont typeface="Arial" charset="0"/>
              <a:buNone/>
            </a:pPr>
            <a:endParaRPr lang="en-US" sz="900" b="1">
              <a:solidFill>
                <a:srgbClr val="000066"/>
              </a:solidFill>
            </a:endParaRPr>
          </a:p>
        </p:txBody>
      </p:sp>
      <p:sp>
        <p:nvSpPr>
          <p:cNvPr id="40979" name="Text Box 20"/>
          <p:cNvSpPr txBox="1">
            <a:spLocks noChangeArrowheads="1"/>
          </p:cNvSpPr>
          <p:nvPr/>
        </p:nvSpPr>
        <p:spPr bwMode="auto">
          <a:xfrm>
            <a:off x="5638800" y="6057900"/>
            <a:ext cx="990600" cy="338138"/>
          </a:xfrm>
          <a:prstGeom prst="rect">
            <a:avLst/>
          </a:prstGeom>
          <a:solidFill>
            <a:schemeClr val="bg1"/>
          </a:solidFill>
          <a:ln w="9525">
            <a:noFill/>
            <a:miter lim="800000"/>
            <a:headEnd/>
            <a:tailEnd/>
          </a:ln>
        </p:spPr>
        <p:txBody>
          <a:bodyPr>
            <a:spAutoFit/>
          </a:bodyPr>
          <a:lstStyle/>
          <a:p>
            <a:pPr algn="ctr">
              <a:lnSpc>
                <a:spcPct val="65000"/>
              </a:lnSpc>
              <a:spcBef>
                <a:spcPct val="50000"/>
              </a:spcBef>
              <a:buClr>
                <a:srgbClr val="000000"/>
              </a:buClr>
              <a:buSzPct val="100000"/>
              <a:buFont typeface="Arial" charset="0"/>
              <a:buNone/>
            </a:pPr>
            <a:r>
              <a:rPr lang="en-US" sz="900" b="1">
                <a:solidFill>
                  <a:srgbClr val="000066"/>
                </a:solidFill>
              </a:rPr>
              <a:t>Road </a:t>
            </a:r>
          </a:p>
          <a:p>
            <a:pPr algn="ctr">
              <a:lnSpc>
                <a:spcPct val="65000"/>
              </a:lnSpc>
              <a:spcBef>
                <a:spcPct val="50000"/>
              </a:spcBef>
              <a:buClr>
                <a:srgbClr val="000000"/>
              </a:buClr>
              <a:buSzPct val="100000"/>
              <a:buFont typeface="Arial" charset="0"/>
              <a:buNone/>
            </a:pPr>
            <a:r>
              <a:rPr lang="en-US" sz="900" b="1">
                <a:solidFill>
                  <a:srgbClr val="000066"/>
                </a:solidFill>
              </a:rPr>
              <a:t>Maintenance</a:t>
            </a:r>
          </a:p>
        </p:txBody>
      </p:sp>
      <p:sp>
        <p:nvSpPr>
          <p:cNvPr id="40980" name="Text Box 21"/>
          <p:cNvSpPr txBox="1">
            <a:spLocks noChangeArrowheads="1"/>
          </p:cNvSpPr>
          <p:nvPr/>
        </p:nvSpPr>
        <p:spPr bwMode="auto">
          <a:xfrm>
            <a:off x="4584700" y="6057900"/>
            <a:ext cx="990600" cy="358775"/>
          </a:xfrm>
          <a:prstGeom prst="rect">
            <a:avLst/>
          </a:prstGeom>
          <a:solidFill>
            <a:schemeClr val="bg1"/>
          </a:solidFill>
          <a:ln w="9525">
            <a:noFill/>
            <a:miter lim="800000"/>
            <a:headEnd/>
            <a:tailEnd/>
          </a:ln>
        </p:spPr>
        <p:txBody>
          <a:bodyPr>
            <a:spAutoFit/>
          </a:bodyPr>
          <a:lstStyle/>
          <a:p>
            <a:pPr algn="ctr">
              <a:lnSpc>
                <a:spcPct val="65000"/>
              </a:lnSpc>
              <a:spcBef>
                <a:spcPct val="50000"/>
              </a:spcBef>
              <a:buClr>
                <a:srgbClr val="000000"/>
              </a:buClr>
              <a:buSzPct val="100000"/>
              <a:buFont typeface="Arial" charset="0"/>
              <a:buNone/>
            </a:pPr>
            <a:r>
              <a:rPr lang="en-US" sz="900" b="1">
                <a:solidFill>
                  <a:srgbClr val="000066"/>
                </a:solidFill>
              </a:rPr>
              <a:t>Carrier Registration and Licensing</a:t>
            </a:r>
          </a:p>
        </p:txBody>
      </p:sp>
      <p:sp>
        <p:nvSpPr>
          <p:cNvPr id="40981" name="Oval 22"/>
          <p:cNvSpPr>
            <a:spLocks noChangeArrowheads="1"/>
          </p:cNvSpPr>
          <p:nvPr/>
        </p:nvSpPr>
        <p:spPr bwMode="auto">
          <a:xfrm>
            <a:off x="2362200" y="5981700"/>
            <a:ext cx="914400" cy="457200"/>
          </a:xfrm>
          <a:prstGeom prst="ellipse">
            <a:avLst/>
          </a:prstGeom>
          <a:noFill/>
          <a:ln w="9525">
            <a:solidFill>
              <a:srgbClr val="000066"/>
            </a:solidFill>
            <a:round/>
            <a:headEnd/>
            <a:tailEnd/>
          </a:ln>
          <a:effectLst>
            <a:prstShdw prst="shdw17" dist="17961" dir="2700000">
              <a:srgbClr val="00003D">
                <a:alpha val="74997"/>
              </a:srgbClr>
            </a:prstShdw>
          </a:effectLst>
        </p:spPr>
        <p:txBody>
          <a:bodyPr wrap="none" anchor="ctr"/>
          <a:lstStyle/>
          <a:p>
            <a:pPr>
              <a:buClr>
                <a:srgbClr val="000000"/>
              </a:buClr>
              <a:buSzPct val="100000"/>
              <a:buFont typeface="Arial" charset="0"/>
              <a:buNone/>
            </a:pPr>
            <a:endParaRPr lang="en-US"/>
          </a:p>
        </p:txBody>
      </p:sp>
      <p:sp>
        <p:nvSpPr>
          <p:cNvPr id="40982" name="Oval 23"/>
          <p:cNvSpPr>
            <a:spLocks noChangeArrowheads="1"/>
          </p:cNvSpPr>
          <p:nvPr/>
        </p:nvSpPr>
        <p:spPr bwMode="auto">
          <a:xfrm>
            <a:off x="3505200" y="6019800"/>
            <a:ext cx="914400" cy="457200"/>
          </a:xfrm>
          <a:prstGeom prst="ellipse">
            <a:avLst/>
          </a:prstGeom>
          <a:noFill/>
          <a:ln w="9525">
            <a:solidFill>
              <a:srgbClr val="000066"/>
            </a:solidFill>
            <a:round/>
            <a:headEnd/>
            <a:tailEnd/>
          </a:ln>
          <a:effectLst>
            <a:prstShdw prst="shdw17" dist="17961" dir="2700000">
              <a:srgbClr val="00003D">
                <a:alpha val="74997"/>
              </a:srgbClr>
            </a:prstShdw>
          </a:effectLst>
        </p:spPr>
        <p:txBody>
          <a:bodyPr wrap="none" anchor="ctr"/>
          <a:lstStyle/>
          <a:p>
            <a:pPr>
              <a:buClr>
                <a:srgbClr val="000000"/>
              </a:buClr>
              <a:buSzPct val="100000"/>
              <a:buFont typeface="Arial" charset="0"/>
              <a:buNone/>
            </a:pPr>
            <a:endParaRPr lang="en-US"/>
          </a:p>
        </p:txBody>
      </p:sp>
      <p:sp>
        <p:nvSpPr>
          <p:cNvPr id="40983" name="Oval 24"/>
          <p:cNvSpPr>
            <a:spLocks noChangeArrowheads="1"/>
          </p:cNvSpPr>
          <p:nvPr/>
        </p:nvSpPr>
        <p:spPr bwMode="auto">
          <a:xfrm>
            <a:off x="4648200" y="6019800"/>
            <a:ext cx="914400" cy="457200"/>
          </a:xfrm>
          <a:prstGeom prst="ellipse">
            <a:avLst/>
          </a:prstGeom>
          <a:noFill/>
          <a:ln w="9525">
            <a:solidFill>
              <a:srgbClr val="000066"/>
            </a:solidFill>
            <a:round/>
            <a:headEnd/>
            <a:tailEnd/>
          </a:ln>
          <a:effectLst>
            <a:prstShdw prst="shdw17" dist="17961" dir="2700000">
              <a:srgbClr val="00003D">
                <a:alpha val="74997"/>
              </a:srgbClr>
            </a:prstShdw>
          </a:effectLst>
        </p:spPr>
        <p:txBody>
          <a:bodyPr wrap="none" anchor="ctr"/>
          <a:lstStyle/>
          <a:p>
            <a:pPr>
              <a:buClr>
                <a:srgbClr val="000000"/>
              </a:buClr>
              <a:buSzPct val="100000"/>
              <a:buFont typeface="Arial" charset="0"/>
              <a:buNone/>
            </a:pPr>
            <a:endParaRPr lang="en-US"/>
          </a:p>
        </p:txBody>
      </p:sp>
      <p:sp>
        <p:nvSpPr>
          <p:cNvPr id="40984" name="Oval 25"/>
          <p:cNvSpPr>
            <a:spLocks noChangeArrowheads="1"/>
          </p:cNvSpPr>
          <p:nvPr/>
        </p:nvSpPr>
        <p:spPr bwMode="auto">
          <a:xfrm>
            <a:off x="5638800" y="6019800"/>
            <a:ext cx="914400" cy="457200"/>
          </a:xfrm>
          <a:prstGeom prst="ellipse">
            <a:avLst/>
          </a:prstGeom>
          <a:noFill/>
          <a:ln w="9525">
            <a:solidFill>
              <a:srgbClr val="000066"/>
            </a:solidFill>
            <a:round/>
            <a:headEnd/>
            <a:tailEnd/>
          </a:ln>
          <a:effectLst>
            <a:prstShdw prst="shdw17" dist="17961" dir="2700000">
              <a:srgbClr val="00003D">
                <a:alpha val="74997"/>
              </a:srgbClr>
            </a:prstShdw>
          </a:effectLst>
        </p:spPr>
        <p:txBody>
          <a:bodyPr wrap="none" anchor="ctr"/>
          <a:lstStyle/>
          <a:p>
            <a:pPr>
              <a:buClr>
                <a:srgbClr val="000000"/>
              </a:buClr>
              <a:buSzPct val="100000"/>
              <a:buFont typeface="Arial" charset="0"/>
              <a:buNone/>
            </a:pPr>
            <a:endParaRPr lang="en-US"/>
          </a:p>
        </p:txBody>
      </p:sp>
      <p:sp>
        <p:nvSpPr>
          <p:cNvPr id="40985" name="Text Box 26"/>
          <p:cNvSpPr txBox="1">
            <a:spLocks noChangeArrowheads="1"/>
          </p:cNvSpPr>
          <p:nvPr/>
        </p:nvSpPr>
        <p:spPr bwMode="auto">
          <a:xfrm>
            <a:off x="3200400" y="1676400"/>
            <a:ext cx="1447800" cy="369888"/>
          </a:xfrm>
          <a:prstGeom prst="rect">
            <a:avLst/>
          </a:prstGeom>
          <a:solidFill>
            <a:schemeClr val="bg1"/>
          </a:solidFill>
          <a:ln w="9525">
            <a:noFill/>
            <a:miter lim="800000"/>
            <a:headEnd/>
            <a:tailEnd/>
          </a:ln>
        </p:spPr>
        <p:txBody>
          <a:bodyPr>
            <a:spAutoFit/>
          </a:bodyPr>
          <a:lstStyle/>
          <a:p>
            <a:pPr algn="ctr">
              <a:spcBef>
                <a:spcPct val="50000"/>
              </a:spcBef>
              <a:buClr>
                <a:srgbClr val="000000"/>
              </a:buClr>
              <a:buSzPct val="100000"/>
              <a:buFont typeface="Arial" charset="0"/>
              <a:buNone/>
            </a:pPr>
            <a:r>
              <a:rPr lang="en-US" sz="1800" b="1">
                <a:solidFill>
                  <a:srgbClr val="000066"/>
                </a:solidFill>
              </a:rPr>
              <a:t>Outcomes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1295400"/>
            <a:ext cx="6248400" cy="5356939"/>
          </a:xfrm>
          <a:prstGeom prst="rect">
            <a:avLst/>
          </a:prstGeom>
        </p:spPr>
      </p:pic>
      <p:sp>
        <p:nvSpPr>
          <p:cNvPr id="41985" name="Title 1"/>
          <p:cNvSpPr>
            <a:spLocks noGrp="1"/>
          </p:cNvSpPr>
          <p:nvPr>
            <p:ph type="title"/>
          </p:nvPr>
        </p:nvSpPr>
        <p:spPr>
          <a:xfrm>
            <a:off x="304800" y="609600"/>
            <a:ext cx="8229600" cy="990600"/>
          </a:xfrm>
        </p:spPr>
        <p:txBody>
          <a:bodyPr lIns="0" tIns="0" rIns="0" bIns="0"/>
          <a:lstStyle/>
          <a:p>
            <a:pPr defTabSz="457200">
              <a:buClr>
                <a:srgbClr val="000000"/>
              </a:buClr>
              <a:buFont typeface="Times New Roman" pitchFamily="18" charset="0"/>
              <a:buNone/>
            </a:pPr>
            <a:r>
              <a:rPr lang="en-US" sz="2000" b="1" smtClean="0">
                <a:latin typeface="Arial Narrow" pitchFamily="34" charset="0"/>
                <a:ea typeface="MS PGothic" pitchFamily="34" charset="-128"/>
              </a:rPr>
              <a:t>Connecting goals to outcomes requires showing the accountability from government organizations to citizen target groups</a:t>
            </a:r>
          </a:p>
        </p:txBody>
      </p:sp>
      <p:sp>
        <p:nvSpPr>
          <p:cNvPr id="25604" name="Text Box 4"/>
          <p:cNvSpPr txBox="1">
            <a:spLocks noChangeArrowheads="1"/>
          </p:cNvSpPr>
          <p:nvPr/>
        </p:nvSpPr>
        <p:spPr bwMode="auto">
          <a:xfrm>
            <a:off x="914400" y="6096000"/>
            <a:ext cx="7315200" cy="519113"/>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p>
            <a:pPr>
              <a:spcBef>
                <a:spcPct val="50000"/>
              </a:spcBef>
              <a:buClr>
                <a:srgbClr val="000000"/>
              </a:buClr>
              <a:buSzPct val="100000"/>
              <a:buFont typeface="Arial" charset="0"/>
              <a:buNone/>
              <a:defRPr/>
            </a:pPr>
            <a:r>
              <a:rPr lang="en-US" sz="1600" i="1">
                <a:solidFill>
                  <a:srgbClr val="007373"/>
                </a:solidFill>
                <a:ea typeface="MS PGothic" charset="0"/>
                <a:cs typeface="MS PGothic" charset="0"/>
              </a:rPr>
              <a:t>Service Integration and Accountability</a:t>
            </a:r>
            <a:r>
              <a:rPr lang="en-US" sz="2800">
                <a:ea typeface="MS PGothic" charset="0"/>
                <a:cs typeface="MS PGothic" charset="0"/>
              </a:rPr>
              <a:t> </a:t>
            </a:r>
            <a:r>
              <a:rPr lang="en-US" sz="1600" i="1">
                <a:solidFill>
                  <a:srgbClr val="007373"/>
                </a:solidFill>
                <a:ea typeface="MS PGothic" charset="0"/>
                <a:cs typeface="MS PGothic" charset="0"/>
              </a:rPr>
              <a:t>Model</a:t>
            </a:r>
          </a:p>
        </p:txBody>
      </p:sp>
      <p:sp>
        <p:nvSpPr>
          <p:cNvPr id="41988" name="Rectangle 5"/>
          <p:cNvSpPr>
            <a:spLocks noChangeArrowheads="1"/>
          </p:cNvSpPr>
          <p:nvPr/>
        </p:nvSpPr>
        <p:spPr bwMode="auto">
          <a:xfrm>
            <a:off x="5486400" y="5486400"/>
            <a:ext cx="1066800" cy="914400"/>
          </a:xfrm>
          <a:prstGeom prst="rect">
            <a:avLst/>
          </a:prstGeom>
          <a:noFill/>
          <a:ln w="38100">
            <a:solidFill>
              <a:srgbClr val="FF0000"/>
            </a:solidFill>
            <a:miter lim="800000"/>
            <a:headEnd/>
            <a:tailEnd/>
          </a:ln>
        </p:spPr>
        <p:txBody>
          <a:bodyPr wrap="none" anchor="ctr"/>
          <a:lstStyle/>
          <a:p>
            <a:pPr>
              <a:buClr>
                <a:srgbClr val="000000"/>
              </a:buClr>
              <a:buSzPct val="100000"/>
              <a:buFont typeface="Arial" charset="0"/>
              <a:buNone/>
            </a:pPr>
            <a:endParaRPr lang="en-US"/>
          </a:p>
        </p:txBody>
      </p:sp>
      <p:sp>
        <p:nvSpPr>
          <p:cNvPr id="41989" name="Rectangle 6"/>
          <p:cNvSpPr>
            <a:spLocks noChangeArrowheads="1"/>
          </p:cNvSpPr>
          <p:nvPr/>
        </p:nvSpPr>
        <p:spPr bwMode="auto">
          <a:xfrm>
            <a:off x="3873500" y="1524000"/>
            <a:ext cx="1231900" cy="825500"/>
          </a:xfrm>
          <a:prstGeom prst="rect">
            <a:avLst/>
          </a:prstGeom>
          <a:noFill/>
          <a:ln w="38100">
            <a:solidFill>
              <a:srgbClr val="FF0000"/>
            </a:solidFill>
            <a:miter lim="800000"/>
            <a:headEnd/>
            <a:tailEnd/>
          </a:ln>
        </p:spPr>
        <p:txBody>
          <a:bodyPr wrap="none" anchor="ctr"/>
          <a:lstStyle/>
          <a:p>
            <a:pPr>
              <a:buClr>
                <a:srgbClr val="000000"/>
              </a:buClr>
              <a:buSzPct val="100000"/>
              <a:buFont typeface="Arial" charset="0"/>
              <a:buNone/>
            </a:pPr>
            <a:endParaRPr lang="en-US"/>
          </a:p>
        </p:txBody>
      </p:sp>
      <p:sp>
        <p:nvSpPr>
          <p:cNvPr id="41990" name="Line 7"/>
          <p:cNvSpPr>
            <a:spLocks noChangeShapeType="1"/>
          </p:cNvSpPr>
          <p:nvPr/>
        </p:nvSpPr>
        <p:spPr bwMode="auto">
          <a:xfrm>
            <a:off x="4953000" y="2362200"/>
            <a:ext cx="685800" cy="3124200"/>
          </a:xfrm>
          <a:prstGeom prst="line">
            <a:avLst/>
          </a:prstGeom>
          <a:noFill/>
          <a:ln w="9525">
            <a:solidFill>
              <a:srgbClr val="FF0000"/>
            </a:solidFill>
            <a:prstDash val="dash"/>
            <a:round/>
            <a:headEnd/>
            <a:tailEnd/>
          </a:ln>
          <a:effectLst>
            <a:prstShdw prst="shdw17" dist="17961" dir="2700000">
              <a:srgbClr val="990000">
                <a:alpha val="74997"/>
              </a:srgbClr>
            </a:prstShdw>
          </a:effectLst>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rgbClr val="0099CC">
                <a:alpha val="22000"/>
              </a:srgbClr>
            </a:gs>
            <a:gs pos="100000">
              <a:srgbClr val="FFFFFF">
                <a:alpha val="22000"/>
              </a:srgbClr>
            </a:gs>
          </a:gsLst>
          <a:lin ang="0" scaled="1"/>
          <a:tileRect/>
        </a:gradFill>
        <a:ln w="38100">
          <a:solidFill>
            <a:schemeClr val="tx1">
              <a:alpha val="50195"/>
            </a:schemeClr>
          </a:solidFill>
          <a:round/>
          <a:headEnd/>
          <a:tailEnd/>
        </a:ln>
        <a:effectLst>
          <a:outerShdw blurRad="50800" dist="38100" dir="2700000" algn="tl" rotWithShape="0">
            <a:srgbClr val="000000">
              <a:alpha val="43000"/>
            </a:srgbClr>
          </a:outerShdw>
        </a:effectLst>
      </a:spPr>
      <a:bodyPr wrap="none" rtlCol="0" anchor="ctr"/>
      <a:lstStyle>
        <a:defPPr algn="ctr">
          <a:defRPr sz="1600" b="1" dirty="0">
            <a:solidFill>
              <a:srgbClr val="000000"/>
            </a:solidFill>
          </a:defRPr>
        </a:defPPr>
      </a:lstStyle>
    </a:spDef>
    <a:lnDef>
      <a:spPr bwMode="auto">
        <a:noFill/>
        <a:ln w="9525" cap="flat" cmpd="sng" algn="ctr">
          <a:solidFill>
            <a:schemeClr val="tx1"/>
          </a:solidFill>
          <a:prstDash val="solid"/>
          <a:round/>
          <a:headEnd type="none" w="med" len="med"/>
          <a:tailEnd type="arrow"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wrap="none" rtlCol="0">
        <a:spAutoFit/>
      </a:bodyPr>
      <a:lstStyle>
        <a:defPPr>
          <a:defRPr sz="2000" dirty="0" smtClean="0">
            <a:solidFill>
              <a:schemeClr val="tx1"/>
            </a:solidFill>
          </a:defRPr>
        </a:defPPr>
      </a:lstStyle>
    </a:tx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27200</TotalTime>
  <Words>4810</Words>
  <Application>Microsoft Macintosh PowerPoint</Application>
  <PresentationFormat>On-screen Show (4:3)</PresentationFormat>
  <Paragraphs>283</Paragraphs>
  <Slides>18</Slides>
  <Notes>18</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10 September 2009</vt:lpstr>
      <vt:lpstr>Government by Design  Techniques for Designing and Managing the Business of Government</vt:lpstr>
      <vt:lpstr>No matter the variable forces at play, often the core issue is the lack of a cohesive and inclusive process</vt:lpstr>
      <vt:lpstr>The Rational Service Design Workbench provides the tools needed to help address challenges and deliver results</vt:lpstr>
      <vt:lpstr>PowerPoint Presentation</vt:lpstr>
      <vt:lpstr>PowerPoint Presentation</vt:lpstr>
      <vt:lpstr>MRM can be used in a number of ways to facilitate results-based government</vt:lpstr>
      <vt:lpstr>Organizing city goals into specific results areas allows you to connect services to goals and outcomes</vt:lpstr>
      <vt:lpstr>A Program Logic Model show the outcomes required to address target group needs and the services that deliver those outcomes</vt:lpstr>
      <vt:lpstr>Connecting goals to outcomes requires showing the accountability from government organizations to citizen target groups</vt:lpstr>
      <vt:lpstr>Consider the problem of animal control in Gotham City</vt:lpstr>
      <vt:lpstr>A SIAM diagram shows policies for what the organization units are accountable for and to whom</vt:lpstr>
      <vt:lpstr>Implementation of a service, possibly involving multiple processes</vt:lpstr>
      <vt:lpstr>PowerPoint Presentation</vt:lpstr>
      <vt:lpstr>PowerPoint Presentation</vt:lpstr>
      <vt:lpstr>PowerPoint Presentation</vt:lpstr>
      <vt:lpstr>Use heat maps to visualize performance gaps and problem areas</vt:lpstr>
      <vt:lpstr>Connecting Business and IT: Use the TOGAF ADM as a method for creating and evolving your enterprise architecture to meet business needs</vt:lpstr>
      <vt:lpstr>The Service Delivery Workbench and related SaaS offerings can be delivered in the Cloud</vt:lpstr>
      <vt:lpstr>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going to be the headline. Try to keep it to two lines, guys.</dc:title>
  <dc:creator>Eric Mullen</dc:creator>
  <cp:lastModifiedBy>Jim Amsden</cp:lastModifiedBy>
  <cp:revision>535</cp:revision>
  <cp:lastPrinted>1601-01-01T00:00:00Z</cp:lastPrinted>
  <dcterms:created xsi:type="dcterms:W3CDTF">2011-09-29T04:01:09Z</dcterms:created>
  <dcterms:modified xsi:type="dcterms:W3CDTF">2012-05-16T20:04:41Z</dcterms:modified>
</cp:coreProperties>
</file>