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Default Extension="jpeg" ContentType="image/jpeg"/>
  <Override PartName="/ppt/slideLayouts/slideLayout6.xml" ContentType="application/vnd.openxmlformats-officedocument.presentationml.slideLayout+xml"/>
  <Override PartName="/ppt/slideMasters/slideMaster2.xml" ContentType="application/vnd.openxmlformats-officedocument.presentationml.slideMaster+xml"/>
  <Override PartName="/docProps/core.xml" ContentType="application/vnd.openxmlformats-package.core-properties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Default Extension="wmf" ContentType="image/x-wmf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5402-1234-C546-BF83-D5DF0D0C0007}" type="datetimeFigureOut">
              <a:rPr lang="en-US" smtClean="0"/>
              <a:t>8/18/10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BD60D-E088-5C4D-AC3E-B3F5526818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5402-1234-C546-BF83-D5DF0D0C0007}" type="datetimeFigureOut">
              <a:rPr lang="en-US" smtClean="0"/>
              <a:t>8/18/10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BD60D-E088-5C4D-AC3E-B3F5526818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5402-1234-C546-BF83-D5DF0D0C0007}" type="datetimeFigureOut">
              <a:rPr lang="en-US" smtClean="0"/>
              <a:t>8/18/10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BD60D-E088-5C4D-AC3E-B3F5526818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EAEAEA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EAEAE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5CADD6-A4BB-9D46-936A-26F034FAC9B0}" type="slidenum">
              <a:rPr lang="en-US">
                <a:solidFill>
                  <a:srgbClr val="EAEAEA"/>
                </a:solidFill>
              </a:rPr>
              <a:pPr/>
              <a:t>‹#›</a:t>
            </a:fld>
            <a:endParaRPr lang="en-US">
              <a:solidFill>
                <a:srgbClr val="EAEAEA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5402-1234-C546-BF83-D5DF0D0C0007}" type="datetimeFigureOut">
              <a:rPr lang="en-US" smtClean="0"/>
              <a:t>8/18/10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BD60D-E088-5C4D-AC3E-B3F5526818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5402-1234-C546-BF83-D5DF0D0C0007}" type="datetimeFigureOut">
              <a:rPr lang="en-US" smtClean="0"/>
              <a:t>8/18/10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BD60D-E088-5C4D-AC3E-B3F5526818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5402-1234-C546-BF83-D5DF0D0C0007}" type="datetimeFigureOut">
              <a:rPr lang="en-US" smtClean="0"/>
              <a:t>8/18/10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BD60D-E088-5C4D-AC3E-B3F5526818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5402-1234-C546-BF83-D5DF0D0C0007}" type="datetimeFigureOut">
              <a:rPr lang="en-US" smtClean="0"/>
              <a:t>8/18/10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BD60D-E088-5C4D-AC3E-B3F5526818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5402-1234-C546-BF83-D5DF0D0C0007}" type="datetimeFigureOut">
              <a:rPr lang="en-US" smtClean="0"/>
              <a:t>8/18/10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BD60D-E088-5C4D-AC3E-B3F5526818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5402-1234-C546-BF83-D5DF0D0C0007}" type="datetimeFigureOut">
              <a:rPr lang="en-US" smtClean="0"/>
              <a:t>8/18/10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BD60D-E088-5C4D-AC3E-B3F5526818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5402-1234-C546-BF83-D5DF0D0C0007}" type="datetimeFigureOut">
              <a:rPr lang="en-US" smtClean="0"/>
              <a:t>8/18/10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BD60D-E088-5C4D-AC3E-B3F5526818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5402-1234-C546-BF83-D5DF0D0C0007}" type="datetimeFigureOut">
              <a:rPr lang="en-US" smtClean="0"/>
              <a:t>8/18/10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BD60D-E088-5C4D-AC3E-B3F5526818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wmf"/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D5402-1234-C546-BF83-D5DF0D0C0007}" type="datetimeFigureOut">
              <a:rPr lang="en-US" smtClean="0"/>
              <a:t>8/18/10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BD60D-E088-5C4D-AC3E-B3F5526818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hidden">
          <a:xfrm>
            <a:off x="0" y="0"/>
            <a:ext cx="1752600" cy="68564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EAEAEA"/>
              </a:solidFill>
              <a:latin typeface="Times New Roman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" y="374650"/>
            <a:ext cx="1525588" cy="1227138"/>
            <a:chOff x="96" y="236"/>
            <a:chExt cx="961" cy="773"/>
          </a:xfrm>
        </p:grpSpPr>
        <p:sp>
          <p:nvSpPr>
            <p:cNvPr id="87044" name="Freeform 4"/>
            <p:cNvSpPr>
              <a:spLocks/>
            </p:cNvSpPr>
            <p:nvPr/>
          </p:nvSpPr>
          <p:spPr bwMode="auto">
            <a:xfrm>
              <a:off x="738" y="495"/>
              <a:ext cx="319" cy="319"/>
            </a:xfrm>
            <a:custGeom>
              <a:avLst/>
              <a:gdLst/>
              <a:ahLst/>
              <a:cxnLst>
                <a:cxn ang="0">
                  <a:pos x="318" y="198"/>
                </a:cxn>
                <a:cxn ang="0">
                  <a:pos x="318" y="318"/>
                </a:cxn>
                <a:cxn ang="0">
                  <a:pos x="1" y="99"/>
                </a:cxn>
                <a:cxn ang="0">
                  <a:pos x="0" y="108"/>
                </a:cxn>
                <a:cxn ang="0">
                  <a:pos x="46" y="0"/>
                </a:cxn>
                <a:cxn ang="0">
                  <a:pos x="318" y="198"/>
                </a:cxn>
              </a:cxnLst>
              <a:rect l="0" t="0" r="r" b="b"/>
              <a:pathLst>
                <a:path w="319" h="319">
                  <a:moveTo>
                    <a:pt x="318" y="198"/>
                  </a:moveTo>
                  <a:lnTo>
                    <a:pt x="318" y="318"/>
                  </a:lnTo>
                  <a:lnTo>
                    <a:pt x="1" y="99"/>
                  </a:lnTo>
                  <a:lnTo>
                    <a:pt x="0" y="108"/>
                  </a:lnTo>
                  <a:lnTo>
                    <a:pt x="46" y="0"/>
                  </a:lnTo>
                  <a:lnTo>
                    <a:pt x="318" y="198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endParaRPr>
            </a:p>
          </p:txBody>
        </p:sp>
        <p:sp>
          <p:nvSpPr>
            <p:cNvPr id="87045" name="Freeform 5"/>
            <p:cNvSpPr>
              <a:spLocks/>
            </p:cNvSpPr>
            <p:nvPr/>
          </p:nvSpPr>
          <p:spPr bwMode="auto">
            <a:xfrm>
              <a:off x="96" y="495"/>
              <a:ext cx="319" cy="319"/>
            </a:xfrm>
            <a:custGeom>
              <a:avLst/>
              <a:gdLst/>
              <a:ahLst/>
              <a:cxnLst>
                <a:cxn ang="0">
                  <a:pos x="0" y="198"/>
                </a:cxn>
                <a:cxn ang="0">
                  <a:pos x="0" y="318"/>
                </a:cxn>
                <a:cxn ang="0">
                  <a:pos x="316" y="99"/>
                </a:cxn>
                <a:cxn ang="0">
                  <a:pos x="318" y="108"/>
                </a:cxn>
                <a:cxn ang="0">
                  <a:pos x="271" y="0"/>
                </a:cxn>
                <a:cxn ang="0">
                  <a:pos x="0" y="198"/>
                </a:cxn>
              </a:cxnLst>
              <a:rect l="0" t="0" r="r" b="b"/>
              <a:pathLst>
                <a:path w="319" h="319">
                  <a:moveTo>
                    <a:pt x="0" y="198"/>
                  </a:moveTo>
                  <a:lnTo>
                    <a:pt x="0" y="318"/>
                  </a:lnTo>
                  <a:lnTo>
                    <a:pt x="316" y="99"/>
                  </a:lnTo>
                  <a:lnTo>
                    <a:pt x="318" y="108"/>
                  </a:lnTo>
                  <a:lnTo>
                    <a:pt x="271" y="0"/>
                  </a:lnTo>
                  <a:lnTo>
                    <a:pt x="0" y="198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52" y="236"/>
              <a:ext cx="823" cy="773"/>
              <a:chOff x="152" y="236"/>
              <a:chExt cx="823" cy="773"/>
            </a:xfrm>
          </p:grpSpPr>
          <p:sp>
            <p:nvSpPr>
              <p:cNvPr id="87047" name="AutoShape 7" descr="Green marble"/>
              <p:cNvSpPr>
                <a:spLocks noChangeArrowheads="1"/>
              </p:cNvSpPr>
              <p:nvPr/>
            </p:nvSpPr>
            <p:spPr bwMode="auto">
              <a:xfrm rot="10800000" flipH="1">
                <a:off x="152" y="236"/>
                <a:ext cx="822" cy="772"/>
              </a:xfrm>
              <a:prstGeom prst="triangle">
                <a:avLst>
                  <a:gd name="adj" fmla="val 49995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 cap="sq">
                <a:solidFill>
                  <a:srgbClr val="006633"/>
                </a:solidFill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7048" name="Freeform 8"/>
              <p:cNvSpPr>
                <a:spLocks/>
              </p:cNvSpPr>
              <p:nvPr/>
            </p:nvSpPr>
            <p:spPr bwMode="auto">
              <a:xfrm>
                <a:off x="152" y="236"/>
                <a:ext cx="412" cy="773"/>
              </a:xfrm>
              <a:custGeom>
                <a:avLst/>
                <a:gdLst/>
                <a:ahLst/>
                <a:cxnLst>
                  <a:cxn ang="0">
                    <a:pos x="411" y="772"/>
                  </a:cxn>
                  <a:cxn ang="0">
                    <a:pos x="411" y="637"/>
                  </a:cxn>
                  <a:cxn ang="0">
                    <a:pos x="127" y="75"/>
                  </a:cxn>
                  <a:cxn ang="0">
                    <a:pos x="0" y="0"/>
                  </a:cxn>
                  <a:cxn ang="0">
                    <a:pos x="411" y="772"/>
                  </a:cxn>
                </a:cxnLst>
                <a:rect l="0" t="0" r="r" b="b"/>
                <a:pathLst>
                  <a:path w="412" h="773">
                    <a:moveTo>
                      <a:pt x="411" y="772"/>
                    </a:moveTo>
                    <a:lnTo>
                      <a:pt x="411" y="637"/>
                    </a:lnTo>
                    <a:lnTo>
                      <a:pt x="127" y="75"/>
                    </a:lnTo>
                    <a:lnTo>
                      <a:pt x="0" y="0"/>
                    </a:lnTo>
                    <a:lnTo>
                      <a:pt x="411" y="772"/>
                    </a:lnTo>
                  </a:path>
                </a:pathLst>
              </a:custGeom>
              <a:solidFill>
                <a:srgbClr val="002010">
                  <a:alpha val="50000"/>
                </a:srgbClr>
              </a:solidFill>
              <a:ln w="12700" cap="sq">
                <a:solidFill>
                  <a:srgbClr val="0066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7049" name="Freeform 9"/>
              <p:cNvSpPr>
                <a:spLocks/>
              </p:cNvSpPr>
              <p:nvPr/>
            </p:nvSpPr>
            <p:spPr bwMode="auto">
              <a:xfrm>
                <a:off x="152" y="236"/>
                <a:ext cx="823" cy="7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7" y="76"/>
                  </a:cxn>
                  <a:cxn ang="0">
                    <a:pos x="712" y="76"/>
                  </a:cxn>
                  <a:cxn ang="0">
                    <a:pos x="822" y="0"/>
                  </a:cxn>
                  <a:cxn ang="0">
                    <a:pos x="0" y="0"/>
                  </a:cxn>
                </a:cxnLst>
                <a:rect l="0" t="0" r="r" b="b"/>
                <a:pathLst>
                  <a:path w="823" h="77">
                    <a:moveTo>
                      <a:pt x="0" y="0"/>
                    </a:moveTo>
                    <a:lnTo>
                      <a:pt x="127" y="76"/>
                    </a:lnTo>
                    <a:lnTo>
                      <a:pt x="712" y="76"/>
                    </a:lnTo>
                    <a:lnTo>
                      <a:pt x="82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1BB96">
                  <a:alpha val="50000"/>
                </a:srgbClr>
              </a:solidFill>
              <a:ln w="12700" cap="sq">
                <a:solidFill>
                  <a:srgbClr val="0066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7050" name="Freeform 10"/>
              <p:cNvSpPr>
                <a:spLocks/>
              </p:cNvSpPr>
              <p:nvPr/>
            </p:nvSpPr>
            <p:spPr bwMode="auto">
              <a:xfrm>
                <a:off x="563" y="236"/>
                <a:ext cx="412" cy="773"/>
              </a:xfrm>
              <a:custGeom>
                <a:avLst/>
                <a:gdLst/>
                <a:ahLst/>
                <a:cxnLst>
                  <a:cxn ang="0">
                    <a:pos x="0" y="772"/>
                  </a:cxn>
                  <a:cxn ang="0">
                    <a:pos x="0" y="637"/>
                  </a:cxn>
                  <a:cxn ang="0">
                    <a:pos x="283" y="75"/>
                  </a:cxn>
                  <a:cxn ang="0">
                    <a:pos x="411" y="0"/>
                  </a:cxn>
                  <a:cxn ang="0">
                    <a:pos x="0" y="772"/>
                  </a:cxn>
                </a:cxnLst>
                <a:rect l="0" t="0" r="r" b="b"/>
                <a:pathLst>
                  <a:path w="412" h="773">
                    <a:moveTo>
                      <a:pt x="0" y="772"/>
                    </a:moveTo>
                    <a:lnTo>
                      <a:pt x="0" y="637"/>
                    </a:lnTo>
                    <a:lnTo>
                      <a:pt x="283" y="75"/>
                    </a:lnTo>
                    <a:lnTo>
                      <a:pt x="411" y="0"/>
                    </a:lnTo>
                    <a:lnTo>
                      <a:pt x="0" y="772"/>
                    </a:lnTo>
                  </a:path>
                </a:pathLst>
              </a:custGeom>
              <a:solidFill>
                <a:srgbClr val="006633">
                  <a:alpha val="50000"/>
                </a:srgbClr>
              </a:solidFill>
              <a:ln w="12700" cap="sq">
                <a:solidFill>
                  <a:srgbClr val="0066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</p:grpSp>
        <p:sp>
          <p:nvSpPr>
            <p:cNvPr id="87051" name="Rectangle 11"/>
            <p:cNvSpPr>
              <a:spLocks noChangeArrowheads="1"/>
            </p:cNvSpPr>
            <p:nvPr/>
          </p:nvSpPr>
          <p:spPr bwMode="auto">
            <a:xfrm>
              <a:off x="96" y="704"/>
              <a:ext cx="959" cy="109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endParaRPr>
            </a:p>
          </p:txBody>
        </p:sp>
      </p:grpSp>
      <p:sp>
        <p:nvSpPr>
          <p:cNvPr id="8705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7086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46662" dir="3284183" algn="ctr" rotWithShape="0">
              <a:schemeClr val="bg2">
                <a:alpha val="74998"/>
              </a:schemeClr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053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1988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705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992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EAEAEA"/>
              </a:solidFill>
              <a:latin typeface="Times New Roman" charset="0"/>
            </a:endParaRPr>
          </a:p>
        </p:txBody>
      </p:sp>
      <p:sp>
        <p:nvSpPr>
          <p:cNvPr id="8705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92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EAEAEA"/>
              </a:solidFill>
              <a:latin typeface="Times New Roman" charset="0"/>
            </a:endParaRPr>
          </a:p>
        </p:txBody>
      </p:sp>
      <p:sp>
        <p:nvSpPr>
          <p:cNvPr id="8705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DEFB3E8-DFA0-D141-B1BE-93EC4099FF29}" type="slidenum">
              <a:rPr lang="en-US">
                <a:solidFill>
                  <a:srgbClr val="EAEAEA"/>
                </a:solidFill>
                <a:latin typeface="Times New Roman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EAEAEA"/>
              </a:solidFill>
              <a:latin typeface="Times New Roman" charset="0"/>
            </a:endParaRPr>
          </a:p>
        </p:txBody>
      </p:sp>
      <p:sp>
        <p:nvSpPr>
          <p:cNvPr id="87059" name="Text Box 19"/>
          <p:cNvSpPr txBox="1">
            <a:spLocks noChangeArrowheads="1"/>
          </p:cNvSpPr>
          <p:nvPr/>
        </p:nvSpPr>
        <p:spPr bwMode="auto">
          <a:xfrm>
            <a:off x="3355975" y="6596063"/>
            <a:ext cx="248443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EAEAEA"/>
                </a:solidFill>
              </a:rPr>
              <a:t>© Copyright 2000 TASC, Inc.  All Rights Reserved</a:t>
            </a:r>
          </a:p>
        </p:txBody>
      </p:sp>
      <p:pic>
        <p:nvPicPr>
          <p:cNvPr id="87063" name="Picture 23" descr="P:\DCI EA Presentation\header.GIF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292975" y="6229350"/>
            <a:ext cx="1284288" cy="465138"/>
          </a:xfrm>
          <a:prstGeom prst="rect">
            <a:avLst/>
          </a:prstGeom>
          <a:noFill/>
        </p:spPr>
      </p:pic>
      <p:pic>
        <p:nvPicPr>
          <p:cNvPr id="87064" name="Picture 24" descr="C:\WINNT\Profiles\svhope\Desktop\WLTASCW.WMF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04838" y="6229350"/>
            <a:ext cx="862012" cy="466725"/>
          </a:xfrm>
          <a:prstGeom prst="rect">
            <a:avLst/>
          </a:prstGeom>
          <a:noFill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 Black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 Black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 Black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 Blac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 Blac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 Blac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 Blac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 Black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charset="2"/>
        <a:buChar char="Ø"/>
        <a:defRPr sz="3200">
          <a:solidFill>
            <a:srgbClr val="FFFF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sz="2800">
          <a:solidFill>
            <a:srgbClr val="FFFF99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charset="0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OPS PSRM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1027"/>
          <p:cNvSpPr>
            <a:spLocks noChangeArrowheads="1"/>
          </p:cNvSpPr>
          <p:nvPr/>
        </p:nvSpPr>
        <p:spPr bwMode="auto">
          <a:xfrm>
            <a:off x="812800" y="207963"/>
            <a:ext cx="74247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>
                <a:solidFill>
                  <a:srgbClr val="FF9900"/>
                </a:solidFill>
                <a:latin typeface="Arial Black" charset="0"/>
              </a:rPr>
              <a:t>Zachman Framework for Enterprise Architecture</a:t>
            </a:r>
            <a:endParaRPr lang="en-US" sz="2200" b="1">
              <a:solidFill>
                <a:srgbClr val="FF9900"/>
              </a:solidFill>
              <a:latin typeface="Arial Rounded MT Bold" charset="0"/>
            </a:endParaRPr>
          </a:p>
        </p:txBody>
      </p:sp>
      <p:grpSp>
        <p:nvGrpSpPr>
          <p:cNvPr id="2" name="Group 1236"/>
          <p:cNvGrpSpPr>
            <a:grpSpLocks/>
          </p:cNvGrpSpPr>
          <p:nvPr/>
        </p:nvGrpSpPr>
        <p:grpSpPr bwMode="auto">
          <a:xfrm>
            <a:off x="517525" y="700088"/>
            <a:ext cx="8027988" cy="5815012"/>
            <a:chOff x="326" y="441"/>
            <a:chExt cx="5057" cy="3663"/>
          </a:xfrm>
        </p:grpSpPr>
        <p:sp>
          <p:nvSpPr>
            <p:cNvPr id="79710" name="Rectangle 1886"/>
            <p:cNvSpPr>
              <a:spLocks noChangeArrowheads="1"/>
            </p:cNvSpPr>
            <p:nvPr/>
          </p:nvSpPr>
          <p:spPr bwMode="auto">
            <a:xfrm>
              <a:off x="380" y="4009"/>
              <a:ext cx="1337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FF9900"/>
                  </a:solidFill>
                  <a:latin typeface="Arial Rounded MT Bold" charset="0"/>
                </a:rPr>
                <a:t>John A. Zachman, Zachman International</a:t>
              </a:r>
            </a:p>
          </p:txBody>
        </p:sp>
        <p:sp>
          <p:nvSpPr>
            <p:cNvPr id="82119" name="Rectangle 1223"/>
            <p:cNvSpPr>
              <a:spLocks noChangeArrowheads="1"/>
            </p:cNvSpPr>
            <p:nvPr/>
          </p:nvSpPr>
          <p:spPr bwMode="auto">
            <a:xfrm>
              <a:off x="377" y="459"/>
              <a:ext cx="5000" cy="3521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endParaRPr>
            </a:p>
          </p:txBody>
        </p:sp>
        <p:sp>
          <p:nvSpPr>
            <p:cNvPr id="79313" name="Rectangle 1489"/>
            <p:cNvSpPr>
              <a:spLocks noChangeArrowheads="1"/>
            </p:cNvSpPr>
            <p:nvPr/>
          </p:nvSpPr>
          <p:spPr bwMode="auto">
            <a:xfrm>
              <a:off x="1040" y="458"/>
              <a:ext cx="4329" cy="21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endParaRPr>
            </a:p>
          </p:txBody>
        </p:sp>
        <p:sp>
          <p:nvSpPr>
            <p:cNvPr id="79314" name="Rectangle 1490"/>
            <p:cNvSpPr>
              <a:spLocks noChangeArrowheads="1"/>
            </p:cNvSpPr>
            <p:nvPr/>
          </p:nvSpPr>
          <p:spPr bwMode="auto">
            <a:xfrm>
              <a:off x="360" y="453"/>
              <a:ext cx="681" cy="3329"/>
            </a:xfrm>
            <a:prstGeom prst="rect">
              <a:avLst/>
            </a:prstGeom>
            <a:solidFill>
              <a:srgbClr val="CC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  <a:latin typeface="Times New Roman" charset="0"/>
              </a:endParaRPr>
            </a:p>
          </p:txBody>
        </p:sp>
        <p:sp>
          <p:nvSpPr>
            <p:cNvPr id="79315" name="Rectangle 1491"/>
            <p:cNvSpPr>
              <a:spLocks noChangeArrowheads="1"/>
            </p:cNvSpPr>
            <p:nvPr/>
          </p:nvSpPr>
          <p:spPr bwMode="auto">
            <a:xfrm>
              <a:off x="354" y="3789"/>
              <a:ext cx="5024" cy="193"/>
            </a:xfrm>
            <a:prstGeom prst="rect">
              <a:avLst/>
            </a:prstGeom>
            <a:solidFill>
              <a:srgbClr val="FF81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endParaRPr>
            </a:p>
          </p:txBody>
        </p:sp>
        <p:sp>
          <p:nvSpPr>
            <p:cNvPr id="79316" name="Rectangle 1492"/>
            <p:cNvSpPr>
              <a:spLocks noChangeArrowheads="1"/>
            </p:cNvSpPr>
            <p:nvPr/>
          </p:nvSpPr>
          <p:spPr bwMode="auto">
            <a:xfrm>
              <a:off x="1201" y="3830"/>
              <a:ext cx="354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CC"/>
                  </a:solidFill>
                </a:rPr>
                <a:t>DATA </a:t>
              </a:r>
              <a:endParaRPr lang="en-US" sz="600" b="1">
                <a:solidFill>
                  <a:srgbClr val="FFFFCC"/>
                </a:solidFill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>
                  <a:solidFill>
                    <a:srgbClr val="FFFFCC"/>
                  </a:solidFill>
                </a:rPr>
                <a:t>Implementation</a:t>
              </a:r>
            </a:p>
          </p:txBody>
        </p:sp>
        <p:sp>
          <p:nvSpPr>
            <p:cNvPr id="79317" name="Rectangle 1493"/>
            <p:cNvSpPr>
              <a:spLocks noChangeArrowheads="1"/>
            </p:cNvSpPr>
            <p:nvPr/>
          </p:nvSpPr>
          <p:spPr bwMode="auto">
            <a:xfrm>
              <a:off x="1275" y="442"/>
              <a:ext cx="22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rgbClr val="FFFFCC"/>
                  </a:solidFill>
                </a:rPr>
                <a:t>DATA</a:t>
              </a:r>
              <a:endParaRPr lang="en-US" sz="800" b="1">
                <a:solidFill>
                  <a:srgbClr val="FFFFCC"/>
                </a:solidFill>
              </a:endParaRPr>
            </a:p>
            <a:p>
              <a:pPr algn="ctr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i="1">
                  <a:solidFill>
                    <a:srgbClr val="FFFFCC"/>
                  </a:solidFill>
                </a:rPr>
                <a:t>What</a:t>
              </a:r>
            </a:p>
          </p:txBody>
        </p:sp>
        <p:sp>
          <p:nvSpPr>
            <p:cNvPr id="79318" name="Rectangle 1494"/>
            <p:cNvSpPr>
              <a:spLocks noChangeArrowheads="1"/>
            </p:cNvSpPr>
            <p:nvPr/>
          </p:nvSpPr>
          <p:spPr bwMode="auto">
            <a:xfrm>
              <a:off x="1901" y="442"/>
              <a:ext cx="4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rgbClr val="FFFFCC"/>
                  </a:solidFill>
                </a:rPr>
                <a:t>FUNCTION</a:t>
              </a:r>
              <a:endParaRPr lang="en-US" sz="800" b="1">
                <a:solidFill>
                  <a:srgbClr val="FFFFCC"/>
                </a:solidFill>
              </a:endParaRPr>
            </a:p>
            <a:p>
              <a:pPr algn="ctr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i="1">
                  <a:solidFill>
                    <a:srgbClr val="FFFFCC"/>
                  </a:solidFill>
                </a:rPr>
                <a:t>How</a:t>
              </a:r>
            </a:p>
          </p:txBody>
        </p:sp>
        <p:sp>
          <p:nvSpPr>
            <p:cNvPr id="79319" name="Rectangle 1495"/>
            <p:cNvSpPr>
              <a:spLocks noChangeArrowheads="1"/>
            </p:cNvSpPr>
            <p:nvPr/>
          </p:nvSpPr>
          <p:spPr bwMode="auto">
            <a:xfrm>
              <a:off x="2629" y="442"/>
              <a:ext cx="414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rgbClr val="FFFFCC"/>
                  </a:solidFill>
                </a:rPr>
                <a:t>NETWORK</a:t>
              </a:r>
              <a:endParaRPr lang="en-US" sz="800" b="1">
                <a:solidFill>
                  <a:srgbClr val="FFFFCC"/>
                </a:solidFill>
              </a:endParaRPr>
            </a:p>
            <a:p>
              <a:pPr algn="ctr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i="1">
                  <a:solidFill>
                    <a:srgbClr val="FFFFCC"/>
                  </a:solidFill>
                </a:rPr>
                <a:t>Where</a:t>
              </a:r>
            </a:p>
          </p:txBody>
        </p:sp>
        <p:sp>
          <p:nvSpPr>
            <p:cNvPr id="79320" name="Rectangle 1496"/>
            <p:cNvSpPr>
              <a:spLocks noChangeArrowheads="1"/>
            </p:cNvSpPr>
            <p:nvPr/>
          </p:nvSpPr>
          <p:spPr bwMode="auto">
            <a:xfrm>
              <a:off x="1088" y="3179"/>
              <a:ext cx="41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e.g. Data Definition</a:t>
              </a:r>
            </a:p>
          </p:txBody>
        </p:sp>
        <p:sp>
          <p:nvSpPr>
            <p:cNvPr id="79322" name="Rectangle 1498"/>
            <p:cNvSpPr>
              <a:spLocks noChangeArrowheads="1"/>
            </p:cNvSpPr>
            <p:nvPr/>
          </p:nvSpPr>
          <p:spPr bwMode="auto">
            <a:xfrm>
              <a:off x="1088" y="3662"/>
              <a:ext cx="31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Entity = Field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Rel. = Address</a:t>
              </a:r>
            </a:p>
          </p:txBody>
        </p:sp>
        <p:sp>
          <p:nvSpPr>
            <p:cNvPr id="79323" name="Rectangle 1499"/>
            <p:cNvSpPr>
              <a:spLocks noChangeArrowheads="1"/>
            </p:cNvSpPr>
            <p:nvPr/>
          </p:nvSpPr>
          <p:spPr bwMode="auto">
            <a:xfrm>
              <a:off x="1083" y="2539"/>
              <a:ext cx="54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e.g., Physical Data Model</a:t>
              </a:r>
            </a:p>
          </p:txBody>
        </p:sp>
        <p:sp>
          <p:nvSpPr>
            <p:cNvPr id="79325" name="Rectangle 1501"/>
            <p:cNvSpPr>
              <a:spLocks noChangeArrowheads="1"/>
            </p:cNvSpPr>
            <p:nvPr/>
          </p:nvSpPr>
          <p:spPr bwMode="auto">
            <a:xfrm>
              <a:off x="1088" y="3039"/>
              <a:ext cx="63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Entity = Tables/Segments/etc.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Rel. = Key/Pointer/etc.</a:t>
              </a:r>
            </a:p>
          </p:txBody>
        </p:sp>
        <p:sp>
          <p:nvSpPr>
            <p:cNvPr id="79326" name="Rectangle 1502"/>
            <p:cNvSpPr>
              <a:spLocks noChangeArrowheads="1"/>
            </p:cNvSpPr>
            <p:nvPr/>
          </p:nvSpPr>
          <p:spPr bwMode="auto">
            <a:xfrm>
              <a:off x="1086" y="1923"/>
              <a:ext cx="52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e.g., Logical Data Model</a:t>
              </a:r>
            </a:p>
          </p:txBody>
        </p:sp>
        <p:sp>
          <p:nvSpPr>
            <p:cNvPr id="79328" name="Rectangle 1504"/>
            <p:cNvSpPr>
              <a:spLocks noChangeArrowheads="1"/>
            </p:cNvSpPr>
            <p:nvPr/>
          </p:nvSpPr>
          <p:spPr bwMode="auto">
            <a:xfrm>
              <a:off x="1083" y="2401"/>
              <a:ext cx="52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Entity = Data Entity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Rel. = Data Relationship</a:t>
              </a:r>
            </a:p>
          </p:txBody>
        </p:sp>
        <p:sp>
          <p:nvSpPr>
            <p:cNvPr id="79329" name="Rectangle 1505"/>
            <p:cNvSpPr>
              <a:spLocks noChangeArrowheads="1"/>
            </p:cNvSpPr>
            <p:nvPr/>
          </p:nvSpPr>
          <p:spPr bwMode="auto">
            <a:xfrm>
              <a:off x="1083" y="1300"/>
              <a:ext cx="45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e.g., Semantic Model</a:t>
              </a:r>
            </a:p>
          </p:txBody>
        </p:sp>
        <p:sp>
          <p:nvSpPr>
            <p:cNvPr id="79330" name="Rectangle 1506"/>
            <p:cNvSpPr>
              <a:spLocks noChangeArrowheads="1"/>
            </p:cNvSpPr>
            <p:nvPr/>
          </p:nvSpPr>
          <p:spPr bwMode="auto">
            <a:xfrm>
              <a:off x="1083" y="1778"/>
              <a:ext cx="61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Entity = Business Entity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Rel. = Business Relationship</a:t>
              </a:r>
            </a:p>
          </p:txBody>
        </p:sp>
        <p:sp>
          <p:nvSpPr>
            <p:cNvPr id="79331" name="Rectangle 1507"/>
            <p:cNvSpPr>
              <a:spLocks noChangeArrowheads="1"/>
            </p:cNvSpPr>
            <p:nvPr/>
          </p:nvSpPr>
          <p:spPr bwMode="auto">
            <a:xfrm>
              <a:off x="1083" y="679"/>
              <a:ext cx="64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List of Things - 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 i="1">
                  <a:solidFill>
                    <a:srgbClr val="000000"/>
                  </a:solidFill>
                </a:rPr>
                <a:t>Important to the Business</a:t>
              </a:r>
            </a:p>
          </p:txBody>
        </p:sp>
        <p:sp>
          <p:nvSpPr>
            <p:cNvPr id="79332" name="Rectangle 1508"/>
            <p:cNvSpPr>
              <a:spLocks noChangeArrowheads="1"/>
            </p:cNvSpPr>
            <p:nvPr/>
          </p:nvSpPr>
          <p:spPr bwMode="auto">
            <a:xfrm>
              <a:off x="1083" y="1149"/>
              <a:ext cx="3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Entity = Class of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Business Thing</a:t>
              </a:r>
            </a:p>
          </p:txBody>
        </p:sp>
        <p:sp>
          <p:nvSpPr>
            <p:cNvPr id="79333" name="Rectangle 1509"/>
            <p:cNvSpPr>
              <a:spLocks noChangeArrowheads="1"/>
            </p:cNvSpPr>
            <p:nvPr/>
          </p:nvSpPr>
          <p:spPr bwMode="auto">
            <a:xfrm>
              <a:off x="1798" y="679"/>
              <a:ext cx="48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List of Processes -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 i="1">
                  <a:solidFill>
                    <a:srgbClr val="000000"/>
                  </a:solidFill>
                </a:rPr>
                <a:t>the Business Performs</a:t>
              </a:r>
            </a:p>
          </p:txBody>
        </p:sp>
        <p:sp>
          <p:nvSpPr>
            <p:cNvPr id="79335" name="Rectangle 1511"/>
            <p:cNvSpPr>
              <a:spLocks noChangeArrowheads="1"/>
            </p:cNvSpPr>
            <p:nvPr/>
          </p:nvSpPr>
          <p:spPr bwMode="auto">
            <a:xfrm>
              <a:off x="1798" y="1149"/>
              <a:ext cx="41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Function = Class of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Business Process</a:t>
              </a:r>
            </a:p>
          </p:txBody>
        </p:sp>
        <p:sp>
          <p:nvSpPr>
            <p:cNvPr id="79336" name="Rectangle 1512"/>
            <p:cNvSpPr>
              <a:spLocks noChangeArrowheads="1"/>
            </p:cNvSpPr>
            <p:nvPr/>
          </p:nvSpPr>
          <p:spPr bwMode="auto">
            <a:xfrm>
              <a:off x="1798" y="1920"/>
              <a:ext cx="6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e.g., Application Architecture</a:t>
              </a:r>
            </a:p>
          </p:txBody>
        </p:sp>
        <p:sp>
          <p:nvSpPr>
            <p:cNvPr id="79338" name="Rectangle 1514"/>
            <p:cNvSpPr>
              <a:spLocks noChangeArrowheads="1"/>
            </p:cNvSpPr>
            <p:nvPr/>
          </p:nvSpPr>
          <p:spPr bwMode="auto">
            <a:xfrm>
              <a:off x="1798" y="2401"/>
              <a:ext cx="66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Process.= Application Function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I/O  = User Views</a:t>
              </a:r>
            </a:p>
          </p:txBody>
        </p:sp>
        <p:sp>
          <p:nvSpPr>
            <p:cNvPr id="79339" name="Rectangle 1515"/>
            <p:cNvSpPr>
              <a:spLocks noChangeArrowheads="1"/>
            </p:cNvSpPr>
            <p:nvPr/>
          </p:nvSpPr>
          <p:spPr bwMode="auto">
            <a:xfrm>
              <a:off x="1798" y="2539"/>
              <a:ext cx="43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e.g., System Design</a:t>
              </a:r>
            </a:p>
          </p:txBody>
        </p:sp>
        <p:sp>
          <p:nvSpPr>
            <p:cNvPr id="79340" name="Rectangle 1516"/>
            <p:cNvSpPr>
              <a:spLocks noChangeArrowheads="1"/>
            </p:cNvSpPr>
            <p:nvPr/>
          </p:nvSpPr>
          <p:spPr bwMode="auto">
            <a:xfrm>
              <a:off x="1803" y="3039"/>
              <a:ext cx="62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Process= Computer Function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I/O =Data Elements/Sets</a:t>
              </a:r>
            </a:p>
          </p:txBody>
        </p:sp>
        <p:sp>
          <p:nvSpPr>
            <p:cNvPr id="79341" name="Rectangle 1517"/>
            <p:cNvSpPr>
              <a:spLocks noChangeArrowheads="1"/>
            </p:cNvSpPr>
            <p:nvPr/>
          </p:nvSpPr>
          <p:spPr bwMode="auto">
            <a:xfrm>
              <a:off x="1803" y="3179"/>
              <a:ext cx="278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e.g. Program</a:t>
              </a:r>
            </a:p>
          </p:txBody>
        </p:sp>
        <p:sp>
          <p:nvSpPr>
            <p:cNvPr id="79342" name="Rectangle 1518"/>
            <p:cNvSpPr>
              <a:spLocks noChangeArrowheads="1"/>
            </p:cNvSpPr>
            <p:nvPr/>
          </p:nvSpPr>
          <p:spPr bwMode="auto">
            <a:xfrm>
              <a:off x="1803" y="3663"/>
              <a:ext cx="66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Process= Language Statement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I/O = Control Block</a:t>
              </a:r>
            </a:p>
          </p:txBody>
        </p:sp>
        <p:sp>
          <p:nvSpPr>
            <p:cNvPr id="79343" name="Rectangle 1519"/>
            <p:cNvSpPr>
              <a:spLocks noChangeArrowheads="1"/>
            </p:cNvSpPr>
            <p:nvPr/>
          </p:nvSpPr>
          <p:spPr bwMode="auto">
            <a:xfrm>
              <a:off x="1954" y="3830"/>
              <a:ext cx="354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CC"/>
                  </a:solidFill>
                </a:rPr>
                <a:t>FUNCTION</a:t>
              </a:r>
              <a:endParaRPr lang="en-US" sz="600" b="1">
                <a:solidFill>
                  <a:srgbClr val="FFFFCC"/>
                </a:solidFill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>
                  <a:solidFill>
                    <a:srgbClr val="FFFFCC"/>
                  </a:solidFill>
                </a:rPr>
                <a:t>Implementation</a:t>
              </a:r>
            </a:p>
          </p:txBody>
        </p:sp>
        <p:sp>
          <p:nvSpPr>
            <p:cNvPr id="79344" name="Rectangle 1520"/>
            <p:cNvSpPr>
              <a:spLocks noChangeArrowheads="1"/>
            </p:cNvSpPr>
            <p:nvPr/>
          </p:nvSpPr>
          <p:spPr bwMode="auto">
            <a:xfrm>
              <a:off x="1798" y="1300"/>
              <a:ext cx="63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e.g., Business Process Model</a:t>
              </a:r>
            </a:p>
          </p:txBody>
        </p:sp>
        <p:sp>
          <p:nvSpPr>
            <p:cNvPr id="79345" name="Rectangle 1521"/>
            <p:cNvSpPr>
              <a:spLocks noChangeArrowheads="1"/>
            </p:cNvSpPr>
            <p:nvPr/>
          </p:nvSpPr>
          <p:spPr bwMode="auto">
            <a:xfrm>
              <a:off x="1798" y="1697"/>
              <a:ext cx="61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Process = Business Process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I/O = Business Resources</a:t>
              </a:r>
            </a:p>
          </p:txBody>
        </p:sp>
        <p:sp>
          <p:nvSpPr>
            <p:cNvPr id="79346" name="Rectangle 1522"/>
            <p:cNvSpPr>
              <a:spLocks noChangeArrowheads="1"/>
            </p:cNvSpPr>
            <p:nvPr/>
          </p:nvSpPr>
          <p:spPr bwMode="auto">
            <a:xfrm>
              <a:off x="2517" y="692"/>
              <a:ext cx="67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List of Locations -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 i="1">
                  <a:solidFill>
                    <a:srgbClr val="000000"/>
                  </a:solidFill>
                </a:rPr>
                <a:t>in which the Business Operates</a:t>
              </a:r>
            </a:p>
          </p:txBody>
        </p:sp>
        <p:sp>
          <p:nvSpPr>
            <p:cNvPr id="79348" name="Rectangle 1524"/>
            <p:cNvSpPr>
              <a:spLocks noChangeArrowheads="1"/>
            </p:cNvSpPr>
            <p:nvPr/>
          </p:nvSpPr>
          <p:spPr bwMode="auto">
            <a:xfrm>
              <a:off x="2517" y="1149"/>
              <a:ext cx="51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Node = Major  Business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Location</a:t>
              </a:r>
            </a:p>
          </p:txBody>
        </p:sp>
        <p:sp>
          <p:nvSpPr>
            <p:cNvPr id="79349" name="Rectangle 1525"/>
            <p:cNvSpPr>
              <a:spLocks noChangeArrowheads="1"/>
            </p:cNvSpPr>
            <p:nvPr/>
          </p:nvSpPr>
          <p:spPr bwMode="auto">
            <a:xfrm>
              <a:off x="2517" y="1299"/>
              <a:ext cx="48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e.g., Logistics Network</a:t>
              </a:r>
            </a:p>
          </p:txBody>
        </p:sp>
        <p:sp>
          <p:nvSpPr>
            <p:cNvPr id="79350" name="Rectangle 1526"/>
            <p:cNvSpPr>
              <a:spLocks noChangeArrowheads="1"/>
            </p:cNvSpPr>
            <p:nvPr/>
          </p:nvSpPr>
          <p:spPr bwMode="auto">
            <a:xfrm>
              <a:off x="2517" y="1778"/>
              <a:ext cx="57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Node = Business Location 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Link = Business Linkage</a:t>
              </a:r>
            </a:p>
          </p:txBody>
        </p:sp>
        <p:sp>
          <p:nvSpPr>
            <p:cNvPr id="79351" name="Rectangle 1527"/>
            <p:cNvSpPr>
              <a:spLocks noChangeArrowheads="1"/>
            </p:cNvSpPr>
            <p:nvPr/>
          </p:nvSpPr>
          <p:spPr bwMode="auto">
            <a:xfrm>
              <a:off x="2517" y="1923"/>
              <a:ext cx="52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e.g.,  Distributed System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          Architecture</a:t>
              </a:r>
            </a:p>
          </p:txBody>
        </p:sp>
        <p:sp>
          <p:nvSpPr>
            <p:cNvPr id="79352" name="Rectangle 1528"/>
            <p:cNvSpPr>
              <a:spLocks noChangeArrowheads="1"/>
            </p:cNvSpPr>
            <p:nvPr/>
          </p:nvSpPr>
          <p:spPr bwMode="auto">
            <a:xfrm>
              <a:off x="2517" y="2401"/>
              <a:ext cx="56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Node = IS Function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Link = Line Characteristics</a:t>
              </a:r>
            </a:p>
          </p:txBody>
        </p:sp>
        <p:sp>
          <p:nvSpPr>
            <p:cNvPr id="79353" name="Rectangle 1529"/>
            <p:cNvSpPr>
              <a:spLocks noChangeArrowheads="1"/>
            </p:cNvSpPr>
            <p:nvPr/>
          </p:nvSpPr>
          <p:spPr bwMode="auto">
            <a:xfrm>
              <a:off x="2517" y="2539"/>
              <a:ext cx="58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e.g., Technical Architecture</a:t>
              </a:r>
            </a:p>
          </p:txBody>
        </p:sp>
        <p:sp>
          <p:nvSpPr>
            <p:cNvPr id="79354" name="Rectangle 1530"/>
            <p:cNvSpPr>
              <a:spLocks noChangeArrowheads="1"/>
            </p:cNvSpPr>
            <p:nvPr/>
          </p:nvSpPr>
          <p:spPr bwMode="auto">
            <a:xfrm>
              <a:off x="2517" y="2971"/>
              <a:ext cx="55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Node = Hardware/System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             Software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Link = Line Specifications</a:t>
              </a:r>
            </a:p>
          </p:txBody>
        </p:sp>
        <p:sp>
          <p:nvSpPr>
            <p:cNvPr id="79355" name="Rectangle 1531"/>
            <p:cNvSpPr>
              <a:spLocks noChangeArrowheads="1"/>
            </p:cNvSpPr>
            <p:nvPr/>
          </p:nvSpPr>
          <p:spPr bwMode="auto">
            <a:xfrm>
              <a:off x="2517" y="3169"/>
              <a:ext cx="55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e.g.  Network Architecture</a:t>
              </a:r>
            </a:p>
          </p:txBody>
        </p:sp>
        <p:sp>
          <p:nvSpPr>
            <p:cNvPr id="79356" name="Rectangle 1532"/>
            <p:cNvSpPr>
              <a:spLocks noChangeArrowheads="1"/>
            </p:cNvSpPr>
            <p:nvPr/>
          </p:nvSpPr>
          <p:spPr bwMode="auto">
            <a:xfrm>
              <a:off x="2517" y="3656"/>
              <a:ext cx="39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Node = Addresses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Link = Protocols</a:t>
              </a:r>
            </a:p>
          </p:txBody>
        </p:sp>
        <p:sp>
          <p:nvSpPr>
            <p:cNvPr id="79357" name="Rectangle 1533"/>
            <p:cNvSpPr>
              <a:spLocks noChangeArrowheads="1"/>
            </p:cNvSpPr>
            <p:nvPr/>
          </p:nvSpPr>
          <p:spPr bwMode="auto">
            <a:xfrm>
              <a:off x="2660" y="3830"/>
              <a:ext cx="354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CC"/>
                  </a:solidFill>
                </a:rPr>
                <a:t>NETWORK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>
                  <a:solidFill>
                    <a:srgbClr val="FFFFCC"/>
                  </a:solidFill>
                </a:rPr>
                <a:t>Implementation</a:t>
              </a:r>
            </a:p>
          </p:txBody>
        </p:sp>
        <p:grpSp>
          <p:nvGrpSpPr>
            <p:cNvPr id="3" name="Group 1534"/>
            <p:cNvGrpSpPr>
              <a:grpSpLocks/>
            </p:cNvGrpSpPr>
            <p:nvPr/>
          </p:nvGrpSpPr>
          <p:grpSpPr bwMode="auto">
            <a:xfrm>
              <a:off x="2601" y="2065"/>
              <a:ext cx="471" cy="262"/>
              <a:chOff x="2584" y="2065"/>
              <a:chExt cx="471" cy="272"/>
            </a:xfrm>
          </p:grpSpPr>
          <p:sp>
            <p:nvSpPr>
              <p:cNvPr id="79359" name="Oval 1535"/>
              <p:cNvSpPr>
                <a:spLocks noChangeArrowheads="1"/>
              </p:cNvSpPr>
              <p:nvPr/>
            </p:nvSpPr>
            <p:spPr bwMode="auto">
              <a:xfrm>
                <a:off x="2979" y="2065"/>
                <a:ext cx="75" cy="27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360" name="Freeform 1536"/>
              <p:cNvSpPr>
                <a:spLocks/>
              </p:cNvSpPr>
              <p:nvPr/>
            </p:nvSpPr>
            <p:spPr bwMode="auto">
              <a:xfrm>
                <a:off x="2978" y="2077"/>
                <a:ext cx="77" cy="91"/>
              </a:xfrm>
              <a:custGeom>
                <a:avLst/>
                <a:gdLst/>
                <a:ahLst/>
                <a:cxnLst>
                  <a:cxn ang="0">
                    <a:pos x="0" y="76"/>
                  </a:cxn>
                  <a:cxn ang="0">
                    <a:pos x="3" y="79"/>
                  </a:cxn>
                  <a:cxn ang="0">
                    <a:pos x="5" y="81"/>
                  </a:cxn>
                  <a:cxn ang="0">
                    <a:pos x="9" y="84"/>
                  </a:cxn>
                  <a:cxn ang="0">
                    <a:pos x="15" y="87"/>
                  </a:cxn>
                  <a:cxn ang="0">
                    <a:pos x="20" y="88"/>
                  </a:cxn>
                  <a:cxn ang="0">
                    <a:pos x="27" y="89"/>
                  </a:cxn>
                  <a:cxn ang="0">
                    <a:pos x="33" y="89"/>
                  </a:cxn>
                  <a:cxn ang="0">
                    <a:pos x="41" y="90"/>
                  </a:cxn>
                  <a:cxn ang="0">
                    <a:pos x="48" y="89"/>
                  </a:cxn>
                  <a:cxn ang="0">
                    <a:pos x="54" y="89"/>
                  </a:cxn>
                  <a:cxn ang="0">
                    <a:pos x="60" y="87"/>
                  </a:cxn>
                  <a:cxn ang="0">
                    <a:pos x="65" y="85"/>
                  </a:cxn>
                  <a:cxn ang="0">
                    <a:pos x="69" y="81"/>
                  </a:cxn>
                  <a:cxn ang="0">
                    <a:pos x="73" y="79"/>
                  </a:cxn>
                  <a:cxn ang="0">
                    <a:pos x="75" y="76"/>
                  </a:cxn>
                  <a:cxn ang="0">
                    <a:pos x="76" y="0"/>
                  </a:cxn>
                  <a:cxn ang="0">
                    <a:pos x="75" y="5"/>
                  </a:cxn>
                  <a:cxn ang="0">
                    <a:pos x="73" y="7"/>
                  </a:cxn>
                  <a:cxn ang="0">
                    <a:pos x="69" y="9"/>
                  </a:cxn>
                  <a:cxn ang="0">
                    <a:pos x="65" y="13"/>
                  </a:cxn>
                  <a:cxn ang="0">
                    <a:pos x="60" y="15"/>
                  </a:cxn>
                  <a:cxn ang="0">
                    <a:pos x="54" y="16"/>
                  </a:cxn>
                  <a:cxn ang="0">
                    <a:pos x="48" y="16"/>
                  </a:cxn>
                  <a:cxn ang="0">
                    <a:pos x="41" y="18"/>
                  </a:cxn>
                  <a:cxn ang="0">
                    <a:pos x="33" y="18"/>
                  </a:cxn>
                  <a:cxn ang="0">
                    <a:pos x="27" y="16"/>
                  </a:cxn>
                  <a:cxn ang="0">
                    <a:pos x="20" y="15"/>
                  </a:cxn>
                  <a:cxn ang="0">
                    <a:pos x="15" y="14"/>
                  </a:cxn>
                  <a:cxn ang="0">
                    <a:pos x="10" y="13"/>
                  </a:cxn>
                  <a:cxn ang="0">
                    <a:pos x="5" y="9"/>
                  </a:cxn>
                  <a:cxn ang="0">
                    <a:pos x="3" y="6"/>
                  </a:cxn>
                  <a:cxn ang="0">
                    <a:pos x="0" y="0"/>
                  </a:cxn>
                </a:cxnLst>
                <a:rect l="0" t="0" r="r" b="b"/>
                <a:pathLst>
                  <a:path w="77" h="91">
                    <a:moveTo>
                      <a:pt x="0" y="0"/>
                    </a:moveTo>
                    <a:lnTo>
                      <a:pt x="0" y="76"/>
                    </a:lnTo>
                    <a:lnTo>
                      <a:pt x="1" y="77"/>
                    </a:lnTo>
                    <a:lnTo>
                      <a:pt x="3" y="79"/>
                    </a:lnTo>
                    <a:lnTo>
                      <a:pt x="5" y="79"/>
                    </a:lnTo>
                    <a:lnTo>
                      <a:pt x="5" y="81"/>
                    </a:lnTo>
                    <a:lnTo>
                      <a:pt x="7" y="83"/>
                    </a:lnTo>
                    <a:lnTo>
                      <a:pt x="9" y="84"/>
                    </a:lnTo>
                    <a:lnTo>
                      <a:pt x="12" y="85"/>
                    </a:lnTo>
                    <a:lnTo>
                      <a:pt x="15" y="87"/>
                    </a:lnTo>
                    <a:lnTo>
                      <a:pt x="16" y="87"/>
                    </a:lnTo>
                    <a:lnTo>
                      <a:pt x="20" y="88"/>
                    </a:lnTo>
                    <a:lnTo>
                      <a:pt x="24" y="89"/>
                    </a:lnTo>
                    <a:lnTo>
                      <a:pt x="27" y="89"/>
                    </a:lnTo>
                    <a:lnTo>
                      <a:pt x="29" y="89"/>
                    </a:lnTo>
                    <a:lnTo>
                      <a:pt x="33" y="89"/>
                    </a:lnTo>
                    <a:lnTo>
                      <a:pt x="36" y="90"/>
                    </a:lnTo>
                    <a:lnTo>
                      <a:pt x="41" y="90"/>
                    </a:lnTo>
                    <a:lnTo>
                      <a:pt x="44" y="89"/>
                    </a:lnTo>
                    <a:lnTo>
                      <a:pt x="48" y="89"/>
                    </a:lnTo>
                    <a:lnTo>
                      <a:pt x="50" y="89"/>
                    </a:lnTo>
                    <a:lnTo>
                      <a:pt x="54" y="89"/>
                    </a:lnTo>
                    <a:lnTo>
                      <a:pt x="57" y="87"/>
                    </a:lnTo>
                    <a:lnTo>
                      <a:pt x="60" y="87"/>
                    </a:lnTo>
                    <a:lnTo>
                      <a:pt x="62" y="87"/>
                    </a:lnTo>
                    <a:lnTo>
                      <a:pt x="65" y="85"/>
                    </a:lnTo>
                    <a:lnTo>
                      <a:pt x="68" y="83"/>
                    </a:lnTo>
                    <a:lnTo>
                      <a:pt x="69" y="81"/>
                    </a:lnTo>
                    <a:lnTo>
                      <a:pt x="71" y="80"/>
                    </a:lnTo>
                    <a:lnTo>
                      <a:pt x="73" y="79"/>
                    </a:lnTo>
                    <a:lnTo>
                      <a:pt x="74" y="77"/>
                    </a:lnTo>
                    <a:lnTo>
                      <a:pt x="75" y="76"/>
                    </a:lnTo>
                    <a:lnTo>
                      <a:pt x="76" y="76"/>
                    </a:lnTo>
                    <a:lnTo>
                      <a:pt x="76" y="0"/>
                    </a:lnTo>
                    <a:lnTo>
                      <a:pt x="75" y="2"/>
                    </a:lnTo>
                    <a:lnTo>
                      <a:pt x="75" y="5"/>
                    </a:lnTo>
                    <a:lnTo>
                      <a:pt x="74" y="5"/>
                    </a:lnTo>
                    <a:lnTo>
                      <a:pt x="73" y="7"/>
                    </a:lnTo>
                    <a:lnTo>
                      <a:pt x="71" y="9"/>
                    </a:lnTo>
                    <a:lnTo>
                      <a:pt x="69" y="9"/>
                    </a:lnTo>
                    <a:lnTo>
                      <a:pt x="67" y="11"/>
                    </a:lnTo>
                    <a:lnTo>
                      <a:pt x="65" y="13"/>
                    </a:lnTo>
                    <a:lnTo>
                      <a:pt x="62" y="14"/>
                    </a:lnTo>
                    <a:lnTo>
                      <a:pt x="60" y="15"/>
                    </a:lnTo>
                    <a:lnTo>
                      <a:pt x="57" y="15"/>
                    </a:lnTo>
                    <a:lnTo>
                      <a:pt x="54" y="16"/>
                    </a:lnTo>
                    <a:lnTo>
                      <a:pt x="50" y="16"/>
                    </a:lnTo>
                    <a:lnTo>
                      <a:pt x="48" y="16"/>
                    </a:lnTo>
                    <a:lnTo>
                      <a:pt x="44" y="18"/>
                    </a:lnTo>
                    <a:lnTo>
                      <a:pt x="41" y="18"/>
                    </a:lnTo>
                    <a:lnTo>
                      <a:pt x="36" y="18"/>
                    </a:lnTo>
                    <a:lnTo>
                      <a:pt x="33" y="18"/>
                    </a:lnTo>
                    <a:lnTo>
                      <a:pt x="29" y="18"/>
                    </a:lnTo>
                    <a:lnTo>
                      <a:pt x="27" y="16"/>
                    </a:lnTo>
                    <a:lnTo>
                      <a:pt x="24" y="16"/>
                    </a:lnTo>
                    <a:lnTo>
                      <a:pt x="20" y="15"/>
                    </a:lnTo>
                    <a:lnTo>
                      <a:pt x="16" y="15"/>
                    </a:lnTo>
                    <a:lnTo>
                      <a:pt x="15" y="14"/>
                    </a:lnTo>
                    <a:lnTo>
                      <a:pt x="12" y="13"/>
                    </a:lnTo>
                    <a:lnTo>
                      <a:pt x="10" y="13"/>
                    </a:lnTo>
                    <a:lnTo>
                      <a:pt x="7" y="11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3" y="6"/>
                    </a:lnTo>
                    <a:lnTo>
                      <a:pt x="1" y="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361" name="Oval 1537"/>
              <p:cNvSpPr>
                <a:spLocks noChangeArrowheads="1"/>
              </p:cNvSpPr>
              <p:nvPr/>
            </p:nvSpPr>
            <p:spPr bwMode="auto">
              <a:xfrm>
                <a:off x="2665" y="2158"/>
                <a:ext cx="74" cy="2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362" name="Freeform 1538"/>
              <p:cNvSpPr>
                <a:spLocks/>
              </p:cNvSpPr>
              <p:nvPr/>
            </p:nvSpPr>
            <p:spPr bwMode="auto">
              <a:xfrm>
                <a:off x="2663" y="2171"/>
                <a:ext cx="78" cy="90"/>
              </a:xfrm>
              <a:custGeom>
                <a:avLst/>
                <a:gdLst/>
                <a:ahLst/>
                <a:cxnLst>
                  <a:cxn ang="0">
                    <a:pos x="0" y="76"/>
                  </a:cxn>
                  <a:cxn ang="0">
                    <a:pos x="2" y="79"/>
                  </a:cxn>
                  <a:cxn ang="0">
                    <a:pos x="6" y="82"/>
                  </a:cxn>
                  <a:cxn ang="0">
                    <a:pos x="9" y="84"/>
                  </a:cxn>
                  <a:cxn ang="0">
                    <a:pos x="16" y="86"/>
                  </a:cxn>
                  <a:cxn ang="0">
                    <a:pos x="20" y="88"/>
                  </a:cxn>
                  <a:cxn ang="0">
                    <a:pos x="28" y="88"/>
                  </a:cxn>
                  <a:cxn ang="0">
                    <a:pos x="33" y="89"/>
                  </a:cxn>
                  <a:cxn ang="0">
                    <a:pos x="40" y="89"/>
                  </a:cxn>
                  <a:cxn ang="0">
                    <a:pos x="47" y="88"/>
                  </a:cxn>
                  <a:cxn ang="0">
                    <a:pos x="55" y="88"/>
                  </a:cxn>
                  <a:cxn ang="0">
                    <a:pos x="59" y="86"/>
                  </a:cxn>
                  <a:cxn ang="0">
                    <a:pos x="65" y="84"/>
                  </a:cxn>
                  <a:cxn ang="0">
                    <a:pos x="71" y="82"/>
                  </a:cxn>
                  <a:cxn ang="0">
                    <a:pos x="73" y="79"/>
                  </a:cxn>
                  <a:cxn ang="0">
                    <a:pos x="76" y="76"/>
                  </a:cxn>
                  <a:cxn ang="0">
                    <a:pos x="77" y="0"/>
                  </a:cxn>
                  <a:cxn ang="0">
                    <a:pos x="76" y="4"/>
                  </a:cxn>
                  <a:cxn ang="0">
                    <a:pos x="73" y="7"/>
                  </a:cxn>
                  <a:cxn ang="0">
                    <a:pos x="71" y="10"/>
                  </a:cxn>
                  <a:cxn ang="0">
                    <a:pos x="65" y="12"/>
                  </a:cxn>
                  <a:cxn ang="0">
                    <a:pos x="59" y="15"/>
                  </a:cxn>
                  <a:cxn ang="0">
                    <a:pos x="55" y="17"/>
                  </a:cxn>
                  <a:cxn ang="0">
                    <a:pos x="47" y="17"/>
                  </a:cxn>
                  <a:cxn ang="0">
                    <a:pos x="40" y="17"/>
                  </a:cxn>
                  <a:cxn ang="0">
                    <a:pos x="33" y="17"/>
                  </a:cxn>
                  <a:cxn ang="0">
                    <a:pos x="28" y="17"/>
                  </a:cxn>
                  <a:cxn ang="0">
                    <a:pos x="20" y="17"/>
                  </a:cxn>
                  <a:cxn ang="0">
                    <a:pos x="16" y="13"/>
                  </a:cxn>
                  <a:cxn ang="0">
                    <a:pos x="10" y="12"/>
                  </a:cxn>
                  <a:cxn ang="0">
                    <a:pos x="6" y="10"/>
                  </a:cxn>
                  <a:cxn ang="0">
                    <a:pos x="4" y="8"/>
                  </a:cxn>
                  <a:cxn ang="0">
                    <a:pos x="1" y="4"/>
                  </a:cxn>
                </a:cxnLst>
                <a:rect l="0" t="0" r="r" b="b"/>
                <a:pathLst>
                  <a:path w="78" h="90">
                    <a:moveTo>
                      <a:pt x="0" y="0"/>
                    </a:moveTo>
                    <a:lnTo>
                      <a:pt x="0" y="76"/>
                    </a:lnTo>
                    <a:lnTo>
                      <a:pt x="1" y="77"/>
                    </a:lnTo>
                    <a:lnTo>
                      <a:pt x="2" y="79"/>
                    </a:lnTo>
                    <a:lnTo>
                      <a:pt x="4" y="81"/>
                    </a:lnTo>
                    <a:lnTo>
                      <a:pt x="6" y="82"/>
                    </a:lnTo>
                    <a:lnTo>
                      <a:pt x="8" y="82"/>
                    </a:lnTo>
                    <a:lnTo>
                      <a:pt x="9" y="84"/>
                    </a:lnTo>
                    <a:lnTo>
                      <a:pt x="13" y="84"/>
                    </a:lnTo>
                    <a:lnTo>
                      <a:pt x="16" y="86"/>
                    </a:lnTo>
                    <a:lnTo>
                      <a:pt x="17" y="87"/>
                    </a:lnTo>
                    <a:lnTo>
                      <a:pt x="20" y="88"/>
                    </a:lnTo>
                    <a:lnTo>
                      <a:pt x="23" y="88"/>
                    </a:lnTo>
                    <a:lnTo>
                      <a:pt x="28" y="88"/>
                    </a:lnTo>
                    <a:lnTo>
                      <a:pt x="32" y="89"/>
                    </a:lnTo>
                    <a:lnTo>
                      <a:pt x="33" y="89"/>
                    </a:lnTo>
                    <a:lnTo>
                      <a:pt x="37" y="89"/>
                    </a:lnTo>
                    <a:lnTo>
                      <a:pt x="40" y="89"/>
                    </a:lnTo>
                    <a:lnTo>
                      <a:pt x="44" y="89"/>
                    </a:lnTo>
                    <a:lnTo>
                      <a:pt x="47" y="88"/>
                    </a:lnTo>
                    <a:lnTo>
                      <a:pt x="51" y="88"/>
                    </a:lnTo>
                    <a:lnTo>
                      <a:pt x="55" y="88"/>
                    </a:lnTo>
                    <a:lnTo>
                      <a:pt x="58" y="87"/>
                    </a:lnTo>
                    <a:lnTo>
                      <a:pt x="59" y="86"/>
                    </a:lnTo>
                    <a:lnTo>
                      <a:pt x="63" y="86"/>
                    </a:lnTo>
                    <a:lnTo>
                      <a:pt x="65" y="84"/>
                    </a:lnTo>
                    <a:lnTo>
                      <a:pt x="69" y="83"/>
                    </a:lnTo>
                    <a:lnTo>
                      <a:pt x="71" y="82"/>
                    </a:lnTo>
                    <a:lnTo>
                      <a:pt x="71" y="81"/>
                    </a:lnTo>
                    <a:lnTo>
                      <a:pt x="73" y="79"/>
                    </a:lnTo>
                    <a:lnTo>
                      <a:pt x="75" y="78"/>
                    </a:lnTo>
                    <a:lnTo>
                      <a:pt x="76" y="76"/>
                    </a:lnTo>
                    <a:lnTo>
                      <a:pt x="77" y="76"/>
                    </a:lnTo>
                    <a:lnTo>
                      <a:pt x="77" y="0"/>
                    </a:lnTo>
                    <a:lnTo>
                      <a:pt x="76" y="2"/>
                    </a:lnTo>
                    <a:lnTo>
                      <a:pt x="76" y="4"/>
                    </a:lnTo>
                    <a:lnTo>
                      <a:pt x="75" y="6"/>
                    </a:lnTo>
                    <a:lnTo>
                      <a:pt x="73" y="7"/>
                    </a:lnTo>
                    <a:lnTo>
                      <a:pt x="71" y="9"/>
                    </a:lnTo>
                    <a:lnTo>
                      <a:pt x="71" y="10"/>
                    </a:lnTo>
                    <a:lnTo>
                      <a:pt x="69" y="10"/>
                    </a:lnTo>
                    <a:lnTo>
                      <a:pt x="65" y="12"/>
                    </a:lnTo>
                    <a:lnTo>
                      <a:pt x="63" y="13"/>
                    </a:lnTo>
                    <a:lnTo>
                      <a:pt x="59" y="15"/>
                    </a:lnTo>
                    <a:lnTo>
                      <a:pt x="58" y="15"/>
                    </a:lnTo>
                    <a:lnTo>
                      <a:pt x="55" y="17"/>
                    </a:lnTo>
                    <a:lnTo>
                      <a:pt x="51" y="17"/>
                    </a:lnTo>
                    <a:lnTo>
                      <a:pt x="47" y="17"/>
                    </a:lnTo>
                    <a:lnTo>
                      <a:pt x="45" y="17"/>
                    </a:lnTo>
                    <a:lnTo>
                      <a:pt x="40" y="17"/>
                    </a:lnTo>
                    <a:lnTo>
                      <a:pt x="38" y="17"/>
                    </a:lnTo>
                    <a:lnTo>
                      <a:pt x="33" y="17"/>
                    </a:lnTo>
                    <a:lnTo>
                      <a:pt x="32" y="17"/>
                    </a:lnTo>
                    <a:lnTo>
                      <a:pt x="28" y="17"/>
                    </a:lnTo>
                    <a:lnTo>
                      <a:pt x="23" y="17"/>
                    </a:lnTo>
                    <a:lnTo>
                      <a:pt x="20" y="17"/>
                    </a:lnTo>
                    <a:lnTo>
                      <a:pt x="19" y="15"/>
                    </a:lnTo>
                    <a:lnTo>
                      <a:pt x="16" y="13"/>
                    </a:lnTo>
                    <a:lnTo>
                      <a:pt x="13" y="13"/>
                    </a:lnTo>
                    <a:lnTo>
                      <a:pt x="10" y="12"/>
                    </a:lnTo>
                    <a:lnTo>
                      <a:pt x="8" y="10"/>
                    </a:lnTo>
                    <a:lnTo>
                      <a:pt x="6" y="10"/>
                    </a:lnTo>
                    <a:lnTo>
                      <a:pt x="5" y="9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1" y="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363" name="Freeform 1539"/>
              <p:cNvSpPr>
                <a:spLocks/>
              </p:cNvSpPr>
              <p:nvPr/>
            </p:nvSpPr>
            <p:spPr bwMode="auto">
              <a:xfrm>
                <a:off x="2899" y="2126"/>
                <a:ext cx="128" cy="117"/>
              </a:xfrm>
              <a:custGeom>
                <a:avLst/>
                <a:gdLst/>
                <a:ahLst/>
                <a:cxnLst>
                  <a:cxn ang="0">
                    <a:pos x="78" y="0"/>
                  </a:cxn>
                  <a:cxn ang="0">
                    <a:pos x="0" y="0"/>
                  </a:cxn>
                  <a:cxn ang="0">
                    <a:pos x="0" y="116"/>
                  </a:cxn>
                  <a:cxn ang="0">
                    <a:pos x="127" y="116"/>
                  </a:cxn>
                  <a:cxn ang="0">
                    <a:pos x="127" y="41"/>
                  </a:cxn>
                </a:cxnLst>
                <a:rect l="0" t="0" r="r" b="b"/>
                <a:pathLst>
                  <a:path w="128" h="117">
                    <a:moveTo>
                      <a:pt x="78" y="0"/>
                    </a:moveTo>
                    <a:lnTo>
                      <a:pt x="0" y="0"/>
                    </a:lnTo>
                    <a:lnTo>
                      <a:pt x="0" y="116"/>
                    </a:lnTo>
                    <a:lnTo>
                      <a:pt x="127" y="116"/>
                    </a:lnTo>
                    <a:lnTo>
                      <a:pt x="127" y="4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364" name="Freeform 1540"/>
              <p:cNvSpPr>
                <a:spLocks/>
              </p:cNvSpPr>
              <p:nvPr/>
            </p:nvSpPr>
            <p:spPr bwMode="auto">
              <a:xfrm>
                <a:off x="2584" y="2219"/>
                <a:ext cx="129" cy="118"/>
              </a:xfrm>
              <a:custGeom>
                <a:avLst/>
                <a:gdLst/>
                <a:ahLst/>
                <a:cxnLst>
                  <a:cxn ang="0">
                    <a:pos x="78" y="0"/>
                  </a:cxn>
                  <a:cxn ang="0">
                    <a:pos x="0" y="0"/>
                  </a:cxn>
                  <a:cxn ang="0">
                    <a:pos x="0" y="117"/>
                  </a:cxn>
                  <a:cxn ang="0">
                    <a:pos x="128" y="117"/>
                  </a:cxn>
                  <a:cxn ang="0">
                    <a:pos x="128" y="41"/>
                  </a:cxn>
                </a:cxnLst>
                <a:rect l="0" t="0" r="r" b="b"/>
                <a:pathLst>
                  <a:path w="129" h="118">
                    <a:moveTo>
                      <a:pt x="78" y="0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128" y="117"/>
                    </a:lnTo>
                    <a:lnTo>
                      <a:pt x="128" y="4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365" name="Freeform 1541"/>
              <p:cNvSpPr>
                <a:spLocks/>
              </p:cNvSpPr>
              <p:nvPr/>
            </p:nvSpPr>
            <p:spPr bwMode="auto">
              <a:xfrm>
                <a:off x="2745" y="2171"/>
                <a:ext cx="155" cy="49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98" y="48"/>
                  </a:cxn>
                  <a:cxn ang="0">
                    <a:pos x="57" y="0"/>
                  </a:cxn>
                  <a:cxn ang="0">
                    <a:pos x="154" y="0"/>
                  </a:cxn>
                </a:cxnLst>
                <a:rect l="0" t="0" r="r" b="b"/>
                <a:pathLst>
                  <a:path w="155" h="49">
                    <a:moveTo>
                      <a:pt x="0" y="48"/>
                    </a:moveTo>
                    <a:lnTo>
                      <a:pt x="98" y="48"/>
                    </a:lnTo>
                    <a:lnTo>
                      <a:pt x="57" y="0"/>
                    </a:lnTo>
                    <a:lnTo>
                      <a:pt x="154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</p:grpSp>
        <p:grpSp>
          <p:nvGrpSpPr>
            <p:cNvPr id="4" name="Group 1542"/>
            <p:cNvGrpSpPr>
              <a:grpSpLocks/>
            </p:cNvGrpSpPr>
            <p:nvPr/>
          </p:nvGrpSpPr>
          <p:grpSpPr bwMode="auto">
            <a:xfrm>
              <a:off x="1931" y="1407"/>
              <a:ext cx="397" cy="367"/>
              <a:chOff x="1915" y="1382"/>
              <a:chExt cx="397" cy="381"/>
            </a:xfrm>
          </p:grpSpPr>
          <p:sp>
            <p:nvSpPr>
              <p:cNvPr id="79367" name="Rectangle 1543"/>
              <p:cNvSpPr>
                <a:spLocks noChangeArrowheads="1"/>
              </p:cNvSpPr>
              <p:nvPr/>
            </p:nvSpPr>
            <p:spPr bwMode="auto">
              <a:xfrm>
                <a:off x="2053" y="1523"/>
                <a:ext cx="119" cy="95"/>
              </a:xfrm>
              <a:prstGeom prst="rect">
                <a:avLst/>
              </a:prstGeom>
              <a:solidFill>
                <a:srgbClr val="FF81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368" name="Line 1544"/>
              <p:cNvSpPr>
                <a:spLocks noChangeShapeType="1"/>
              </p:cNvSpPr>
              <p:nvPr/>
            </p:nvSpPr>
            <p:spPr bwMode="auto">
              <a:xfrm>
                <a:off x="2174" y="1571"/>
                <a:ext cx="8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369" name="Freeform 1545"/>
              <p:cNvSpPr>
                <a:spLocks/>
              </p:cNvSpPr>
              <p:nvPr/>
            </p:nvSpPr>
            <p:spPr bwMode="auto">
              <a:xfrm>
                <a:off x="2241" y="1551"/>
                <a:ext cx="71" cy="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0" y="18"/>
                  </a:cxn>
                  <a:cxn ang="0">
                    <a:pos x="0" y="37"/>
                  </a:cxn>
                  <a:cxn ang="0">
                    <a:pos x="0" y="0"/>
                  </a:cxn>
                </a:cxnLst>
                <a:rect l="0" t="0" r="r" b="b"/>
                <a:pathLst>
                  <a:path w="71" h="38">
                    <a:moveTo>
                      <a:pt x="0" y="0"/>
                    </a:moveTo>
                    <a:lnTo>
                      <a:pt x="70" y="18"/>
                    </a:lnTo>
                    <a:lnTo>
                      <a:pt x="0" y="3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370" name="Line 1546"/>
              <p:cNvSpPr>
                <a:spLocks noChangeShapeType="1"/>
              </p:cNvSpPr>
              <p:nvPr/>
            </p:nvSpPr>
            <p:spPr bwMode="auto">
              <a:xfrm>
                <a:off x="1915" y="1571"/>
                <a:ext cx="11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371" name="Freeform 1547"/>
              <p:cNvSpPr>
                <a:spLocks/>
              </p:cNvSpPr>
              <p:nvPr/>
            </p:nvSpPr>
            <p:spPr bwMode="auto">
              <a:xfrm>
                <a:off x="1975" y="1551"/>
                <a:ext cx="71" cy="3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0" y="18"/>
                  </a:cxn>
                  <a:cxn ang="0">
                    <a:pos x="0" y="38"/>
                  </a:cxn>
                  <a:cxn ang="0">
                    <a:pos x="0" y="0"/>
                  </a:cxn>
                </a:cxnLst>
                <a:rect l="0" t="0" r="r" b="b"/>
                <a:pathLst>
                  <a:path w="71" h="39">
                    <a:moveTo>
                      <a:pt x="0" y="0"/>
                    </a:moveTo>
                    <a:lnTo>
                      <a:pt x="70" y="18"/>
                    </a:lnTo>
                    <a:lnTo>
                      <a:pt x="0" y="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372" name="Line 1548"/>
              <p:cNvSpPr>
                <a:spLocks noChangeShapeType="1"/>
              </p:cNvSpPr>
              <p:nvPr/>
            </p:nvSpPr>
            <p:spPr bwMode="auto">
              <a:xfrm>
                <a:off x="2113" y="1382"/>
                <a:ext cx="0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373" name="Freeform 1549"/>
              <p:cNvSpPr>
                <a:spLocks/>
              </p:cNvSpPr>
              <p:nvPr/>
            </p:nvSpPr>
            <p:spPr bwMode="auto">
              <a:xfrm>
                <a:off x="2094" y="1441"/>
                <a:ext cx="37" cy="7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18" y="74"/>
                  </a:cxn>
                  <a:cxn ang="0">
                    <a:pos x="0" y="0"/>
                  </a:cxn>
                  <a:cxn ang="0">
                    <a:pos x="36" y="0"/>
                  </a:cxn>
                </a:cxnLst>
                <a:rect l="0" t="0" r="r" b="b"/>
                <a:pathLst>
                  <a:path w="37" h="75">
                    <a:moveTo>
                      <a:pt x="36" y="0"/>
                    </a:moveTo>
                    <a:lnTo>
                      <a:pt x="18" y="74"/>
                    </a:ln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374" name="Line 1550"/>
              <p:cNvSpPr>
                <a:spLocks noChangeShapeType="1"/>
              </p:cNvSpPr>
              <p:nvPr/>
            </p:nvSpPr>
            <p:spPr bwMode="auto">
              <a:xfrm flipV="1">
                <a:off x="2113" y="1642"/>
                <a:ext cx="0" cy="12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375" name="Freeform 1551"/>
              <p:cNvSpPr>
                <a:spLocks/>
              </p:cNvSpPr>
              <p:nvPr/>
            </p:nvSpPr>
            <p:spPr bwMode="auto">
              <a:xfrm>
                <a:off x="2094" y="1626"/>
                <a:ext cx="37" cy="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18" y="0"/>
                  </a:cxn>
                  <a:cxn ang="0">
                    <a:pos x="36" y="74"/>
                  </a:cxn>
                  <a:cxn ang="0">
                    <a:pos x="0" y="74"/>
                  </a:cxn>
                </a:cxnLst>
                <a:rect l="0" t="0" r="r" b="b"/>
                <a:pathLst>
                  <a:path w="37" h="75">
                    <a:moveTo>
                      <a:pt x="0" y="74"/>
                    </a:moveTo>
                    <a:lnTo>
                      <a:pt x="18" y="0"/>
                    </a:lnTo>
                    <a:lnTo>
                      <a:pt x="36" y="74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</p:grpSp>
        <p:grpSp>
          <p:nvGrpSpPr>
            <p:cNvPr id="5" name="Group 1552"/>
            <p:cNvGrpSpPr>
              <a:grpSpLocks/>
            </p:cNvGrpSpPr>
            <p:nvPr/>
          </p:nvGrpSpPr>
          <p:grpSpPr bwMode="auto">
            <a:xfrm>
              <a:off x="1154" y="1473"/>
              <a:ext cx="465" cy="233"/>
              <a:chOff x="1139" y="1450"/>
              <a:chExt cx="464" cy="242"/>
            </a:xfrm>
          </p:grpSpPr>
          <p:sp>
            <p:nvSpPr>
              <p:cNvPr id="79377" name="Freeform 1553"/>
              <p:cNvSpPr>
                <a:spLocks/>
              </p:cNvSpPr>
              <p:nvPr/>
            </p:nvSpPr>
            <p:spPr bwMode="auto">
              <a:xfrm>
                <a:off x="1313" y="1495"/>
                <a:ext cx="112" cy="141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55" y="0"/>
                  </a:cxn>
                  <a:cxn ang="0">
                    <a:pos x="111" y="69"/>
                  </a:cxn>
                  <a:cxn ang="0">
                    <a:pos x="55" y="140"/>
                  </a:cxn>
                  <a:cxn ang="0">
                    <a:pos x="0" y="74"/>
                  </a:cxn>
                </a:cxnLst>
                <a:rect l="0" t="0" r="r" b="b"/>
                <a:pathLst>
                  <a:path w="112" h="141">
                    <a:moveTo>
                      <a:pt x="0" y="74"/>
                    </a:moveTo>
                    <a:lnTo>
                      <a:pt x="55" y="0"/>
                    </a:lnTo>
                    <a:lnTo>
                      <a:pt x="111" y="69"/>
                    </a:lnTo>
                    <a:lnTo>
                      <a:pt x="55" y="14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FF81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378" name="Rectangle 1554"/>
              <p:cNvSpPr>
                <a:spLocks noChangeArrowheads="1"/>
              </p:cNvSpPr>
              <p:nvPr/>
            </p:nvSpPr>
            <p:spPr bwMode="auto">
              <a:xfrm>
                <a:off x="1139" y="1450"/>
                <a:ext cx="121" cy="90"/>
              </a:xfrm>
              <a:prstGeom prst="rect">
                <a:avLst/>
              </a:prstGeom>
              <a:solidFill>
                <a:srgbClr val="FF81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379" name="Freeform 1555"/>
              <p:cNvSpPr>
                <a:spLocks/>
              </p:cNvSpPr>
              <p:nvPr/>
            </p:nvSpPr>
            <p:spPr bwMode="auto">
              <a:xfrm>
                <a:off x="1471" y="1593"/>
                <a:ext cx="132" cy="99"/>
              </a:xfrm>
              <a:custGeom>
                <a:avLst/>
                <a:gdLst/>
                <a:ahLst/>
                <a:cxnLst>
                  <a:cxn ang="0">
                    <a:pos x="131" y="0"/>
                  </a:cxn>
                  <a:cxn ang="0">
                    <a:pos x="0" y="0"/>
                  </a:cxn>
                  <a:cxn ang="0">
                    <a:pos x="1" y="98"/>
                  </a:cxn>
                  <a:cxn ang="0">
                    <a:pos x="131" y="98"/>
                  </a:cxn>
                  <a:cxn ang="0">
                    <a:pos x="131" y="0"/>
                  </a:cxn>
                </a:cxnLst>
                <a:rect l="0" t="0" r="r" b="b"/>
                <a:pathLst>
                  <a:path w="132" h="99">
                    <a:moveTo>
                      <a:pt x="131" y="0"/>
                    </a:moveTo>
                    <a:lnTo>
                      <a:pt x="0" y="0"/>
                    </a:lnTo>
                    <a:lnTo>
                      <a:pt x="1" y="98"/>
                    </a:lnTo>
                    <a:lnTo>
                      <a:pt x="131" y="98"/>
                    </a:lnTo>
                    <a:lnTo>
                      <a:pt x="131" y="0"/>
                    </a:lnTo>
                  </a:path>
                </a:pathLst>
              </a:custGeom>
              <a:solidFill>
                <a:srgbClr val="FF81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380" name="Line 1556"/>
              <p:cNvSpPr>
                <a:spLocks noChangeShapeType="1"/>
              </p:cNvSpPr>
              <p:nvPr/>
            </p:nvSpPr>
            <p:spPr bwMode="auto">
              <a:xfrm>
                <a:off x="1264" y="1496"/>
                <a:ext cx="67" cy="4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381" name="Line 1557"/>
              <p:cNvSpPr>
                <a:spLocks noChangeShapeType="1"/>
              </p:cNvSpPr>
              <p:nvPr/>
            </p:nvSpPr>
            <p:spPr bwMode="auto">
              <a:xfrm>
                <a:off x="1391" y="1599"/>
                <a:ext cx="76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</p:grpSp>
        <p:grpSp>
          <p:nvGrpSpPr>
            <p:cNvPr id="6" name="Group 1558"/>
            <p:cNvGrpSpPr>
              <a:grpSpLocks/>
            </p:cNvGrpSpPr>
            <p:nvPr/>
          </p:nvGrpSpPr>
          <p:grpSpPr bwMode="auto">
            <a:xfrm>
              <a:off x="2651" y="1460"/>
              <a:ext cx="370" cy="256"/>
              <a:chOff x="2634" y="1437"/>
              <a:chExt cx="370" cy="266"/>
            </a:xfrm>
          </p:grpSpPr>
          <p:sp>
            <p:nvSpPr>
              <p:cNvPr id="79383" name="Oval 1559"/>
              <p:cNvSpPr>
                <a:spLocks noChangeArrowheads="1"/>
              </p:cNvSpPr>
              <p:nvPr/>
            </p:nvSpPr>
            <p:spPr bwMode="auto">
              <a:xfrm>
                <a:off x="2634" y="1544"/>
                <a:ext cx="61" cy="65"/>
              </a:xfrm>
              <a:prstGeom prst="ellipse">
                <a:avLst/>
              </a:prstGeom>
              <a:solidFill>
                <a:srgbClr val="FF81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384" name="Oval 1560"/>
              <p:cNvSpPr>
                <a:spLocks noChangeArrowheads="1"/>
              </p:cNvSpPr>
              <p:nvPr/>
            </p:nvSpPr>
            <p:spPr bwMode="auto">
              <a:xfrm>
                <a:off x="2744" y="1453"/>
                <a:ext cx="60" cy="65"/>
              </a:xfrm>
              <a:prstGeom prst="ellipse">
                <a:avLst/>
              </a:prstGeom>
              <a:solidFill>
                <a:srgbClr val="FF81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385" name="Oval 1561"/>
              <p:cNvSpPr>
                <a:spLocks noChangeArrowheads="1"/>
              </p:cNvSpPr>
              <p:nvPr/>
            </p:nvSpPr>
            <p:spPr bwMode="auto">
              <a:xfrm>
                <a:off x="2943" y="1437"/>
                <a:ext cx="61" cy="65"/>
              </a:xfrm>
              <a:prstGeom prst="ellipse">
                <a:avLst/>
              </a:prstGeom>
              <a:solidFill>
                <a:srgbClr val="FF81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386" name="Oval 1562"/>
              <p:cNvSpPr>
                <a:spLocks noChangeArrowheads="1"/>
              </p:cNvSpPr>
              <p:nvPr/>
            </p:nvSpPr>
            <p:spPr bwMode="auto">
              <a:xfrm>
                <a:off x="2832" y="1637"/>
                <a:ext cx="61" cy="66"/>
              </a:xfrm>
              <a:prstGeom prst="ellipse">
                <a:avLst/>
              </a:prstGeom>
              <a:solidFill>
                <a:srgbClr val="FF81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387" name="Line 1563"/>
              <p:cNvSpPr>
                <a:spLocks noChangeShapeType="1"/>
              </p:cNvSpPr>
              <p:nvPr/>
            </p:nvSpPr>
            <p:spPr bwMode="auto">
              <a:xfrm flipH="1" flipV="1">
                <a:off x="2696" y="1592"/>
                <a:ext cx="135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388" name="Line 1564"/>
              <p:cNvSpPr>
                <a:spLocks noChangeShapeType="1"/>
              </p:cNvSpPr>
              <p:nvPr/>
            </p:nvSpPr>
            <p:spPr bwMode="auto">
              <a:xfrm flipV="1">
                <a:off x="2692" y="1504"/>
                <a:ext cx="55" cy="5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389" name="Line 1565"/>
              <p:cNvSpPr>
                <a:spLocks noChangeShapeType="1"/>
              </p:cNvSpPr>
              <p:nvPr/>
            </p:nvSpPr>
            <p:spPr bwMode="auto">
              <a:xfrm flipV="1">
                <a:off x="2807" y="1475"/>
                <a:ext cx="136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</p:grpSp>
        <p:grpSp>
          <p:nvGrpSpPr>
            <p:cNvPr id="7" name="Group 1566"/>
            <p:cNvGrpSpPr>
              <a:grpSpLocks/>
            </p:cNvGrpSpPr>
            <p:nvPr/>
          </p:nvGrpSpPr>
          <p:grpSpPr bwMode="auto">
            <a:xfrm>
              <a:off x="1100" y="2099"/>
              <a:ext cx="573" cy="194"/>
              <a:chOff x="1085" y="2100"/>
              <a:chExt cx="572" cy="202"/>
            </a:xfrm>
          </p:grpSpPr>
          <p:sp>
            <p:nvSpPr>
              <p:cNvPr id="79391" name="Rectangle 1567"/>
              <p:cNvSpPr>
                <a:spLocks noChangeArrowheads="1"/>
              </p:cNvSpPr>
              <p:nvPr/>
            </p:nvSpPr>
            <p:spPr bwMode="auto">
              <a:xfrm>
                <a:off x="1085" y="2100"/>
                <a:ext cx="113" cy="81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392" name="Rectangle 1568"/>
              <p:cNvSpPr>
                <a:spLocks noChangeArrowheads="1"/>
              </p:cNvSpPr>
              <p:nvPr/>
            </p:nvSpPr>
            <p:spPr bwMode="auto">
              <a:xfrm>
                <a:off x="1330" y="2100"/>
                <a:ext cx="113" cy="81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393" name="Rectangle 1569"/>
              <p:cNvSpPr>
                <a:spLocks noChangeArrowheads="1"/>
              </p:cNvSpPr>
              <p:nvPr/>
            </p:nvSpPr>
            <p:spPr bwMode="auto">
              <a:xfrm>
                <a:off x="1544" y="2222"/>
                <a:ext cx="113" cy="8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394" name="Line 1570"/>
              <p:cNvSpPr>
                <a:spLocks noChangeShapeType="1"/>
              </p:cNvSpPr>
              <p:nvPr/>
            </p:nvSpPr>
            <p:spPr bwMode="auto">
              <a:xfrm flipH="1">
                <a:off x="1210" y="2156"/>
                <a:ext cx="11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395" name="Line 1571"/>
              <p:cNvSpPr>
                <a:spLocks noChangeShapeType="1"/>
              </p:cNvSpPr>
              <p:nvPr/>
            </p:nvSpPr>
            <p:spPr bwMode="auto">
              <a:xfrm flipH="1">
                <a:off x="1210" y="2126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396" name="Freeform 1572"/>
              <p:cNvSpPr>
                <a:spLocks/>
              </p:cNvSpPr>
              <p:nvPr/>
            </p:nvSpPr>
            <p:spPr bwMode="auto">
              <a:xfrm>
                <a:off x="1203" y="2113"/>
                <a:ext cx="20" cy="24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0" y="12"/>
                  </a:cxn>
                  <a:cxn ang="0">
                    <a:pos x="19" y="23"/>
                  </a:cxn>
                </a:cxnLst>
                <a:rect l="0" t="0" r="r" b="b"/>
                <a:pathLst>
                  <a:path w="20" h="24">
                    <a:moveTo>
                      <a:pt x="19" y="0"/>
                    </a:moveTo>
                    <a:lnTo>
                      <a:pt x="0" y="12"/>
                    </a:lnTo>
                    <a:lnTo>
                      <a:pt x="19" y="2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397" name="Freeform 1573"/>
              <p:cNvSpPr>
                <a:spLocks/>
              </p:cNvSpPr>
              <p:nvPr/>
            </p:nvSpPr>
            <p:spPr bwMode="auto">
              <a:xfrm>
                <a:off x="1203" y="2146"/>
                <a:ext cx="20" cy="24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0" y="11"/>
                  </a:cxn>
                  <a:cxn ang="0">
                    <a:pos x="19" y="23"/>
                  </a:cxn>
                </a:cxnLst>
                <a:rect l="0" t="0" r="r" b="b"/>
                <a:pathLst>
                  <a:path w="20" h="24">
                    <a:moveTo>
                      <a:pt x="19" y="0"/>
                    </a:moveTo>
                    <a:lnTo>
                      <a:pt x="0" y="11"/>
                    </a:lnTo>
                    <a:lnTo>
                      <a:pt x="19" y="2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398" name="Freeform 1574"/>
              <p:cNvSpPr>
                <a:spLocks/>
              </p:cNvSpPr>
              <p:nvPr/>
            </p:nvSpPr>
            <p:spPr bwMode="auto">
              <a:xfrm>
                <a:off x="1308" y="2146"/>
                <a:ext cx="21" cy="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" y="11"/>
                  </a:cxn>
                  <a:cxn ang="0">
                    <a:pos x="0" y="23"/>
                  </a:cxn>
                </a:cxnLst>
                <a:rect l="0" t="0" r="r" b="b"/>
                <a:pathLst>
                  <a:path w="21" h="24">
                    <a:moveTo>
                      <a:pt x="0" y="0"/>
                    </a:moveTo>
                    <a:lnTo>
                      <a:pt x="20" y="11"/>
                    </a:lnTo>
                    <a:lnTo>
                      <a:pt x="0" y="2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399" name="Freeform 1575"/>
              <p:cNvSpPr>
                <a:spLocks/>
              </p:cNvSpPr>
              <p:nvPr/>
            </p:nvSpPr>
            <p:spPr bwMode="auto">
              <a:xfrm>
                <a:off x="1308" y="2113"/>
                <a:ext cx="21" cy="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" y="12"/>
                  </a:cxn>
                  <a:cxn ang="0">
                    <a:pos x="0" y="23"/>
                  </a:cxn>
                </a:cxnLst>
                <a:rect l="0" t="0" r="r" b="b"/>
                <a:pathLst>
                  <a:path w="21" h="24">
                    <a:moveTo>
                      <a:pt x="0" y="0"/>
                    </a:moveTo>
                    <a:lnTo>
                      <a:pt x="20" y="12"/>
                    </a:lnTo>
                    <a:lnTo>
                      <a:pt x="0" y="2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grpSp>
            <p:nvGrpSpPr>
              <p:cNvPr id="8" name="Group 1576"/>
              <p:cNvGrpSpPr>
                <a:grpSpLocks/>
              </p:cNvGrpSpPr>
              <p:nvPr/>
            </p:nvGrpSpPr>
            <p:grpSpPr bwMode="auto">
              <a:xfrm>
                <a:off x="1451" y="2117"/>
                <a:ext cx="88" cy="131"/>
                <a:chOff x="1451" y="2117"/>
                <a:chExt cx="88" cy="131"/>
              </a:xfrm>
            </p:grpSpPr>
            <p:sp>
              <p:nvSpPr>
                <p:cNvPr id="79401" name="Line 1577"/>
                <p:cNvSpPr>
                  <a:spLocks noChangeShapeType="1"/>
                </p:cNvSpPr>
                <p:nvPr/>
              </p:nvSpPr>
              <p:spPr bwMode="auto">
                <a:xfrm flipH="1" flipV="1">
                  <a:off x="1453" y="2122"/>
                  <a:ext cx="81" cy="12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0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charset="0"/>
                  </a:endParaRPr>
                </a:p>
              </p:txBody>
            </p:sp>
            <p:sp>
              <p:nvSpPr>
                <p:cNvPr id="79402" name="Freeform 1578"/>
                <p:cNvSpPr>
                  <a:spLocks/>
                </p:cNvSpPr>
                <p:nvPr/>
              </p:nvSpPr>
              <p:spPr bwMode="auto">
                <a:xfrm>
                  <a:off x="1451" y="2117"/>
                  <a:ext cx="20" cy="21"/>
                </a:xfrm>
                <a:custGeom>
                  <a:avLst/>
                  <a:gdLst/>
                  <a:ahLst/>
                  <a:cxnLst>
                    <a:cxn ang="0">
                      <a:pos x="19" y="11"/>
                    </a:cxn>
                    <a:cxn ang="0">
                      <a:pos x="0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20" h="21">
                      <a:moveTo>
                        <a:pt x="19" y="11"/>
                      </a:moveTo>
                      <a:lnTo>
                        <a:pt x="0" y="0"/>
                      </a:lnTo>
                      <a:lnTo>
                        <a:pt x="0" y="2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0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charset="0"/>
                  </a:endParaRPr>
                </a:p>
              </p:txBody>
            </p:sp>
            <p:sp>
              <p:nvSpPr>
                <p:cNvPr id="79403" name="Freeform 1579"/>
                <p:cNvSpPr>
                  <a:spLocks/>
                </p:cNvSpPr>
                <p:nvPr/>
              </p:nvSpPr>
              <p:spPr bwMode="auto">
                <a:xfrm>
                  <a:off x="1519" y="2228"/>
                  <a:ext cx="20" cy="20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19" y="19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20" h="20">
                      <a:moveTo>
                        <a:pt x="0" y="11"/>
                      </a:moveTo>
                      <a:lnTo>
                        <a:pt x="19" y="19"/>
                      </a:lnTo>
                      <a:lnTo>
                        <a:pt x="1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0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charset="0"/>
                  </a:endParaRPr>
                </a:p>
              </p:txBody>
            </p:sp>
          </p:grpSp>
          <p:grpSp>
            <p:nvGrpSpPr>
              <p:cNvPr id="9" name="Group 1580"/>
              <p:cNvGrpSpPr>
                <a:grpSpLocks/>
              </p:cNvGrpSpPr>
              <p:nvPr/>
            </p:nvGrpSpPr>
            <p:grpSpPr bwMode="auto">
              <a:xfrm>
                <a:off x="1449" y="2159"/>
                <a:ext cx="92" cy="123"/>
                <a:chOff x="1449" y="2159"/>
                <a:chExt cx="92" cy="123"/>
              </a:xfrm>
            </p:grpSpPr>
            <p:sp>
              <p:nvSpPr>
                <p:cNvPr id="79405" name="Line 1581"/>
                <p:cNvSpPr>
                  <a:spLocks noChangeShapeType="1"/>
                </p:cNvSpPr>
                <p:nvPr/>
              </p:nvSpPr>
              <p:spPr bwMode="auto">
                <a:xfrm flipH="1" flipV="1">
                  <a:off x="1451" y="2159"/>
                  <a:ext cx="85" cy="12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0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charset="0"/>
                  </a:endParaRPr>
                </a:p>
              </p:txBody>
            </p:sp>
            <p:sp>
              <p:nvSpPr>
                <p:cNvPr id="79406" name="Freeform 1582"/>
                <p:cNvSpPr>
                  <a:spLocks/>
                </p:cNvSpPr>
                <p:nvPr/>
              </p:nvSpPr>
              <p:spPr bwMode="auto">
                <a:xfrm>
                  <a:off x="1449" y="2159"/>
                  <a:ext cx="21" cy="21"/>
                </a:xfrm>
                <a:custGeom>
                  <a:avLst/>
                  <a:gdLst/>
                  <a:ahLst/>
                  <a:cxnLst>
                    <a:cxn ang="0">
                      <a:pos x="20" y="11"/>
                    </a:cxn>
                    <a:cxn ang="0">
                      <a:pos x="0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21" h="21">
                      <a:moveTo>
                        <a:pt x="20" y="11"/>
                      </a:moveTo>
                      <a:lnTo>
                        <a:pt x="0" y="0"/>
                      </a:lnTo>
                      <a:lnTo>
                        <a:pt x="0" y="2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0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charset="0"/>
                  </a:endParaRPr>
                </a:p>
              </p:txBody>
            </p:sp>
            <p:sp>
              <p:nvSpPr>
                <p:cNvPr id="79407" name="Freeform 1583"/>
                <p:cNvSpPr>
                  <a:spLocks/>
                </p:cNvSpPr>
                <p:nvPr/>
              </p:nvSpPr>
              <p:spPr bwMode="auto">
                <a:xfrm>
                  <a:off x="1520" y="2262"/>
                  <a:ext cx="21" cy="20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20" y="19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21" h="20">
                      <a:moveTo>
                        <a:pt x="0" y="11"/>
                      </a:moveTo>
                      <a:lnTo>
                        <a:pt x="20" y="19"/>
                      </a:lnTo>
                      <a:lnTo>
                        <a:pt x="1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0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charset="0"/>
                  </a:endParaRPr>
                </a:p>
              </p:txBody>
            </p:sp>
          </p:grpSp>
        </p:grpSp>
        <p:grpSp>
          <p:nvGrpSpPr>
            <p:cNvPr id="10" name="Group 1584"/>
            <p:cNvGrpSpPr>
              <a:grpSpLocks/>
            </p:cNvGrpSpPr>
            <p:nvPr/>
          </p:nvGrpSpPr>
          <p:grpSpPr bwMode="auto">
            <a:xfrm>
              <a:off x="1214" y="2716"/>
              <a:ext cx="343" cy="223"/>
              <a:chOff x="1199" y="2741"/>
              <a:chExt cx="343" cy="231"/>
            </a:xfrm>
          </p:grpSpPr>
          <p:sp>
            <p:nvSpPr>
              <p:cNvPr id="79409" name="Rectangle 1585"/>
              <p:cNvSpPr>
                <a:spLocks noChangeArrowheads="1"/>
              </p:cNvSpPr>
              <p:nvPr/>
            </p:nvSpPr>
            <p:spPr bwMode="auto">
              <a:xfrm>
                <a:off x="1222" y="2741"/>
                <a:ext cx="85" cy="63"/>
              </a:xfrm>
              <a:prstGeom prst="rect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10" name="Rectangle 1586"/>
              <p:cNvSpPr>
                <a:spLocks noChangeArrowheads="1"/>
              </p:cNvSpPr>
              <p:nvPr/>
            </p:nvSpPr>
            <p:spPr bwMode="auto">
              <a:xfrm>
                <a:off x="1428" y="2741"/>
                <a:ext cx="85" cy="63"/>
              </a:xfrm>
              <a:prstGeom prst="rect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11" name="Rectangle 1587"/>
              <p:cNvSpPr>
                <a:spLocks noChangeArrowheads="1"/>
              </p:cNvSpPr>
              <p:nvPr/>
            </p:nvSpPr>
            <p:spPr bwMode="auto">
              <a:xfrm>
                <a:off x="1406" y="2896"/>
                <a:ext cx="136" cy="76"/>
              </a:xfrm>
              <a:prstGeom prst="rect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12" name="Rectangle 1588"/>
              <p:cNvSpPr>
                <a:spLocks noChangeArrowheads="1"/>
              </p:cNvSpPr>
              <p:nvPr/>
            </p:nvSpPr>
            <p:spPr bwMode="auto">
              <a:xfrm>
                <a:off x="1199" y="2896"/>
                <a:ext cx="136" cy="76"/>
              </a:xfrm>
              <a:prstGeom prst="rect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13" name="Line 1589"/>
              <p:cNvSpPr>
                <a:spLocks noChangeShapeType="1"/>
              </p:cNvSpPr>
              <p:nvPr/>
            </p:nvSpPr>
            <p:spPr bwMode="auto">
              <a:xfrm flipV="1">
                <a:off x="1267" y="2799"/>
                <a:ext cx="0" cy="9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14" name="Line 1590"/>
              <p:cNvSpPr>
                <a:spLocks noChangeShapeType="1"/>
              </p:cNvSpPr>
              <p:nvPr/>
            </p:nvSpPr>
            <p:spPr bwMode="auto">
              <a:xfrm flipV="1">
                <a:off x="1473" y="2802"/>
                <a:ext cx="0" cy="9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</p:grpSp>
        <p:grpSp>
          <p:nvGrpSpPr>
            <p:cNvPr id="11" name="Group 1591"/>
            <p:cNvGrpSpPr>
              <a:grpSpLocks/>
            </p:cNvGrpSpPr>
            <p:nvPr/>
          </p:nvGrpSpPr>
          <p:grpSpPr bwMode="auto">
            <a:xfrm>
              <a:off x="2023" y="841"/>
              <a:ext cx="209" cy="269"/>
              <a:chOff x="2007" y="794"/>
              <a:chExt cx="209" cy="280"/>
            </a:xfrm>
          </p:grpSpPr>
          <p:sp>
            <p:nvSpPr>
              <p:cNvPr id="79416" name="Rectangle 1592"/>
              <p:cNvSpPr>
                <a:spLocks noChangeArrowheads="1"/>
              </p:cNvSpPr>
              <p:nvPr/>
            </p:nvSpPr>
            <p:spPr bwMode="auto">
              <a:xfrm>
                <a:off x="2007" y="794"/>
                <a:ext cx="209" cy="280"/>
              </a:xfrm>
              <a:prstGeom prst="rect">
                <a:avLst/>
              </a:prstGeom>
              <a:solidFill>
                <a:srgbClr val="E1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17" name="Line 1593"/>
              <p:cNvSpPr>
                <a:spLocks noChangeShapeType="1"/>
              </p:cNvSpPr>
              <p:nvPr/>
            </p:nvSpPr>
            <p:spPr bwMode="auto">
              <a:xfrm>
                <a:off x="2050" y="827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18" name="Line 1594"/>
              <p:cNvSpPr>
                <a:spLocks noChangeShapeType="1"/>
              </p:cNvSpPr>
              <p:nvPr/>
            </p:nvSpPr>
            <p:spPr bwMode="auto">
              <a:xfrm>
                <a:off x="2050" y="842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19" name="Line 1595"/>
              <p:cNvSpPr>
                <a:spLocks noChangeShapeType="1"/>
              </p:cNvSpPr>
              <p:nvPr/>
            </p:nvSpPr>
            <p:spPr bwMode="auto">
              <a:xfrm>
                <a:off x="2050" y="857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20" name="Line 1596"/>
              <p:cNvSpPr>
                <a:spLocks noChangeShapeType="1"/>
              </p:cNvSpPr>
              <p:nvPr/>
            </p:nvSpPr>
            <p:spPr bwMode="auto">
              <a:xfrm>
                <a:off x="2050" y="873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21" name="Line 1597"/>
              <p:cNvSpPr>
                <a:spLocks noChangeShapeType="1"/>
              </p:cNvSpPr>
              <p:nvPr/>
            </p:nvSpPr>
            <p:spPr bwMode="auto">
              <a:xfrm>
                <a:off x="2050" y="888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22" name="Line 1598"/>
              <p:cNvSpPr>
                <a:spLocks noChangeShapeType="1"/>
              </p:cNvSpPr>
              <p:nvPr/>
            </p:nvSpPr>
            <p:spPr bwMode="auto">
              <a:xfrm>
                <a:off x="2050" y="904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23" name="Line 1599"/>
              <p:cNvSpPr>
                <a:spLocks noChangeShapeType="1"/>
              </p:cNvSpPr>
              <p:nvPr/>
            </p:nvSpPr>
            <p:spPr bwMode="auto">
              <a:xfrm>
                <a:off x="2050" y="919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24" name="Line 1600"/>
              <p:cNvSpPr>
                <a:spLocks noChangeShapeType="1"/>
              </p:cNvSpPr>
              <p:nvPr/>
            </p:nvSpPr>
            <p:spPr bwMode="auto">
              <a:xfrm>
                <a:off x="2050" y="965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25" name="Line 1601"/>
              <p:cNvSpPr>
                <a:spLocks noChangeShapeType="1"/>
              </p:cNvSpPr>
              <p:nvPr/>
            </p:nvSpPr>
            <p:spPr bwMode="auto">
              <a:xfrm>
                <a:off x="2078" y="951"/>
                <a:ext cx="10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26" name="Line 1602"/>
              <p:cNvSpPr>
                <a:spLocks noChangeShapeType="1"/>
              </p:cNvSpPr>
              <p:nvPr/>
            </p:nvSpPr>
            <p:spPr bwMode="auto">
              <a:xfrm>
                <a:off x="2078" y="811"/>
                <a:ext cx="10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27" name="Line 1603"/>
              <p:cNvSpPr>
                <a:spLocks noChangeShapeType="1"/>
              </p:cNvSpPr>
              <p:nvPr/>
            </p:nvSpPr>
            <p:spPr bwMode="auto">
              <a:xfrm>
                <a:off x="2050" y="981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28" name="Line 1604"/>
              <p:cNvSpPr>
                <a:spLocks noChangeShapeType="1"/>
              </p:cNvSpPr>
              <p:nvPr/>
            </p:nvSpPr>
            <p:spPr bwMode="auto">
              <a:xfrm>
                <a:off x="2050" y="997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29" name="Line 1605"/>
              <p:cNvSpPr>
                <a:spLocks noChangeShapeType="1"/>
              </p:cNvSpPr>
              <p:nvPr/>
            </p:nvSpPr>
            <p:spPr bwMode="auto">
              <a:xfrm>
                <a:off x="2050" y="1012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30" name="Line 1606"/>
              <p:cNvSpPr>
                <a:spLocks noChangeShapeType="1"/>
              </p:cNvSpPr>
              <p:nvPr/>
            </p:nvSpPr>
            <p:spPr bwMode="auto">
              <a:xfrm>
                <a:off x="2050" y="1026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31" name="Line 1607"/>
              <p:cNvSpPr>
                <a:spLocks noChangeShapeType="1"/>
              </p:cNvSpPr>
              <p:nvPr/>
            </p:nvSpPr>
            <p:spPr bwMode="auto">
              <a:xfrm>
                <a:off x="2050" y="1043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</p:grpSp>
        <p:grpSp>
          <p:nvGrpSpPr>
            <p:cNvPr id="12" name="Group 1608"/>
            <p:cNvGrpSpPr>
              <a:grpSpLocks/>
            </p:cNvGrpSpPr>
            <p:nvPr/>
          </p:nvGrpSpPr>
          <p:grpSpPr bwMode="auto">
            <a:xfrm>
              <a:off x="2028" y="3353"/>
              <a:ext cx="209" cy="271"/>
              <a:chOff x="2007" y="3392"/>
              <a:chExt cx="209" cy="281"/>
            </a:xfrm>
          </p:grpSpPr>
          <p:sp>
            <p:nvSpPr>
              <p:cNvPr id="79433" name="Rectangle 1609"/>
              <p:cNvSpPr>
                <a:spLocks noChangeArrowheads="1"/>
              </p:cNvSpPr>
              <p:nvPr/>
            </p:nvSpPr>
            <p:spPr bwMode="auto">
              <a:xfrm>
                <a:off x="2007" y="3392"/>
                <a:ext cx="209" cy="281"/>
              </a:xfrm>
              <a:prstGeom prst="rect">
                <a:avLst/>
              </a:prstGeom>
              <a:solidFill>
                <a:srgbClr val="4040C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34" name="Line 1610"/>
              <p:cNvSpPr>
                <a:spLocks noChangeShapeType="1"/>
              </p:cNvSpPr>
              <p:nvPr/>
            </p:nvSpPr>
            <p:spPr bwMode="auto">
              <a:xfrm>
                <a:off x="2050" y="3425"/>
                <a:ext cx="13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35" name="Line 1611"/>
              <p:cNvSpPr>
                <a:spLocks noChangeShapeType="1"/>
              </p:cNvSpPr>
              <p:nvPr/>
            </p:nvSpPr>
            <p:spPr bwMode="auto">
              <a:xfrm>
                <a:off x="2050" y="3440"/>
                <a:ext cx="13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36" name="Line 1612"/>
              <p:cNvSpPr>
                <a:spLocks noChangeShapeType="1"/>
              </p:cNvSpPr>
              <p:nvPr/>
            </p:nvSpPr>
            <p:spPr bwMode="auto">
              <a:xfrm>
                <a:off x="2050" y="3455"/>
                <a:ext cx="13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37" name="Line 1613"/>
              <p:cNvSpPr>
                <a:spLocks noChangeShapeType="1"/>
              </p:cNvSpPr>
              <p:nvPr/>
            </p:nvSpPr>
            <p:spPr bwMode="auto">
              <a:xfrm>
                <a:off x="2050" y="3470"/>
                <a:ext cx="13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38" name="Line 1614"/>
              <p:cNvSpPr>
                <a:spLocks noChangeShapeType="1"/>
              </p:cNvSpPr>
              <p:nvPr/>
            </p:nvSpPr>
            <p:spPr bwMode="auto">
              <a:xfrm>
                <a:off x="2050" y="3485"/>
                <a:ext cx="13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39" name="Line 1615"/>
              <p:cNvSpPr>
                <a:spLocks noChangeShapeType="1"/>
              </p:cNvSpPr>
              <p:nvPr/>
            </p:nvSpPr>
            <p:spPr bwMode="auto">
              <a:xfrm>
                <a:off x="2050" y="3501"/>
                <a:ext cx="13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40" name="Line 1616"/>
              <p:cNvSpPr>
                <a:spLocks noChangeShapeType="1"/>
              </p:cNvSpPr>
              <p:nvPr/>
            </p:nvSpPr>
            <p:spPr bwMode="auto">
              <a:xfrm>
                <a:off x="2050" y="3516"/>
                <a:ext cx="13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41" name="Line 1617"/>
              <p:cNvSpPr>
                <a:spLocks noChangeShapeType="1"/>
              </p:cNvSpPr>
              <p:nvPr/>
            </p:nvSpPr>
            <p:spPr bwMode="auto">
              <a:xfrm>
                <a:off x="2050" y="3561"/>
                <a:ext cx="13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42" name="Line 1618"/>
              <p:cNvSpPr>
                <a:spLocks noChangeShapeType="1"/>
              </p:cNvSpPr>
              <p:nvPr/>
            </p:nvSpPr>
            <p:spPr bwMode="auto">
              <a:xfrm>
                <a:off x="2078" y="3548"/>
                <a:ext cx="109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43" name="Line 1619"/>
              <p:cNvSpPr>
                <a:spLocks noChangeShapeType="1"/>
              </p:cNvSpPr>
              <p:nvPr/>
            </p:nvSpPr>
            <p:spPr bwMode="auto">
              <a:xfrm>
                <a:off x="2078" y="3408"/>
                <a:ext cx="109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44" name="Line 1620"/>
              <p:cNvSpPr>
                <a:spLocks noChangeShapeType="1"/>
              </p:cNvSpPr>
              <p:nvPr/>
            </p:nvSpPr>
            <p:spPr bwMode="auto">
              <a:xfrm>
                <a:off x="2050" y="3578"/>
                <a:ext cx="13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45" name="Line 1621"/>
              <p:cNvSpPr>
                <a:spLocks noChangeShapeType="1"/>
              </p:cNvSpPr>
              <p:nvPr/>
            </p:nvSpPr>
            <p:spPr bwMode="auto">
              <a:xfrm>
                <a:off x="2050" y="3594"/>
                <a:ext cx="13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46" name="Line 1622"/>
              <p:cNvSpPr>
                <a:spLocks noChangeShapeType="1"/>
              </p:cNvSpPr>
              <p:nvPr/>
            </p:nvSpPr>
            <p:spPr bwMode="auto">
              <a:xfrm>
                <a:off x="2050" y="3609"/>
                <a:ext cx="13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47" name="Line 1623"/>
              <p:cNvSpPr>
                <a:spLocks noChangeShapeType="1"/>
              </p:cNvSpPr>
              <p:nvPr/>
            </p:nvSpPr>
            <p:spPr bwMode="auto">
              <a:xfrm>
                <a:off x="2050" y="3624"/>
                <a:ext cx="13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48" name="Line 1624"/>
              <p:cNvSpPr>
                <a:spLocks noChangeShapeType="1"/>
              </p:cNvSpPr>
              <p:nvPr/>
            </p:nvSpPr>
            <p:spPr bwMode="auto">
              <a:xfrm>
                <a:off x="2050" y="3641"/>
                <a:ext cx="13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</p:grpSp>
        <p:grpSp>
          <p:nvGrpSpPr>
            <p:cNvPr id="13" name="Group 1625"/>
            <p:cNvGrpSpPr>
              <a:grpSpLocks/>
            </p:cNvGrpSpPr>
            <p:nvPr/>
          </p:nvGrpSpPr>
          <p:grpSpPr bwMode="auto">
            <a:xfrm>
              <a:off x="2732" y="3343"/>
              <a:ext cx="209" cy="271"/>
              <a:chOff x="2715" y="3392"/>
              <a:chExt cx="209" cy="281"/>
            </a:xfrm>
          </p:grpSpPr>
          <p:sp>
            <p:nvSpPr>
              <p:cNvPr id="79450" name="Rectangle 1626"/>
              <p:cNvSpPr>
                <a:spLocks noChangeArrowheads="1"/>
              </p:cNvSpPr>
              <p:nvPr/>
            </p:nvSpPr>
            <p:spPr bwMode="auto">
              <a:xfrm>
                <a:off x="2715" y="3392"/>
                <a:ext cx="209" cy="281"/>
              </a:xfrm>
              <a:prstGeom prst="rect">
                <a:avLst/>
              </a:prstGeom>
              <a:solidFill>
                <a:srgbClr val="4040C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51" name="Line 1627"/>
              <p:cNvSpPr>
                <a:spLocks noChangeShapeType="1"/>
              </p:cNvSpPr>
              <p:nvPr/>
            </p:nvSpPr>
            <p:spPr bwMode="auto">
              <a:xfrm>
                <a:off x="2758" y="3424"/>
                <a:ext cx="13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52" name="Line 1628"/>
              <p:cNvSpPr>
                <a:spLocks noChangeShapeType="1"/>
              </p:cNvSpPr>
              <p:nvPr/>
            </p:nvSpPr>
            <p:spPr bwMode="auto">
              <a:xfrm>
                <a:off x="2758" y="3439"/>
                <a:ext cx="13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53" name="Line 1629"/>
              <p:cNvSpPr>
                <a:spLocks noChangeShapeType="1"/>
              </p:cNvSpPr>
              <p:nvPr/>
            </p:nvSpPr>
            <p:spPr bwMode="auto">
              <a:xfrm>
                <a:off x="2758" y="3454"/>
                <a:ext cx="13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54" name="Line 1630"/>
              <p:cNvSpPr>
                <a:spLocks noChangeShapeType="1"/>
              </p:cNvSpPr>
              <p:nvPr/>
            </p:nvSpPr>
            <p:spPr bwMode="auto">
              <a:xfrm>
                <a:off x="2758" y="3470"/>
                <a:ext cx="13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55" name="Line 1631"/>
              <p:cNvSpPr>
                <a:spLocks noChangeShapeType="1"/>
              </p:cNvSpPr>
              <p:nvPr/>
            </p:nvSpPr>
            <p:spPr bwMode="auto">
              <a:xfrm>
                <a:off x="2758" y="3485"/>
                <a:ext cx="13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56" name="Line 1632"/>
              <p:cNvSpPr>
                <a:spLocks noChangeShapeType="1"/>
              </p:cNvSpPr>
              <p:nvPr/>
            </p:nvSpPr>
            <p:spPr bwMode="auto">
              <a:xfrm>
                <a:off x="2758" y="3501"/>
                <a:ext cx="13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57" name="Line 1633"/>
              <p:cNvSpPr>
                <a:spLocks noChangeShapeType="1"/>
              </p:cNvSpPr>
              <p:nvPr/>
            </p:nvSpPr>
            <p:spPr bwMode="auto">
              <a:xfrm>
                <a:off x="2758" y="3516"/>
                <a:ext cx="13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58" name="Line 1634"/>
              <p:cNvSpPr>
                <a:spLocks noChangeShapeType="1"/>
              </p:cNvSpPr>
              <p:nvPr/>
            </p:nvSpPr>
            <p:spPr bwMode="auto">
              <a:xfrm>
                <a:off x="2758" y="3561"/>
                <a:ext cx="13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59" name="Line 1635"/>
              <p:cNvSpPr>
                <a:spLocks noChangeShapeType="1"/>
              </p:cNvSpPr>
              <p:nvPr/>
            </p:nvSpPr>
            <p:spPr bwMode="auto">
              <a:xfrm>
                <a:off x="2787" y="3548"/>
                <a:ext cx="10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60" name="Line 1636"/>
              <p:cNvSpPr>
                <a:spLocks noChangeShapeType="1"/>
              </p:cNvSpPr>
              <p:nvPr/>
            </p:nvSpPr>
            <p:spPr bwMode="auto">
              <a:xfrm>
                <a:off x="2787" y="3408"/>
                <a:ext cx="10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61" name="Line 1637"/>
              <p:cNvSpPr>
                <a:spLocks noChangeShapeType="1"/>
              </p:cNvSpPr>
              <p:nvPr/>
            </p:nvSpPr>
            <p:spPr bwMode="auto">
              <a:xfrm>
                <a:off x="2758" y="3578"/>
                <a:ext cx="13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62" name="Line 1638"/>
              <p:cNvSpPr>
                <a:spLocks noChangeShapeType="1"/>
              </p:cNvSpPr>
              <p:nvPr/>
            </p:nvSpPr>
            <p:spPr bwMode="auto">
              <a:xfrm>
                <a:off x="2758" y="3594"/>
                <a:ext cx="13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63" name="Line 1639"/>
              <p:cNvSpPr>
                <a:spLocks noChangeShapeType="1"/>
              </p:cNvSpPr>
              <p:nvPr/>
            </p:nvSpPr>
            <p:spPr bwMode="auto">
              <a:xfrm>
                <a:off x="2758" y="3609"/>
                <a:ext cx="13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64" name="Line 1640"/>
              <p:cNvSpPr>
                <a:spLocks noChangeShapeType="1"/>
              </p:cNvSpPr>
              <p:nvPr/>
            </p:nvSpPr>
            <p:spPr bwMode="auto">
              <a:xfrm>
                <a:off x="2758" y="3623"/>
                <a:ext cx="13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65" name="Line 1641"/>
              <p:cNvSpPr>
                <a:spLocks noChangeShapeType="1"/>
              </p:cNvSpPr>
              <p:nvPr/>
            </p:nvSpPr>
            <p:spPr bwMode="auto">
              <a:xfrm>
                <a:off x="2758" y="3640"/>
                <a:ext cx="13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</p:grpSp>
        <p:grpSp>
          <p:nvGrpSpPr>
            <p:cNvPr id="14" name="Group 1642"/>
            <p:cNvGrpSpPr>
              <a:grpSpLocks/>
            </p:cNvGrpSpPr>
            <p:nvPr/>
          </p:nvGrpSpPr>
          <p:grpSpPr bwMode="auto">
            <a:xfrm>
              <a:off x="1275" y="3353"/>
              <a:ext cx="208" cy="271"/>
              <a:chOff x="1255" y="3392"/>
              <a:chExt cx="208" cy="281"/>
            </a:xfrm>
          </p:grpSpPr>
          <p:sp>
            <p:nvSpPr>
              <p:cNvPr id="79467" name="Rectangle 1643"/>
              <p:cNvSpPr>
                <a:spLocks noChangeArrowheads="1"/>
              </p:cNvSpPr>
              <p:nvPr/>
            </p:nvSpPr>
            <p:spPr bwMode="auto">
              <a:xfrm>
                <a:off x="1255" y="3392"/>
                <a:ext cx="208" cy="281"/>
              </a:xfrm>
              <a:prstGeom prst="rect">
                <a:avLst/>
              </a:prstGeom>
              <a:solidFill>
                <a:srgbClr val="4040C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68" name="Line 1644"/>
              <p:cNvSpPr>
                <a:spLocks noChangeShapeType="1"/>
              </p:cNvSpPr>
              <p:nvPr/>
            </p:nvSpPr>
            <p:spPr bwMode="auto">
              <a:xfrm>
                <a:off x="1298" y="3423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69" name="Line 1645"/>
              <p:cNvSpPr>
                <a:spLocks noChangeShapeType="1"/>
              </p:cNvSpPr>
              <p:nvPr/>
            </p:nvSpPr>
            <p:spPr bwMode="auto">
              <a:xfrm>
                <a:off x="1298" y="3438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70" name="Line 1646"/>
              <p:cNvSpPr>
                <a:spLocks noChangeShapeType="1"/>
              </p:cNvSpPr>
              <p:nvPr/>
            </p:nvSpPr>
            <p:spPr bwMode="auto">
              <a:xfrm>
                <a:off x="1298" y="3454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71" name="Line 1647"/>
              <p:cNvSpPr>
                <a:spLocks noChangeShapeType="1"/>
              </p:cNvSpPr>
              <p:nvPr/>
            </p:nvSpPr>
            <p:spPr bwMode="auto">
              <a:xfrm>
                <a:off x="1298" y="3470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72" name="Line 1648"/>
              <p:cNvSpPr>
                <a:spLocks noChangeShapeType="1"/>
              </p:cNvSpPr>
              <p:nvPr/>
            </p:nvSpPr>
            <p:spPr bwMode="auto">
              <a:xfrm>
                <a:off x="1298" y="3485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73" name="Line 1649"/>
              <p:cNvSpPr>
                <a:spLocks noChangeShapeType="1"/>
              </p:cNvSpPr>
              <p:nvPr/>
            </p:nvSpPr>
            <p:spPr bwMode="auto">
              <a:xfrm>
                <a:off x="1298" y="3500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74" name="Line 1650"/>
              <p:cNvSpPr>
                <a:spLocks noChangeShapeType="1"/>
              </p:cNvSpPr>
              <p:nvPr/>
            </p:nvSpPr>
            <p:spPr bwMode="auto">
              <a:xfrm>
                <a:off x="1298" y="3516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75" name="Line 1651"/>
              <p:cNvSpPr>
                <a:spLocks noChangeShapeType="1"/>
              </p:cNvSpPr>
              <p:nvPr/>
            </p:nvSpPr>
            <p:spPr bwMode="auto">
              <a:xfrm>
                <a:off x="1298" y="3561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76" name="Line 1652"/>
              <p:cNvSpPr>
                <a:spLocks noChangeShapeType="1"/>
              </p:cNvSpPr>
              <p:nvPr/>
            </p:nvSpPr>
            <p:spPr bwMode="auto">
              <a:xfrm>
                <a:off x="1326" y="3548"/>
                <a:ext cx="10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77" name="Line 1653"/>
              <p:cNvSpPr>
                <a:spLocks noChangeShapeType="1"/>
              </p:cNvSpPr>
              <p:nvPr/>
            </p:nvSpPr>
            <p:spPr bwMode="auto">
              <a:xfrm>
                <a:off x="1326" y="3408"/>
                <a:ext cx="10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78" name="Line 1654"/>
              <p:cNvSpPr>
                <a:spLocks noChangeShapeType="1"/>
              </p:cNvSpPr>
              <p:nvPr/>
            </p:nvSpPr>
            <p:spPr bwMode="auto">
              <a:xfrm>
                <a:off x="1298" y="3578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79" name="Line 1655"/>
              <p:cNvSpPr>
                <a:spLocks noChangeShapeType="1"/>
              </p:cNvSpPr>
              <p:nvPr/>
            </p:nvSpPr>
            <p:spPr bwMode="auto">
              <a:xfrm>
                <a:off x="1298" y="3593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80" name="Line 1656"/>
              <p:cNvSpPr>
                <a:spLocks noChangeShapeType="1"/>
              </p:cNvSpPr>
              <p:nvPr/>
            </p:nvSpPr>
            <p:spPr bwMode="auto">
              <a:xfrm>
                <a:off x="1298" y="3609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81" name="Line 1657"/>
              <p:cNvSpPr>
                <a:spLocks noChangeShapeType="1"/>
              </p:cNvSpPr>
              <p:nvPr/>
            </p:nvSpPr>
            <p:spPr bwMode="auto">
              <a:xfrm>
                <a:off x="1298" y="3623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482" name="Line 1658"/>
              <p:cNvSpPr>
                <a:spLocks noChangeShapeType="1"/>
              </p:cNvSpPr>
              <p:nvPr/>
            </p:nvSpPr>
            <p:spPr bwMode="auto">
              <a:xfrm>
                <a:off x="1298" y="3640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</p:grpSp>
        <p:sp>
          <p:nvSpPr>
            <p:cNvPr id="79484" name="Rectangle 1660"/>
            <p:cNvSpPr>
              <a:spLocks noChangeArrowheads="1"/>
            </p:cNvSpPr>
            <p:nvPr/>
          </p:nvSpPr>
          <p:spPr bwMode="auto">
            <a:xfrm>
              <a:off x="4729" y="442"/>
              <a:ext cx="502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rgbClr val="FFFFCC"/>
                  </a:solidFill>
                </a:rPr>
                <a:t>MOTIVATION</a:t>
              </a:r>
              <a:endParaRPr lang="en-US" sz="800" b="1">
                <a:solidFill>
                  <a:srgbClr val="FFFFCC"/>
                </a:solidFill>
              </a:endParaRPr>
            </a:p>
            <a:p>
              <a:pPr algn="ctr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i="1">
                  <a:solidFill>
                    <a:srgbClr val="FFFFCC"/>
                  </a:solidFill>
                </a:rPr>
                <a:t>Why</a:t>
              </a:r>
            </a:p>
          </p:txBody>
        </p:sp>
        <p:sp>
          <p:nvSpPr>
            <p:cNvPr id="79485" name="Rectangle 1661"/>
            <p:cNvSpPr>
              <a:spLocks noChangeArrowheads="1"/>
            </p:cNvSpPr>
            <p:nvPr/>
          </p:nvSpPr>
          <p:spPr bwMode="auto">
            <a:xfrm rot="21540000">
              <a:off x="4185" y="444"/>
              <a:ext cx="191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rgbClr val="FFFFCC"/>
                  </a:solidFill>
                </a:rPr>
                <a:t>TIME</a:t>
              </a:r>
              <a:endParaRPr lang="en-US" sz="800" b="1">
                <a:solidFill>
                  <a:srgbClr val="FFFFCC"/>
                </a:solidFill>
              </a:endParaRPr>
            </a:p>
            <a:p>
              <a:pPr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i="1">
                  <a:solidFill>
                    <a:srgbClr val="FFFFCC"/>
                  </a:solidFill>
                </a:rPr>
                <a:t>When</a:t>
              </a:r>
            </a:p>
          </p:txBody>
        </p:sp>
        <p:sp>
          <p:nvSpPr>
            <p:cNvPr id="79486" name="Rectangle 1662"/>
            <p:cNvSpPr>
              <a:spLocks noChangeArrowheads="1"/>
            </p:cNvSpPr>
            <p:nvPr/>
          </p:nvSpPr>
          <p:spPr bwMode="auto">
            <a:xfrm>
              <a:off x="3412" y="442"/>
              <a:ext cx="323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rgbClr val="FFFFCC"/>
                  </a:solidFill>
                </a:rPr>
                <a:t>PEOPLE</a:t>
              </a:r>
              <a:endParaRPr lang="en-US" sz="800" b="1">
                <a:solidFill>
                  <a:srgbClr val="FFFFCC"/>
                </a:solidFill>
              </a:endParaRPr>
            </a:p>
            <a:p>
              <a:pPr algn="ctr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i="1">
                  <a:solidFill>
                    <a:srgbClr val="FFFFCC"/>
                  </a:solidFill>
                </a:rPr>
                <a:t>Who</a:t>
              </a:r>
            </a:p>
          </p:txBody>
        </p:sp>
        <p:sp>
          <p:nvSpPr>
            <p:cNvPr id="79487" name="Rectangle 1663"/>
            <p:cNvSpPr>
              <a:spLocks noChangeArrowheads="1"/>
            </p:cNvSpPr>
            <p:nvPr/>
          </p:nvSpPr>
          <p:spPr bwMode="auto">
            <a:xfrm>
              <a:off x="4686" y="3169"/>
              <a:ext cx="48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e.g. Rule Specification</a:t>
              </a:r>
            </a:p>
          </p:txBody>
        </p:sp>
        <p:sp>
          <p:nvSpPr>
            <p:cNvPr id="79488" name="Rectangle 1664"/>
            <p:cNvSpPr>
              <a:spLocks noChangeArrowheads="1"/>
            </p:cNvSpPr>
            <p:nvPr/>
          </p:nvSpPr>
          <p:spPr bwMode="auto">
            <a:xfrm>
              <a:off x="4686" y="3656"/>
              <a:ext cx="43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End = Sub-condition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Means = Step</a:t>
              </a:r>
            </a:p>
          </p:txBody>
        </p:sp>
        <p:sp>
          <p:nvSpPr>
            <p:cNvPr id="79490" name="Rectangle 1666"/>
            <p:cNvSpPr>
              <a:spLocks noChangeArrowheads="1"/>
            </p:cNvSpPr>
            <p:nvPr/>
          </p:nvSpPr>
          <p:spPr bwMode="auto">
            <a:xfrm>
              <a:off x="4686" y="2539"/>
              <a:ext cx="37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e.g., Rule Design</a:t>
              </a:r>
            </a:p>
          </p:txBody>
        </p:sp>
        <p:sp>
          <p:nvSpPr>
            <p:cNvPr id="79492" name="Rectangle 1668"/>
            <p:cNvSpPr>
              <a:spLocks noChangeArrowheads="1"/>
            </p:cNvSpPr>
            <p:nvPr/>
          </p:nvSpPr>
          <p:spPr bwMode="auto">
            <a:xfrm>
              <a:off x="4686" y="3029"/>
              <a:ext cx="34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End = Condition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Means = Action</a:t>
              </a:r>
            </a:p>
          </p:txBody>
        </p:sp>
        <p:sp>
          <p:nvSpPr>
            <p:cNvPr id="79493" name="Rectangle 1669"/>
            <p:cNvSpPr>
              <a:spLocks noChangeArrowheads="1"/>
            </p:cNvSpPr>
            <p:nvPr/>
          </p:nvSpPr>
          <p:spPr bwMode="auto">
            <a:xfrm>
              <a:off x="4686" y="1923"/>
              <a:ext cx="56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e.g., Business Rule Model</a:t>
              </a:r>
            </a:p>
          </p:txBody>
        </p:sp>
        <p:sp>
          <p:nvSpPr>
            <p:cNvPr id="79494" name="Rectangle 1670"/>
            <p:cNvSpPr>
              <a:spLocks noChangeArrowheads="1"/>
            </p:cNvSpPr>
            <p:nvPr/>
          </p:nvSpPr>
          <p:spPr bwMode="auto">
            <a:xfrm>
              <a:off x="4686" y="2401"/>
              <a:ext cx="56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End = Structural Assertion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Means =Action Assertion</a:t>
              </a:r>
            </a:p>
          </p:txBody>
        </p:sp>
        <p:sp>
          <p:nvSpPr>
            <p:cNvPr id="79495" name="Rectangle 1671"/>
            <p:cNvSpPr>
              <a:spLocks noChangeArrowheads="1"/>
            </p:cNvSpPr>
            <p:nvPr/>
          </p:nvSpPr>
          <p:spPr bwMode="auto">
            <a:xfrm>
              <a:off x="4686" y="1778"/>
              <a:ext cx="58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End = Business Objective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Means = Business Strategy</a:t>
              </a:r>
            </a:p>
          </p:txBody>
        </p:sp>
        <p:sp>
          <p:nvSpPr>
            <p:cNvPr id="79496" name="Rectangle 1672"/>
            <p:cNvSpPr>
              <a:spLocks noChangeArrowheads="1"/>
            </p:cNvSpPr>
            <p:nvPr/>
          </p:nvSpPr>
          <p:spPr bwMode="auto">
            <a:xfrm>
              <a:off x="4686" y="679"/>
              <a:ext cx="52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List of Business Goals and Strategies</a:t>
              </a:r>
            </a:p>
          </p:txBody>
        </p:sp>
        <p:sp>
          <p:nvSpPr>
            <p:cNvPr id="79497" name="Rectangle 1673"/>
            <p:cNvSpPr>
              <a:spLocks noChangeArrowheads="1"/>
            </p:cNvSpPr>
            <p:nvPr/>
          </p:nvSpPr>
          <p:spPr bwMode="auto">
            <a:xfrm>
              <a:off x="4686" y="1149"/>
              <a:ext cx="62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Ends/Means=Major Business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Goal/Critical Success Factor</a:t>
              </a:r>
            </a:p>
          </p:txBody>
        </p:sp>
        <p:sp>
          <p:nvSpPr>
            <p:cNvPr id="79498" name="Rectangle 1674"/>
            <p:cNvSpPr>
              <a:spLocks noChangeArrowheads="1"/>
            </p:cNvSpPr>
            <p:nvPr/>
          </p:nvSpPr>
          <p:spPr bwMode="auto">
            <a:xfrm>
              <a:off x="3960" y="679"/>
              <a:ext cx="56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List of Events -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 i="1">
                  <a:solidFill>
                    <a:srgbClr val="000000"/>
                  </a:solidFill>
                </a:rPr>
                <a:t>Significant to the Business</a:t>
              </a:r>
            </a:p>
          </p:txBody>
        </p:sp>
        <p:sp>
          <p:nvSpPr>
            <p:cNvPr id="79499" name="Rectangle 1675"/>
            <p:cNvSpPr>
              <a:spLocks noChangeArrowheads="1"/>
            </p:cNvSpPr>
            <p:nvPr/>
          </p:nvSpPr>
          <p:spPr bwMode="auto">
            <a:xfrm>
              <a:off x="3960" y="1203"/>
              <a:ext cx="6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Time = Major Business Event</a:t>
              </a:r>
            </a:p>
          </p:txBody>
        </p:sp>
        <p:sp>
          <p:nvSpPr>
            <p:cNvPr id="79500" name="Rectangle 1676"/>
            <p:cNvSpPr>
              <a:spLocks noChangeArrowheads="1"/>
            </p:cNvSpPr>
            <p:nvPr/>
          </p:nvSpPr>
          <p:spPr bwMode="auto">
            <a:xfrm>
              <a:off x="3960" y="1923"/>
              <a:ext cx="55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e.g., Processing Structure</a:t>
              </a:r>
            </a:p>
          </p:txBody>
        </p:sp>
        <p:sp>
          <p:nvSpPr>
            <p:cNvPr id="79502" name="Rectangle 1678"/>
            <p:cNvSpPr>
              <a:spLocks noChangeArrowheads="1"/>
            </p:cNvSpPr>
            <p:nvPr/>
          </p:nvSpPr>
          <p:spPr bwMode="auto">
            <a:xfrm>
              <a:off x="3960" y="2400"/>
              <a:ext cx="54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Time = System Event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Cycle = Processing Cycle</a:t>
              </a:r>
            </a:p>
          </p:txBody>
        </p:sp>
        <p:sp>
          <p:nvSpPr>
            <p:cNvPr id="79503" name="Rectangle 1679"/>
            <p:cNvSpPr>
              <a:spLocks noChangeArrowheads="1"/>
            </p:cNvSpPr>
            <p:nvPr/>
          </p:nvSpPr>
          <p:spPr bwMode="auto">
            <a:xfrm>
              <a:off x="3960" y="2539"/>
              <a:ext cx="47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e.g., Control Structure</a:t>
              </a:r>
            </a:p>
          </p:txBody>
        </p:sp>
        <p:sp>
          <p:nvSpPr>
            <p:cNvPr id="79505" name="Rectangle 1681"/>
            <p:cNvSpPr>
              <a:spLocks noChangeArrowheads="1"/>
            </p:cNvSpPr>
            <p:nvPr/>
          </p:nvSpPr>
          <p:spPr bwMode="auto">
            <a:xfrm>
              <a:off x="3960" y="3026"/>
              <a:ext cx="55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Time = Execute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Cycle = Component Cycle</a:t>
              </a:r>
            </a:p>
          </p:txBody>
        </p:sp>
        <p:sp>
          <p:nvSpPr>
            <p:cNvPr id="79506" name="Rectangle 1682"/>
            <p:cNvSpPr>
              <a:spLocks noChangeArrowheads="1"/>
            </p:cNvSpPr>
            <p:nvPr/>
          </p:nvSpPr>
          <p:spPr bwMode="auto">
            <a:xfrm>
              <a:off x="3960" y="3169"/>
              <a:ext cx="46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e.g.  Timing Definition</a:t>
              </a:r>
            </a:p>
          </p:txBody>
        </p:sp>
        <p:sp>
          <p:nvSpPr>
            <p:cNvPr id="79508" name="Rectangle 1684"/>
            <p:cNvSpPr>
              <a:spLocks noChangeArrowheads="1"/>
            </p:cNvSpPr>
            <p:nvPr/>
          </p:nvSpPr>
          <p:spPr bwMode="auto">
            <a:xfrm>
              <a:off x="3960" y="3656"/>
              <a:ext cx="49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Time = Interrupt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Cycle = Machine Cycle</a:t>
              </a:r>
            </a:p>
          </p:txBody>
        </p:sp>
        <p:sp>
          <p:nvSpPr>
            <p:cNvPr id="79509" name="Rectangle 1685"/>
            <p:cNvSpPr>
              <a:spLocks noChangeArrowheads="1"/>
            </p:cNvSpPr>
            <p:nvPr/>
          </p:nvSpPr>
          <p:spPr bwMode="auto">
            <a:xfrm>
              <a:off x="4099" y="3830"/>
              <a:ext cx="354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CC"/>
                  </a:solidFill>
                </a:rPr>
                <a:t>SCHEDULE</a:t>
              </a:r>
              <a:endParaRPr lang="en-US" sz="600" b="1">
                <a:solidFill>
                  <a:srgbClr val="FFFFCC"/>
                </a:solidFill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>
                  <a:solidFill>
                    <a:srgbClr val="FFFFCC"/>
                  </a:solidFill>
                </a:rPr>
                <a:t>Implementation</a:t>
              </a:r>
            </a:p>
          </p:txBody>
        </p:sp>
        <p:sp>
          <p:nvSpPr>
            <p:cNvPr id="79510" name="Rectangle 1686"/>
            <p:cNvSpPr>
              <a:spLocks noChangeArrowheads="1"/>
            </p:cNvSpPr>
            <p:nvPr/>
          </p:nvSpPr>
          <p:spPr bwMode="auto">
            <a:xfrm>
              <a:off x="3960" y="1300"/>
              <a:ext cx="468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e.g., Master Schedule</a:t>
              </a:r>
            </a:p>
          </p:txBody>
        </p:sp>
        <p:sp>
          <p:nvSpPr>
            <p:cNvPr id="79511" name="Rectangle 1687"/>
            <p:cNvSpPr>
              <a:spLocks noChangeArrowheads="1"/>
            </p:cNvSpPr>
            <p:nvPr/>
          </p:nvSpPr>
          <p:spPr bwMode="auto">
            <a:xfrm>
              <a:off x="3960" y="1778"/>
              <a:ext cx="50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Time = Business Event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Cycle = Business Cycle</a:t>
              </a:r>
            </a:p>
          </p:txBody>
        </p:sp>
        <p:sp>
          <p:nvSpPr>
            <p:cNvPr id="79512" name="Rectangle 1688"/>
            <p:cNvSpPr>
              <a:spLocks noChangeArrowheads="1"/>
            </p:cNvSpPr>
            <p:nvPr/>
          </p:nvSpPr>
          <p:spPr bwMode="auto">
            <a:xfrm>
              <a:off x="3248" y="679"/>
              <a:ext cx="57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List of Organizations -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 i="1">
                  <a:solidFill>
                    <a:srgbClr val="000000"/>
                  </a:solidFill>
                </a:rPr>
                <a:t>Important to the Business</a:t>
              </a:r>
            </a:p>
          </p:txBody>
        </p:sp>
        <p:sp>
          <p:nvSpPr>
            <p:cNvPr id="79514" name="Rectangle 1690"/>
            <p:cNvSpPr>
              <a:spLocks noChangeArrowheads="1"/>
            </p:cNvSpPr>
            <p:nvPr/>
          </p:nvSpPr>
          <p:spPr bwMode="auto">
            <a:xfrm>
              <a:off x="3248" y="1149"/>
              <a:ext cx="63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People = Class of People and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Major Organizations</a:t>
              </a:r>
            </a:p>
          </p:txBody>
        </p:sp>
        <p:sp>
          <p:nvSpPr>
            <p:cNvPr id="79515" name="Rectangle 1691"/>
            <p:cNvSpPr>
              <a:spLocks noChangeArrowheads="1"/>
            </p:cNvSpPr>
            <p:nvPr/>
          </p:nvSpPr>
          <p:spPr bwMode="auto">
            <a:xfrm>
              <a:off x="3248" y="1300"/>
              <a:ext cx="478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e.g., Work Flow Model</a:t>
              </a:r>
            </a:p>
          </p:txBody>
        </p:sp>
        <p:sp>
          <p:nvSpPr>
            <p:cNvPr id="79516" name="Rectangle 1692"/>
            <p:cNvSpPr>
              <a:spLocks noChangeArrowheads="1"/>
            </p:cNvSpPr>
            <p:nvPr/>
          </p:nvSpPr>
          <p:spPr bwMode="auto">
            <a:xfrm>
              <a:off x="3248" y="1778"/>
              <a:ext cx="57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People = Organization Unit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Work = Work Product</a:t>
              </a:r>
            </a:p>
          </p:txBody>
        </p:sp>
        <p:sp>
          <p:nvSpPr>
            <p:cNvPr id="79517" name="Rectangle 1693"/>
            <p:cNvSpPr>
              <a:spLocks noChangeArrowheads="1"/>
            </p:cNvSpPr>
            <p:nvPr/>
          </p:nvSpPr>
          <p:spPr bwMode="auto">
            <a:xfrm>
              <a:off x="3248" y="1923"/>
              <a:ext cx="46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e.g., Human Interface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        Architecture</a:t>
              </a:r>
            </a:p>
          </p:txBody>
        </p:sp>
        <p:sp>
          <p:nvSpPr>
            <p:cNvPr id="79518" name="Rectangle 1694"/>
            <p:cNvSpPr>
              <a:spLocks noChangeArrowheads="1"/>
            </p:cNvSpPr>
            <p:nvPr/>
          </p:nvSpPr>
          <p:spPr bwMode="auto">
            <a:xfrm>
              <a:off x="3248" y="2401"/>
              <a:ext cx="4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People = Role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Work = Deliverable</a:t>
              </a:r>
            </a:p>
          </p:txBody>
        </p:sp>
        <p:sp>
          <p:nvSpPr>
            <p:cNvPr id="79519" name="Rectangle 1695"/>
            <p:cNvSpPr>
              <a:spLocks noChangeArrowheads="1"/>
            </p:cNvSpPr>
            <p:nvPr/>
          </p:nvSpPr>
          <p:spPr bwMode="auto">
            <a:xfrm>
              <a:off x="3248" y="2539"/>
              <a:ext cx="64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e.g., Presentation Architecture</a:t>
              </a:r>
            </a:p>
          </p:txBody>
        </p:sp>
        <p:sp>
          <p:nvSpPr>
            <p:cNvPr id="79520" name="Rectangle 1696"/>
            <p:cNvSpPr>
              <a:spLocks noChangeArrowheads="1"/>
            </p:cNvSpPr>
            <p:nvPr/>
          </p:nvSpPr>
          <p:spPr bwMode="auto">
            <a:xfrm>
              <a:off x="3248" y="3029"/>
              <a:ext cx="64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People = User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Work = Screen/Device Format</a:t>
              </a:r>
            </a:p>
          </p:txBody>
        </p:sp>
        <p:sp>
          <p:nvSpPr>
            <p:cNvPr id="79521" name="Rectangle 1697"/>
            <p:cNvSpPr>
              <a:spLocks noChangeArrowheads="1"/>
            </p:cNvSpPr>
            <p:nvPr/>
          </p:nvSpPr>
          <p:spPr bwMode="auto">
            <a:xfrm>
              <a:off x="3248" y="3169"/>
              <a:ext cx="55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e.g.  Security Architecture</a:t>
              </a:r>
            </a:p>
          </p:txBody>
        </p:sp>
        <p:sp>
          <p:nvSpPr>
            <p:cNvPr id="79522" name="Rectangle 1698"/>
            <p:cNvSpPr>
              <a:spLocks noChangeArrowheads="1"/>
            </p:cNvSpPr>
            <p:nvPr/>
          </p:nvSpPr>
          <p:spPr bwMode="auto">
            <a:xfrm>
              <a:off x="3248" y="3656"/>
              <a:ext cx="36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People = Identity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Work = Job</a:t>
              </a:r>
            </a:p>
          </p:txBody>
        </p:sp>
        <p:sp>
          <p:nvSpPr>
            <p:cNvPr id="79523" name="Rectangle 1699"/>
            <p:cNvSpPr>
              <a:spLocks noChangeArrowheads="1"/>
            </p:cNvSpPr>
            <p:nvPr/>
          </p:nvSpPr>
          <p:spPr bwMode="auto">
            <a:xfrm>
              <a:off x="3327" y="3830"/>
              <a:ext cx="494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CC"/>
                  </a:solidFill>
                </a:rPr>
                <a:t>ORGANIZATION</a:t>
              </a:r>
              <a:endParaRPr lang="en-US" sz="600" b="1">
                <a:solidFill>
                  <a:srgbClr val="FFFFCC"/>
                </a:solidFill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>
                  <a:solidFill>
                    <a:srgbClr val="FFFFCC"/>
                  </a:solidFill>
                </a:rPr>
                <a:t>Implementation</a:t>
              </a:r>
            </a:p>
          </p:txBody>
        </p:sp>
        <p:grpSp>
          <p:nvGrpSpPr>
            <p:cNvPr id="15" name="Group 1700"/>
            <p:cNvGrpSpPr>
              <a:grpSpLocks/>
            </p:cNvGrpSpPr>
            <p:nvPr/>
          </p:nvGrpSpPr>
          <p:grpSpPr bwMode="auto">
            <a:xfrm>
              <a:off x="4877" y="841"/>
              <a:ext cx="207" cy="269"/>
              <a:chOff x="4858" y="794"/>
              <a:chExt cx="206" cy="280"/>
            </a:xfrm>
          </p:grpSpPr>
          <p:sp>
            <p:nvSpPr>
              <p:cNvPr id="79525" name="Rectangle 1701"/>
              <p:cNvSpPr>
                <a:spLocks noChangeArrowheads="1"/>
              </p:cNvSpPr>
              <p:nvPr/>
            </p:nvSpPr>
            <p:spPr bwMode="auto">
              <a:xfrm>
                <a:off x="4858" y="794"/>
                <a:ext cx="206" cy="280"/>
              </a:xfrm>
              <a:prstGeom prst="rect">
                <a:avLst/>
              </a:prstGeom>
              <a:solidFill>
                <a:srgbClr val="E1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26" name="Line 1702"/>
              <p:cNvSpPr>
                <a:spLocks noChangeShapeType="1"/>
              </p:cNvSpPr>
              <p:nvPr/>
            </p:nvSpPr>
            <p:spPr bwMode="auto">
              <a:xfrm>
                <a:off x="4900" y="826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27" name="Line 1703"/>
              <p:cNvSpPr>
                <a:spLocks noChangeShapeType="1"/>
              </p:cNvSpPr>
              <p:nvPr/>
            </p:nvSpPr>
            <p:spPr bwMode="auto">
              <a:xfrm>
                <a:off x="4900" y="841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28" name="Line 1704"/>
              <p:cNvSpPr>
                <a:spLocks noChangeShapeType="1"/>
              </p:cNvSpPr>
              <p:nvPr/>
            </p:nvSpPr>
            <p:spPr bwMode="auto">
              <a:xfrm>
                <a:off x="4900" y="856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29" name="Line 1705"/>
              <p:cNvSpPr>
                <a:spLocks noChangeShapeType="1"/>
              </p:cNvSpPr>
              <p:nvPr/>
            </p:nvSpPr>
            <p:spPr bwMode="auto">
              <a:xfrm>
                <a:off x="4900" y="871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30" name="Line 1706"/>
              <p:cNvSpPr>
                <a:spLocks noChangeShapeType="1"/>
              </p:cNvSpPr>
              <p:nvPr/>
            </p:nvSpPr>
            <p:spPr bwMode="auto">
              <a:xfrm>
                <a:off x="4900" y="886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31" name="Line 1707"/>
              <p:cNvSpPr>
                <a:spLocks noChangeShapeType="1"/>
              </p:cNvSpPr>
              <p:nvPr/>
            </p:nvSpPr>
            <p:spPr bwMode="auto">
              <a:xfrm>
                <a:off x="4900" y="903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32" name="Line 1708"/>
              <p:cNvSpPr>
                <a:spLocks noChangeShapeType="1"/>
              </p:cNvSpPr>
              <p:nvPr/>
            </p:nvSpPr>
            <p:spPr bwMode="auto">
              <a:xfrm>
                <a:off x="4900" y="918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33" name="Line 1709"/>
              <p:cNvSpPr>
                <a:spLocks noChangeShapeType="1"/>
              </p:cNvSpPr>
              <p:nvPr/>
            </p:nvSpPr>
            <p:spPr bwMode="auto">
              <a:xfrm>
                <a:off x="4900" y="964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34" name="Line 1710"/>
              <p:cNvSpPr>
                <a:spLocks noChangeShapeType="1"/>
              </p:cNvSpPr>
              <p:nvPr/>
            </p:nvSpPr>
            <p:spPr bwMode="auto">
              <a:xfrm>
                <a:off x="4928" y="949"/>
                <a:ext cx="10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35" name="Line 1711"/>
              <p:cNvSpPr>
                <a:spLocks noChangeShapeType="1"/>
              </p:cNvSpPr>
              <p:nvPr/>
            </p:nvSpPr>
            <p:spPr bwMode="auto">
              <a:xfrm>
                <a:off x="4928" y="811"/>
                <a:ext cx="10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36" name="Line 1712"/>
              <p:cNvSpPr>
                <a:spLocks noChangeShapeType="1"/>
              </p:cNvSpPr>
              <p:nvPr/>
            </p:nvSpPr>
            <p:spPr bwMode="auto">
              <a:xfrm>
                <a:off x="4900" y="980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37" name="Line 1713"/>
              <p:cNvSpPr>
                <a:spLocks noChangeShapeType="1"/>
              </p:cNvSpPr>
              <p:nvPr/>
            </p:nvSpPr>
            <p:spPr bwMode="auto">
              <a:xfrm>
                <a:off x="4900" y="995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38" name="Line 1714"/>
              <p:cNvSpPr>
                <a:spLocks noChangeShapeType="1"/>
              </p:cNvSpPr>
              <p:nvPr/>
            </p:nvSpPr>
            <p:spPr bwMode="auto">
              <a:xfrm>
                <a:off x="4900" y="1010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39" name="Line 1715"/>
              <p:cNvSpPr>
                <a:spLocks noChangeShapeType="1"/>
              </p:cNvSpPr>
              <p:nvPr/>
            </p:nvSpPr>
            <p:spPr bwMode="auto">
              <a:xfrm>
                <a:off x="4900" y="1026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40" name="Line 1716"/>
              <p:cNvSpPr>
                <a:spLocks noChangeShapeType="1"/>
              </p:cNvSpPr>
              <p:nvPr/>
            </p:nvSpPr>
            <p:spPr bwMode="auto">
              <a:xfrm>
                <a:off x="4900" y="1042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</p:grpSp>
        <p:grpSp>
          <p:nvGrpSpPr>
            <p:cNvPr id="16" name="Group 1717"/>
            <p:cNvGrpSpPr>
              <a:grpSpLocks/>
            </p:cNvGrpSpPr>
            <p:nvPr/>
          </p:nvGrpSpPr>
          <p:grpSpPr bwMode="auto">
            <a:xfrm>
              <a:off x="4178" y="841"/>
              <a:ext cx="205" cy="269"/>
              <a:chOff x="4159" y="794"/>
              <a:chExt cx="205" cy="280"/>
            </a:xfrm>
          </p:grpSpPr>
          <p:sp>
            <p:nvSpPr>
              <p:cNvPr id="79542" name="Rectangle 1718"/>
              <p:cNvSpPr>
                <a:spLocks noChangeArrowheads="1"/>
              </p:cNvSpPr>
              <p:nvPr/>
            </p:nvSpPr>
            <p:spPr bwMode="auto">
              <a:xfrm>
                <a:off x="4159" y="794"/>
                <a:ext cx="205" cy="280"/>
              </a:xfrm>
              <a:prstGeom prst="rect">
                <a:avLst/>
              </a:prstGeom>
              <a:solidFill>
                <a:srgbClr val="E1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43" name="Line 1719"/>
              <p:cNvSpPr>
                <a:spLocks noChangeShapeType="1"/>
              </p:cNvSpPr>
              <p:nvPr/>
            </p:nvSpPr>
            <p:spPr bwMode="auto">
              <a:xfrm>
                <a:off x="4201" y="826"/>
                <a:ext cx="13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44" name="Line 1720"/>
              <p:cNvSpPr>
                <a:spLocks noChangeShapeType="1"/>
              </p:cNvSpPr>
              <p:nvPr/>
            </p:nvSpPr>
            <p:spPr bwMode="auto">
              <a:xfrm>
                <a:off x="4201" y="842"/>
                <a:ext cx="13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45" name="Line 1721"/>
              <p:cNvSpPr>
                <a:spLocks noChangeShapeType="1"/>
              </p:cNvSpPr>
              <p:nvPr/>
            </p:nvSpPr>
            <p:spPr bwMode="auto">
              <a:xfrm>
                <a:off x="4201" y="857"/>
                <a:ext cx="13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46" name="Line 1722"/>
              <p:cNvSpPr>
                <a:spLocks noChangeShapeType="1"/>
              </p:cNvSpPr>
              <p:nvPr/>
            </p:nvSpPr>
            <p:spPr bwMode="auto">
              <a:xfrm>
                <a:off x="4201" y="872"/>
                <a:ext cx="13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47" name="Line 1723"/>
              <p:cNvSpPr>
                <a:spLocks noChangeShapeType="1"/>
              </p:cNvSpPr>
              <p:nvPr/>
            </p:nvSpPr>
            <p:spPr bwMode="auto">
              <a:xfrm>
                <a:off x="4201" y="888"/>
                <a:ext cx="13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48" name="Line 1724"/>
              <p:cNvSpPr>
                <a:spLocks noChangeShapeType="1"/>
              </p:cNvSpPr>
              <p:nvPr/>
            </p:nvSpPr>
            <p:spPr bwMode="auto">
              <a:xfrm>
                <a:off x="4201" y="903"/>
                <a:ext cx="13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49" name="Line 1725"/>
              <p:cNvSpPr>
                <a:spLocks noChangeShapeType="1"/>
              </p:cNvSpPr>
              <p:nvPr/>
            </p:nvSpPr>
            <p:spPr bwMode="auto">
              <a:xfrm>
                <a:off x="4201" y="918"/>
                <a:ext cx="13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50" name="Line 1726"/>
              <p:cNvSpPr>
                <a:spLocks noChangeShapeType="1"/>
              </p:cNvSpPr>
              <p:nvPr/>
            </p:nvSpPr>
            <p:spPr bwMode="auto">
              <a:xfrm>
                <a:off x="4201" y="964"/>
                <a:ext cx="13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51" name="Line 1727"/>
              <p:cNvSpPr>
                <a:spLocks noChangeShapeType="1"/>
              </p:cNvSpPr>
              <p:nvPr/>
            </p:nvSpPr>
            <p:spPr bwMode="auto">
              <a:xfrm>
                <a:off x="4229" y="949"/>
                <a:ext cx="10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52" name="Line 1728"/>
              <p:cNvSpPr>
                <a:spLocks noChangeShapeType="1"/>
              </p:cNvSpPr>
              <p:nvPr/>
            </p:nvSpPr>
            <p:spPr bwMode="auto">
              <a:xfrm>
                <a:off x="4229" y="811"/>
                <a:ext cx="10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53" name="Line 1729"/>
              <p:cNvSpPr>
                <a:spLocks noChangeShapeType="1"/>
              </p:cNvSpPr>
              <p:nvPr/>
            </p:nvSpPr>
            <p:spPr bwMode="auto">
              <a:xfrm>
                <a:off x="4201" y="980"/>
                <a:ext cx="13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54" name="Line 1730"/>
              <p:cNvSpPr>
                <a:spLocks noChangeShapeType="1"/>
              </p:cNvSpPr>
              <p:nvPr/>
            </p:nvSpPr>
            <p:spPr bwMode="auto">
              <a:xfrm>
                <a:off x="4201" y="994"/>
                <a:ext cx="13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55" name="Line 1731"/>
              <p:cNvSpPr>
                <a:spLocks noChangeShapeType="1"/>
              </p:cNvSpPr>
              <p:nvPr/>
            </p:nvSpPr>
            <p:spPr bwMode="auto">
              <a:xfrm>
                <a:off x="4201" y="1010"/>
                <a:ext cx="13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56" name="Line 1732"/>
              <p:cNvSpPr>
                <a:spLocks noChangeShapeType="1"/>
              </p:cNvSpPr>
              <p:nvPr/>
            </p:nvSpPr>
            <p:spPr bwMode="auto">
              <a:xfrm>
                <a:off x="4201" y="1026"/>
                <a:ext cx="13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57" name="Line 1733"/>
              <p:cNvSpPr>
                <a:spLocks noChangeShapeType="1"/>
              </p:cNvSpPr>
              <p:nvPr/>
            </p:nvSpPr>
            <p:spPr bwMode="auto">
              <a:xfrm>
                <a:off x="4201" y="1042"/>
                <a:ext cx="13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</p:grpSp>
        <p:grpSp>
          <p:nvGrpSpPr>
            <p:cNvPr id="17" name="Group 1734"/>
            <p:cNvGrpSpPr>
              <a:grpSpLocks/>
            </p:cNvGrpSpPr>
            <p:nvPr/>
          </p:nvGrpSpPr>
          <p:grpSpPr bwMode="auto">
            <a:xfrm>
              <a:off x="4877" y="3344"/>
              <a:ext cx="207" cy="269"/>
              <a:chOff x="4858" y="3393"/>
              <a:chExt cx="206" cy="279"/>
            </a:xfrm>
          </p:grpSpPr>
          <p:sp>
            <p:nvSpPr>
              <p:cNvPr id="79559" name="Rectangle 1735"/>
              <p:cNvSpPr>
                <a:spLocks noChangeArrowheads="1"/>
              </p:cNvSpPr>
              <p:nvPr/>
            </p:nvSpPr>
            <p:spPr bwMode="auto">
              <a:xfrm>
                <a:off x="4858" y="3393"/>
                <a:ext cx="206" cy="279"/>
              </a:xfrm>
              <a:prstGeom prst="rect">
                <a:avLst/>
              </a:prstGeom>
              <a:solidFill>
                <a:srgbClr val="4040C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60" name="Line 1736"/>
              <p:cNvSpPr>
                <a:spLocks noChangeShapeType="1"/>
              </p:cNvSpPr>
              <p:nvPr/>
            </p:nvSpPr>
            <p:spPr bwMode="auto">
              <a:xfrm>
                <a:off x="4901" y="3422"/>
                <a:ext cx="13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61" name="Line 1737"/>
              <p:cNvSpPr>
                <a:spLocks noChangeShapeType="1"/>
              </p:cNvSpPr>
              <p:nvPr/>
            </p:nvSpPr>
            <p:spPr bwMode="auto">
              <a:xfrm>
                <a:off x="4901" y="3437"/>
                <a:ext cx="13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62" name="Line 1738"/>
              <p:cNvSpPr>
                <a:spLocks noChangeShapeType="1"/>
              </p:cNvSpPr>
              <p:nvPr/>
            </p:nvSpPr>
            <p:spPr bwMode="auto">
              <a:xfrm>
                <a:off x="4901" y="3453"/>
                <a:ext cx="13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63" name="Line 1739"/>
              <p:cNvSpPr>
                <a:spLocks noChangeShapeType="1"/>
              </p:cNvSpPr>
              <p:nvPr/>
            </p:nvSpPr>
            <p:spPr bwMode="auto">
              <a:xfrm>
                <a:off x="4901" y="3469"/>
                <a:ext cx="13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64" name="Line 1740"/>
              <p:cNvSpPr>
                <a:spLocks noChangeShapeType="1"/>
              </p:cNvSpPr>
              <p:nvPr/>
            </p:nvSpPr>
            <p:spPr bwMode="auto">
              <a:xfrm>
                <a:off x="4901" y="3484"/>
                <a:ext cx="13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65" name="Line 1741"/>
              <p:cNvSpPr>
                <a:spLocks noChangeShapeType="1"/>
              </p:cNvSpPr>
              <p:nvPr/>
            </p:nvSpPr>
            <p:spPr bwMode="auto">
              <a:xfrm>
                <a:off x="4901" y="3499"/>
                <a:ext cx="13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66" name="Line 1742"/>
              <p:cNvSpPr>
                <a:spLocks noChangeShapeType="1"/>
              </p:cNvSpPr>
              <p:nvPr/>
            </p:nvSpPr>
            <p:spPr bwMode="auto">
              <a:xfrm>
                <a:off x="4901" y="3514"/>
                <a:ext cx="13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67" name="Line 1743"/>
              <p:cNvSpPr>
                <a:spLocks noChangeShapeType="1"/>
              </p:cNvSpPr>
              <p:nvPr/>
            </p:nvSpPr>
            <p:spPr bwMode="auto">
              <a:xfrm>
                <a:off x="4901" y="3560"/>
                <a:ext cx="13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68" name="Line 1744"/>
              <p:cNvSpPr>
                <a:spLocks noChangeShapeType="1"/>
              </p:cNvSpPr>
              <p:nvPr/>
            </p:nvSpPr>
            <p:spPr bwMode="auto">
              <a:xfrm>
                <a:off x="4928" y="3545"/>
                <a:ext cx="10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69" name="Line 1745"/>
              <p:cNvSpPr>
                <a:spLocks noChangeShapeType="1"/>
              </p:cNvSpPr>
              <p:nvPr/>
            </p:nvSpPr>
            <p:spPr bwMode="auto">
              <a:xfrm>
                <a:off x="4928" y="3407"/>
                <a:ext cx="10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70" name="Line 1746"/>
              <p:cNvSpPr>
                <a:spLocks noChangeShapeType="1"/>
              </p:cNvSpPr>
              <p:nvPr/>
            </p:nvSpPr>
            <p:spPr bwMode="auto">
              <a:xfrm>
                <a:off x="4901" y="3576"/>
                <a:ext cx="13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71" name="Line 1747"/>
              <p:cNvSpPr>
                <a:spLocks noChangeShapeType="1"/>
              </p:cNvSpPr>
              <p:nvPr/>
            </p:nvSpPr>
            <p:spPr bwMode="auto">
              <a:xfrm>
                <a:off x="4901" y="3591"/>
                <a:ext cx="13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72" name="Line 1748"/>
              <p:cNvSpPr>
                <a:spLocks noChangeShapeType="1"/>
              </p:cNvSpPr>
              <p:nvPr/>
            </p:nvSpPr>
            <p:spPr bwMode="auto">
              <a:xfrm>
                <a:off x="4901" y="3607"/>
                <a:ext cx="13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73" name="Line 1749"/>
              <p:cNvSpPr>
                <a:spLocks noChangeShapeType="1"/>
              </p:cNvSpPr>
              <p:nvPr/>
            </p:nvSpPr>
            <p:spPr bwMode="auto">
              <a:xfrm>
                <a:off x="4901" y="3622"/>
                <a:ext cx="13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74" name="Line 1750"/>
              <p:cNvSpPr>
                <a:spLocks noChangeShapeType="1"/>
              </p:cNvSpPr>
              <p:nvPr/>
            </p:nvSpPr>
            <p:spPr bwMode="auto">
              <a:xfrm>
                <a:off x="4901" y="3637"/>
                <a:ext cx="13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</p:grpSp>
        <p:grpSp>
          <p:nvGrpSpPr>
            <p:cNvPr id="18" name="Group 1751"/>
            <p:cNvGrpSpPr>
              <a:grpSpLocks/>
            </p:cNvGrpSpPr>
            <p:nvPr/>
          </p:nvGrpSpPr>
          <p:grpSpPr bwMode="auto">
            <a:xfrm>
              <a:off x="3470" y="841"/>
              <a:ext cx="206" cy="269"/>
              <a:chOff x="3452" y="794"/>
              <a:chExt cx="206" cy="280"/>
            </a:xfrm>
          </p:grpSpPr>
          <p:sp>
            <p:nvSpPr>
              <p:cNvPr id="79576" name="Rectangle 1752"/>
              <p:cNvSpPr>
                <a:spLocks noChangeArrowheads="1"/>
              </p:cNvSpPr>
              <p:nvPr/>
            </p:nvSpPr>
            <p:spPr bwMode="auto">
              <a:xfrm>
                <a:off x="3452" y="794"/>
                <a:ext cx="206" cy="280"/>
              </a:xfrm>
              <a:prstGeom prst="rect">
                <a:avLst/>
              </a:prstGeom>
              <a:solidFill>
                <a:srgbClr val="E1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77" name="Line 1753"/>
              <p:cNvSpPr>
                <a:spLocks noChangeShapeType="1"/>
              </p:cNvSpPr>
              <p:nvPr/>
            </p:nvSpPr>
            <p:spPr bwMode="auto">
              <a:xfrm>
                <a:off x="3495" y="826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78" name="Line 1754"/>
              <p:cNvSpPr>
                <a:spLocks noChangeShapeType="1"/>
              </p:cNvSpPr>
              <p:nvPr/>
            </p:nvSpPr>
            <p:spPr bwMode="auto">
              <a:xfrm>
                <a:off x="3495" y="841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79" name="Line 1755"/>
              <p:cNvSpPr>
                <a:spLocks noChangeShapeType="1"/>
              </p:cNvSpPr>
              <p:nvPr/>
            </p:nvSpPr>
            <p:spPr bwMode="auto">
              <a:xfrm>
                <a:off x="3495" y="856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80" name="Line 1756"/>
              <p:cNvSpPr>
                <a:spLocks noChangeShapeType="1"/>
              </p:cNvSpPr>
              <p:nvPr/>
            </p:nvSpPr>
            <p:spPr bwMode="auto">
              <a:xfrm>
                <a:off x="3495" y="872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81" name="Line 1757"/>
              <p:cNvSpPr>
                <a:spLocks noChangeShapeType="1"/>
              </p:cNvSpPr>
              <p:nvPr/>
            </p:nvSpPr>
            <p:spPr bwMode="auto">
              <a:xfrm>
                <a:off x="3495" y="887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82" name="Line 1758"/>
              <p:cNvSpPr>
                <a:spLocks noChangeShapeType="1"/>
              </p:cNvSpPr>
              <p:nvPr/>
            </p:nvSpPr>
            <p:spPr bwMode="auto">
              <a:xfrm>
                <a:off x="3495" y="903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83" name="Line 1759"/>
              <p:cNvSpPr>
                <a:spLocks noChangeShapeType="1"/>
              </p:cNvSpPr>
              <p:nvPr/>
            </p:nvSpPr>
            <p:spPr bwMode="auto">
              <a:xfrm>
                <a:off x="3495" y="917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84" name="Line 1760"/>
              <p:cNvSpPr>
                <a:spLocks noChangeShapeType="1"/>
              </p:cNvSpPr>
              <p:nvPr/>
            </p:nvSpPr>
            <p:spPr bwMode="auto">
              <a:xfrm>
                <a:off x="3495" y="964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85" name="Line 1761"/>
              <p:cNvSpPr>
                <a:spLocks noChangeShapeType="1"/>
              </p:cNvSpPr>
              <p:nvPr/>
            </p:nvSpPr>
            <p:spPr bwMode="auto">
              <a:xfrm>
                <a:off x="3522" y="949"/>
                <a:ext cx="109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86" name="Line 1762"/>
              <p:cNvSpPr>
                <a:spLocks noChangeShapeType="1"/>
              </p:cNvSpPr>
              <p:nvPr/>
            </p:nvSpPr>
            <p:spPr bwMode="auto">
              <a:xfrm>
                <a:off x="3522" y="811"/>
                <a:ext cx="109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87" name="Line 1763"/>
              <p:cNvSpPr>
                <a:spLocks noChangeShapeType="1"/>
              </p:cNvSpPr>
              <p:nvPr/>
            </p:nvSpPr>
            <p:spPr bwMode="auto">
              <a:xfrm>
                <a:off x="3495" y="979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88" name="Line 1764"/>
              <p:cNvSpPr>
                <a:spLocks noChangeShapeType="1"/>
              </p:cNvSpPr>
              <p:nvPr/>
            </p:nvSpPr>
            <p:spPr bwMode="auto">
              <a:xfrm>
                <a:off x="3495" y="994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89" name="Line 1765"/>
              <p:cNvSpPr>
                <a:spLocks noChangeShapeType="1"/>
              </p:cNvSpPr>
              <p:nvPr/>
            </p:nvSpPr>
            <p:spPr bwMode="auto">
              <a:xfrm>
                <a:off x="3495" y="1009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90" name="Line 1766"/>
              <p:cNvSpPr>
                <a:spLocks noChangeShapeType="1"/>
              </p:cNvSpPr>
              <p:nvPr/>
            </p:nvSpPr>
            <p:spPr bwMode="auto">
              <a:xfrm>
                <a:off x="3495" y="1025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91" name="Line 1767"/>
              <p:cNvSpPr>
                <a:spLocks noChangeShapeType="1"/>
              </p:cNvSpPr>
              <p:nvPr/>
            </p:nvSpPr>
            <p:spPr bwMode="auto">
              <a:xfrm>
                <a:off x="3495" y="1041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</p:grpSp>
        <p:grpSp>
          <p:nvGrpSpPr>
            <p:cNvPr id="19" name="Group 1768"/>
            <p:cNvGrpSpPr>
              <a:grpSpLocks/>
            </p:cNvGrpSpPr>
            <p:nvPr/>
          </p:nvGrpSpPr>
          <p:grpSpPr bwMode="auto">
            <a:xfrm>
              <a:off x="4819" y="1429"/>
              <a:ext cx="324" cy="321"/>
              <a:chOff x="4800" y="1405"/>
              <a:chExt cx="323" cy="333"/>
            </a:xfrm>
          </p:grpSpPr>
          <p:sp>
            <p:nvSpPr>
              <p:cNvPr id="79593" name="Rectangle 1769"/>
              <p:cNvSpPr>
                <a:spLocks noChangeArrowheads="1"/>
              </p:cNvSpPr>
              <p:nvPr/>
            </p:nvSpPr>
            <p:spPr bwMode="auto">
              <a:xfrm>
                <a:off x="4935" y="1405"/>
                <a:ext cx="51" cy="41"/>
              </a:xfrm>
              <a:prstGeom prst="rect">
                <a:avLst/>
              </a:prstGeom>
              <a:solidFill>
                <a:srgbClr val="FF81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94" name="Oval 1770"/>
              <p:cNvSpPr>
                <a:spLocks noChangeArrowheads="1"/>
              </p:cNvSpPr>
              <p:nvPr/>
            </p:nvSpPr>
            <p:spPr bwMode="auto">
              <a:xfrm>
                <a:off x="4867" y="1471"/>
                <a:ext cx="45" cy="49"/>
              </a:xfrm>
              <a:prstGeom prst="ellipse">
                <a:avLst/>
              </a:prstGeom>
              <a:solidFill>
                <a:srgbClr val="FF81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95" name="Oval 1771"/>
              <p:cNvSpPr>
                <a:spLocks noChangeArrowheads="1"/>
              </p:cNvSpPr>
              <p:nvPr/>
            </p:nvSpPr>
            <p:spPr bwMode="auto">
              <a:xfrm>
                <a:off x="4939" y="1471"/>
                <a:ext cx="42" cy="49"/>
              </a:xfrm>
              <a:prstGeom prst="ellipse">
                <a:avLst/>
              </a:prstGeom>
              <a:solidFill>
                <a:srgbClr val="FF81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96" name="Oval 1772"/>
              <p:cNvSpPr>
                <a:spLocks noChangeArrowheads="1"/>
              </p:cNvSpPr>
              <p:nvPr/>
            </p:nvSpPr>
            <p:spPr bwMode="auto">
              <a:xfrm>
                <a:off x="5002" y="1471"/>
                <a:ext cx="43" cy="48"/>
              </a:xfrm>
              <a:prstGeom prst="ellipse">
                <a:avLst/>
              </a:prstGeom>
              <a:solidFill>
                <a:srgbClr val="FF81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97" name="Rectangle 1773"/>
              <p:cNvSpPr>
                <a:spLocks noChangeArrowheads="1"/>
              </p:cNvSpPr>
              <p:nvPr/>
            </p:nvSpPr>
            <p:spPr bwMode="auto">
              <a:xfrm>
                <a:off x="4858" y="1548"/>
                <a:ext cx="51" cy="40"/>
              </a:xfrm>
              <a:prstGeom prst="rect">
                <a:avLst/>
              </a:prstGeom>
              <a:solidFill>
                <a:srgbClr val="FF81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98" name="Rectangle 1774"/>
              <p:cNvSpPr>
                <a:spLocks noChangeArrowheads="1"/>
              </p:cNvSpPr>
              <p:nvPr/>
            </p:nvSpPr>
            <p:spPr bwMode="auto">
              <a:xfrm>
                <a:off x="4932" y="1548"/>
                <a:ext cx="51" cy="42"/>
              </a:xfrm>
              <a:prstGeom prst="rect">
                <a:avLst/>
              </a:prstGeom>
              <a:solidFill>
                <a:srgbClr val="FF81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599" name="Rectangle 1775"/>
              <p:cNvSpPr>
                <a:spLocks noChangeArrowheads="1"/>
              </p:cNvSpPr>
              <p:nvPr/>
            </p:nvSpPr>
            <p:spPr bwMode="auto">
              <a:xfrm>
                <a:off x="5000" y="1550"/>
                <a:ext cx="51" cy="40"/>
              </a:xfrm>
              <a:prstGeom prst="rect">
                <a:avLst/>
              </a:prstGeom>
              <a:solidFill>
                <a:srgbClr val="FF81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00" name="Oval 1776"/>
              <p:cNvSpPr>
                <a:spLocks noChangeArrowheads="1"/>
              </p:cNvSpPr>
              <p:nvPr/>
            </p:nvSpPr>
            <p:spPr bwMode="auto">
              <a:xfrm>
                <a:off x="4800" y="1624"/>
                <a:ext cx="42" cy="48"/>
              </a:xfrm>
              <a:prstGeom prst="ellipse">
                <a:avLst/>
              </a:prstGeom>
              <a:solidFill>
                <a:srgbClr val="FF81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01" name="Oval 1777"/>
              <p:cNvSpPr>
                <a:spLocks noChangeArrowheads="1"/>
              </p:cNvSpPr>
              <p:nvPr/>
            </p:nvSpPr>
            <p:spPr bwMode="auto">
              <a:xfrm>
                <a:off x="4857" y="1623"/>
                <a:ext cx="43" cy="47"/>
              </a:xfrm>
              <a:prstGeom prst="ellipse">
                <a:avLst/>
              </a:prstGeom>
              <a:solidFill>
                <a:srgbClr val="FF81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02" name="Oval 1778"/>
              <p:cNvSpPr>
                <a:spLocks noChangeArrowheads="1"/>
              </p:cNvSpPr>
              <p:nvPr/>
            </p:nvSpPr>
            <p:spPr bwMode="auto">
              <a:xfrm>
                <a:off x="4912" y="1622"/>
                <a:ext cx="42" cy="48"/>
              </a:xfrm>
              <a:prstGeom prst="ellipse">
                <a:avLst/>
              </a:prstGeom>
              <a:solidFill>
                <a:srgbClr val="FF81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03" name="Oval 1779"/>
              <p:cNvSpPr>
                <a:spLocks noChangeArrowheads="1"/>
              </p:cNvSpPr>
              <p:nvPr/>
            </p:nvSpPr>
            <p:spPr bwMode="auto">
              <a:xfrm>
                <a:off x="4964" y="1626"/>
                <a:ext cx="43" cy="48"/>
              </a:xfrm>
              <a:prstGeom prst="ellipse">
                <a:avLst/>
              </a:prstGeom>
              <a:solidFill>
                <a:srgbClr val="FF81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04" name="Oval 1780"/>
              <p:cNvSpPr>
                <a:spLocks noChangeArrowheads="1"/>
              </p:cNvSpPr>
              <p:nvPr/>
            </p:nvSpPr>
            <p:spPr bwMode="auto">
              <a:xfrm>
                <a:off x="5018" y="1625"/>
                <a:ext cx="43" cy="48"/>
              </a:xfrm>
              <a:prstGeom prst="ellipse">
                <a:avLst/>
              </a:prstGeom>
              <a:solidFill>
                <a:srgbClr val="FF81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05" name="Oval 1781"/>
              <p:cNvSpPr>
                <a:spLocks noChangeArrowheads="1"/>
              </p:cNvSpPr>
              <p:nvPr/>
            </p:nvSpPr>
            <p:spPr bwMode="auto">
              <a:xfrm>
                <a:off x="5072" y="1624"/>
                <a:ext cx="43" cy="48"/>
              </a:xfrm>
              <a:prstGeom prst="ellipse">
                <a:avLst/>
              </a:prstGeom>
              <a:solidFill>
                <a:srgbClr val="FF81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06" name="Rectangle 1782"/>
              <p:cNvSpPr>
                <a:spLocks noChangeArrowheads="1"/>
              </p:cNvSpPr>
              <p:nvPr/>
            </p:nvSpPr>
            <p:spPr bwMode="auto">
              <a:xfrm>
                <a:off x="5072" y="1697"/>
                <a:ext cx="51" cy="41"/>
              </a:xfrm>
              <a:prstGeom prst="rect">
                <a:avLst/>
              </a:prstGeom>
              <a:solidFill>
                <a:srgbClr val="FF81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07" name="Freeform 1783"/>
              <p:cNvSpPr>
                <a:spLocks/>
              </p:cNvSpPr>
              <p:nvPr/>
            </p:nvSpPr>
            <p:spPr bwMode="auto">
              <a:xfrm>
                <a:off x="4889" y="1451"/>
                <a:ext cx="74" cy="1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0" y="16"/>
                  </a:cxn>
                  <a:cxn ang="0">
                    <a:pos x="0" y="18"/>
                  </a:cxn>
                </a:cxnLst>
                <a:rect l="0" t="0" r="r" b="b"/>
                <a:pathLst>
                  <a:path w="74" h="19">
                    <a:moveTo>
                      <a:pt x="73" y="0"/>
                    </a:moveTo>
                    <a:lnTo>
                      <a:pt x="0" y="16"/>
                    </a:lnTo>
                    <a:lnTo>
                      <a:pt x="0" y="18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08" name="Line 1784"/>
              <p:cNvSpPr>
                <a:spLocks noChangeShapeType="1"/>
              </p:cNvSpPr>
              <p:nvPr/>
            </p:nvSpPr>
            <p:spPr bwMode="auto">
              <a:xfrm>
                <a:off x="4961" y="1457"/>
                <a:ext cx="0" cy="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09" name="Line 1785"/>
              <p:cNvSpPr>
                <a:spLocks noChangeShapeType="1"/>
              </p:cNvSpPr>
              <p:nvPr/>
            </p:nvSpPr>
            <p:spPr bwMode="auto">
              <a:xfrm>
                <a:off x="4966" y="1456"/>
                <a:ext cx="59" cy="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10" name="Line 1786"/>
              <p:cNvSpPr>
                <a:spLocks noChangeShapeType="1"/>
              </p:cNvSpPr>
              <p:nvPr/>
            </p:nvSpPr>
            <p:spPr bwMode="auto">
              <a:xfrm>
                <a:off x="4889" y="1527"/>
                <a:ext cx="0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11" name="Line 1787"/>
              <p:cNvSpPr>
                <a:spLocks noChangeShapeType="1"/>
              </p:cNvSpPr>
              <p:nvPr/>
            </p:nvSpPr>
            <p:spPr bwMode="auto">
              <a:xfrm>
                <a:off x="4962" y="1528"/>
                <a:ext cx="0" cy="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12" name="Line 1788"/>
              <p:cNvSpPr>
                <a:spLocks noChangeShapeType="1"/>
              </p:cNvSpPr>
              <p:nvPr/>
            </p:nvSpPr>
            <p:spPr bwMode="auto">
              <a:xfrm>
                <a:off x="5026" y="1525"/>
                <a:ext cx="0" cy="2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13" name="Line 1789"/>
              <p:cNvSpPr>
                <a:spLocks noChangeShapeType="1"/>
              </p:cNvSpPr>
              <p:nvPr/>
            </p:nvSpPr>
            <p:spPr bwMode="auto">
              <a:xfrm flipH="1">
                <a:off x="4823" y="1597"/>
                <a:ext cx="62" cy="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14" name="Line 1790"/>
              <p:cNvSpPr>
                <a:spLocks noChangeShapeType="1"/>
              </p:cNvSpPr>
              <p:nvPr/>
            </p:nvSpPr>
            <p:spPr bwMode="auto">
              <a:xfrm>
                <a:off x="4883" y="1598"/>
                <a:ext cx="0" cy="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15" name="Line 1791"/>
              <p:cNvSpPr>
                <a:spLocks noChangeShapeType="1"/>
              </p:cNvSpPr>
              <p:nvPr/>
            </p:nvSpPr>
            <p:spPr bwMode="auto">
              <a:xfrm flipH="1">
                <a:off x="4937" y="1599"/>
                <a:ext cx="23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16" name="Freeform 1792"/>
              <p:cNvSpPr>
                <a:spLocks/>
              </p:cNvSpPr>
              <p:nvPr/>
            </p:nvSpPr>
            <p:spPr bwMode="auto">
              <a:xfrm>
                <a:off x="4960" y="1592"/>
                <a:ext cx="46" cy="4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5" y="45"/>
                  </a:cxn>
                  <a:cxn ang="0">
                    <a:pos x="45" y="42"/>
                  </a:cxn>
                </a:cxnLst>
                <a:rect l="0" t="0" r="r" b="b"/>
                <a:pathLst>
                  <a:path w="46" h="46">
                    <a:moveTo>
                      <a:pt x="0" y="0"/>
                    </a:moveTo>
                    <a:lnTo>
                      <a:pt x="45" y="45"/>
                    </a:lnTo>
                    <a:lnTo>
                      <a:pt x="45" y="4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17" name="Line 1793"/>
              <p:cNvSpPr>
                <a:spLocks noChangeShapeType="1"/>
              </p:cNvSpPr>
              <p:nvPr/>
            </p:nvSpPr>
            <p:spPr bwMode="auto">
              <a:xfrm>
                <a:off x="5029" y="1593"/>
                <a:ext cx="11" cy="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18" name="Line 1794"/>
              <p:cNvSpPr>
                <a:spLocks noChangeShapeType="1"/>
              </p:cNvSpPr>
              <p:nvPr/>
            </p:nvSpPr>
            <p:spPr bwMode="auto">
              <a:xfrm>
                <a:off x="5033" y="1597"/>
                <a:ext cx="64" cy="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19" name="Line 1795"/>
              <p:cNvSpPr>
                <a:spLocks noChangeShapeType="1"/>
              </p:cNvSpPr>
              <p:nvPr/>
            </p:nvSpPr>
            <p:spPr bwMode="auto">
              <a:xfrm flipH="1">
                <a:off x="5095" y="1679"/>
                <a:ext cx="1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</p:grpSp>
        <p:grpSp>
          <p:nvGrpSpPr>
            <p:cNvPr id="20" name="Group 1796"/>
            <p:cNvGrpSpPr>
              <a:grpSpLocks/>
            </p:cNvGrpSpPr>
            <p:nvPr/>
          </p:nvGrpSpPr>
          <p:grpSpPr bwMode="auto">
            <a:xfrm>
              <a:off x="4819" y="2036"/>
              <a:ext cx="324" cy="320"/>
              <a:chOff x="4800" y="2035"/>
              <a:chExt cx="323" cy="332"/>
            </a:xfrm>
          </p:grpSpPr>
          <p:sp>
            <p:nvSpPr>
              <p:cNvPr id="79621" name="Rectangle 1797"/>
              <p:cNvSpPr>
                <a:spLocks noChangeArrowheads="1"/>
              </p:cNvSpPr>
              <p:nvPr/>
            </p:nvSpPr>
            <p:spPr bwMode="auto">
              <a:xfrm>
                <a:off x="4935" y="2035"/>
                <a:ext cx="51" cy="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22" name="Oval 1798"/>
              <p:cNvSpPr>
                <a:spLocks noChangeArrowheads="1"/>
              </p:cNvSpPr>
              <p:nvPr/>
            </p:nvSpPr>
            <p:spPr bwMode="auto">
              <a:xfrm>
                <a:off x="4867" y="2100"/>
                <a:ext cx="45" cy="50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23" name="Oval 1799"/>
              <p:cNvSpPr>
                <a:spLocks noChangeArrowheads="1"/>
              </p:cNvSpPr>
              <p:nvPr/>
            </p:nvSpPr>
            <p:spPr bwMode="auto">
              <a:xfrm>
                <a:off x="4939" y="2101"/>
                <a:ext cx="42" cy="49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EAEAEA"/>
                  </a:solidFill>
                  <a:latin typeface="Times New Roman" charset="0"/>
                </a:endParaRPr>
              </a:p>
            </p:txBody>
          </p:sp>
          <p:sp>
            <p:nvSpPr>
              <p:cNvPr id="79624" name="Oval 1800"/>
              <p:cNvSpPr>
                <a:spLocks noChangeArrowheads="1"/>
              </p:cNvSpPr>
              <p:nvPr/>
            </p:nvSpPr>
            <p:spPr bwMode="auto">
              <a:xfrm>
                <a:off x="5002" y="2101"/>
                <a:ext cx="43" cy="4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25" name="Rectangle 1801"/>
              <p:cNvSpPr>
                <a:spLocks noChangeArrowheads="1"/>
              </p:cNvSpPr>
              <p:nvPr/>
            </p:nvSpPr>
            <p:spPr bwMode="auto">
              <a:xfrm>
                <a:off x="4859" y="2177"/>
                <a:ext cx="50" cy="41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26" name="Rectangle 1802"/>
              <p:cNvSpPr>
                <a:spLocks noChangeArrowheads="1"/>
              </p:cNvSpPr>
              <p:nvPr/>
            </p:nvSpPr>
            <p:spPr bwMode="auto">
              <a:xfrm>
                <a:off x="4932" y="2178"/>
                <a:ext cx="51" cy="41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27" name="Rectangle 1803"/>
              <p:cNvSpPr>
                <a:spLocks noChangeArrowheads="1"/>
              </p:cNvSpPr>
              <p:nvPr/>
            </p:nvSpPr>
            <p:spPr bwMode="auto">
              <a:xfrm>
                <a:off x="5001" y="2179"/>
                <a:ext cx="50" cy="41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28" name="Oval 1804"/>
              <p:cNvSpPr>
                <a:spLocks noChangeArrowheads="1"/>
              </p:cNvSpPr>
              <p:nvPr/>
            </p:nvSpPr>
            <p:spPr bwMode="auto">
              <a:xfrm>
                <a:off x="4800" y="2253"/>
                <a:ext cx="42" cy="4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29" name="Oval 1805"/>
              <p:cNvSpPr>
                <a:spLocks noChangeArrowheads="1"/>
              </p:cNvSpPr>
              <p:nvPr/>
            </p:nvSpPr>
            <p:spPr bwMode="auto">
              <a:xfrm>
                <a:off x="4858" y="2253"/>
                <a:ext cx="42" cy="47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30" name="Oval 1806"/>
              <p:cNvSpPr>
                <a:spLocks noChangeArrowheads="1"/>
              </p:cNvSpPr>
              <p:nvPr/>
            </p:nvSpPr>
            <p:spPr bwMode="auto">
              <a:xfrm>
                <a:off x="4912" y="2251"/>
                <a:ext cx="42" cy="4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31" name="Oval 1807"/>
              <p:cNvSpPr>
                <a:spLocks noChangeArrowheads="1"/>
              </p:cNvSpPr>
              <p:nvPr/>
            </p:nvSpPr>
            <p:spPr bwMode="auto">
              <a:xfrm>
                <a:off x="4965" y="2256"/>
                <a:ext cx="42" cy="47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32" name="Oval 1808"/>
              <p:cNvSpPr>
                <a:spLocks noChangeArrowheads="1"/>
              </p:cNvSpPr>
              <p:nvPr/>
            </p:nvSpPr>
            <p:spPr bwMode="auto">
              <a:xfrm>
                <a:off x="5018" y="2255"/>
                <a:ext cx="43" cy="4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33" name="Oval 1809"/>
              <p:cNvSpPr>
                <a:spLocks noChangeArrowheads="1"/>
              </p:cNvSpPr>
              <p:nvPr/>
            </p:nvSpPr>
            <p:spPr bwMode="auto">
              <a:xfrm>
                <a:off x="5072" y="2253"/>
                <a:ext cx="43" cy="4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34" name="Rectangle 1810"/>
              <p:cNvSpPr>
                <a:spLocks noChangeArrowheads="1"/>
              </p:cNvSpPr>
              <p:nvPr/>
            </p:nvSpPr>
            <p:spPr bwMode="auto">
              <a:xfrm>
                <a:off x="5072" y="2327"/>
                <a:ext cx="51" cy="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35" name="Freeform 1811"/>
              <p:cNvSpPr>
                <a:spLocks/>
              </p:cNvSpPr>
              <p:nvPr/>
            </p:nvSpPr>
            <p:spPr bwMode="auto">
              <a:xfrm>
                <a:off x="4891" y="2078"/>
                <a:ext cx="74" cy="1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0" y="17"/>
                  </a:cxn>
                  <a:cxn ang="0">
                    <a:pos x="0" y="18"/>
                  </a:cxn>
                </a:cxnLst>
                <a:rect l="0" t="0" r="r" b="b"/>
                <a:pathLst>
                  <a:path w="74" h="19">
                    <a:moveTo>
                      <a:pt x="73" y="0"/>
                    </a:moveTo>
                    <a:lnTo>
                      <a:pt x="0" y="17"/>
                    </a:lnTo>
                    <a:lnTo>
                      <a:pt x="0" y="18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36" name="Line 1812"/>
              <p:cNvSpPr>
                <a:spLocks noChangeShapeType="1"/>
              </p:cNvSpPr>
              <p:nvPr/>
            </p:nvSpPr>
            <p:spPr bwMode="auto">
              <a:xfrm>
                <a:off x="4961" y="2086"/>
                <a:ext cx="0" cy="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37" name="Line 1813"/>
              <p:cNvSpPr>
                <a:spLocks noChangeShapeType="1"/>
              </p:cNvSpPr>
              <p:nvPr/>
            </p:nvSpPr>
            <p:spPr bwMode="auto">
              <a:xfrm>
                <a:off x="4966" y="2085"/>
                <a:ext cx="60" cy="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38" name="Line 1814"/>
              <p:cNvSpPr>
                <a:spLocks noChangeShapeType="1"/>
              </p:cNvSpPr>
              <p:nvPr/>
            </p:nvSpPr>
            <p:spPr bwMode="auto">
              <a:xfrm flipH="1">
                <a:off x="4887" y="2156"/>
                <a:ext cx="1" cy="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39" name="Line 1815"/>
              <p:cNvSpPr>
                <a:spLocks noChangeShapeType="1"/>
              </p:cNvSpPr>
              <p:nvPr/>
            </p:nvSpPr>
            <p:spPr bwMode="auto">
              <a:xfrm>
                <a:off x="4961" y="2158"/>
                <a:ext cx="0" cy="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40" name="Line 1816"/>
              <p:cNvSpPr>
                <a:spLocks noChangeShapeType="1"/>
              </p:cNvSpPr>
              <p:nvPr/>
            </p:nvSpPr>
            <p:spPr bwMode="auto">
              <a:xfrm>
                <a:off x="5026" y="2156"/>
                <a:ext cx="0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41" name="Line 1817"/>
              <p:cNvSpPr>
                <a:spLocks noChangeShapeType="1"/>
              </p:cNvSpPr>
              <p:nvPr/>
            </p:nvSpPr>
            <p:spPr bwMode="auto">
              <a:xfrm flipH="1">
                <a:off x="4823" y="2226"/>
                <a:ext cx="63" cy="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42" name="Line 1818"/>
              <p:cNvSpPr>
                <a:spLocks noChangeShapeType="1"/>
              </p:cNvSpPr>
              <p:nvPr/>
            </p:nvSpPr>
            <p:spPr bwMode="auto">
              <a:xfrm>
                <a:off x="4882" y="2225"/>
                <a:ext cx="0" cy="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43" name="Line 1819"/>
              <p:cNvSpPr>
                <a:spLocks noChangeShapeType="1"/>
              </p:cNvSpPr>
              <p:nvPr/>
            </p:nvSpPr>
            <p:spPr bwMode="auto">
              <a:xfrm flipH="1">
                <a:off x="4938" y="2228"/>
                <a:ext cx="22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44" name="Freeform 1820"/>
              <p:cNvSpPr>
                <a:spLocks/>
              </p:cNvSpPr>
              <p:nvPr/>
            </p:nvSpPr>
            <p:spPr bwMode="auto">
              <a:xfrm>
                <a:off x="4960" y="2221"/>
                <a:ext cx="28" cy="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7" y="30"/>
                  </a:cxn>
                  <a:cxn ang="0">
                    <a:pos x="27" y="29"/>
                  </a:cxn>
                </a:cxnLst>
                <a:rect l="0" t="0" r="r" b="b"/>
                <a:pathLst>
                  <a:path w="28" h="31">
                    <a:moveTo>
                      <a:pt x="0" y="0"/>
                    </a:moveTo>
                    <a:lnTo>
                      <a:pt x="27" y="30"/>
                    </a:lnTo>
                    <a:lnTo>
                      <a:pt x="27" y="2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45" name="Line 1821"/>
              <p:cNvSpPr>
                <a:spLocks noChangeShapeType="1"/>
              </p:cNvSpPr>
              <p:nvPr/>
            </p:nvSpPr>
            <p:spPr bwMode="auto">
              <a:xfrm>
                <a:off x="5035" y="2225"/>
                <a:ext cx="6" cy="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46" name="Line 1822"/>
              <p:cNvSpPr>
                <a:spLocks noChangeShapeType="1"/>
              </p:cNvSpPr>
              <p:nvPr/>
            </p:nvSpPr>
            <p:spPr bwMode="auto">
              <a:xfrm>
                <a:off x="5033" y="2227"/>
                <a:ext cx="63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47" name="Line 1823"/>
              <p:cNvSpPr>
                <a:spLocks noChangeShapeType="1"/>
              </p:cNvSpPr>
              <p:nvPr/>
            </p:nvSpPr>
            <p:spPr bwMode="auto">
              <a:xfrm>
                <a:off x="5097" y="2308"/>
                <a:ext cx="0" cy="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</p:grpSp>
        <p:grpSp>
          <p:nvGrpSpPr>
            <p:cNvPr id="21" name="Group 1824"/>
            <p:cNvGrpSpPr>
              <a:grpSpLocks/>
            </p:cNvGrpSpPr>
            <p:nvPr/>
          </p:nvGrpSpPr>
          <p:grpSpPr bwMode="auto">
            <a:xfrm>
              <a:off x="4819" y="2668"/>
              <a:ext cx="324" cy="320"/>
              <a:chOff x="4800" y="2691"/>
              <a:chExt cx="323" cy="332"/>
            </a:xfrm>
          </p:grpSpPr>
          <p:sp>
            <p:nvSpPr>
              <p:cNvPr id="79649" name="Rectangle 1825"/>
              <p:cNvSpPr>
                <a:spLocks noChangeArrowheads="1"/>
              </p:cNvSpPr>
              <p:nvPr/>
            </p:nvSpPr>
            <p:spPr bwMode="auto">
              <a:xfrm>
                <a:off x="4935" y="2691"/>
                <a:ext cx="51" cy="41"/>
              </a:xfrm>
              <a:prstGeom prst="rect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50" name="Oval 1826"/>
              <p:cNvSpPr>
                <a:spLocks noChangeArrowheads="1"/>
              </p:cNvSpPr>
              <p:nvPr/>
            </p:nvSpPr>
            <p:spPr bwMode="auto">
              <a:xfrm>
                <a:off x="4867" y="2756"/>
                <a:ext cx="45" cy="50"/>
              </a:xfrm>
              <a:prstGeom prst="ellipse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51" name="Oval 1827"/>
              <p:cNvSpPr>
                <a:spLocks noChangeArrowheads="1"/>
              </p:cNvSpPr>
              <p:nvPr/>
            </p:nvSpPr>
            <p:spPr bwMode="auto">
              <a:xfrm>
                <a:off x="4939" y="2757"/>
                <a:ext cx="42" cy="49"/>
              </a:xfrm>
              <a:prstGeom prst="ellipse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52" name="Oval 1828"/>
              <p:cNvSpPr>
                <a:spLocks noChangeArrowheads="1"/>
              </p:cNvSpPr>
              <p:nvPr/>
            </p:nvSpPr>
            <p:spPr bwMode="auto">
              <a:xfrm>
                <a:off x="5002" y="2757"/>
                <a:ext cx="43" cy="48"/>
              </a:xfrm>
              <a:prstGeom prst="ellipse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53" name="Rectangle 1829"/>
              <p:cNvSpPr>
                <a:spLocks noChangeArrowheads="1"/>
              </p:cNvSpPr>
              <p:nvPr/>
            </p:nvSpPr>
            <p:spPr bwMode="auto">
              <a:xfrm>
                <a:off x="4859" y="2834"/>
                <a:ext cx="50" cy="40"/>
              </a:xfrm>
              <a:prstGeom prst="rect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54" name="Rectangle 1830"/>
              <p:cNvSpPr>
                <a:spLocks noChangeArrowheads="1"/>
              </p:cNvSpPr>
              <p:nvPr/>
            </p:nvSpPr>
            <p:spPr bwMode="auto">
              <a:xfrm>
                <a:off x="4932" y="2834"/>
                <a:ext cx="51" cy="42"/>
              </a:xfrm>
              <a:prstGeom prst="rect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55" name="Rectangle 1831"/>
              <p:cNvSpPr>
                <a:spLocks noChangeArrowheads="1"/>
              </p:cNvSpPr>
              <p:nvPr/>
            </p:nvSpPr>
            <p:spPr bwMode="auto">
              <a:xfrm>
                <a:off x="5001" y="2836"/>
                <a:ext cx="50" cy="40"/>
              </a:xfrm>
              <a:prstGeom prst="rect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56" name="Oval 1832"/>
              <p:cNvSpPr>
                <a:spLocks noChangeArrowheads="1"/>
              </p:cNvSpPr>
              <p:nvPr/>
            </p:nvSpPr>
            <p:spPr bwMode="auto">
              <a:xfrm>
                <a:off x="4800" y="2910"/>
                <a:ext cx="42" cy="48"/>
              </a:xfrm>
              <a:prstGeom prst="ellipse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57" name="Oval 1833"/>
              <p:cNvSpPr>
                <a:spLocks noChangeArrowheads="1"/>
              </p:cNvSpPr>
              <p:nvPr/>
            </p:nvSpPr>
            <p:spPr bwMode="auto">
              <a:xfrm>
                <a:off x="4858" y="2909"/>
                <a:ext cx="42" cy="47"/>
              </a:xfrm>
              <a:prstGeom prst="ellipse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58" name="Oval 1834"/>
              <p:cNvSpPr>
                <a:spLocks noChangeArrowheads="1"/>
              </p:cNvSpPr>
              <p:nvPr/>
            </p:nvSpPr>
            <p:spPr bwMode="auto">
              <a:xfrm>
                <a:off x="4912" y="2908"/>
                <a:ext cx="42" cy="48"/>
              </a:xfrm>
              <a:prstGeom prst="ellipse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59" name="Oval 1835"/>
              <p:cNvSpPr>
                <a:spLocks noChangeArrowheads="1"/>
              </p:cNvSpPr>
              <p:nvPr/>
            </p:nvSpPr>
            <p:spPr bwMode="auto">
              <a:xfrm>
                <a:off x="4965" y="2912"/>
                <a:ext cx="42" cy="48"/>
              </a:xfrm>
              <a:prstGeom prst="ellipse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60" name="Oval 1836"/>
              <p:cNvSpPr>
                <a:spLocks noChangeArrowheads="1"/>
              </p:cNvSpPr>
              <p:nvPr/>
            </p:nvSpPr>
            <p:spPr bwMode="auto">
              <a:xfrm>
                <a:off x="5018" y="2911"/>
                <a:ext cx="43" cy="48"/>
              </a:xfrm>
              <a:prstGeom prst="ellipse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61" name="Oval 1837"/>
              <p:cNvSpPr>
                <a:spLocks noChangeArrowheads="1"/>
              </p:cNvSpPr>
              <p:nvPr/>
            </p:nvSpPr>
            <p:spPr bwMode="auto">
              <a:xfrm>
                <a:off x="5072" y="2910"/>
                <a:ext cx="43" cy="48"/>
              </a:xfrm>
              <a:prstGeom prst="ellipse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62" name="Rectangle 1838"/>
              <p:cNvSpPr>
                <a:spLocks noChangeArrowheads="1"/>
              </p:cNvSpPr>
              <p:nvPr/>
            </p:nvSpPr>
            <p:spPr bwMode="auto">
              <a:xfrm>
                <a:off x="5072" y="2983"/>
                <a:ext cx="51" cy="40"/>
              </a:xfrm>
              <a:prstGeom prst="rect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63" name="Freeform 1839"/>
              <p:cNvSpPr>
                <a:spLocks/>
              </p:cNvSpPr>
              <p:nvPr/>
            </p:nvSpPr>
            <p:spPr bwMode="auto">
              <a:xfrm>
                <a:off x="4891" y="2733"/>
                <a:ext cx="74" cy="21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0" y="18"/>
                  </a:cxn>
                  <a:cxn ang="0">
                    <a:pos x="0" y="20"/>
                  </a:cxn>
                </a:cxnLst>
                <a:rect l="0" t="0" r="r" b="b"/>
                <a:pathLst>
                  <a:path w="74" h="21">
                    <a:moveTo>
                      <a:pt x="73" y="0"/>
                    </a:moveTo>
                    <a:lnTo>
                      <a:pt x="0" y="18"/>
                    </a:lnTo>
                    <a:lnTo>
                      <a:pt x="0" y="2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64" name="Line 1840"/>
              <p:cNvSpPr>
                <a:spLocks noChangeShapeType="1"/>
              </p:cNvSpPr>
              <p:nvPr/>
            </p:nvSpPr>
            <p:spPr bwMode="auto">
              <a:xfrm>
                <a:off x="4961" y="2740"/>
                <a:ext cx="0" cy="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65" name="Line 1841"/>
              <p:cNvSpPr>
                <a:spLocks noChangeShapeType="1"/>
              </p:cNvSpPr>
              <p:nvPr/>
            </p:nvSpPr>
            <p:spPr bwMode="auto">
              <a:xfrm>
                <a:off x="4966" y="2740"/>
                <a:ext cx="57" cy="1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66" name="Line 1842"/>
              <p:cNvSpPr>
                <a:spLocks noChangeShapeType="1"/>
              </p:cNvSpPr>
              <p:nvPr/>
            </p:nvSpPr>
            <p:spPr bwMode="auto">
              <a:xfrm>
                <a:off x="4888" y="2810"/>
                <a:ext cx="0" cy="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67" name="Line 1843"/>
              <p:cNvSpPr>
                <a:spLocks noChangeShapeType="1"/>
              </p:cNvSpPr>
              <p:nvPr/>
            </p:nvSpPr>
            <p:spPr bwMode="auto">
              <a:xfrm>
                <a:off x="4959" y="2811"/>
                <a:ext cx="0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68" name="Line 1844"/>
              <p:cNvSpPr>
                <a:spLocks noChangeShapeType="1"/>
              </p:cNvSpPr>
              <p:nvPr/>
            </p:nvSpPr>
            <p:spPr bwMode="auto">
              <a:xfrm>
                <a:off x="5026" y="2812"/>
                <a:ext cx="0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69" name="Line 1845"/>
              <p:cNvSpPr>
                <a:spLocks noChangeShapeType="1"/>
              </p:cNvSpPr>
              <p:nvPr/>
            </p:nvSpPr>
            <p:spPr bwMode="auto">
              <a:xfrm flipH="1">
                <a:off x="4825" y="2882"/>
                <a:ext cx="57" cy="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70" name="Line 1846"/>
              <p:cNvSpPr>
                <a:spLocks noChangeShapeType="1"/>
              </p:cNvSpPr>
              <p:nvPr/>
            </p:nvSpPr>
            <p:spPr bwMode="auto">
              <a:xfrm>
                <a:off x="4882" y="2877"/>
                <a:ext cx="0" cy="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71" name="Line 1847"/>
              <p:cNvSpPr>
                <a:spLocks noChangeShapeType="1"/>
              </p:cNvSpPr>
              <p:nvPr/>
            </p:nvSpPr>
            <p:spPr bwMode="auto">
              <a:xfrm flipH="1">
                <a:off x="4942" y="2883"/>
                <a:ext cx="18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72" name="Freeform 1848"/>
              <p:cNvSpPr>
                <a:spLocks/>
              </p:cNvSpPr>
              <p:nvPr/>
            </p:nvSpPr>
            <p:spPr bwMode="auto">
              <a:xfrm>
                <a:off x="4960" y="2876"/>
                <a:ext cx="28" cy="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7" y="31"/>
                  </a:cxn>
                  <a:cxn ang="0">
                    <a:pos x="27" y="29"/>
                  </a:cxn>
                </a:cxnLst>
                <a:rect l="0" t="0" r="r" b="b"/>
                <a:pathLst>
                  <a:path w="28" h="32">
                    <a:moveTo>
                      <a:pt x="0" y="0"/>
                    </a:moveTo>
                    <a:lnTo>
                      <a:pt x="27" y="31"/>
                    </a:lnTo>
                    <a:lnTo>
                      <a:pt x="27" y="2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73" name="Line 1849"/>
              <p:cNvSpPr>
                <a:spLocks noChangeShapeType="1"/>
              </p:cNvSpPr>
              <p:nvPr/>
            </p:nvSpPr>
            <p:spPr bwMode="auto">
              <a:xfrm>
                <a:off x="5035" y="2881"/>
                <a:ext cx="6" cy="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74" name="Line 1850"/>
              <p:cNvSpPr>
                <a:spLocks noChangeShapeType="1"/>
              </p:cNvSpPr>
              <p:nvPr/>
            </p:nvSpPr>
            <p:spPr bwMode="auto">
              <a:xfrm>
                <a:off x="5038" y="2886"/>
                <a:ext cx="59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75" name="Line 1851"/>
              <p:cNvSpPr>
                <a:spLocks noChangeShapeType="1"/>
              </p:cNvSpPr>
              <p:nvPr/>
            </p:nvSpPr>
            <p:spPr bwMode="auto">
              <a:xfrm>
                <a:off x="5097" y="2964"/>
                <a:ext cx="0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</p:grpSp>
        <p:grpSp>
          <p:nvGrpSpPr>
            <p:cNvPr id="22" name="Group 1852"/>
            <p:cNvGrpSpPr>
              <a:grpSpLocks/>
            </p:cNvGrpSpPr>
            <p:nvPr/>
          </p:nvGrpSpPr>
          <p:grpSpPr bwMode="auto">
            <a:xfrm>
              <a:off x="4177" y="3344"/>
              <a:ext cx="206" cy="269"/>
              <a:chOff x="4158" y="3393"/>
              <a:chExt cx="206" cy="279"/>
            </a:xfrm>
          </p:grpSpPr>
          <p:sp>
            <p:nvSpPr>
              <p:cNvPr id="79677" name="Rectangle 1853"/>
              <p:cNvSpPr>
                <a:spLocks noChangeArrowheads="1"/>
              </p:cNvSpPr>
              <p:nvPr/>
            </p:nvSpPr>
            <p:spPr bwMode="auto">
              <a:xfrm>
                <a:off x="4158" y="3393"/>
                <a:ext cx="206" cy="279"/>
              </a:xfrm>
              <a:prstGeom prst="rect">
                <a:avLst/>
              </a:prstGeom>
              <a:solidFill>
                <a:srgbClr val="4040C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78" name="Line 1854"/>
              <p:cNvSpPr>
                <a:spLocks noChangeShapeType="1"/>
              </p:cNvSpPr>
              <p:nvPr/>
            </p:nvSpPr>
            <p:spPr bwMode="auto">
              <a:xfrm>
                <a:off x="4201" y="3422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79" name="Line 1855"/>
              <p:cNvSpPr>
                <a:spLocks noChangeShapeType="1"/>
              </p:cNvSpPr>
              <p:nvPr/>
            </p:nvSpPr>
            <p:spPr bwMode="auto">
              <a:xfrm>
                <a:off x="4201" y="3437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80" name="Line 1856"/>
              <p:cNvSpPr>
                <a:spLocks noChangeShapeType="1"/>
              </p:cNvSpPr>
              <p:nvPr/>
            </p:nvSpPr>
            <p:spPr bwMode="auto">
              <a:xfrm>
                <a:off x="4201" y="3453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81" name="Line 1857"/>
              <p:cNvSpPr>
                <a:spLocks noChangeShapeType="1"/>
              </p:cNvSpPr>
              <p:nvPr/>
            </p:nvSpPr>
            <p:spPr bwMode="auto">
              <a:xfrm>
                <a:off x="4201" y="3469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82" name="Line 1858"/>
              <p:cNvSpPr>
                <a:spLocks noChangeShapeType="1"/>
              </p:cNvSpPr>
              <p:nvPr/>
            </p:nvSpPr>
            <p:spPr bwMode="auto">
              <a:xfrm>
                <a:off x="4201" y="3485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83" name="Line 1859"/>
              <p:cNvSpPr>
                <a:spLocks noChangeShapeType="1"/>
              </p:cNvSpPr>
              <p:nvPr/>
            </p:nvSpPr>
            <p:spPr bwMode="auto">
              <a:xfrm>
                <a:off x="4201" y="3500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84" name="Line 1860"/>
              <p:cNvSpPr>
                <a:spLocks noChangeShapeType="1"/>
              </p:cNvSpPr>
              <p:nvPr/>
            </p:nvSpPr>
            <p:spPr bwMode="auto">
              <a:xfrm>
                <a:off x="4201" y="3515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85" name="Line 1861"/>
              <p:cNvSpPr>
                <a:spLocks noChangeShapeType="1"/>
              </p:cNvSpPr>
              <p:nvPr/>
            </p:nvSpPr>
            <p:spPr bwMode="auto">
              <a:xfrm>
                <a:off x="4201" y="3561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86" name="Line 1862"/>
              <p:cNvSpPr>
                <a:spLocks noChangeShapeType="1"/>
              </p:cNvSpPr>
              <p:nvPr/>
            </p:nvSpPr>
            <p:spPr bwMode="auto">
              <a:xfrm>
                <a:off x="4229" y="3546"/>
                <a:ext cx="10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87" name="Line 1863"/>
              <p:cNvSpPr>
                <a:spLocks noChangeShapeType="1"/>
              </p:cNvSpPr>
              <p:nvPr/>
            </p:nvSpPr>
            <p:spPr bwMode="auto">
              <a:xfrm>
                <a:off x="4229" y="3408"/>
                <a:ext cx="10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88" name="Line 1864"/>
              <p:cNvSpPr>
                <a:spLocks noChangeShapeType="1"/>
              </p:cNvSpPr>
              <p:nvPr/>
            </p:nvSpPr>
            <p:spPr bwMode="auto">
              <a:xfrm>
                <a:off x="4201" y="3576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89" name="Line 1865"/>
              <p:cNvSpPr>
                <a:spLocks noChangeShapeType="1"/>
              </p:cNvSpPr>
              <p:nvPr/>
            </p:nvSpPr>
            <p:spPr bwMode="auto">
              <a:xfrm>
                <a:off x="4201" y="3592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90" name="Line 1866"/>
              <p:cNvSpPr>
                <a:spLocks noChangeShapeType="1"/>
              </p:cNvSpPr>
              <p:nvPr/>
            </p:nvSpPr>
            <p:spPr bwMode="auto">
              <a:xfrm>
                <a:off x="4201" y="3607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91" name="Line 1867"/>
              <p:cNvSpPr>
                <a:spLocks noChangeShapeType="1"/>
              </p:cNvSpPr>
              <p:nvPr/>
            </p:nvSpPr>
            <p:spPr bwMode="auto">
              <a:xfrm>
                <a:off x="4201" y="3622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92" name="Line 1868"/>
              <p:cNvSpPr>
                <a:spLocks noChangeShapeType="1"/>
              </p:cNvSpPr>
              <p:nvPr/>
            </p:nvSpPr>
            <p:spPr bwMode="auto">
              <a:xfrm>
                <a:off x="4201" y="3638"/>
                <a:ext cx="13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</p:grpSp>
        <p:grpSp>
          <p:nvGrpSpPr>
            <p:cNvPr id="23" name="Group 1869"/>
            <p:cNvGrpSpPr>
              <a:grpSpLocks/>
            </p:cNvGrpSpPr>
            <p:nvPr/>
          </p:nvGrpSpPr>
          <p:grpSpPr bwMode="auto">
            <a:xfrm>
              <a:off x="3470" y="3344"/>
              <a:ext cx="206" cy="269"/>
              <a:chOff x="3452" y="3393"/>
              <a:chExt cx="206" cy="279"/>
            </a:xfrm>
          </p:grpSpPr>
          <p:sp>
            <p:nvSpPr>
              <p:cNvPr id="79694" name="Rectangle 1870"/>
              <p:cNvSpPr>
                <a:spLocks noChangeArrowheads="1"/>
              </p:cNvSpPr>
              <p:nvPr/>
            </p:nvSpPr>
            <p:spPr bwMode="auto">
              <a:xfrm>
                <a:off x="3452" y="3393"/>
                <a:ext cx="206" cy="279"/>
              </a:xfrm>
              <a:prstGeom prst="rect">
                <a:avLst/>
              </a:prstGeom>
              <a:solidFill>
                <a:srgbClr val="4040C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95" name="Line 1871"/>
              <p:cNvSpPr>
                <a:spLocks noChangeShapeType="1"/>
              </p:cNvSpPr>
              <p:nvPr/>
            </p:nvSpPr>
            <p:spPr bwMode="auto">
              <a:xfrm>
                <a:off x="3496" y="3421"/>
                <a:ext cx="13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96" name="Line 1872"/>
              <p:cNvSpPr>
                <a:spLocks noChangeShapeType="1"/>
              </p:cNvSpPr>
              <p:nvPr/>
            </p:nvSpPr>
            <p:spPr bwMode="auto">
              <a:xfrm>
                <a:off x="3496" y="3436"/>
                <a:ext cx="13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97" name="Line 1873"/>
              <p:cNvSpPr>
                <a:spLocks noChangeShapeType="1"/>
              </p:cNvSpPr>
              <p:nvPr/>
            </p:nvSpPr>
            <p:spPr bwMode="auto">
              <a:xfrm>
                <a:off x="3496" y="3452"/>
                <a:ext cx="13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98" name="Line 1874"/>
              <p:cNvSpPr>
                <a:spLocks noChangeShapeType="1"/>
              </p:cNvSpPr>
              <p:nvPr/>
            </p:nvSpPr>
            <p:spPr bwMode="auto">
              <a:xfrm>
                <a:off x="3496" y="3467"/>
                <a:ext cx="13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699" name="Line 1875"/>
              <p:cNvSpPr>
                <a:spLocks noChangeShapeType="1"/>
              </p:cNvSpPr>
              <p:nvPr/>
            </p:nvSpPr>
            <p:spPr bwMode="auto">
              <a:xfrm>
                <a:off x="3496" y="3483"/>
                <a:ext cx="13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00" name="Line 1876"/>
              <p:cNvSpPr>
                <a:spLocks noChangeShapeType="1"/>
              </p:cNvSpPr>
              <p:nvPr/>
            </p:nvSpPr>
            <p:spPr bwMode="auto">
              <a:xfrm>
                <a:off x="3496" y="3498"/>
                <a:ext cx="13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01" name="Line 1877"/>
              <p:cNvSpPr>
                <a:spLocks noChangeShapeType="1"/>
              </p:cNvSpPr>
              <p:nvPr/>
            </p:nvSpPr>
            <p:spPr bwMode="auto">
              <a:xfrm>
                <a:off x="3496" y="3514"/>
                <a:ext cx="13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02" name="Line 1878"/>
              <p:cNvSpPr>
                <a:spLocks noChangeShapeType="1"/>
              </p:cNvSpPr>
              <p:nvPr/>
            </p:nvSpPr>
            <p:spPr bwMode="auto">
              <a:xfrm>
                <a:off x="3496" y="3560"/>
                <a:ext cx="13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03" name="Line 1879"/>
              <p:cNvSpPr>
                <a:spLocks noChangeShapeType="1"/>
              </p:cNvSpPr>
              <p:nvPr/>
            </p:nvSpPr>
            <p:spPr bwMode="auto">
              <a:xfrm>
                <a:off x="3524" y="3545"/>
                <a:ext cx="10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04" name="Line 1880"/>
              <p:cNvSpPr>
                <a:spLocks noChangeShapeType="1"/>
              </p:cNvSpPr>
              <p:nvPr/>
            </p:nvSpPr>
            <p:spPr bwMode="auto">
              <a:xfrm>
                <a:off x="3524" y="3407"/>
                <a:ext cx="10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05" name="Line 1881"/>
              <p:cNvSpPr>
                <a:spLocks noChangeShapeType="1"/>
              </p:cNvSpPr>
              <p:nvPr/>
            </p:nvSpPr>
            <p:spPr bwMode="auto">
              <a:xfrm>
                <a:off x="3496" y="3575"/>
                <a:ext cx="13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06" name="Line 1882"/>
              <p:cNvSpPr>
                <a:spLocks noChangeShapeType="1"/>
              </p:cNvSpPr>
              <p:nvPr/>
            </p:nvSpPr>
            <p:spPr bwMode="auto">
              <a:xfrm>
                <a:off x="3496" y="3591"/>
                <a:ext cx="13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07" name="Line 1883"/>
              <p:cNvSpPr>
                <a:spLocks noChangeShapeType="1"/>
              </p:cNvSpPr>
              <p:nvPr/>
            </p:nvSpPr>
            <p:spPr bwMode="auto">
              <a:xfrm>
                <a:off x="3496" y="3607"/>
                <a:ext cx="13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08" name="Line 1884"/>
              <p:cNvSpPr>
                <a:spLocks noChangeShapeType="1"/>
              </p:cNvSpPr>
              <p:nvPr/>
            </p:nvSpPr>
            <p:spPr bwMode="auto">
              <a:xfrm>
                <a:off x="3496" y="3621"/>
                <a:ext cx="13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09" name="Line 1885"/>
              <p:cNvSpPr>
                <a:spLocks noChangeShapeType="1"/>
              </p:cNvSpPr>
              <p:nvPr/>
            </p:nvSpPr>
            <p:spPr bwMode="auto">
              <a:xfrm>
                <a:off x="3496" y="3637"/>
                <a:ext cx="13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</p:grpSp>
        <p:sp>
          <p:nvSpPr>
            <p:cNvPr id="79711" name="Rectangle 1887"/>
            <p:cNvSpPr>
              <a:spLocks noChangeArrowheads="1"/>
            </p:cNvSpPr>
            <p:nvPr/>
          </p:nvSpPr>
          <p:spPr bwMode="auto">
            <a:xfrm>
              <a:off x="4803" y="3830"/>
              <a:ext cx="354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CC"/>
                  </a:solidFill>
                </a:rPr>
                <a:t>STRATEGY</a:t>
              </a:r>
              <a:endParaRPr lang="en-US" sz="600" b="1">
                <a:solidFill>
                  <a:srgbClr val="FFFFCC"/>
                </a:solidFill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>
                  <a:solidFill>
                    <a:srgbClr val="FFFFCC"/>
                  </a:solidFill>
                </a:rPr>
                <a:t>Implementation</a:t>
              </a:r>
            </a:p>
          </p:txBody>
        </p:sp>
        <p:sp>
          <p:nvSpPr>
            <p:cNvPr id="79712" name="Rectangle 1888"/>
            <p:cNvSpPr>
              <a:spLocks noChangeArrowheads="1"/>
            </p:cNvSpPr>
            <p:nvPr/>
          </p:nvSpPr>
          <p:spPr bwMode="auto">
            <a:xfrm>
              <a:off x="4686" y="1300"/>
              <a:ext cx="41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000000"/>
                  </a:solidFill>
                </a:rPr>
                <a:t>e.g., Business Plan</a:t>
              </a:r>
            </a:p>
          </p:txBody>
        </p:sp>
        <p:grpSp>
          <p:nvGrpSpPr>
            <p:cNvPr id="24" name="Group 1889"/>
            <p:cNvGrpSpPr>
              <a:grpSpLocks/>
            </p:cNvGrpSpPr>
            <p:nvPr/>
          </p:nvGrpSpPr>
          <p:grpSpPr bwMode="auto">
            <a:xfrm>
              <a:off x="1282" y="841"/>
              <a:ext cx="208" cy="269"/>
              <a:chOff x="1267" y="794"/>
              <a:chExt cx="208" cy="280"/>
            </a:xfrm>
          </p:grpSpPr>
          <p:sp>
            <p:nvSpPr>
              <p:cNvPr id="79714" name="Rectangle 1890"/>
              <p:cNvSpPr>
                <a:spLocks noChangeArrowheads="1"/>
              </p:cNvSpPr>
              <p:nvPr/>
            </p:nvSpPr>
            <p:spPr bwMode="auto">
              <a:xfrm>
                <a:off x="1267" y="794"/>
                <a:ext cx="208" cy="280"/>
              </a:xfrm>
              <a:prstGeom prst="rect">
                <a:avLst/>
              </a:prstGeom>
              <a:solidFill>
                <a:srgbClr val="E1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15" name="Line 1891"/>
              <p:cNvSpPr>
                <a:spLocks noChangeShapeType="1"/>
              </p:cNvSpPr>
              <p:nvPr/>
            </p:nvSpPr>
            <p:spPr bwMode="auto">
              <a:xfrm>
                <a:off x="1308" y="827"/>
                <a:ext cx="13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16" name="Line 1892"/>
              <p:cNvSpPr>
                <a:spLocks noChangeShapeType="1"/>
              </p:cNvSpPr>
              <p:nvPr/>
            </p:nvSpPr>
            <p:spPr bwMode="auto">
              <a:xfrm>
                <a:off x="1308" y="842"/>
                <a:ext cx="13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17" name="Line 1893"/>
              <p:cNvSpPr>
                <a:spLocks noChangeShapeType="1"/>
              </p:cNvSpPr>
              <p:nvPr/>
            </p:nvSpPr>
            <p:spPr bwMode="auto">
              <a:xfrm>
                <a:off x="1308" y="857"/>
                <a:ext cx="13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18" name="Line 1894"/>
              <p:cNvSpPr>
                <a:spLocks noChangeShapeType="1"/>
              </p:cNvSpPr>
              <p:nvPr/>
            </p:nvSpPr>
            <p:spPr bwMode="auto">
              <a:xfrm>
                <a:off x="1308" y="873"/>
                <a:ext cx="13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19" name="Line 1895"/>
              <p:cNvSpPr>
                <a:spLocks noChangeShapeType="1"/>
              </p:cNvSpPr>
              <p:nvPr/>
            </p:nvSpPr>
            <p:spPr bwMode="auto">
              <a:xfrm>
                <a:off x="1308" y="888"/>
                <a:ext cx="13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20" name="Line 1896"/>
              <p:cNvSpPr>
                <a:spLocks noChangeShapeType="1"/>
              </p:cNvSpPr>
              <p:nvPr/>
            </p:nvSpPr>
            <p:spPr bwMode="auto">
              <a:xfrm>
                <a:off x="1308" y="904"/>
                <a:ext cx="13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21" name="Line 1897"/>
              <p:cNvSpPr>
                <a:spLocks noChangeShapeType="1"/>
              </p:cNvSpPr>
              <p:nvPr/>
            </p:nvSpPr>
            <p:spPr bwMode="auto">
              <a:xfrm>
                <a:off x="1308" y="919"/>
                <a:ext cx="13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22" name="Line 1898"/>
              <p:cNvSpPr>
                <a:spLocks noChangeShapeType="1"/>
              </p:cNvSpPr>
              <p:nvPr/>
            </p:nvSpPr>
            <p:spPr bwMode="auto">
              <a:xfrm>
                <a:off x="1308" y="965"/>
                <a:ext cx="13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23" name="Line 1899"/>
              <p:cNvSpPr>
                <a:spLocks noChangeShapeType="1"/>
              </p:cNvSpPr>
              <p:nvPr/>
            </p:nvSpPr>
            <p:spPr bwMode="auto">
              <a:xfrm>
                <a:off x="1337" y="951"/>
                <a:ext cx="109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24" name="Line 1900"/>
              <p:cNvSpPr>
                <a:spLocks noChangeShapeType="1"/>
              </p:cNvSpPr>
              <p:nvPr/>
            </p:nvSpPr>
            <p:spPr bwMode="auto">
              <a:xfrm>
                <a:off x="1308" y="981"/>
                <a:ext cx="13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25" name="Line 1901"/>
              <p:cNvSpPr>
                <a:spLocks noChangeShapeType="1"/>
              </p:cNvSpPr>
              <p:nvPr/>
            </p:nvSpPr>
            <p:spPr bwMode="auto">
              <a:xfrm>
                <a:off x="1308" y="997"/>
                <a:ext cx="13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26" name="Line 1902"/>
              <p:cNvSpPr>
                <a:spLocks noChangeShapeType="1"/>
              </p:cNvSpPr>
              <p:nvPr/>
            </p:nvSpPr>
            <p:spPr bwMode="auto">
              <a:xfrm>
                <a:off x="1308" y="1012"/>
                <a:ext cx="13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27" name="Line 1903"/>
              <p:cNvSpPr>
                <a:spLocks noChangeShapeType="1"/>
              </p:cNvSpPr>
              <p:nvPr/>
            </p:nvSpPr>
            <p:spPr bwMode="auto">
              <a:xfrm>
                <a:off x="1308" y="1026"/>
                <a:ext cx="13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28" name="Line 1904"/>
              <p:cNvSpPr>
                <a:spLocks noChangeShapeType="1"/>
              </p:cNvSpPr>
              <p:nvPr/>
            </p:nvSpPr>
            <p:spPr bwMode="auto">
              <a:xfrm>
                <a:off x="1308" y="1043"/>
                <a:ext cx="13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29" name="Line 1905"/>
              <p:cNvSpPr>
                <a:spLocks noChangeShapeType="1"/>
              </p:cNvSpPr>
              <p:nvPr/>
            </p:nvSpPr>
            <p:spPr bwMode="auto">
              <a:xfrm>
                <a:off x="1337" y="811"/>
                <a:ext cx="109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</p:grpSp>
        <p:sp>
          <p:nvSpPr>
            <p:cNvPr id="79730" name="Line 1906"/>
            <p:cNvSpPr>
              <a:spLocks noChangeShapeType="1"/>
            </p:cNvSpPr>
            <p:nvPr/>
          </p:nvSpPr>
          <p:spPr bwMode="auto">
            <a:xfrm flipV="1">
              <a:off x="3200" y="460"/>
              <a:ext cx="0" cy="35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endParaRPr>
            </a:p>
          </p:txBody>
        </p:sp>
        <p:sp>
          <p:nvSpPr>
            <p:cNvPr id="79731" name="Rectangle 1907"/>
            <p:cNvSpPr>
              <a:spLocks noChangeArrowheads="1"/>
            </p:cNvSpPr>
            <p:nvPr/>
          </p:nvSpPr>
          <p:spPr bwMode="auto">
            <a:xfrm>
              <a:off x="358" y="454"/>
              <a:ext cx="5014" cy="35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endParaRPr>
            </a:p>
          </p:txBody>
        </p:sp>
        <p:sp>
          <p:nvSpPr>
            <p:cNvPr id="79732" name="Line 1908"/>
            <p:cNvSpPr>
              <a:spLocks noChangeShapeType="1"/>
            </p:cNvSpPr>
            <p:nvPr/>
          </p:nvSpPr>
          <p:spPr bwMode="auto">
            <a:xfrm flipV="1">
              <a:off x="1036" y="455"/>
              <a:ext cx="0" cy="35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endParaRPr>
            </a:p>
          </p:txBody>
        </p:sp>
        <p:sp>
          <p:nvSpPr>
            <p:cNvPr id="79733" name="Line 1909"/>
            <p:cNvSpPr>
              <a:spLocks noChangeShapeType="1"/>
            </p:cNvSpPr>
            <p:nvPr/>
          </p:nvSpPr>
          <p:spPr bwMode="auto">
            <a:xfrm flipV="1">
              <a:off x="1761" y="457"/>
              <a:ext cx="0" cy="35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endParaRPr>
            </a:p>
          </p:txBody>
        </p:sp>
        <p:sp>
          <p:nvSpPr>
            <p:cNvPr id="79734" name="Line 1910"/>
            <p:cNvSpPr>
              <a:spLocks noChangeShapeType="1"/>
            </p:cNvSpPr>
            <p:nvPr/>
          </p:nvSpPr>
          <p:spPr bwMode="auto">
            <a:xfrm flipV="1">
              <a:off x="2481" y="461"/>
              <a:ext cx="0" cy="35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endParaRPr>
            </a:p>
          </p:txBody>
        </p:sp>
        <p:sp>
          <p:nvSpPr>
            <p:cNvPr id="79735" name="Line 1911"/>
            <p:cNvSpPr>
              <a:spLocks noChangeShapeType="1"/>
            </p:cNvSpPr>
            <p:nvPr/>
          </p:nvSpPr>
          <p:spPr bwMode="auto">
            <a:xfrm flipV="1">
              <a:off x="357" y="671"/>
              <a:ext cx="5015" cy="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endParaRPr>
            </a:p>
          </p:txBody>
        </p:sp>
        <p:sp>
          <p:nvSpPr>
            <p:cNvPr id="79736" name="Line 1912"/>
            <p:cNvSpPr>
              <a:spLocks noChangeShapeType="1"/>
            </p:cNvSpPr>
            <p:nvPr/>
          </p:nvSpPr>
          <p:spPr bwMode="auto">
            <a:xfrm>
              <a:off x="357" y="1285"/>
              <a:ext cx="50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endParaRPr>
            </a:p>
          </p:txBody>
        </p:sp>
        <p:sp>
          <p:nvSpPr>
            <p:cNvPr id="79738" name="Line 1914"/>
            <p:cNvSpPr>
              <a:spLocks noChangeShapeType="1"/>
            </p:cNvSpPr>
            <p:nvPr/>
          </p:nvSpPr>
          <p:spPr bwMode="auto">
            <a:xfrm>
              <a:off x="353" y="3153"/>
              <a:ext cx="50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endParaRPr>
            </a:p>
          </p:txBody>
        </p:sp>
        <p:sp>
          <p:nvSpPr>
            <p:cNvPr id="79739" name="Line 1915"/>
            <p:cNvSpPr>
              <a:spLocks noChangeShapeType="1"/>
            </p:cNvSpPr>
            <p:nvPr/>
          </p:nvSpPr>
          <p:spPr bwMode="auto">
            <a:xfrm flipV="1">
              <a:off x="4644" y="454"/>
              <a:ext cx="0" cy="35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endParaRPr>
            </a:p>
          </p:txBody>
        </p:sp>
        <p:sp>
          <p:nvSpPr>
            <p:cNvPr id="79740" name="Line 1916"/>
            <p:cNvSpPr>
              <a:spLocks noChangeShapeType="1"/>
            </p:cNvSpPr>
            <p:nvPr/>
          </p:nvSpPr>
          <p:spPr bwMode="auto">
            <a:xfrm flipV="1">
              <a:off x="3921" y="459"/>
              <a:ext cx="0" cy="35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endParaRPr>
            </a:p>
          </p:txBody>
        </p:sp>
        <p:sp>
          <p:nvSpPr>
            <p:cNvPr id="79741" name="Line 1917"/>
            <p:cNvSpPr>
              <a:spLocks noChangeShapeType="1"/>
            </p:cNvSpPr>
            <p:nvPr/>
          </p:nvSpPr>
          <p:spPr bwMode="auto">
            <a:xfrm>
              <a:off x="353" y="2525"/>
              <a:ext cx="50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endParaRPr>
            </a:p>
          </p:txBody>
        </p:sp>
        <p:sp>
          <p:nvSpPr>
            <p:cNvPr id="79742" name="Line 1918"/>
            <p:cNvSpPr>
              <a:spLocks noChangeShapeType="1"/>
            </p:cNvSpPr>
            <p:nvPr/>
          </p:nvSpPr>
          <p:spPr bwMode="auto">
            <a:xfrm>
              <a:off x="348" y="3782"/>
              <a:ext cx="503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endParaRPr>
            </a:p>
          </p:txBody>
        </p:sp>
        <p:grpSp>
          <p:nvGrpSpPr>
            <p:cNvPr id="25" name="Group 1919"/>
            <p:cNvGrpSpPr>
              <a:grpSpLocks/>
            </p:cNvGrpSpPr>
            <p:nvPr/>
          </p:nvGrpSpPr>
          <p:grpSpPr bwMode="auto">
            <a:xfrm>
              <a:off x="4046" y="1425"/>
              <a:ext cx="467" cy="328"/>
              <a:chOff x="4028" y="1401"/>
              <a:chExt cx="466" cy="340"/>
            </a:xfrm>
          </p:grpSpPr>
          <p:sp>
            <p:nvSpPr>
              <p:cNvPr id="79744" name="Freeform 1920"/>
              <p:cNvSpPr>
                <a:spLocks/>
              </p:cNvSpPr>
              <p:nvPr/>
            </p:nvSpPr>
            <p:spPr bwMode="auto">
              <a:xfrm>
                <a:off x="4043" y="1401"/>
                <a:ext cx="146" cy="28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72" y="0"/>
                  </a:cxn>
                  <a:cxn ang="0">
                    <a:pos x="90" y="1"/>
                  </a:cxn>
                  <a:cxn ang="0">
                    <a:pos x="109" y="6"/>
                  </a:cxn>
                  <a:cxn ang="0">
                    <a:pos x="145" y="27"/>
                  </a:cxn>
                </a:cxnLst>
                <a:rect l="0" t="0" r="r" b="b"/>
                <a:pathLst>
                  <a:path w="146" h="28">
                    <a:moveTo>
                      <a:pt x="0" y="27"/>
                    </a:moveTo>
                    <a:lnTo>
                      <a:pt x="72" y="0"/>
                    </a:lnTo>
                    <a:lnTo>
                      <a:pt x="90" y="1"/>
                    </a:lnTo>
                    <a:lnTo>
                      <a:pt x="109" y="6"/>
                    </a:lnTo>
                    <a:lnTo>
                      <a:pt x="145" y="27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45" name="Freeform 1921"/>
              <p:cNvSpPr>
                <a:spLocks/>
              </p:cNvSpPr>
              <p:nvPr/>
            </p:nvSpPr>
            <p:spPr bwMode="auto">
              <a:xfrm>
                <a:off x="4188" y="1426"/>
                <a:ext cx="146" cy="28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73" y="27"/>
                  </a:cxn>
                  <a:cxn ang="0">
                    <a:pos x="36" y="21"/>
                  </a:cxn>
                  <a:cxn ang="0">
                    <a:pos x="0" y="0"/>
                  </a:cxn>
                </a:cxnLst>
                <a:rect l="0" t="0" r="r" b="b"/>
                <a:pathLst>
                  <a:path w="146" h="28">
                    <a:moveTo>
                      <a:pt x="145" y="0"/>
                    </a:moveTo>
                    <a:lnTo>
                      <a:pt x="73" y="27"/>
                    </a:lnTo>
                    <a:lnTo>
                      <a:pt x="36" y="2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46" name="Line 1922"/>
              <p:cNvSpPr>
                <a:spLocks noChangeShapeType="1"/>
              </p:cNvSpPr>
              <p:nvPr/>
            </p:nvSpPr>
            <p:spPr bwMode="auto">
              <a:xfrm>
                <a:off x="4051" y="1424"/>
                <a:ext cx="28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47" name="Freeform 1923"/>
              <p:cNvSpPr>
                <a:spLocks/>
              </p:cNvSpPr>
              <p:nvPr/>
            </p:nvSpPr>
            <p:spPr bwMode="auto">
              <a:xfrm>
                <a:off x="4384" y="1402"/>
                <a:ext cx="110" cy="31"/>
              </a:xfrm>
              <a:custGeom>
                <a:avLst/>
                <a:gdLst/>
                <a:ahLst/>
                <a:cxnLst>
                  <a:cxn ang="0">
                    <a:pos x="109" y="2"/>
                  </a:cxn>
                  <a:cxn ang="0">
                    <a:pos x="103" y="1"/>
                  </a:cxn>
                  <a:cxn ang="0">
                    <a:pos x="97" y="1"/>
                  </a:cxn>
                  <a:cxn ang="0">
                    <a:pos x="90" y="0"/>
                  </a:cxn>
                  <a:cxn ang="0">
                    <a:pos x="83" y="0"/>
                  </a:cxn>
                  <a:cxn ang="0">
                    <a:pos x="77" y="0"/>
                  </a:cxn>
                  <a:cxn ang="0">
                    <a:pos x="70" y="1"/>
                  </a:cxn>
                  <a:cxn ang="0">
                    <a:pos x="64" y="2"/>
                  </a:cxn>
                  <a:cxn ang="0">
                    <a:pos x="57" y="2"/>
                  </a:cxn>
                  <a:cxn ang="0">
                    <a:pos x="51" y="4"/>
                  </a:cxn>
                  <a:cxn ang="0">
                    <a:pos x="45" y="6"/>
                  </a:cxn>
                  <a:cxn ang="0">
                    <a:pos x="38" y="8"/>
                  </a:cxn>
                  <a:cxn ang="0">
                    <a:pos x="32" y="10"/>
                  </a:cxn>
                  <a:cxn ang="0">
                    <a:pos x="26" y="13"/>
                  </a:cxn>
                  <a:cxn ang="0">
                    <a:pos x="20" y="17"/>
                  </a:cxn>
                  <a:cxn ang="0">
                    <a:pos x="14" y="20"/>
                  </a:cxn>
                  <a:cxn ang="0">
                    <a:pos x="8" y="23"/>
                  </a:cxn>
                  <a:cxn ang="0">
                    <a:pos x="3" y="27"/>
                  </a:cxn>
                  <a:cxn ang="0">
                    <a:pos x="0" y="30"/>
                  </a:cxn>
                </a:cxnLst>
                <a:rect l="0" t="0" r="r" b="b"/>
                <a:pathLst>
                  <a:path w="110" h="31">
                    <a:moveTo>
                      <a:pt x="109" y="2"/>
                    </a:moveTo>
                    <a:lnTo>
                      <a:pt x="103" y="1"/>
                    </a:lnTo>
                    <a:lnTo>
                      <a:pt x="97" y="1"/>
                    </a:lnTo>
                    <a:lnTo>
                      <a:pt x="90" y="0"/>
                    </a:lnTo>
                    <a:lnTo>
                      <a:pt x="83" y="0"/>
                    </a:lnTo>
                    <a:lnTo>
                      <a:pt x="77" y="0"/>
                    </a:lnTo>
                    <a:lnTo>
                      <a:pt x="70" y="1"/>
                    </a:lnTo>
                    <a:lnTo>
                      <a:pt x="64" y="2"/>
                    </a:lnTo>
                    <a:lnTo>
                      <a:pt x="57" y="2"/>
                    </a:lnTo>
                    <a:lnTo>
                      <a:pt x="51" y="4"/>
                    </a:lnTo>
                    <a:lnTo>
                      <a:pt x="45" y="6"/>
                    </a:lnTo>
                    <a:lnTo>
                      <a:pt x="38" y="8"/>
                    </a:lnTo>
                    <a:lnTo>
                      <a:pt x="32" y="10"/>
                    </a:lnTo>
                    <a:lnTo>
                      <a:pt x="26" y="13"/>
                    </a:lnTo>
                    <a:lnTo>
                      <a:pt x="20" y="17"/>
                    </a:lnTo>
                    <a:lnTo>
                      <a:pt x="14" y="20"/>
                    </a:lnTo>
                    <a:lnTo>
                      <a:pt x="8" y="23"/>
                    </a:lnTo>
                    <a:lnTo>
                      <a:pt x="3" y="27"/>
                    </a:lnTo>
                    <a:lnTo>
                      <a:pt x="0" y="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48" name="Freeform 1924"/>
              <p:cNvSpPr>
                <a:spLocks/>
              </p:cNvSpPr>
              <p:nvPr/>
            </p:nvSpPr>
            <p:spPr bwMode="auto">
              <a:xfrm>
                <a:off x="4088" y="1469"/>
                <a:ext cx="60" cy="16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29" y="0"/>
                  </a:cxn>
                  <a:cxn ang="0">
                    <a:pos x="59" y="15"/>
                  </a:cxn>
                </a:cxnLst>
                <a:rect l="0" t="0" r="r" b="b"/>
                <a:pathLst>
                  <a:path w="60" h="16">
                    <a:moveTo>
                      <a:pt x="0" y="15"/>
                    </a:moveTo>
                    <a:lnTo>
                      <a:pt x="29" y="0"/>
                    </a:lnTo>
                    <a:lnTo>
                      <a:pt x="59" y="15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49" name="Freeform 1925"/>
              <p:cNvSpPr>
                <a:spLocks/>
              </p:cNvSpPr>
              <p:nvPr/>
            </p:nvSpPr>
            <p:spPr bwMode="auto">
              <a:xfrm>
                <a:off x="4147" y="1484"/>
                <a:ext cx="59" cy="16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30" y="15"/>
                  </a:cxn>
                  <a:cxn ang="0">
                    <a:pos x="0" y="0"/>
                  </a:cxn>
                </a:cxnLst>
                <a:rect l="0" t="0" r="r" b="b"/>
                <a:pathLst>
                  <a:path w="59" h="16">
                    <a:moveTo>
                      <a:pt x="58" y="0"/>
                    </a:moveTo>
                    <a:lnTo>
                      <a:pt x="30" y="1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50" name="Line 1926"/>
              <p:cNvSpPr>
                <a:spLocks noChangeShapeType="1"/>
              </p:cNvSpPr>
              <p:nvPr/>
            </p:nvSpPr>
            <p:spPr bwMode="auto">
              <a:xfrm>
                <a:off x="4097" y="1482"/>
                <a:ext cx="11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51" name="Freeform 1927"/>
              <p:cNvSpPr>
                <a:spLocks/>
              </p:cNvSpPr>
              <p:nvPr/>
            </p:nvSpPr>
            <p:spPr bwMode="auto">
              <a:xfrm>
                <a:off x="4162" y="1506"/>
                <a:ext cx="75" cy="2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37" y="0"/>
                  </a:cxn>
                  <a:cxn ang="0">
                    <a:pos x="56" y="4"/>
                  </a:cxn>
                  <a:cxn ang="0">
                    <a:pos x="74" y="21"/>
                  </a:cxn>
                </a:cxnLst>
                <a:rect l="0" t="0" r="r" b="b"/>
                <a:pathLst>
                  <a:path w="75" h="22">
                    <a:moveTo>
                      <a:pt x="0" y="21"/>
                    </a:moveTo>
                    <a:lnTo>
                      <a:pt x="37" y="0"/>
                    </a:lnTo>
                    <a:lnTo>
                      <a:pt x="56" y="4"/>
                    </a:lnTo>
                    <a:lnTo>
                      <a:pt x="74" y="2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52" name="Freeform 1928"/>
              <p:cNvSpPr>
                <a:spLocks/>
              </p:cNvSpPr>
              <p:nvPr/>
            </p:nvSpPr>
            <p:spPr bwMode="auto">
              <a:xfrm>
                <a:off x="4237" y="1527"/>
                <a:ext cx="75" cy="21"/>
              </a:xfrm>
              <a:custGeom>
                <a:avLst/>
                <a:gdLst/>
                <a:ahLst/>
                <a:cxnLst>
                  <a:cxn ang="0">
                    <a:pos x="74" y="0"/>
                  </a:cxn>
                  <a:cxn ang="0">
                    <a:pos x="37" y="20"/>
                  </a:cxn>
                  <a:cxn ang="0">
                    <a:pos x="18" y="16"/>
                  </a:cxn>
                  <a:cxn ang="0">
                    <a:pos x="0" y="0"/>
                  </a:cxn>
                </a:cxnLst>
                <a:rect l="0" t="0" r="r" b="b"/>
                <a:pathLst>
                  <a:path w="75" h="21">
                    <a:moveTo>
                      <a:pt x="74" y="0"/>
                    </a:moveTo>
                    <a:lnTo>
                      <a:pt x="37" y="20"/>
                    </a:lnTo>
                    <a:lnTo>
                      <a:pt x="18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53" name="Line 1929"/>
              <p:cNvSpPr>
                <a:spLocks noChangeShapeType="1"/>
              </p:cNvSpPr>
              <p:nvPr/>
            </p:nvSpPr>
            <p:spPr bwMode="auto">
              <a:xfrm>
                <a:off x="4169" y="1525"/>
                <a:ext cx="14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54" name="Freeform 1930"/>
              <p:cNvSpPr>
                <a:spLocks/>
              </p:cNvSpPr>
              <p:nvPr/>
            </p:nvSpPr>
            <p:spPr bwMode="auto">
              <a:xfrm>
                <a:off x="4125" y="1564"/>
                <a:ext cx="126" cy="27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62" y="0"/>
                  </a:cxn>
                  <a:cxn ang="0">
                    <a:pos x="93" y="6"/>
                  </a:cxn>
                  <a:cxn ang="0">
                    <a:pos x="125" y="26"/>
                  </a:cxn>
                </a:cxnLst>
                <a:rect l="0" t="0" r="r" b="b"/>
                <a:pathLst>
                  <a:path w="126" h="27">
                    <a:moveTo>
                      <a:pt x="0" y="26"/>
                    </a:moveTo>
                    <a:lnTo>
                      <a:pt x="62" y="0"/>
                    </a:lnTo>
                    <a:lnTo>
                      <a:pt x="93" y="6"/>
                    </a:lnTo>
                    <a:lnTo>
                      <a:pt x="125" y="26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55" name="Freeform 1931"/>
              <p:cNvSpPr>
                <a:spLocks/>
              </p:cNvSpPr>
              <p:nvPr/>
            </p:nvSpPr>
            <p:spPr bwMode="auto">
              <a:xfrm>
                <a:off x="4250" y="1589"/>
                <a:ext cx="126" cy="27"/>
              </a:xfrm>
              <a:custGeom>
                <a:avLst/>
                <a:gdLst/>
                <a:ahLst/>
                <a:cxnLst>
                  <a:cxn ang="0">
                    <a:pos x="125" y="0"/>
                  </a:cxn>
                  <a:cxn ang="0">
                    <a:pos x="63" y="26"/>
                  </a:cxn>
                  <a:cxn ang="0">
                    <a:pos x="30" y="21"/>
                  </a:cxn>
                  <a:cxn ang="0">
                    <a:pos x="0" y="0"/>
                  </a:cxn>
                </a:cxnLst>
                <a:rect l="0" t="0" r="r" b="b"/>
                <a:pathLst>
                  <a:path w="126" h="27">
                    <a:moveTo>
                      <a:pt x="125" y="0"/>
                    </a:moveTo>
                    <a:lnTo>
                      <a:pt x="63" y="26"/>
                    </a:lnTo>
                    <a:lnTo>
                      <a:pt x="30" y="2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56" name="Line 1932"/>
              <p:cNvSpPr>
                <a:spLocks noChangeShapeType="1"/>
              </p:cNvSpPr>
              <p:nvPr/>
            </p:nvSpPr>
            <p:spPr bwMode="auto">
              <a:xfrm>
                <a:off x="4134" y="1587"/>
                <a:ext cx="24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57" name="Freeform 1933"/>
              <p:cNvSpPr>
                <a:spLocks/>
              </p:cNvSpPr>
              <p:nvPr/>
            </p:nvSpPr>
            <p:spPr bwMode="auto">
              <a:xfrm>
                <a:off x="4319" y="1689"/>
                <a:ext cx="118" cy="28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58" y="0"/>
                  </a:cxn>
                  <a:cxn ang="0">
                    <a:pos x="88" y="6"/>
                  </a:cxn>
                  <a:cxn ang="0">
                    <a:pos x="117" y="27"/>
                  </a:cxn>
                </a:cxnLst>
                <a:rect l="0" t="0" r="r" b="b"/>
                <a:pathLst>
                  <a:path w="118" h="28">
                    <a:moveTo>
                      <a:pt x="0" y="27"/>
                    </a:moveTo>
                    <a:lnTo>
                      <a:pt x="58" y="0"/>
                    </a:lnTo>
                    <a:lnTo>
                      <a:pt x="88" y="6"/>
                    </a:lnTo>
                    <a:lnTo>
                      <a:pt x="117" y="27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58" name="Freeform 1934"/>
              <p:cNvSpPr>
                <a:spLocks/>
              </p:cNvSpPr>
              <p:nvPr/>
            </p:nvSpPr>
            <p:spPr bwMode="auto">
              <a:xfrm>
                <a:off x="4437" y="1712"/>
                <a:ext cx="55" cy="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4"/>
                  </a:cxn>
                  <a:cxn ang="0">
                    <a:pos x="8" y="8"/>
                  </a:cxn>
                  <a:cxn ang="0">
                    <a:pos x="12" y="11"/>
                  </a:cxn>
                  <a:cxn ang="0">
                    <a:pos x="17" y="15"/>
                  </a:cxn>
                  <a:cxn ang="0">
                    <a:pos x="21" y="17"/>
                  </a:cxn>
                  <a:cxn ang="0">
                    <a:pos x="26" y="19"/>
                  </a:cxn>
                  <a:cxn ang="0">
                    <a:pos x="31" y="22"/>
                  </a:cxn>
                  <a:cxn ang="0">
                    <a:pos x="35" y="25"/>
                  </a:cxn>
                  <a:cxn ang="0">
                    <a:pos x="40" y="25"/>
                  </a:cxn>
                  <a:cxn ang="0">
                    <a:pos x="45" y="27"/>
                  </a:cxn>
                  <a:cxn ang="0">
                    <a:pos x="50" y="27"/>
                  </a:cxn>
                  <a:cxn ang="0">
                    <a:pos x="54" y="28"/>
                  </a:cxn>
                </a:cxnLst>
                <a:rect l="0" t="0" r="r" b="b"/>
                <a:pathLst>
                  <a:path w="55" h="29">
                    <a:moveTo>
                      <a:pt x="0" y="0"/>
                    </a:moveTo>
                    <a:lnTo>
                      <a:pt x="3" y="4"/>
                    </a:lnTo>
                    <a:lnTo>
                      <a:pt x="8" y="8"/>
                    </a:lnTo>
                    <a:lnTo>
                      <a:pt x="12" y="11"/>
                    </a:lnTo>
                    <a:lnTo>
                      <a:pt x="17" y="15"/>
                    </a:lnTo>
                    <a:lnTo>
                      <a:pt x="21" y="17"/>
                    </a:lnTo>
                    <a:lnTo>
                      <a:pt x="26" y="19"/>
                    </a:lnTo>
                    <a:lnTo>
                      <a:pt x="31" y="22"/>
                    </a:lnTo>
                    <a:lnTo>
                      <a:pt x="35" y="25"/>
                    </a:lnTo>
                    <a:lnTo>
                      <a:pt x="40" y="25"/>
                    </a:lnTo>
                    <a:lnTo>
                      <a:pt x="45" y="27"/>
                    </a:lnTo>
                    <a:lnTo>
                      <a:pt x="50" y="27"/>
                    </a:lnTo>
                    <a:lnTo>
                      <a:pt x="54" y="28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59" name="Freeform 1935"/>
              <p:cNvSpPr>
                <a:spLocks/>
              </p:cNvSpPr>
              <p:nvPr/>
            </p:nvSpPr>
            <p:spPr bwMode="auto">
              <a:xfrm>
                <a:off x="4320" y="1712"/>
                <a:ext cx="173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2" y="0"/>
                  </a:cxn>
                </a:cxnLst>
                <a:rect l="0" t="0" r="r" b="b"/>
                <a:pathLst>
                  <a:path w="173" h="1">
                    <a:moveTo>
                      <a:pt x="0" y="0"/>
                    </a:moveTo>
                    <a:lnTo>
                      <a:pt x="172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60" name="Line 1936"/>
              <p:cNvSpPr>
                <a:spLocks noChangeShapeType="1"/>
              </p:cNvSpPr>
              <p:nvPr/>
            </p:nvSpPr>
            <p:spPr bwMode="auto">
              <a:xfrm>
                <a:off x="4392" y="1432"/>
                <a:ext cx="10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61" name="Line 1937"/>
              <p:cNvSpPr>
                <a:spLocks noChangeShapeType="1"/>
              </p:cNvSpPr>
              <p:nvPr/>
            </p:nvSpPr>
            <p:spPr bwMode="auto">
              <a:xfrm flipV="1">
                <a:off x="4083" y="1412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62" name="Line 1938"/>
              <p:cNvSpPr>
                <a:spLocks noChangeShapeType="1"/>
              </p:cNvSpPr>
              <p:nvPr/>
            </p:nvSpPr>
            <p:spPr bwMode="auto">
              <a:xfrm flipV="1">
                <a:off x="4121" y="1406"/>
                <a:ext cx="0" cy="16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63" name="Line 1939"/>
              <p:cNvSpPr>
                <a:spLocks noChangeShapeType="1"/>
              </p:cNvSpPr>
              <p:nvPr/>
            </p:nvSpPr>
            <p:spPr bwMode="auto">
              <a:xfrm flipV="1">
                <a:off x="4160" y="1411"/>
                <a:ext cx="0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64" name="Line 1940"/>
              <p:cNvSpPr>
                <a:spLocks noChangeShapeType="1"/>
              </p:cNvSpPr>
              <p:nvPr/>
            </p:nvSpPr>
            <p:spPr bwMode="auto">
              <a:xfrm flipV="1">
                <a:off x="4375" y="1443"/>
                <a:ext cx="0" cy="14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65" name="Line 1941"/>
              <p:cNvSpPr>
                <a:spLocks noChangeShapeType="1"/>
              </p:cNvSpPr>
              <p:nvPr/>
            </p:nvSpPr>
            <p:spPr bwMode="auto">
              <a:xfrm flipV="1">
                <a:off x="4314" y="1620"/>
                <a:ext cx="0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66" name="Oval 1942"/>
              <p:cNvSpPr>
                <a:spLocks noChangeArrowheads="1"/>
              </p:cNvSpPr>
              <p:nvPr/>
            </p:nvSpPr>
            <p:spPr bwMode="auto">
              <a:xfrm>
                <a:off x="4302" y="1701"/>
                <a:ext cx="24" cy="25"/>
              </a:xfrm>
              <a:prstGeom prst="ellipse">
                <a:avLst/>
              </a:prstGeom>
              <a:solidFill>
                <a:srgbClr val="FF8100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67" name="Oval 1943"/>
              <p:cNvSpPr>
                <a:spLocks noChangeArrowheads="1"/>
              </p:cNvSpPr>
              <p:nvPr/>
            </p:nvSpPr>
            <p:spPr bwMode="auto">
              <a:xfrm>
                <a:off x="4069" y="1470"/>
                <a:ext cx="23" cy="25"/>
              </a:xfrm>
              <a:prstGeom prst="ellipse">
                <a:avLst/>
              </a:prstGeom>
              <a:solidFill>
                <a:srgbClr val="FF8100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68" name="Oval 1944"/>
              <p:cNvSpPr>
                <a:spLocks noChangeArrowheads="1"/>
              </p:cNvSpPr>
              <p:nvPr/>
            </p:nvSpPr>
            <p:spPr bwMode="auto">
              <a:xfrm>
                <a:off x="4361" y="1419"/>
                <a:ext cx="23" cy="25"/>
              </a:xfrm>
              <a:prstGeom prst="ellipse">
                <a:avLst/>
              </a:prstGeom>
              <a:solidFill>
                <a:srgbClr val="FF8100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69" name="Oval 1945"/>
              <p:cNvSpPr>
                <a:spLocks noChangeArrowheads="1"/>
              </p:cNvSpPr>
              <p:nvPr/>
            </p:nvSpPr>
            <p:spPr bwMode="auto">
              <a:xfrm>
                <a:off x="4144" y="1524"/>
                <a:ext cx="23" cy="25"/>
              </a:xfrm>
              <a:prstGeom prst="ellipse">
                <a:avLst/>
              </a:prstGeom>
              <a:solidFill>
                <a:srgbClr val="FF8100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70" name="Oval 1946"/>
              <p:cNvSpPr>
                <a:spLocks noChangeArrowheads="1"/>
              </p:cNvSpPr>
              <p:nvPr/>
            </p:nvSpPr>
            <p:spPr bwMode="auto">
              <a:xfrm>
                <a:off x="4105" y="1578"/>
                <a:ext cx="23" cy="25"/>
              </a:xfrm>
              <a:prstGeom prst="ellipse">
                <a:avLst/>
              </a:prstGeom>
              <a:solidFill>
                <a:srgbClr val="FF8100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71" name="Oval 1947"/>
              <p:cNvSpPr>
                <a:spLocks noChangeArrowheads="1"/>
              </p:cNvSpPr>
              <p:nvPr/>
            </p:nvSpPr>
            <p:spPr bwMode="auto">
              <a:xfrm>
                <a:off x="4028" y="1409"/>
                <a:ext cx="24" cy="25"/>
              </a:xfrm>
              <a:prstGeom prst="ellipse">
                <a:avLst/>
              </a:prstGeom>
              <a:solidFill>
                <a:srgbClr val="FF8100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</p:grpSp>
        <p:grpSp>
          <p:nvGrpSpPr>
            <p:cNvPr id="26" name="Group 1948"/>
            <p:cNvGrpSpPr>
              <a:grpSpLocks/>
            </p:cNvGrpSpPr>
            <p:nvPr/>
          </p:nvGrpSpPr>
          <p:grpSpPr bwMode="auto">
            <a:xfrm>
              <a:off x="4045" y="2664"/>
              <a:ext cx="468" cy="328"/>
              <a:chOff x="4027" y="2687"/>
              <a:chExt cx="467" cy="340"/>
            </a:xfrm>
          </p:grpSpPr>
          <p:sp>
            <p:nvSpPr>
              <p:cNvPr id="79773" name="Freeform 1949"/>
              <p:cNvSpPr>
                <a:spLocks/>
              </p:cNvSpPr>
              <p:nvPr/>
            </p:nvSpPr>
            <p:spPr bwMode="auto">
              <a:xfrm>
                <a:off x="4042" y="2687"/>
                <a:ext cx="146" cy="28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71" y="0"/>
                  </a:cxn>
                  <a:cxn ang="0">
                    <a:pos x="90" y="0"/>
                  </a:cxn>
                  <a:cxn ang="0">
                    <a:pos x="109" y="6"/>
                  </a:cxn>
                  <a:cxn ang="0">
                    <a:pos x="145" y="27"/>
                  </a:cxn>
                </a:cxnLst>
                <a:rect l="0" t="0" r="r" b="b"/>
                <a:pathLst>
                  <a:path w="146" h="28">
                    <a:moveTo>
                      <a:pt x="0" y="27"/>
                    </a:moveTo>
                    <a:lnTo>
                      <a:pt x="71" y="0"/>
                    </a:lnTo>
                    <a:lnTo>
                      <a:pt x="90" y="0"/>
                    </a:lnTo>
                    <a:lnTo>
                      <a:pt x="109" y="6"/>
                    </a:lnTo>
                    <a:lnTo>
                      <a:pt x="145" y="27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74" name="Freeform 1950"/>
              <p:cNvSpPr>
                <a:spLocks/>
              </p:cNvSpPr>
              <p:nvPr/>
            </p:nvSpPr>
            <p:spPr bwMode="auto">
              <a:xfrm>
                <a:off x="4187" y="2712"/>
                <a:ext cx="146" cy="28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73" y="27"/>
                  </a:cxn>
                  <a:cxn ang="0">
                    <a:pos x="36" y="21"/>
                  </a:cxn>
                  <a:cxn ang="0">
                    <a:pos x="0" y="0"/>
                  </a:cxn>
                </a:cxnLst>
                <a:rect l="0" t="0" r="r" b="b"/>
                <a:pathLst>
                  <a:path w="146" h="28">
                    <a:moveTo>
                      <a:pt x="145" y="0"/>
                    </a:moveTo>
                    <a:lnTo>
                      <a:pt x="73" y="27"/>
                    </a:lnTo>
                    <a:lnTo>
                      <a:pt x="36" y="2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75" name="Line 1951"/>
              <p:cNvSpPr>
                <a:spLocks noChangeShapeType="1"/>
              </p:cNvSpPr>
              <p:nvPr/>
            </p:nvSpPr>
            <p:spPr bwMode="auto">
              <a:xfrm>
                <a:off x="4051" y="2710"/>
                <a:ext cx="283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76" name="Freeform 1952"/>
              <p:cNvSpPr>
                <a:spLocks/>
              </p:cNvSpPr>
              <p:nvPr/>
            </p:nvSpPr>
            <p:spPr bwMode="auto">
              <a:xfrm>
                <a:off x="4383" y="2688"/>
                <a:ext cx="110" cy="31"/>
              </a:xfrm>
              <a:custGeom>
                <a:avLst/>
                <a:gdLst/>
                <a:ahLst/>
                <a:cxnLst>
                  <a:cxn ang="0">
                    <a:pos x="109" y="3"/>
                  </a:cxn>
                  <a:cxn ang="0">
                    <a:pos x="103" y="1"/>
                  </a:cxn>
                  <a:cxn ang="0">
                    <a:pos x="96" y="1"/>
                  </a:cxn>
                  <a:cxn ang="0">
                    <a:pos x="89" y="0"/>
                  </a:cxn>
                  <a:cxn ang="0">
                    <a:pos x="83" y="0"/>
                  </a:cxn>
                  <a:cxn ang="0">
                    <a:pos x="77" y="0"/>
                  </a:cxn>
                  <a:cxn ang="0">
                    <a:pos x="70" y="1"/>
                  </a:cxn>
                  <a:cxn ang="0">
                    <a:pos x="64" y="2"/>
                  </a:cxn>
                  <a:cxn ang="0">
                    <a:pos x="57" y="3"/>
                  </a:cxn>
                  <a:cxn ang="0">
                    <a:pos x="50" y="4"/>
                  </a:cxn>
                  <a:cxn ang="0">
                    <a:pos x="45" y="6"/>
                  </a:cxn>
                  <a:cxn ang="0">
                    <a:pos x="38" y="8"/>
                  </a:cxn>
                  <a:cxn ang="0">
                    <a:pos x="32" y="10"/>
                  </a:cxn>
                  <a:cxn ang="0">
                    <a:pos x="26" y="13"/>
                  </a:cxn>
                  <a:cxn ang="0">
                    <a:pos x="19" y="16"/>
                  </a:cxn>
                  <a:cxn ang="0">
                    <a:pos x="14" y="20"/>
                  </a:cxn>
                  <a:cxn ang="0">
                    <a:pos x="8" y="23"/>
                  </a:cxn>
                  <a:cxn ang="0">
                    <a:pos x="3" y="27"/>
                  </a:cxn>
                  <a:cxn ang="0">
                    <a:pos x="0" y="30"/>
                  </a:cxn>
                </a:cxnLst>
                <a:rect l="0" t="0" r="r" b="b"/>
                <a:pathLst>
                  <a:path w="110" h="31">
                    <a:moveTo>
                      <a:pt x="109" y="3"/>
                    </a:moveTo>
                    <a:lnTo>
                      <a:pt x="103" y="1"/>
                    </a:lnTo>
                    <a:lnTo>
                      <a:pt x="96" y="1"/>
                    </a:lnTo>
                    <a:lnTo>
                      <a:pt x="89" y="0"/>
                    </a:lnTo>
                    <a:lnTo>
                      <a:pt x="83" y="0"/>
                    </a:lnTo>
                    <a:lnTo>
                      <a:pt x="77" y="0"/>
                    </a:lnTo>
                    <a:lnTo>
                      <a:pt x="70" y="1"/>
                    </a:lnTo>
                    <a:lnTo>
                      <a:pt x="64" y="2"/>
                    </a:lnTo>
                    <a:lnTo>
                      <a:pt x="57" y="3"/>
                    </a:lnTo>
                    <a:lnTo>
                      <a:pt x="50" y="4"/>
                    </a:lnTo>
                    <a:lnTo>
                      <a:pt x="45" y="6"/>
                    </a:lnTo>
                    <a:lnTo>
                      <a:pt x="38" y="8"/>
                    </a:lnTo>
                    <a:lnTo>
                      <a:pt x="32" y="10"/>
                    </a:lnTo>
                    <a:lnTo>
                      <a:pt x="26" y="13"/>
                    </a:lnTo>
                    <a:lnTo>
                      <a:pt x="19" y="16"/>
                    </a:lnTo>
                    <a:lnTo>
                      <a:pt x="14" y="20"/>
                    </a:lnTo>
                    <a:lnTo>
                      <a:pt x="8" y="23"/>
                    </a:lnTo>
                    <a:lnTo>
                      <a:pt x="3" y="27"/>
                    </a:lnTo>
                    <a:lnTo>
                      <a:pt x="0" y="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77" name="Freeform 1953"/>
              <p:cNvSpPr>
                <a:spLocks/>
              </p:cNvSpPr>
              <p:nvPr/>
            </p:nvSpPr>
            <p:spPr bwMode="auto">
              <a:xfrm>
                <a:off x="4088" y="2755"/>
                <a:ext cx="59" cy="16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28" y="0"/>
                  </a:cxn>
                  <a:cxn ang="0">
                    <a:pos x="58" y="15"/>
                  </a:cxn>
                </a:cxnLst>
                <a:rect l="0" t="0" r="r" b="b"/>
                <a:pathLst>
                  <a:path w="59" h="16">
                    <a:moveTo>
                      <a:pt x="0" y="15"/>
                    </a:moveTo>
                    <a:lnTo>
                      <a:pt x="28" y="0"/>
                    </a:lnTo>
                    <a:lnTo>
                      <a:pt x="58" y="15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78" name="Freeform 1954"/>
              <p:cNvSpPr>
                <a:spLocks/>
              </p:cNvSpPr>
              <p:nvPr/>
            </p:nvSpPr>
            <p:spPr bwMode="auto">
              <a:xfrm>
                <a:off x="4146" y="2770"/>
                <a:ext cx="59" cy="16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29" y="15"/>
                  </a:cxn>
                  <a:cxn ang="0">
                    <a:pos x="0" y="0"/>
                  </a:cxn>
                </a:cxnLst>
                <a:rect l="0" t="0" r="r" b="b"/>
                <a:pathLst>
                  <a:path w="59" h="16">
                    <a:moveTo>
                      <a:pt x="58" y="0"/>
                    </a:moveTo>
                    <a:lnTo>
                      <a:pt x="29" y="1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79" name="Line 1955"/>
              <p:cNvSpPr>
                <a:spLocks noChangeShapeType="1"/>
              </p:cNvSpPr>
              <p:nvPr/>
            </p:nvSpPr>
            <p:spPr bwMode="auto">
              <a:xfrm>
                <a:off x="4097" y="2768"/>
                <a:ext cx="109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80" name="Freeform 1956"/>
              <p:cNvSpPr>
                <a:spLocks/>
              </p:cNvSpPr>
              <p:nvPr/>
            </p:nvSpPr>
            <p:spPr bwMode="auto">
              <a:xfrm>
                <a:off x="4161" y="2793"/>
                <a:ext cx="75" cy="21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37" y="0"/>
                  </a:cxn>
                  <a:cxn ang="0">
                    <a:pos x="55" y="4"/>
                  </a:cxn>
                  <a:cxn ang="0">
                    <a:pos x="74" y="20"/>
                  </a:cxn>
                </a:cxnLst>
                <a:rect l="0" t="0" r="r" b="b"/>
                <a:pathLst>
                  <a:path w="75" h="21">
                    <a:moveTo>
                      <a:pt x="0" y="20"/>
                    </a:moveTo>
                    <a:lnTo>
                      <a:pt x="37" y="0"/>
                    </a:lnTo>
                    <a:lnTo>
                      <a:pt x="55" y="4"/>
                    </a:lnTo>
                    <a:lnTo>
                      <a:pt x="74" y="2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81" name="Freeform 1957"/>
              <p:cNvSpPr>
                <a:spLocks/>
              </p:cNvSpPr>
              <p:nvPr/>
            </p:nvSpPr>
            <p:spPr bwMode="auto">
              <a:xfrm>
                <a:off x="4236" y="2813"/>
                <a:ext cx="75" cy="22"/>
              </a:xfrm>
              <a:custGeom>
                <a:avLst/>
                <a:gdLst/>
                <a:ahLst/>
                <a:cxnLst>
                  <a:cxn ang="0">
                    <a:pos x="74" y="0"/>
                  </a:cxn>
                  <a:cxn ang="0">
                    <a:pos x="37" y="21"/>
                  </a:cxn>
                  <a:cxn ang="0">
                    <a:pos x="18" y="16"/>
                  </a:cxn>
                  <a:cxn ang="0">
                    <a:pos x="0" y="0"/>
                  </a:cxn>
                </a:cxnLst>
                <a:rect l="0" t="0" r="r" b="b"/>
                <a:pathLst>
                  <a:path w="75" h="22">
                    <a:moveTo>
                      <a:pt x="74" y="0"/>
                    </a:moveTo>
                    <a:lnTo>
                      <a:pt x="37" y="21"/>
                    </a:lnTo>
                    <a:lnTo>
                      <a:pt x="18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82" name="Line 1958"/>
              <p:cNvSpPr>
                <a:spLocks noChangeShapeType="1"/>
              </p:cNvSpPr>
              <p:nvPr/>
            </p:nvSpPr>
            <p:spPr bwMode="auto">
              <a:xfrm>
                <a:off x="4168" y="2811"/>
                <a:ext cx="14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83" name="Freeform 1959"/>
              <p:cNvSpPr>
                <a:spLocks/>
              </p:cNvSpPr>
              <p:nvPr/>
            </p:nvSpPr>
            <p:spPr bwMode="auto">
              <a:xfrm>
                <a:off x="4124" y="2850"/>
                <a:ext cx="126" cy="27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62" y="0"/>
                  </a:cxn>
                  <a:cxn ang="0">
                    <a:pos x="93" y="5"/>
                  </a:cxn>
                  <a:cxn ang="0">
                    <a:pos x="125" y="26"/>
                  </a:cxn>
                </a:cxnLst>
                <a:rect l="0" t="0" r="r" b="b"/>
                <a:pathLst>
                  <a:path w="126" h="27">
                    <a:moveTo>
                      <a:pt x="0" y="26"/>
                    </a:moveTo>
                    <a:lnTo>
                      <a:pt x="62" y="0"/>
                    </a:lnTo>
                    <a:lnTo>
                      <a:pt x="93" y="5"/>
                    </a:lnTo>
                    <a:lnTo>
                      <a:pt x="125" y="26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84" name="Freeform 1960"/>
              <p:cNvSpPr>
                <a:spLocks/>
              </p:cNvSpPr>
              <p:nvPr/>
            </p:nvSpPr>
            <p:spPr bwMode="auto">
              <a:xfrm>
                <a:off x="4249" y="2875"/>
                <a:ext cx="126" cy="27"/>
              </a:xfrm>
              <a:custGeom>
                <a:avLst/>
                <a:gdLst/>
                <a:ahLst/>
                <a:cxnLst>
                  <a:cxn ang="0">
                    <a:pos x="125" y="0"/>
                  </a:cxn>
                  <a:cxn ang="0">
                    <a:pos x="63" y="26"/>
                  </a:cxn>
                  <a:cxn ang="0">
                    <a:pos x="30" y="21"/>
                  </a:cxn>
                  <a:cxn ang="0">
                    <a:pos x="0" y="0"/>
                  </a:cxn>
                </a:cxnLst>
                <a:rect l="0" t="0" r="r" b="b"/>
                <a:pathLst>
                  <a:path w="126" h="27">
                    <a:moveTo>
                      <a:pt x="125" y="0"/>
                    </a:moveTo>
                    <a:lnTo>
                      <a:pt x="63" y="26"/>
                    </a:lnTo>
                    <a:lnTo>
                      <a:pt x="30" y="2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85" name="Line 1961"/>
              <p:cNvSpPr>
                <a:spLocks noChangeShapeType="1"/>
              </p:cNvSpPr>
              <p:nvPr/>
            </p:nvSpPr>
            <p:spPr bwMode="auto">
              <a:xfrm>
                <a:off x="4133" y="2873"/>
                <a:ext cx="24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86" name="Freeform 1962"/>
              <p:cNvSpPr>
                <a:spLocks/>
              </p:cNvSpPr>
              <p:nvPr/>
            </p:nvSpPr>
            <p:spPr bwMode="auto">
              <a:xfrm>
                <a:off x="4318" y="2974"/>
                <a:ext cx="118" cy="27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58" y="0"/>
                  </a:cxn>
                  <a:cxn ang="0">
                    <a:pos x="87" y="6"/>
                  </a:cxn>
                  <a:cxn ang="0">
                    <a:pos x="117" y="26"/>
                  </a:cxn>
                </a:cxnLst>
                <a:rect l="0" t="0" r="r" b="b"/>
                <a:pathLst>
                  <a:path w="118" h="27">
                    <a:moveTo>
                      <a:pt x="0" y="26"/>
                    </a:moveTo>
                    <a:lnTo>
                      <a:pt x="58" y="0"/>
                    </a:lnTo>
                    <a:lnTo>
                      <a:pt x="87" y="6"/>
                    </a:lnTo>
                    <a:lnTo>
                      <a:pt x="117" y="26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87" name="Freeform 1963"/>
              <p:cNvSpPr>
                <a:spLocks/>
              </p:cNvSpPr>
              <p:nvPr/>
            </p:nvSpPr>
            <p:spPr bwMode="auto">
              <a:xfrm>
                <a:off x="4436" y="2998"/>
                <a:ext cx="56" cy="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4"/>
                  </a:cxn>
                  <a:cxn ang="0">
                    <a:pos x="8" y="7"/>
                  </a:cxn>
                  <a:cxn ang="0">
                    <a:pos x="13" y="11"/>
                  </a:cxn>
                  <a:cxn ang="0">
                    <a:pos x="18" y="15"/>
                  </a:cxn>
                  <a:cxn ang="0">
                    <a:pos x="22" y="17"/>
                  </a:cxn>
                  <a:cxn ang="0">
                    <a:pos x="26" y="19"/>
                  </a:cxn>
                  <a:cxn ang="0">
                    <a:pos x="32" y="22"/>
                  </a:cxn>
                  <a:cxn ang="0">
                    <a:pos x="36" y="25"/>
                  </a:cxn>
                  <a:cxn ang="0">
                    <a:pos x="41" y="25"/>
                  </a:cxn>
                  <a:cxn ang="0">
                    <a:pos x="46" y="27"/>
                  </a:cxn>
                  <a:cxn ang="0">
                    <a:pos x="51" y="27"/>
                  </a:cxn>
                  <a:cxn ang="0">
                    <a:pos x="55" y="28"/>
                  </a:cxn>
                </a:cxnLst>
                <a:rect l="0" t="0" r="r" b="b"/>
                <a:pathLst>
                  <a:path w="56" h="29">
                    <a:moveTo>
                      <a:pt x="0" y="0"/>
                    </a:moveTo>
                    <a:lnTo>
                      <a:pt x="4" y="4"/>
                    </a:lnTo>
                    <a:lnTo>
                      <a:pt x="8" y="7"/>
                    </a:lnTo>
                    <a:lnTo>
                      <a:pt x="13" y="11"/>
                    </a:lnTo>
                    <a:lnTo>
                      <a:pt x="18" y="15"/>
                    </a:lnTo>
                    <a:lnTo>
                      <a:pt x="22" y="17"/>
                    </a:lnTo>
                    <a:lnTo>
                      <a:pt x="26" y="19"/>
                    </a:lnTo>
                    <a:lnTo>
                      <a:pt x="32" y="22"/>
                    </a:lnTo>
                    <a:lnTo>
                      <a:pt x="36" y="25"/>
                    </a:lnTo>
                    <a:lnTo>
                      <a:pt x="41" y="25"/>
                    </a:lnTo>
                    <a:lnTo>
                      <a:pt x="46" y="27"/>
                    </a:lnTo>
                    <a:lnTo>
                      <a:pt x="51" y="27"/>
                    </a:lnTo>
                    <a:lnTo>
                      <a:pt x="55" y="28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88" name="Freeform 1964"/>
              <p:cNvSpPr>
                <a:spLocks/>
              </p:cNvSpPr>
              <p:nvPr/>
            </p:nvSpPr>
            <p:spPr bwMode="auto">
              <a:xfrm>
                <a:off x="4319" y="2998"/>
                <a:ext cx="173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2" y="0"/>
                  </a:cxn>
                  <a:cxn ang="0">
                    <a:pos x="171" y="0"/>
                  </a:cxn>
                </a:cxnLst>
                <a:rect l="0" t="0" r="r" b="b"/>
                <a:pathLst>
                  <a:path w="173" h="1">
                    <a:moveTo>
                      <a:pt x="0" y="0"/>
                    </a:moveTo>
                    <a:lnTo>
                      <a:pt x="172" y="0"/>
                    </a:lnTo>
                    <a:lnTo>
                      <a:pt x="171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89" name="Line 1965"/>
              <p:cNvSpPr>
                <a:spLocks noChangeShapeType="1"/>
              </p:cNvSpPr>
              <p:nvPr/>
            </p:nvSpPr>
            <p:spPr bwMode="auto">
              <a:xfrm>
                <a:off x="4391" y="2718"/>
                <a:ext cx="103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90" name="Line 1966"/>
              <p:cNvSpPr>
                <a:spLocks noChangeShapeType="1"/>
              </p:cNvSpPr>
              <p:nvPr/>
            </p:nvSpPr>
            <p:spPr bwMode="auto">
              <a:xfrm flipV="1">
                <a:off x="4083" y="2700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91" name="Line 1967"/>
              <p:cNvSpPr>
                <a:spLocks noChangeShapeType="1"/>
              </p:cNvSpPr>
              <p:nvPr/>
            </p:nvSpPr>
            <p:spPr bwMode="auto">
              <a:xfrm flipV="1">
                <a:off x="4121" y="2692"/>
                <a:ext cx="0" cy="16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92" name="Line 1968"/>
              <p:cNvSpPr>
                <a:spLocks noChangeShapeType="1"/>
              </p:cNvSpPr>
              <p:nvPr/>
            </p:nvSpPr>
            <p:spPr bwMode="auto">
              <a:xfrm flipV="1">
                <a:off x="4160" y="2697"/>
                <a:ext cx="0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93" name="Line 1969"/>
              <p:cNvSpPr>
                <a:spLocks noChangeShapeType="1"/>
              </p:cNvSpPr>
              <p:nvPr/>
            </p:nvSpPr>
            <p:spPr bwMode="auto">
              <a:xfrm flipV="1">
                <a:off x="4375" y="2729"/>
                <a:ext cx="0" cy="14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94" name="Line 1970"/>
              <p:cNvSpPr>
                <a:spLocks noChangeShapeType="1"/>
              </p:cNvSpPr>
              <p:nvPr/>
            </p:nvSpPr>
            <p:spPr bwMode="auto">
              <a:xfrm flipV="1">
                <a:off x="4313" y="2906"/>
                <a:ext cx="0" cy="7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95" name="Oval 1971"/>
              <p:cNvSpPr>
                <a:spLocks noChangeArrowheads="1"/>
              </p:cNvSpPr>
              <p:nvPr/>
            </p:nvSpPr>
            <p:spPr bwMode="auto">
              <a:xfrm>
                <a:off x="4301" y="2987"/>
                <a:ext cx="24" cy="26"/>
              </a:xfrm>
              <a:prstGeom prst="ellipse">
                <a:avLst/>
              </a:prstGeom>
              <a:solidFill>
                <a:srgbClr val="00C200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96" name="Oval 1972"/>
              <p:cNvSpPr>
                <a:spLocks noChangeArrowheads="1"/>
              </p:cNvSpPr>
              <p:nvPr/>
            </p:nvSpPr>
            <p:spPr bwMode="auto">
              <a:xfrm>
                <a:off x="4068" y="2756"/>
                <a:ext cx="24" cy="25"/>
              </a:xfrm>
              <a:prstGeom prst="ellipse">
                <a:avLst/>
              </a:prstGeom>
              <a:solidFill>
                <a:srgbClr val="00C200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97" name="Oval 1973"/>
              <p:cNvSpPr>
                <a:spLocks noChangeArrowheads="1"/>
              </p:cNvSpPr>
              <p:nvPr/>
            </p:nvSpPr>
            <p:spPr bwMode="auto">
              <a:xfrm>
                <a:off x="4360" y="2705"/>
                <a:ext cx="24" cy="25"/>
              </a:xfrm>
              <a:prstGeom prst="ellipse">
                <a:avLst/>
              </a:prstGeom>
              <a:solidFill>
                <a:srgbClr val="00C200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98" name="Oval 1974"/>
              <p:cNvSpPr>
                <a:spLocks noChangeArrowheads="1"/>
              </p:cNvSpPr>
              <p:nvPr/>
            </p:nvSpPr>
            <p:spPr bwMode="auto">
              <a:xfrm>
                <a:off x="4143" y="2810"/>
                <a:ext cx="24" cy="25"/>
              </a:xfrm>
              <a:prstGeom prst="ellipse">
                <a:avLst/>
              </a:prstGeom>
              <a:solidFill>
                <a:srgbClr val="00C200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799" name="Oval 1975"/>
              <p:cNvSpPr>
                <a:spLocks noChangeArrowheads="1"/>
              </p:cNvSpPr>
              <p:nvPr/>
            </p:nvSpPr>
            <p:spPr bwMode="auto">
              <a:xfrm>
                <a:off x="4104" y="2864"/>
                <a:ext cx="24" cy="25"/>
              </a:xfrm>
              <a:prstGeom prst="ellipse">
                <a:avLst/>
              </a:prstGeom>
              <a:solidFill>
                <a:srgbClr val="00C200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00" name="Oval 1976"/>
              <p:cNvSpPr>
                <a:spLocks noChangeArrowheads="1"/>
              </p:cNvSpPr>
              <p:nvPr/>
            </p:nvSpPr>
            <p:spPr bwMode="auto">
              <a:xfrm>
                <a:off x="4027" y="2695"/>
                <a:ext cx="24" cy="25"/>
              </a:xfrm>
              <a:prstGeom prst="ellipse">
                <a:avLst/>
              </a:prstGeom>
              <a:solidFill>
                <a:srgbClr val="00C200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</p:grpSp>
        <p:grpSp>
          <p:nvGrpSpPr>
            <p:cNvPr id="27" name="Group 1977"/>
            <p:cNvGrpSpPr>
              <a:grpSpLocks/>
            </p:cNvGrpSpPr>
            <p:nvPr/>
          </p:nvGrpSpPr>
          <p:grpSpPr bwMode="auto">
            <a:xfrm>
              <a:off x="4046" y="2032"/>
              <a:ext cx="468" cy="327"/>
              <a:chOff x="4028" y="2031"/>
              <a:chExt cx="467" cy="339"/>
            </a:xfrm>
          </p:grpSpPr>
          <p:sp>
            <p:nvSpPr>
              <p:cNvPr id="79802" name="Freeform 1978"/>
              <p:cNvSpPr>
                <a:spLocks/>
              </p:cNvSpPr>
              <p:nvPr/>
            </p:nvSpPr>
            <p:spPr bwMode="auto">
              <a:xfrm>
                <a:off x="4043" y="2031"/>
                <a:ext cx="146" cy="28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71" y="0"/>
                  </a:cxn>
                  <a:cxn ang="0">
                    <a:pos x="90" y="1"/>
                  </a:cxn>
                  <a:cxn ang="0">
                    <a:pos x="109" y="6"/>
                  </a:cxn>
                  <a:cxn ang="0">
                    <a:pos x="145" y="27"/>
                  </a:cxn>
                </a:cxnLst>
                <a:rect l="0" t="0" r="r" b="b"/>
                <a:pathLst>
                  <a:path w="146" h="28">
                    <a:moveTo>
                      <a:pt x="0" y="27"/>
                    </a:moveTo>
                    <a:lnTo>
                      <a:pt x="71" y="0"/>
                    </a:lnTo>
                    <a:lnTo>
                      <a:pt x="90" y="1"/>
                    </a:lnTo>
                    <a:lnTo>
                      <a:pt x="109" y="6"/>
                    </a:lnTo>
                    <a:lnTo>
                      <a:pt x="145" y="27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03" name="Freeform 1979"/>
              <p:cNvSpPr>
                <a:spLocks/>
              </p:cNvSpPr>
              <p:nvPr/>
            </p:nvSpPr>
            <p:spPr bwMode="auto">
              <a:xfrm>
                <a:off x="4188" y="2056"/>
                <a:ext cx="146" cy="28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73" y="27"/>
                  </a:cxn>
                  <a:cxn ang="0">
                    <a:pos x="36" y="21"/>
                  </a:cxn>
                  <a:cxn ang="0">
                    <a:pos x="0" y="0"/>
                  </a:cxn>
                </a:cxnLst>
                <a:rect l="0" t="0" r="r" b="b"/>
                <a:pathLst>
                  <a:path w="146" h="28">
                    <a:moveTo>
                      <a:pt x="145" y="0"/>
                    </a:moveTo>
                    <a:lnTo>
                      <a:pt x="73" y="27"/>
                    </a:lnTo>
                    <a:lnTo>
                      <a:pt x="36" y="2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04" name="Line 1980"/>
              <p:cNvSpPr>
                <a:spLocks noChangeShapeType="1"/>
              </p:cNvSpPr>
              <p:nvPr/>
            </p:nvSpPr>
            <p:spPr bwMode="auto">
              <a:xfrm>
                <a:off x="4052" y="2054"/>
                <a:ext cx="283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05" name="Freeform 1981"/>
              <p:cNvSpPr>
                <a:spLocks/>
              </p:cNvSpPr>
              <p:nvPr/>
            </p:nvSpPr>
            <p:spPr bwMode="auto">
              <a:xfrm>
                <a:off x="4384" y="2032"/>
                <a:ext cx="110" cy="31"/>
              </a:xfrm>
              <a:custGeom>
                <a:avLst/>
                <a:gdLst/>
                <a:ahLst/>
                <a:cxnLst>
                  <a:cxn ang="0">
                    <a:pos x="109" y="2"/>
                  </a:cxn>
                  <a:cxn ang="0">
                    <a:pos x="102" y="1"/>
                  </a:cxn>
                  <a:cxn ang="0">
                    <a:pos x="96" y="0"/>
                  </a:cxn>
                  <a:cxn ang="0">
                    <a:pos x="89" y="0"/>
                  </a:cxn>
                  <a:cxn ang="0">
                    <a:pos x="83" y="0"/>
                  </a:cxn>
                  <a:cxn ang="0">
                    <a:pos x="77" y="0"/>
                  </a:cxn>
                  <a:cxn ang="0">
                    <a:pos x="70" y="1"/>
                  </a:cxn>
                  <a:cxn ang="0">
                    <a:pos x="64" y="2"/>
                  </a:cxn>
                  <a:cxn ang="0">
                    <a:pos x="57" y="2"/>
                  </a:cxn>
                  <a:cxn ang="0">
                    <a:pos x="50" y="4"/>
                  </a:cxn>
                  <a:cxn ang="0">
                    <a:pos x="45" y="6"/>
                  </a:cxn>
                  <a:cxn ang="0">
                    <a:pos x="38" y="8"/>
                  </a:cxn>
                  <a:cxn ang="0">
                    <a:pos x="32" y="10"/>
                  </a:cxn>
                  <a:cxn ang="0">
                    <a:pos x="26" y="13"/>
                  </a:cxn>
                  <a:cxn ang="0">
                    <a:pos x="19" y="17"/>
                  </a:cxn>
                  <a:cxn ang="0">
                    <a:pos x="14" y="20"/>
                  </a:cxn>
                  <a:cxn ang="0">
                    <a:pos x="8" y="23"/>
                  </a:cxn>
                  <a:cxn ang="0">
                    <a:pos x="3" y="27"/>
                  </a:cxn>
                  <a:cxn ang="0">
                    <a:pos x="0" y="30"/>
                  </a:cxn>
                </a:cxnLst>
                <a:rect l="0" t="0" r="r" b="b"/>
                <a:pathLst>
                  <a:path w="110" h="31">
                    <a:moveTo>
                      <a:pt x="109" y="2"/>
                    </a:moveTo>
                    <a:lnTo>
                      <a:pt x="102" y="1"/>
                    </a:lnTo>
                    <a:lnTo>
                      <a:pt x="96" y="0"/>
                    </a:lnTo>
                    <a:lnTo>
                      <a:pt x="89" y="0"/>
                    </a:lnTo>
                    <a:lnTo>
                      <a:pt x="83" y="0"/>
                    </a:lnTo>
                    <a:lnTo>
                      <a:pt x="77" y="0"/>
                    </a:lnTo>
                    <a:lnTo>
                      <a:pt x="70" y="1"/>
                    </a:lnTo>
                    <a:lnTo>
                      <a:pt x="64" y="2"/>
                    </a:lnTo>
                    <a:lnTo>
                      <a:pt x="57" y="2"/>
                    </a:lnTo>
                    <a:lnTo>
                      <a:pt x="50" y="4"/>
                    </a:lnTo>
                    <a:lnTo>
                      <a:pt x="45" y="6"/>
                    </a:lnTo>
                    <a:lnTo>
                      <a:pt x="38" y="8"/>
                    </a:lnTo>
                    <a:lnTo>
                      <a:pt x="32" y="10"/>
                    </a:lnTo>
                    <a:lnTo>
                      <a:pt x="26" y="13"/>
                    </a:lnTo>
                    <a:lnTo>
                      <a:pt x="19" y="17"/>
                    </a:lnTo>
                    <a:lnTo>
                      <a:pt x="14" y="20"/>
                    </a:lnTo>
                    <a:lnTo>
                      <a:pt x="8" y="23"/>
                    </a:lnTo>
                    <a:lnTo>
                      <a:pt x="3" y="27"/>
                    </a:lnTo>
                    <a:lnTo>
                      <a:pt x="0" y="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06" name="Freeform 1982"/>
              <p:cNvSpPr>
                <a:spLocks/>
              </p:cNvSpPr>
              <p:nvPr/>
            </p:nvSpPr>
            <p:spPr bwMode="auto">
              <a:xfrm>
                <a:off x="4089" y="2099"/>
                <a:ext cx="59" cy="16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28" y="0"/>
                  </a:cxn>
                  <a:cxn ang="0">
                    <a:pos x="58" y="15"/>
                  </a:cxn>
                </a:cxnLst>
                <a:rect l="0" t="0" r="r" b="b"/>
                <a:pathLst>
                  <a:path w="59" h="16">
                    <a:moveTo>
                      <a:pt x="0" y="15"/>
                    </a:moveTo>
                    <a:lnTo>
                      <a:pt x="28" y="0"/>
                    </a:lnTo>
                    <a:lnTo>
                      <a:pt x="58" y="15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07" name="Freeform 1983"/>
              <p:cNvSpPr>
                <a:spLocks/>
              </p:cNvSpPr>
              <p:nvPr/>
            </p:nvSpPr>
            <p:spPr bwMode="auto">
              <a:xfrm>
                <a:off x="4147" y="2114"/>
                <a:ext cx="59" cy="16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29" y="15"/>
                  </a:cxn>
                  <a:cxn ang="0">
                    <a:pos x="0" y="0"/>
                  </a:cxn>
                </a:cxnLst>
                <a:rect l="0" t="0" r="r" b="b"/>
                <a:pathLst>
                  <a:path w="59" h="16">
                    <a:moveTo>
                      <a:pt x="58" y="0"/>
                    </a:moveTo>
                    <a:lnTo>
                      <a:pt x="29" y="1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08" name="Line 1984"/>
              <p:cNvSpPr>
                <a:spLocks noChangeShapeType="1"/>
              </p:cNvSpPr>
              <p:nvPr/>
            </p:nvSpPr>
            <p:spPr bwMode="auto">
              <a:xfrm>
                <a:off x="4098" y="2112"/>
                <a:ext cx="109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09" name="Freeform 1985"/>
              <p:cNvSpPr>
                <a:spLocks/>
              </p:cNvSpPr>
              <p:nvPr/>
            </p:nvSpPr>
            <p:spPr bwMode="auto">
              <a:xfrm>
                <a:off x="4162" y="2136"/>
                <a:ext cx="75" cy="2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37" y="0"/>
                  </a:cxn>
                  <a:cxn ang="0">
                    <a:pos x="55" y="5"/>
                  </a:cxn>
                  <a:cxn ang="0">
                    <a:pos x="74" y="21"/>
                  </a:cxn>
                </a:cxnLst>
                <a:rect l="0" t="0" r="r" b="b"/>
                <a:pathLst>
                  <a:path w="75" h="22">
                    <a:moveTo>
                      <a:pt x="0" y="21"/>
                    </a:moveTo>
                    <a:lnTo>
                      <a:pt x="37" y="0"/>
                    </a:lnTo>
                    <a:lnTo>
                      <a:pt x="55" y="5"/>
                    </a:lnTo>
                    <a:lnTo>
                      <a:pt x="74" y="2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10" name="Freeform 1986"/>
              <p:cNvSpPr>
                <a:spLocks/>
              </p:cNvSpPr>
              <p:nvPr/>
            </p:nvSpPr>
            <p:spPr bwMode="auto">
              <a:xfrm>
                <a:off x="4237" y="2157"/>
                <a:ext cx="75" cy="21"/>
              </a:xfrm>
              <a:custGeom>
                <a:avLst/>
                <a:gdLst/>
                <a:ahLst/>
                <a:cxnLst>
                  <a:cxn ang="0">
                    <a:pos x="74" y="0"/>
                  </a:cxn>
                  <a:cxn ang="0">
                    <a:pos x="37" y="20"/>
                  </a:cxn>
                  <a:cxn ang="0">
                    <a:pos x="18" y="16"/>
                  </a:cxn>
                  <a:cxn ang="0">
                    <a:pos x="0" y="0"/>
                  </a:cxn>
                </a:cxnLst>
                <a:rect l="0" t="0" r="r" b="b"/>
                <a:pathLst>
                  <a:path w="75" h="21">
                    <a:moveTo>
                      <a:pt x="74" y="0"/>
                    </a:moveTo>
                    <a:lnTo>
                      <a:pt x="37" y="20"/>
                    </a:lnTo>
                    <a:lnTo>
                      <a:pt x="18" y="1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11" name="Line 1987"/>
              <p:cNvSpPr>
                <a:spLocks noChangeShapeType="1"/>
              </p:cNvSpPr>
              <p:nvPr/>
            </p:nvSpPr>
            <p:spPr bwMode="auto">
              <a:xfrm>
                <a:off x="4169" y="2155"/>
                <a:ext cx="14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12" name="Freeform 1988"/>
              <p:cNvSpPr>
                <a:spLocks/>
              </p:cNvSpPr>
              <p:nvPr/>
            </p:nvSpPr>
            <p:spPr bwMode="auto">
              <a:xfrm>
                <a:off x="4125" y="2194"/>
                <a:ext cx="126" cy="27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62" y="0"/>
                  </a:cxn>
                  <a:cxn ang="0">
                    <a:pos x="94" y="6"/>
                  </a:cxn>
                  <a:cxn ang="0">
                    <a:pos x="125" y="26"/>
                  </a:cxn>
                </a:cxnLst>
                <a:rect l="0" t="0" r="r" b="b"/>
                <a:pathLst>
                  <a:path w="126" h="27">
                    <a:moveTo>
                      <a:pt x="0" y="26"/>
                    </a:moveTo>
                    <a:lnTo>
                      <a:pt x="62" y="0"/>
                    </a:lnTo>
                    <a:lnTo>
                      <a:pt x="94" y="6"/>
                    </a:lnTo>
                    <a:lnTo>
                      <a:pt x="125" y="26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13" name="Freeform 1989"/>
              <p:cNvSpPr>
                <a:spLocks/>
              </p:cNvSpPr>
              <p:nvPr/>
            </p:nvSpPr>
            <p:spPr bwMode="auto">
              <a:xfrm>
                <a:off x="4250" y="2219"/>
                <a:ext cx="126" cy="26"/>
              </a:xfrm>
              <a:custGeom>
                <a:avLst/>
                <a:gdLst/>
                <a:ahLst/>
                <a:cxnLst>
                  <a:cxn ang="0">
                    <a:pos x="125" y="0"/>
                  </a:cxn>
                  <a:cxn ang="0">
                    <a:pos x="63" y="25"/>
                  </a:cxn>
                  <a:cxn ang="0">
                    <a:pos x="30" y="20"/>
                  </a:cxn>
                  <a:cxn ang="0">
                    <a:pos x="0" y="0"/>
                  </a:cxn>
                </a:cxnLst>
                <a:rect l="0" t="0" r="r" b="b"/>
                <a:pathLst>
                  <a:path w="126" h="26">
                    <a:moveTo>
                      <a:pt x="125" y="0"/>
                    </a:moveTo>
                    <a:lnTo>
                      <a:pt x="63" y="25"/>
                    </a:lnTo>
                    <a:lnTo>
                      <a:pt x="30" y="2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14" name="Line 1990"/>
              <p:cNvSpPr>
                <a:spLocks noChangeShapeType="1"/>
              </p:cNvSpPr>
              <p:nvPr/>
            </p:nvSpPr>
            <p:spPr bwMode="auto">
              <a:xfrm>
                <a:off x="4134" y="2216"/>
                <a:ext cx="24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15" name="Freeform 1991"/>
              <p:cNvSpPr>
                <a:spLocks/>
              </p:cNvSpPr>
              <p:nvPr/>
            </p:nvSpPr>
            <p:spPr bwMode="auto">
              <a:xfrm>
                <a:off x="4319" y="2317"/>
                <a:ext cx="118" cy="28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58" y="0"/>
                  </a:cxn>
                  <a:cxn ang="0">
                    <a:pos x="87" y="6"/>
                  </a:cxn>
                  <a:cxn ang="0">
                    <a:pos x="117" y="27"/>
                  </a:cxn>
                </a:cxnLst>
                <a:rect l="0" t="0" r="r" b="b"/>
                <a:pathLst>
                  <a:path w="118" h="28">
                    <a:moveTo>
                      <a:pt x="0" y="27"/>
                    </a:moveTo>
                    <a:lnTo>
                      <a:pt x="58" y="0"/>
                    </a:lnTo>
                    <a:lnTo>
                      <a:pt x="87" y="6"/>
                    </a:lnTo>
                    <a:lnTo>
                      <a:pt x="117" y="27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16" name="Freeform 1992"/>
              <p:cNvSpPr>
                <a:spLocks/>
              </p:cNvSpPr>
              <p:nvPr/>
            </p:nvSpPr>
            <p:spPr bwMode="auto">
              <a:xfrm>
                <a:off x="4437" y="2342"/>
                <a:ext cx="56" cy="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4"/>
                  </a:cxn>
                  <a:cxn ang="0">
                    <a:pos x="8" y="7"/>
                  </a:cxn>
                  <a:cxn ang="0">
                    <a:pos x="13" y="11"/>
                  </a:cxn>
                  <a:cxn ang="0">
                    <a:pos x="18" y="14"/>
                  </a:cxn>
                  <a:cxn ang="0">
                    <a:pos x="22" y="17"/>
                  </a:cxn>
                  <a:cxn ang="0">
                    <a:pos x="26" y="19"/>
                  </a:cxn>
                  <a:cxn ang="0">
                    <a:pos x="32" y="21"/>
                  </a:cxn>
                  <a:cxn ang="0">
                    <a:pos x="36" y="24"/>
                  </a:cxn>
                  <a:cxn ang="0">
                    <a:pos x="41" y="25"/>
                  </a:cxn>
                  <a:cxn ang="0">
                    <a:pos x="46" y="27"/>
                  </a:cxn>
                  <a:cxn ang="0">
                    <a:pos x="50" y="27"/>
                  </a:cxn>
                  <a:cxn ang="0">
                    <a:pos x="55" y="27"/>
                  </a:cxn>
                </a:cxnLst>
                <a:rect l="0" t="0" r="r" b="b"/>
                <a:pathLst>
                  <a:path w="56" h="28">
                    <a:moveTo>
                      <a:pt x="0" y="0"/>
                    </a:moveTo>
                    <a:lnTo>
                      <a:pt x="4" y="4"/>
                    </a:lnTo>
                    <a:lnTo>
                      <a:pt x="8" y="7"/>
                    </a:lnTo>
                    <a:lnTo>
                      <a:pt x="13" y="11"/>
                    </a:lnTo>
                    <a:lnTo>
                      <a:pt x="18" y="14"/>
                    </a:lnTo>
                    <a:lnTo>
                      <a:pt x="22" y="17"/>
                    </a:lnTo>
                    <a:lnTo>
                      <a:pt x="26" y="19"/>
                    </a:lnTo>
                    <a:lnTo>
                      <a:pt x="32" y="21"/>
                    </a:lnTo>
                    <a:lnTo>
                      <a:pt x="36" y="24"/>
                    </a:lnTo>
                    <a:lnTo>
                      <a:pt x="41" y="25"/>
                    </a:lnTo>
                    <a:lnTo>
                      <a:pt x="46" y="27"/>
                    </a:lnTo>
                    <a:lnTo>
                      <a:pt x="50" y="27"/>
                    </a:lnTo>
                    <a:lnTo>
                      <a:pt x="55" y="27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17" name="Freeform 1993"/>
              <p:cNvSpPr>
                <a:spLocks/>
              </p:cNvSpPr>
              <p:nvPr/>
            </p:nvSpPr>
            <p:spPr bwMode="auto">
              <a:xfrm>
                <a:off x="4320" y="2342"/>
                <a:ext cx="173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2" y="0"/>
                  </a:cxn>
                  <a:cxn ang="0">
                    <a:pos x="171" y="0"/>
                  </a:cxn>
                </a:cxnLst>
                <a:rect l="0" t="0" r="r" b="b"/>
                <a:pathLst>
                  <a:path w="173" h="1">
                    <a:moveTo>
                      <a:pt x="0" y="0"/>
                    </a:moveTo>
                    <a:lnTo>
                      <a:pt x="172" y="0"/>
                    </a:lnTo>
                    <a:lnTo>
                      <a:pt x="171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18" name="Line 1994"/>
              <p:cNvSpPr>
                <a:spLocks noChangeShapeType="1"/>
              </p:cNvSpPr>
              <p:nvPr/>
            </p:nvSpPr>
            <p:spPr bwMode="auto">
              <a:xfrm>
                <a:off x="4392" y="2062"/>
                <a:ext cx="103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19" name="Line 1995"/>
              <p:cNvSpPr>
                <a:spLocks noChangeShapeType="1"/>
              </p:cNvSpPr>
              <p:nvPr/>
            </p:nvSpPr>
            <p:spPr bwMode="auto">
              <a:xfrm flipV="1">
                <a:off x="4084" y="2044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20" name="Line 1996"/>
              <p:cNvSpPr>
                <a:spLocks noChangeShapeType="1"/>
              </p:cNvSpPr>
              <p:nvPr/>
            </p:nvSpPr>
            <p:spPr bwMode="auto">
              <a:xfrm flipV="1">
                <a:off x="4122" y="2036"/>
                <a:ext cx="0" cy="16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21" name="Line 1997"/>
              <p:cNvSpPr>
                <a:spLocks noChangeShapeType="1"/>
              </p:cNvSpPr>
              <p:nvPr/>
            </p:nvSpPr>
            <p:spPr bwMode="auto">
              <a:xfrm flipV="1">
                <a:off x="4161" y="2041"/>
                <a:ext cx="0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22" name="Line 1998"/>
              <p:cNvSpPr>
                <a:spLocks noChangeShapeType="1"/>
              </p:cNvSpPr>
              <p:nvPr/>
            </p:nvSpPr>
            <p:spPr bwMode="auto">
              <a:xfrm flipV="1">
                <a:off x="4376" y="2073"/>
                <a:ext cx="0" cy="14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23" name="Line 1999"/>
              <p:cNvSpPr>
                <a:spLocks noChangeShapeType="1"/>
              </p:cNvSpPr>
              <p:nvPr/>
            </p:nvSpPr>
            <p:spPr bwMode="auto">
              <a:xfrm flipV="1">
                <a:off x="4314" y="2250"/>
                <a:ext cx="0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24" name="Oval 2000"/>
              <p:cNvSpPr>
                <a:spLocks noChangeArrowheads="1"/>
              </p:cNvSpPr>
              <p:nvPr/>
            </p:nvSpPr>
            <p:spPr bwMode="auto">
              <a:xfrm>
                <a:off x="4302" y="2331"/>
                <a:ext cx="24" cy="2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25" name="Oval 2001"/>
              <p:cNvSpPr>
                <a:spLocks noChangeArrowheads="1"/>
              </p:cNvSpPr>
              <p:nvPr/>
            </p:nvSpPr>
            <p:spPr bwMode="auto">
              <a:xfrm>
                <a:off x="4069" y="2100"/>
                <a:ext cx="24" cy="2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26" name="Oval 2002"/>
              <p:cNvSpPr>
                <a:spLocks noChangeArrowheads="1"/>
              </p:cNvSpPr>
              <p:nvPr/>
            </p:nvSpPr>
            <p:spPr bwMode="auto">
              <a:xfrm>
                <a:off x="4361" y="2049"/>
                <a:ext cx="24" cy="2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27" name="Oval 2003"/>
              <p:cNvSpPr>
                <a:spLocks noChangeArrowheads="1"/>
              </p:cNvSpPr>
              <p:nvPr/>
            </p:nvSpPr>
            <p:spPr bwMode="auto">
              <a:xfrm>
                <a:off x="4144" y="2154"/>
                <a:ext cx="24" cy="2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28" name="Oval 2004"/>
              <p:cNvSpPr>
                <a:spLocks noChangeArrowheads="1"/>
              </p:cNvSpPr>
              <p:nvPr/>
            </p:nvSpPr>
            <p:spPr bwMode="auto">
              <a:xfrm>
                <a:off x="4105" y="2208"/>
                <a:ext cx="24" cy="2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29" name="Oval 2005"/>
              <p:cNvSpPr>
                <a:spLocks noChangeArrowheads="1"/>
              </p:cNvSpPr>
              <p:nvPr/>
            </p:nvSpPr>
            <p:spPr bwMode="auto">
              <a:xfrm>
                <a:off x="4028" y="2039"/>
                <a:ext cx="24" cy="2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</p:grpSp>
        <p:grpSp>
          <p:nvGrpSpPr>
            <p:cNvPr id="28" name="Group 2006"/>
            <p:cNvGrpSpPr>
              <a:grpSpLocks/>
            </p:cNvGrpSpPr>
            <p:nvPr/>
          </p:nvGrpSpPr>
          <p:grpSpPr bwMode="auto">
            <a:xfrm>
              <a:off x="2562" y="819"/>
              <a:ext cx="549" cy="315"/>
              <a:chOff x="2545" y="771"/>
              <a:chExt cx="549" cy="327"/>
            </a:xfrm>
          </p:grpSpPr>
          <p:sp>
            <p:nvSpPr>
              <p:cNvPr id="79831" name="Freeform 2007"/>
              <p:cNvSpPr>
                <a:spLocks/>
              </p:cNvSpPr>
              <p:nvPr/>
            </p:nvSpPr>
            <p:spPr bwMode="auto">
              <a:xfrm>
                <a:off x="2545" y="817"/>
                <a:ext cx="204" cy="278"/>
              </a:xfrm>
              <a:custGeom>
                <a:avLst/>
                <a:gdLst/>
                <a:ahLst/>
                <a:cxnLst>
                  <a:cxn ang="0">
                    <a:pos x="8" y="25"/>
                  </a:cxn>
                  <a:cxn ang="0">
                    <a:pos x="6" y="35"/>
                  </a:cxn>
                  <a:cxn ang="0">
                    <a:pos x="9" y="41"/>
                  </a:cxn>
                  <a:cxn ang="0">
                    <a:pos x="11" y="48"/>
                  </a:cxn>
                  <a:cxn ang="0">
                    <a:pos x="15" y="46"/>
                  </a:cxn>
                  <a:cxn ang="0">
                    <a:pos x="25" y="35"/>
                  </a:cxn>
                  <a:cxn ang="0">
                    <a:pos x="33" y="33"/>
                  </a:cxn>
                  <a:cxn ang="0">
                    <a:pos x="47" y="42"/>
                  </a:cxn>
                  <a:cxn ang="0">
                    <a:pos x="61" y="57"/>
                  </a:cxn>
                  <a:cxn ang="0">
                    <a:pos x="67" y="72"/>
                  </a:cxn>
                  <a:cxn ang="0">
                    <a:pos x="80" y="108"/>
                  </a:cxn>
                  <a:cxn ang="0">
                    <a:pos x="83" y="104"/>
                  </a:cxn>
                  <a:cxn ang="0">
                    <a:pos x="95" y="126"/>
                  </a:cxn>
                  <a:cxn ang="0">
                    <a:pos x="123" y="140"/>
                  </a:cxn>
                  <a:cxn ang="0">
                    <a:pos x="133" y="150"/>
                  </a:cxn>
                  <a:cxn ang="0">
                    <a:pos x="133" y="169"/>
                  </a:cxn>
                  <a:cxn ang="0">
                    <a:pos x="147" y="221"/>
                  </a:cxn>
                  <a:cxn ang="0">
                    <a:pos x="143" y="260"/>
                  </a:cxn>
                  <a:cxn ang="0">
                    <a:pos x="146" y="276"/>
                  </a:cxn>
                  <a:cxn ang="0">
                    <a:pos x="156" y="262"/>
                  </a:cxn>
                  <a:cxn ang="0">
                    <a:pos x="161" y="242"/>
                  </a:cxn>
                  <a:cxn ang="0">
                    <a:pos x="182" y="220"/>
                  </a:cxn>
                  <a:cxn ang="0">
                    <a:pos x="203" y="182"/>
                  </a:cxn>
                  <a:cxn ang="0">
                    <a:pos x="178" y="169"/>
                  </a:cxn>
                  <a:cxn ang="0">
                    <a:pos x="165" y="150"/>
                  </a:cxn>
                  <a:cxn ang="0">
                    <a:pos x="147" y="142"/>
                  </a:cxn>
                  <a:cxn ang="0">
                    <a:pos x="130" y="147"/>
                  </a:cxn>
                  <a:cxn ang="0">
                    <a:pos x="124" y="125"/>
                  </a:cxn>
                  <a:cxn ang="0">
                    <a:pos x="109" y="116"/>
                  </a:cxn>
                  <a:cxn ang="0">
                    <a:pos x="122" y="106"/>
                  </a:cxn>
                  <a:cxn ang="0">
                    <a:pos x="134" y="113"/>
                  </a:cxn>
                  <a:cxn ang="0">
                    <a:pos x="142" y="88"/>
                  </a:cxn>
                  <a:cxn ang="0">
                    <a:pos x="154" y="74"/>
                  </a:cxn>
                  <a:cxn ang="0">
                    <a:pos x="159" y="76"/>
                  </a:cxn>
                  <a:cxn ang="0">
                    <a:pos x="157" y="70"/>
                  </a:cxn>
                  <a:cxn ang="0">
                    <a:pos x="155" y="62"/>
                  </a:cxn>
                  <a:cxn ang="0">
                    <a:pos x="165" y="55"/>
                  </a:cxn>
                  <a:cxn ang="0">
                    <a:pos x="160" y="42"/>
                  </a:cxn>
                  <a:cxn ang="0">
                    <a:pos x="152" y="42"/>
                  </a:cxn>
                  <a:cxn ang="0">
                    <a:pos x="147" y="33"/>
                  </a:cxn>
                  <a:cxn ang="0">
                    <a:pos x="137" y="35"/>
                  </a:cxn>
                  <a:cxn ang="0">
                    <a:pos x="137" y="57"/>
                  </a:cxn>
                  <a:cxn ang="0">
                    <a:pos x="126" y="50"/>
                  </a:cxn>
                  <a:cxn ang="0">
                    <a:pos x="112" y="33"/>
                  </a:cxn>
                  <a:cxn ang="0">
                    <a:pos x="119" y="25"/>
                  </a:cxn>
                  <a:cxn ang="0">
                    <a:pos x="124" y="18"/>
                  </a:cxn>
                  <a:cxn ang="0">
                    <a:pos x="127" y="11"/>
                  </a:cxn>
                  <a:cxn ang="0">
                    <a:pos x="117" y="9"/>
                  </a:cxn>
                  <a:cxn ang="0">
                    <a:pos x="109" y="2"/>
                  </a:cxn>
                  <a:cxn ang="0">
                    <a:pos x="109" y="15"/>
                  </a:cxn>
                  <a:cxn ang="0">
                    <a:pos x="90" y="12"/>
                  </a:cxn>
                  <a:cxn ang="0">
                    <a:pos x="82" y="11"/>
                  </a:cxn>
                  <a:cxn ang="0">
                    <a:pos x="61" y="5"/>
                  </a:cxn>
                  <a:cxn ang="0">
                    <a:pos x="24" y="5"/>
                  </a:cxn>
                  <a:cxn ang="0">
                    <a:pos x="9" y="6"/>
                  </a:cxn>
                  <a:cxn ang="0">
                    <a:pos x="11" y="18"/>
                  </a:cxn>
                </a:cxnLst>
                <a:rect l="0" t="0" r="r" b="b"/>
                <a:pathLst>
                  <a:path w="204" h="278">
                    <a:moveTo>
                      <a:pt x="0" y="20"/>
                    </a:moveTo>
                    <a:lnTo>
                      <a:pt x="3" y="22"/>
                    </a:lnTo>
                    <a:lnTo>
                      <a:pt x="2" y="22"/>
                    </a:lnTo>
                    <a:lnTo>
                      <a:pt x="3" y="24"/>
                    </a:lnTo>
                    <a:lnTo>
                      <a:pt x="8" y="24"/>
                    </a:lnTo>
                    <a:lnTo>
                      <a:pt x="8" y="25"/>
                    </a:lnTo>
                    <a:lnTo>
                      <a:pt x="10" y="24"/>
                    </a:lnTo>
                    <a:lnTo>
                      <a:pt x="11" y="27"/>
                    </a:lnTo>
                    <a:lnTo>
                      <a:pt x="5" y="29"/>
                    </a:lnTo>
                    <a:lnTo>
                      <a:pt x="4" y="33"/>
                    </a:lnTo>
                    <a:lnTo>
                      <a:pt x="5" y="35"/>
                    </a:lnTo>
                    <a:lnTo>
                      <a:pt x="6" y="35"/>
                    </a:lnTo>
                    <a:lnTo>
                      <a:pt x="5" y="37"/>
                    </a:lnTo>
                    <a:lnTo>
                      <a:pt x="6" y="37"/>
                    </a:lnTo>
                    <a:lnTo>
                      <a:pt x="8" y="38"/>
                    </a:lnTo>
                    <a:lnTo>
                      <a:pt x="9" y="36"/>
                    </a:lnTo>
                    <a:lnTo>
                      <a:pt x="10" y="39"/>
                    </a:lnTo>
                    <a:lnTo>
                      <a:pt x="9" y="41"/>
                    </a:lnTo>
                    <a:lnTo>
                      <a:pt x="11" y="39"/>
                    </a:lnTo>
                    <a:lnTo>
                      <a:pt x="14" y="42"/>
                    </a:lnTo>
                    <a:lnTo>
                      <a:pt x="17" y="39"/>
                    </a:lnTo>
                    <a:lnTo>
                      <a:pt x="14" y="46"/>
                    </a:lnTo>
                    <a:lnTo>
                      <a:pt x="11" y="46"/>
                    </a:lnTo>
                    <a:lnTo>
                      <a:pt x="11" y="48"/>
                    </a:lnTo>
                    <a:lnTo>
                      <a:pt x="9" y="48"/>
                    </a:lnTo>
                    <a:lnTo>
                      <a:pt x="7" y="51"/>
                    </a:lnTo>
                    <a:lnTo>
                      <a:pt x="10" y="49"/>
                    </a:lnTo>
                    <a:lnTo>
                      <a:pt x="13" y="49"/>
                    </a:lnTo>
                    <a:lnTo>
                      <a:pt x="14" y="47"/>
                    </a:lnTo>
                    <a:lnTo>
                      <a:pt x="15" y="46"/>
                    </a:lnTo>
                    <a:lnTo>
                      <a:pt x="21" y="42"/>
                    </a:lnTo>
                    <a:lnTo>
                      <a:pt x="23" y="41"/>
                    </a:lnTo>
                    <a:lnTo>
                      <a:pt x="21" y="39"/>
                    </a:lnTo>
                    <a:lnTo>
                      <a:pt x="27" y="33"/>
                    </a:lnTo>
                    <a:lnTo>
                      <a:pt x="28" y="33"/>
                    </a:lnTo>
                    <a:lnTo>
                      <a:pt x="25" y="35"/>
                    </a:lnTo>
                    <a:lnTo>
                      <a:pt x="24" y="37"/>
                    </a:lnTo>
                    <a:lnTo>
                      <a:pt x="26" y="37"/>
                    </a:lnTo>
                    <a:lnTo>
                      <a:pt x="24" y="39"/>
                    </a:lnTo>
                    <a:lnTo>
                      <a:pt x="29" y="37"/>
                    </a:lnTo>
                    <a:lnTo>
                      <a:pt x="31" y="35"/>
                    </a:lnTo>
                    <a:lnTo>
                      <a:pt x="33" y="33"/>
                    </a:lnTo>
                    <a:lnTo>
                      <a:pt x="32" y="35"/>
                    </a:lnTo>
                    <a:lnTo>
                      <a:pt x="37" y="37"/>
                    </a:lnTo>
                    <a:lnTo>
                      <a:pt x="44" y="37"/>
                    </a:lnTo>
                    <a:lnTo>
                      <a:pt x="45" y="39"/>
                    </a:lnTo>
                    <a:lnTo>
                      <a:pt x="47" y="41"/>
                    </a:lnTo>
                    <a:lnTo>
                      <a:pt x="47" y="42"/>
                    </a:lnTo>
                    <a:lnTo>
                      <a:pt x="51" y="42"/>
                    </a:lnTo>
                    <a:lnTo>
                      <a:pt x="53" y="43"/>
                    </a:lnTo>
                    <a:lnTo>
                      <a:pt x="52" y="44"/>
                    </a:lnTo>
                    <a:lnTo>
                      <a:pt x="57" y="48"/>
                    </a:lnTo>
                    <a:lnTo>
                      <a:pt x="57" y="52"/>
                    </a:lnTo>
                    <a:lnTo>
                      <a:pt x="61" y="57"/>
                    </a:lnTo>
                    <a:lnTo>
                      <a:pt x="61" y="61"/>
                    </a:lnTo>
                    <a:lnTo>
                      <a:pt x="66" y="63"/>
                    </a:lnTo>
                    <a:lnTo>
                      <a:pt x="68" y="63"/>
                    </a:lnTo>
                    <a:lnTo>
                      <a:pt x="70" y="68"/>
                    </a:lnTo>
                    <a:lnTo>
                      <a:pt x="66" y="68"/>
                    </a:lnTo>
                    <a:lnTo>
                      <a:pt x="67" y="72"/>
                    </a:lnTo>
                    <a:lnTo>
                      <a:pt x="67" y="85"/>
                    </a:lnTo>
                    <a:lnTo>
                      <a:pt x="70" y="92"/>
                    </a:lnTo>
                    <a:lnTo>
                      <a:pt x="72" y="98"/>
                    </a:lnTo>
                    <a:lnTo>
                      <a:pt x="76" y="99"/>
                    </a:lnTo>
                    <a:lnTo>
                      <a:pt x="78" y="102"/>
                    </a:lnTo>
                    <a:lnTo>
                      <a:pt x="80" y="108"/>
                    </a:lnTo>
                    <a:lnTo>
                      <a:pt x="84" y="113"/>
                    </a:lnTo>
                    <a:lnTo>
                      <a:pt x="85" y="118"/>
                    </a:lnTo>
                    <a:lnTo>
                      <a:pt x="89" y="121"/>
                    </a:lnTo>
                    <a:lnTo>
                      <a:pt x="82" y="107"/>
                    </a:lnTo>
                    <a:lnTo>
                      <a:pt x="81" y="104"/>
                    </a:lnTo>
                    <a:lnTo>
                      <a:pt x="83" y="104"/>
                    </a:lnTo>
                    <a:lnTo>
                      <a:pt x="86" y="110"/>
                    </a:lnTo>
                    <a:lnTo>
                      <a:pt x="89" y="115"/>
                    </a:lnTo>
                    <a:lnTo>
                      <a:pt x="89" y="116"/>
                    </a:lnTo>
                    <a:lnTo>
                      <a:pt x="95" y="123"/>
                    </a:lnTo>
                    <a:lnTo>
                      <a:pt x="96" y="125"/>
                    </a:lnTo>
                    <a:lnTo>
                      <a:pt x="95" y="126"/>
                    </a:lnTo>
                    <a:lnTo>
                      <a:pt x="97" y="129"/>
                    </a:lnTo>
                    <a:lnTo>
                      <a:pt x="107" y="136"/>
                    </a:lnTo>
                    <a:lnTo>
                      <a:pt x="112" y="135"/>
                    </a:lnTo>
                    <a:lnTo>
                      <a:pt x="116" y="138"/>
                    </a:lnTo>
                    <a:lnTo>
                      <a:pt x="119" y="140"/>
                    </a:lnTo>
                    <a:lnTo>
                      <a:pt x="123" y="140"/>
                    </a:lnTo>
                    <a:lnTo>
                      <a:pt x="125" y="145"/>
                    </a:lnTo>
                    <a:lnTo>
                      <a:pt x="125" y="147"/>
                    </a:lnTo>
                    <a:lnTo>
                      <a:pt x="127" y="147"/>
                    </a:lnTo>
                    <a:lnTo>
                      <a:pt x="130" y="150"/>
                    </a:lnTo>
                    <a:lnTo>
                      <a:pt x="133" y="152"/>
                    </a:lnTo>
                    <a:lnTo>
                      <a:pt x="133" y="150"/>
                    </a:lnTo>
                    <a:lnTo>
                      <a:pt x="135" y="149"/>
                    </a:lnTo>
                    <a:lnTo>
                      <a:pt x="137" y="150"/>
                    </a:lnTo>
                    <a:lnTo>
                      <a:pt x="137" y="152"/>
                    </a:lnTo>
                    <a:lnTo>
                      <a:pt x="138" y="158"/>
                    </a:lnTo>
                    <a:lnTo>
                      <a:pt x="135" y="164"/>
                    </a:lnTo>
                    <a:lnTo>
                      <a:pt x="133" y="169"/>
                    </a:lnTo>
                    <a:lnTo>
                      <a:pt x="133" y="176"/>
                    </a:lnTo>
                    <a:lnTo>
                      <a:pt x="136" y="181"/>
                    </a:lnTo>
                    <a:lnTo>
                      <a:pt x="140" y="192"/>
                    </a:lnTo>
                    <a:lnTo>
                      <a:pt x="149" y="199"/>
                    </a:lnTo>
                    <a:lnTo>
                      <a:pt x="150" y="206"/>
                    </a:lnTo>
                    <a:lnTo>
                      <a:pt x="147" y="221"/>
                    </a:lnTo>
                    <a:lnTo>
                      <a:pt x="147" y="229"/>
                    </a:lnTo>
                    <a:lnTo>
                      <a:pt x="144" y="238"/>
                    </a:lnTo>
                    <a:lnTo>
                      <a:pt x="144" y="248"/>
                    </a:lnTo>
                    <a:lnTo>
                      <a:pt x="146" y="248"/>
                    </a:lnTo>
                    <a:lnTo>
                      <a:pt x="146" y="255"/>
                    </a:lnTo>
                    <a:lnTo>
                      <a:pt x="143" y="260"/>
                    </a:lnTo>
                    <a:lnTo>
                      <a:pt x="143" y="263"/>
                    </a:lnTo>
                    <a:lnTo>
                      <a:pt x="144" y="266"/>
                    </a:lnTo>
                    <a:lnTo>
                      <a:pt x="143" y="270"/>
                    </a:lnTo>
                    <a:lnTo>
                      <a:pt x="145" y="271"/>
                    </a:lnTo>
                    <a:lnTo>
                      <a:pt x="146" y="274"/>
                    </a:lnTo>
                    <a:lnTo>
                      <a:pt x="146" y="276"/>
                    </a:lnTo>
                    <a:lnTo>
                      <a:pt x="148" y="277"/>
                    </a:lnTo>
                    <a:lnTo>
                      <a:pt x="148" y="274"/>
                    </a:lnTo>
                    <a:lnTo>
                      <a:pt x="152" y="273"/>
                    </a:lnTo>
                    <a:lnTo>
                      <a:pt x="151" y="271"/>
                    </a:lnTo>
                    <a:lnTo>
                      <a:pt x="153" y="267"/>
                    </a:lnTo>
                    <a:lnTo>
                      <a:pt x="156" y="262"/>
                    </a:lnTo>
                    <a:lnTo>
                      <a:pt x="153" y="258"/>
                    </a:lnTo>
                    <a:lnTo>
                      <a:pt x="156" y="255"/>
                    </a:lnTo>
                    <a:lnTo>
                      <a:pt x="159" y="249"/>
                    </a:lnTo>
                    <a:lnTo>
                      <a:pt x="157" y="246"/>
                    </a:lnTo>
                    <a:lnTo>
                      <a:pt x="161" y="246"/>
                    </a:lnTo>
                    <a:lnTo>
                      <a:pt x="161" y="242"/>
                    </a:lnTo>
                    <a:lnTo>
                      <a:pt x="168" y="241"/>
                    </a:lnTo>
                    <a:lnTo>
                      <a:pt x="171" y="238"/>
                    </a:lnTo>
                    <a:lnTo>
                      <a:pt x="167" y="231"/>
                    </a:lnTo>
                    <a:lnTo>
                      <a:pt x="173" y="233"/>
                    </a:lnTo>
                    <a:lnTo>
                      <a:pt x="175" y="231"/>
                    </a:lnTo>
                    <a:lnTo>
                      <a:pt x="182" y="220"/>
                    </a:lnTo>
                    <a:lnTo>
                      <a:pt x="182" y="214"/>
                    </a:lnTo>
                    <a:lnTo>
                      <a:pt x="189" y="209"/>
                    </a:lnTo>
                    <a:lnTo>
                      <a:pt x="194" y="207"/>
                    </a:lnTo>
                    <a:lnTo>
                      <a:pt x="197" y="198"/>
                    </a:lnTo>
                    <a:lnTo>
                      <a:pt x="197" y="190"/>
                    </a:lnTo>
                    <a:lnTo>
                      <a:pt x="203" y="182"/>
                    </a:lnTo>
                    <a:lnTo>
                      <a:pt x="202" y="175"/>
                    </a:lnTo>
                    <a:lnTo>
                      <a:pt x="196" y="171"/>
                    </a:lnTo>
                    <a:lnTo>
                      <a:pt x="189" y="170"/>
                    </a:lnTo>
                    <a:lnTo>
                      <a:pt x="189" y="168"/>
                    </a:lnTo>
                    <a:lnTo>
                      <a:pt x="184" y="167"/>
                    </a:lnTo>
                    <a:lnTo>
                      <a:pt x="178" y="169"/>
                    </a:lnTo>
                    <a:lnTo>
                      <a:pt x="178" y="166"/>
                    </a:lnTo>
                    <a:lnTo>
                      <a:pt x="181" y="162"/>
                    </a:lnTo>
                    <a:lnTo>
                      <a:pt x="178" y="158"/>
                    </a:lnTo>
                    <a:lnTo>
                      <a:pt x="174" y="154"/>
                    </a:lnTo>
                    <a:lnTo>
                      <a:pt x="170" y="154"/>
                    </a:lnTo>
                    <a:lnTo>
                      <a:pt x="165" y="150"/>
                    </a:lnTo>
                    <a:lnTo>
                      <a:pt x="163" y="147"/>
                    </a:lnTo>
                    <a:lnTo>
                      <a:pt x="161" y="146"/>
                    </a:lnTo>
                    <a:lnTo>
                      <a:pt x="153" y="145"/>
                    </a:lnTo>
                    <a:lnTo>
                      <a:pt x="150" y="143"/>
                    </a:lnTo>
                    <a:lnTo>
                      <a:pt x="147" y="145"/>
                    </a:lnTo>
                    <a:lnTo>
                      <a:pt x="147" y="142"/>
                    </a:lnTo>
                    <a:lnTo>
                      <a:pt x="142" y="145"/>
                    </a:lnTo>
                    <a:lnTo>
                      <a:pt x="139" y="150"/>
                    </a:lnTo>
                    <a:lnTo>
                      <a:pt x="138" y="149"/>
                    </a:lnTo>
                    <a:lnTo>
                      <a:pt x="135" y="147"/>
                    </a:lnTo>
                    <a:lnTo>
                      <a:pt x="132" y="149"/>
                    </a:lnTo>
                    <a:lnTo>
                      <a:pt x="130" y="147"/>
                    </a:lnTo>
                    <a:lnTo>
                      <a:pt x="129" y="145"/>
                    </a:lnTo>
                    <a:lnTo>
                      <a:pt x="129" y="137"/>
                    </a:lnTo>
                    <a:lnTo>
                      <a:pt x="127" y="136"/>
                    </a:lnTo>
                    <a:lnTo>
                      <a:pt x="121" y="136"/>
                    </a:lnTo>
                    <a:lnTo>
                      <a:pt x="123" y="131"/>
                    </a:lnTo>
                    <a:lnTo>
                      <a:pt x="124" y="125"/>
                    </a:lnTo>
                    <a:lnTo>
                      <a:pt x="122" y="124"/>
                    </a:lnTo>
                    <a:lnTo>
                      <a:pt x="118" y="125"/>
                    </a:lnTo>
                    <a:lnTo>
                      <a:pt x="117" y="130"/>
                    </a:lnTo>
                    <a:lnTo>
                      <a:pt x="111" y="130"/>
                    </a:lnTo>
                    <a:lnTo>
                      <a:pt x="107" y="123"/>
                    </a:lnTo>
                    <a:lnTo>
                      <a:pt x="109" y="116"/>
                    </a:lnTo>
                    <a:lnTo>
                      <a:pt x="108" y="112"/>
                    </a:lnTo>
                    <a:lnTo>
                      <a:pt x="112" y="108"/>
                    </a:lnTo>
                    <a:lnTo>
                      <a:pt x="116" y="108"/>
                    </a:lnTo>
                    <a:lnTo>
                      <a:pt x="120" y="110"/>
                    </a:lnTo>
                    <a:lnTo>
                      <a:pt x="120" y="107"/>
                    </a:lnTo>
                    <a:lnTo>
                      <a:pt x="122" y="106"/>
                    </a:lnTo>
                    <a:lnTo>
                      <a:pt x="129" y="108"/>
                    </a:lnTo>
                    <a:lnTo>
                      <a:pt x="130" y="109"/>
                    </a:lnTo>
                    <a:lnTo>
                      <a:pt x="130" y="113"/>
                    </a:lnTo>
                    <a:lnTo>
                      <a:pt x="132" y="117"/>
                    </a:lnTo>
                    <a:lnTo>
                      <a:pt x="133" y="117"/>
                    </a:lnTo>
                    <a:lnTo>
                      <a:pt x="134" y="113"/>
                    </a:lnTo>
                    <a:lnTo>
                      <a:pt x="132" y="106"/>
                    </a:lnTo>
                    <a:lnTo>
                      <a:pt x="133" y="102"/>
                    </a:lnTo>
                    <a:lnTo>
                      <a:pt x="142" y="95"/>
                    </a:lnTo>
                    <a:lnTo>
                      <a:pt x="140" y="91"/>
                    </a:lnTo>
                    <a:lnTo>
                      <a:pt x="142" y="92"/>
                    </a:lnTo>
                    <a:lnTo>
                      <a:pt x="142" y="88"/>
                    </a:lnTo>
                    <a:lnTo>
                      <a:pt x="144" y="84"/>
                    </a:lnTo>
                    <a:lnTo>
                      <a:pt x="150" y="82"/>
                    </a:lnTo>
                    <a:lnTo>
                      <a:pt x="148" y="81"/>
                    </a:lnTo>
                    <a:lnTo>
                      <a:pt x="150" y="78"/>
                    </a:lnTo>
                    <a:lnTo>
                      <a:pt x="154" y="75"/>
                    </a:lnTo>
                    <a:lnTo>
                      <a:pt x="154" y="74"/>
                    </a:lnTo>
                    <a:lnTo>
                      <a:pt x="158" y="73"/>
                    </a:lnTo>
                    <a:lnTo>
                      <a:pt x="158" y="74"/>
                    </a:lnTo>
                    <a:lnTo>
                      <a:pt x="160" y="74"/>
                    </a:lnTo>
                    <a:lnTo>
                      <a:pt x="156" y="76"/>
                    </a:lnTo>
                    <a:lnTo>
                      <a:pt x="156" y="78"/>
                    </a:lnTo>
                    <a:lnTo>
                      <a:pt x="159" y="76"/>
                    </a:lnTo>
                    <a:lnTo>
                      <a:pt x="163" y="74"/>
                    </a:lnTo>
                    <a:lnTo>
                      <a:pt x="165" y="72"/>
                    </a:lnTo>
                    <a:lnTo>
                      <a:pt x="164" y="71"/>
                    </a:lnTo>
                    <a:lnTo>
                      <a:pt x="163" y="73"/>
                    </a:lnTo>
                    <a:lnTo>
                      <a:pt x="159" y="73"/>
                    </a:lnTo>
                    <a:lnTo>
                      <a:pt x="157" y="70"/>
                    </a:lnTo>
                    <a:lnTo>
                      <a:pt x="158" y="68"/>
                    </a:lnTo>
                    <a:lnTo>
                      <a:pt x="155" y="68"/>
                    </a:lnTo>
                    <a:lnTo>
                      <a:pt x="159" y="66"/>
                    </a:lnTo>
                    <a:lnTo>
                      <a:pt x="156" y="65"/>
                    </a:lnTo>
                    <a:lnTo>
                      <a:pt x="151" y="66"/>
                    </a:lnTo>
                    <a:lnTo>
                      <a:pt x="155" y="62"/>
                    </a:lnTo>
                    <a:lnTo>
                      <a:pt x="165" y="62"/>
                    </a:lnTo>
                    <a:lnTo>
                      <a:pt x="171" y="57"/>
                    </a:lnTo>
                    <a:lnTo>
                      <a:pt x="171" y="54"/>
                    </a:lnTo>
                    <a:lnTo>
                      <a:pt x="169" y="54"/>
                    </a:lnTo>
                    <a:lnTo>
                      <a:pt x="169" y="53"/>
                    </a:lnTo>
                    <a:lnTo>
                      <a:pt x="165" y="55"/>
                    </a:lnTo>
                    <a:lnTo>
                      <a:pt x="163" y="54"/>
                    </a:lnTo>
                    <a:lnTo>
                      <a:pt x="169" y="51"/>
                    </a:lnTo>
                    <a:lnTo>
                      <a:pt x="165" y="48"/>
                    </a:lnTo>
                    <a:lnTo>
                      <a:pt x="162" y="46"/>
                    </a:lnTo>
                    <a:lnTo>
                      <a:pt x="162" y="44"/>
                    </a:lnTo>
                    <a:lnTo>
                      <a:pt x="160" y="42"/>
                    </a:lnTo>
                    <a:lnTo>
                      <a:pt x="161" y="41"/>
                    </a:lnTo>
                    <a:lnTo>
                      <a:pt x="160" y="39"/>
                    </a:lnTo>
                    <a:lnTo>
                      <a:pt x="158" y="37"/>
                    </a:lnTo>
                    <a:lnTo>
                      <a:pt x="156" y="37"/>
                    </a:lnTo>
                    <a:lnTo>
                      <a:pt x="155" y="41"/>
                    </a:lnTo>
                    <a:lnTo>
                      <a:pt x="152" y="42"/>
                    </a:lnTo>
                    <a:lnTo>
                      <a:pt x="152" y="41"/>
                    </a:lnTo>
                    <a:lnTo>
                      <a:pt x="148" y="42"/>
                    </a:lnTo>
                    <a:lnTo>
                      <a:pt x="151" y="39"/>
                    </a:lnTo>
                    <a:lnTo>
                      <a:pt x="151" y="37"/>
                    </a:lnTo>
                    <a:lnTo>
                      <a:pt x="150" y="34"/>
                    </a:lnTo>
                    <a:lnTo>
                      <a:pt x="147" y="33"/>
                    </a:lnTo>
                    <a:lnTo>
                      <a:pt x="144" y="29"/>
                    </a:lnTo>
                    <a:lnTo>
                      <a:pt x="142" y="31"/>
                    </a:lnTo>
                    <a:lnTo>
                      <a:pt x="137" y="29"/>
                    </a:lnTo>
                    <a:lnTo>
                      <a:pt x="137" y="31"/>
                    </a:lnTo>
                    <a:lnTo>
                      <a:pt x="138" y="33"/>
                    </a:lnTo>
                    <a:lnTo>
                      <a:pt x="137" y="35"/>
                    </a:lnTo>
                    <a:lnTo>
                      <a:pt x="139" y="39"/>
                    </a:lnTo>
                    <a:lnTo>
                      <a:pt x="136" y="41"/>
                    </a:lnTo>
                    <a:lnTo>
                      <a:pt x="138" y="42"/>
                    </a:lnTo>
                    <a:lnTo>
                      <a:pt x="139" y="47"/>
                    </a:lnTo>
                    <a:lnTo>
                      <a:pt x="135" y="51"/>
                    </a:lnTo>
                    <a:lnTo>
                      <a:pt x="137" y="57"/>
                    </a:lnTo>
                    <a:lnTo>
                      <a:pt x="135" y="61"/>
                    </a:lnTo>
                    <a:lnTo>
                      <a:pt x="132" y="61"/>
                    </a:lnTo>
                    <a:lnTo>
                      <a:pt x="133" y="59"/>
                    </a:lnTo>
                    <a:lnTo>
                      <a:pt x="131" y="56"/>
                    </a:lnTo>
                    <a:lnTo>
                      <a:pt x="131" y="50"/>
                    </a:lnTo>
                    <a:lnTo>
                      <a:pt x="126" y="50"/>
                    </a:lnTo>
                    <a:lnTo>
                      <a:pt x="120" y="46"/>
                    </a:lnTo>
                    <a:lnTo>
                      <a:pt x="117" y="44"/>
                    </a:lnTo>
                    <a:lnTo>
                      <a:pt x="115" y="46"/>
                    </a:lnTo>
                    <a:lnTo>
                      <a:pt x="114" y="41"/>
                    </a:lnTo>
                    <a:lnTo>
                      <a:pt x="112" y="41"/>
                    </a:lnTo>
                    <a:lnTo>
                      <a:pt x="112" y="33"/>
                    </a:lnTo>
                    <a:lnTo>
                      <a:pt x="115" y="31"/>
                    </a:lnTo>
                    <a:lnTo>
                      <a:pt x="116" y="29"/>
                    </a:lnTo>
                    <a:lnTo>
                      <a:pt x="118" y="28"/>
                    </a:lnTo>
                    <a:lnTo>
                      <a:pt x="114" y="25"/>
                    </a:lnTo>
                    <a:lnTo>
                      <a:pt x="118" y="27"/>
                    </a:lnTo>
                    <a:lnTo>
                      <a:pt x="119" y="25"/>
                    </a:lnTo>
                    <a:lnTo>
                      <a:pt x="122" y="25"/>
                    </a:lnTo>
                    <a:lnTo>
                      <a:pt x="124" y="22"/>
                    </a:lnTo>
                    <a:lnTo>
                      <a:pt x="120" y="21"/>
                    </a:lnTo>
                    <a:lnTo>
                      <a:pt x="119" y="20"/>
                    </a:lnTo>
                    <a:lnTo>
                      <a:pt x="124" y="20"/>
                    </a:lnTo>
                    <a:lnTo>
                      <a:pt x="124" y="18"/>
                    </a:lnTo>
                    <a:lnTo>
                      <a:pt x="129" y="18"/>
                    </a:lnTo>
                    <a:lnTo>
                      <a:pt x="132" y="16"/>
                    </a:lnTo>
                    <a:lnTo>
                      <a:pt x="130" y="11"/>
                    </a:lnTo>
                    <a:lnTo>
                      <a:pt x="132" y="11"/>
                    </a:lnTo>
                    <a:lnTo>
                      <a:pt x="126" y="7"/>
                    </a:lnTo>
                    <a:lnTo>
                      <a:pt x="127" y="11"/>
                    </a:lnTo>
                    <a:lnTo>
                      <a:pt x="125" y="11"/>
                    </a:lnTo>
                    <a:lnTo>
                      <a:pt x="123" y="15"/>
                    </a:lnTo>
                    <a:lnTo>
                      <a:pt x="123" y="13"/>
                    </a:lnTo>
                    <a:lnTo>
                      <a:pt x="120" y="9"/>
                    </a:lnTo>
                    <a:lnTo>
                      <a:pt x="118" y="13"/>
                    </a:lnTo>
                    <a:lnTo>
                      <a:pt x="117" y="9"/>
                    </a:lnTo>
                    <a:lnTo>
                      <a:pt x="115" y="7"/>
                    </a:lnTo>
                    <a:lnTo>
                      <a:pt x="116" y="5"/>
                    </a:lnTo>
                    <a:lnTo>
                      <a:pt x="117" y="5"/>
                    </a:lnTo>
                    <a:lnTo>
                      <a:pt x="114" y="2"/>
                    </a:lnTo>
                    <a:lnTo>
                      <a:pt x="111" y="0"/>
                    </a:lnTo>
                    <a:lnTo>
                      <a:pt x="109" y="2"/>
                    </a:lnTo>
                    <a:lnTo>
                      <a:pt x="109" y="6"/>
                    </a:lnTo>
                    <a:lnTo>
                      <a:pt x="113" y="8"/>
                    </a:lnTo>
                    <a:lnTo>
                      <a:pt x="114" y="11"/>
                    </a:lnTo>
                    <a:lnTo>
                      <a:pt x="111" y="13"/>
                    </a:lnTo>
                    <a:lnTo>
                      <a:pt x="111" y="15"/>
                    </a:lnTo>
                    <a:lnTo>
                      <a:pt x="109" y="15"/>
                    </a:lnTo>
                    <a:lnTo>
                      <a:pt x="109" y="13"/>
                    </a:lnTo>
                    <a:lnTo>
                      <a:pt x="106" y="14"/>
                    </a:lnTo>
                    <a:lnTo>
                      <a:pt x="100" y="14"/>
                    </a:lnTo>
                    <a:lnTo>
                      <a:pt x="99" y="13"/>
                    </a:lnTo>
                    <a:lnTo>
                      <a:pt x="94" y="10"/>
                    </a:lnTo>
                    <a:lnTo>
                      <a:pt x="90" y="12"/>
                    </a:lnTo>
                    <a:lnTo>
                      <a:pt x="91" y="13"/>
                    </a:lnTo>
                    <a:lnTo>
                      <a:pt x="94" y="11"/>
                    </a:lnTo>
                    <a:lnTo>
                      <a:pt x="93" y="16"/>
                    </a:lnTo>
                    <a:lnTo>
                      <a:pt x="88" y="13"/>
                    </a:lnTo>
                    <a:lnTo>
                      <a:pt x="80" y="13"/>
                    </a:lnTo>
                    <a:lnTo>
                      <a:pt x="82" y="11"/>
                    </a:lnTo>
                    <a:lnTo>
                      <a:pt x="76" y="10"/>
                    </a:lnTo>
                    <a:lnTo>
                      <a:pt x="70" y="7"/>
                    </a:lnTo>
                    <a:lnTo>
                      <a:pt x="66" y="9"/>
                    </a:lnTo>
                    <a:lnTo>
                      <a:pt x="66" y="5"/>
                    </a:lnTo>
                    <a:lnTo>
                      <a:pt x="64" y="9"/>
                    </a:lnTo>
                    <a:lnTo>
                      <a:pt x="61" y="5"/>
                    </a:lnTo>
                    <a:lnTo>
                      <a:pt x="57" y="9"/>
                    </a:lnTo>
                    <a:lnTo>
                      <a:pt x="57" y="8"/>
                    </a:lnTo>
                    <a:lnTo>
                      <a:pt x="51" y="9"/>
                    </a:lnTo>
                    <a:lnTo>
                      <a:pt x="52" y="11"/>
                    </a:lnTo>
                    <a:lnTo>
                      <a:pt x="41" y="7"/>
                    </a:lnTo>
                    <a:lnTo>
                      <a:pt x="24" y="5"/>
                    </a:lnTo>
                    <a:lnTo>
                      <a:pt x="24" y="3"/>
                    </a:lnTo>
                    <a:lnTo>
                      <a:pt x="19" y="3"/>
                    </a:lnTo>
                    <a:lnTo>
                      <a:pt x="17" y="1"/>
                    </a:lnTo>
                    <a:lnTo>
                      <a:pt x="16" y="3"/>
                    </a:lnTo>
                    <a:lnTo>
                      <a:pt x="12" y="5"/>
                    </a:lnTo>
                    <a:lnTo>
                      <a:pt x="9" y="6"/>
                    </a:lnTo>
                    <a:lnTo>
                      <a:pt x="7" y="9"/>
                    </a:lnTo>
                    <a:lnTo>
                      <a:pt x="3" y="10"/>
                    </a:lnTo>
                    <a:lnTo>
                      <a:pt x="2" y="12"/>
                    </a:lnTo>
                    <a:lnTo>
                      <a:pt x="7" y="16"/>
                    </a:lnTo>
                    <a:lnTo>
                      <a:pt x="9" y="18"/>
                    </a:lnTo>
                    <a:lnTo>
                      <a:pt x="11" y="18"/>
                    </a:lnTo>
                    <a:lnTo>
                      <a:pt x="7" y="19"/>
                    </a:lnTo>
                    <a:lnTo>
                      <a:pt x="7" y="18"/>
                    </a:lnTo>
                    <a:lnTo>
                      <a:pt x="5" y="18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32" name="Freeform 2008"/>
              <p:cNvSpPr>
                <a:spLocks/>
              </p:cNvSpPr>
              <p:nvPr/>
            </p:nvSpPr>
            <p:spPr bwMode="auto">
              <a:xfrm>
                <a:off x="2673" y="938"/>
                <a:ext cx="16" cy="8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0"/>
                  </a:cxn>
                  <a:cxn ang="0">
                    <a:pos x="5" y="0"/>
                  </a:cxn>
                  <a:cxn ang="0">
                    <a:pos x="15" y="5"/>
                  </a:cxn>
                  <a:cxn ang="0">
                    <a:pos x="10" y="7"/>
                  </a:cxn>
                  <a:cxn ang="0">
                    <a:pos x="9" y="4"/>
                  </a:cxn>
                  <a:cxn ang="0">
                    <a:pos x="4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8">
                    <a:moveTo>
                      <a:pt x="0" y="3"/>
                    </a:moveTo>
                    <a:lnTo>
                      <a:pt x="2" y="0"/>
                    </a:lnTo>
                    <a:lnTo>
                      <a:pt x="5" y="0"/>
                    </a:lnTo>
                    <a:lnTo>
                      <a:pt x="15" y="5"/>
                    </a:lnTo>
                    <a:lnTo>
                      <a:pt x="10" y="7"/>
                    </a:lnTo>
                    <a:lnTo>
                      <a:pt x="9" y="4"/>
                    </a:lnTo>
                    <a:lnTo>
                      <a:pt x="4" y="2"/>
                    </a:lnTo>
                    <a:lnTo>
                      <a:pt x="0" y="3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33" name="Freeform 2009"/>
              <p:cNvSpPr>
                <a:spLocks/>
              </p:cNvSpPr>
              <p:nvPr/>
            </p:nvSpPr>
            <p:spPr bwMode="auto">
              <a:xfrm>
                <a:off x="2688" y="946"/>
                <a:ext cx="10" cy="3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  <a:cxn ang="0">
                    <a:pos x="7" y="0"/>
                  </a:cxn>
                  <a:cxn ang="0">
                    <a:pos x="9" y="1"/>
                  </a:cxn>
                  <a:cxn ang="0">
                    <a:pos x="4" y="2"/>
                  </a:cxn>
                  <a:cxn ang="0">
                    <a:pos x="0" y="1"/>
                  </a:cxn>
                </a:cxnLst>
                <a:rect l="0" t="0" r="r" b="b"/>
                <a:pathLst>
                  <a:path w="10" h="3">
                    <a:moveTo>
                      <a:pt x="0" y="1"/>
                    </a:moveTo>
                    <a:lnTo>
                      <a:pt x="3" y="1"/>
                    </a:lnTo>
                    <a:lnTo>
                      <a:pt x="2" y="0"/>
                    </a:lnTo>
                    <a:lnTo>
                      <a:pt x="7" y="0"/>
                    </a:lnTo>
                    <a:lnTo>
                      <a:pt x="9" y="1"/>
                    </a:lnTo>
                    <a:lnTo>
                      <a:pt x="4" y="2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34" name="Freeform 2010"/>
              <p:cNvSpPr>
                <a:spLocks/>
              </p:cNvSpPr>
              <p:nvPr/>
            </p:nvSpPr>
            <p:spPr bwMode="auto">
              <a:xfrm>
                <a:off x="2692" y="1092"/>
                <a:ext cx="11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10" y="5"/>
                  </a:cxn>
                  <a:cxn ang="0">
                    <a:pos x="5" y="5"/>
                  </a:cxn>
                  <a:cxn ang="0">
                    <a:pos x="0" y="4"/>
                  </a:cxn>
                </a:cxnLst>
                <a:rect l="0" t="0" r="r" b="b"/>
                <a:pathLst>
                  <a:path w="11" h="6">
                    <a:moveTo>
                      <a:pt x="0" y="4"/>
                    </a:moveTo>
                    <a:lnTo>
                      <a:pt x="0" y="3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10" y="5"/>
                    </a:lnTo>
                    <a:lnTo>
                      <a:pt x="5" y="5"/>
                    </a:lnTo>
                    <a:lnTo>
                      <a:pt x="0" y="4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35" name="Freeform 2011"/>
              <p:cNvSpPr>
                <a:spLocks/>
              </p:cNvSpPr>
              <p:nvPr/>
            </p:nvSpPr>
            <p:spPr bwMode="auto">
              <a:xfrm>
                <a:off x="2711" y="876"/>
                <a:ext cx="12" cy="13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5" y="1"/>
                  </a:cxn>
                  <a:cxn ang="0">
                    <a:pos x="6" y="0"/>
                  </a:cxn>
                  <a:cxn ang="0">
                    <a:pos x="5" y="4"/>
                  </a:cxn>
                  <a:cxn ang="0">
                    <a:pos x="6" y="6"/>
                  </a:cxn>
                  <a:cxn ang="0">
                    <a:pos x="10" y="6"/>
                  </a:cxn>
                  <a:cxn ang="0">
                    <a:pos x="10" y="9"/>
                  </a:cxn>
                  <a:cxn ang="0">
                    <a:pos x="11" y="10"/>
                  </a:cxn>
                  <a:cxn ang="0">
                    <a:pos x="9" y="12"/>
                  </a:cxn>
                  <a:cxn ang="0">
                    <a:pos x="9" y="9"/>
                  </a:cxn>
                  <a:cxn ang="0">
                    <a:pos x="5" y="10"/>
                  </a:cxn>
                  <a:cxn ang="0">
                    <a:pos x="0" y="9"/>
                  </a:cxn>
                </a:cxnLst>
                <a:rect l="0" t="0" r="r" b="b"/>
                <a:pathLst>
                  <a:path w="12" h="13">
                    <a:moveTo>
                      <a:pt x="0" y="9"/>
                    </a:moveTo>
                    <a:lnTo>
                      <a:pt x="5" y="1"/>
                    </a:lnTo>
                    <a:lnTo>
                      <a:pt x="6" y="0"/>
                    </a:lnTo>
                    <a:lnTo>
                      <a:pt x="5" y="4"/>
                    </a:lnTo>
                    <a:lnTo>
                      <a:pt x="6" y="6"/>
                    </a:lnTo>
                    <a:lnTo>
                      <a:pt x="10" y="6"/>
                    </a:lnTo>
                    <a:lnTo>
                      <a:pt x="10" y="9"/>
                    </a:lnTo>
                    <a:lnTo>
                      <a:pt x="11" y="10"/>
                    </a:lnTo>
                    <a:lnTo>
                      <a:pt x="9" y="12"/>
                    </a:lnTo>
                    <a:lnTo>
                      <a:pt x="9" y="9"/>
                    </a:lnTo>
                    <a:lnTo>
                      <a:pt x="5" y="10"/>
                    </a:lnTo>
                    <a:lnTo>
                      <a:pt x="0" y="9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36" name="Freeform 2012"/>
              <p:cNvSpPr>
                <a:spLocks/>
              </p:cNvSpPr>
              <p:nvPr/>
            </p:nvSpPr>
            <p:spPr bwMode="auto">
              <a:xfrm>
                <a:off x="2565" y="860"/>
                <a:ext cx="5" cy="4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3"/>
                  </a:cxn>
                  <a:cxn ang="0">
                    <a:pos x="4" y="1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0" y="1"/>
                  </a:cxn>
                </a:cxnLst>
                <a:rect l="0" t="0" r="r" b="b"/>
                <a:pathLst>
                  <a:path w="5" h="4">
                    <a:moveTo>
                      <a:pt x="0" y="1"/>
                    </a:moveTo>
                    <a:lnTo>
                      <a:pt x="1" y="3"/>
                    </a:lnTo>
                    <a:lnTo>
                      <a:pt x="4" y="1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37" name="Freeform 2013"/>
              <p:cNvSpPr>
                <a:spLocks/>
              </p:cNvSpPr>
              <p:nvPr/>
            </p:nvSpPr>
            <p:spPr bwMode="auto">
              <a:xfrm>
                <a:off x="2764" y="835"/>
                <a:ext cx="18" cy="11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" y="0"/>
                  </a:cxn>
                  <a:cxn ang="0">
                    <a:pos x="5" y="4"/>
                  </a:cxn>
                  <a:cxn ang="0">
                    <a:pos x="10" y="0"/>
                  </a:cxn>
                  <a:cxn ang="0">
                    <a:pos x="16" y="0"/>
                  </a:cxn>
                  <a:cxn ang="0">
                    <a:pos x="17" y="4"/>
                  </a:cxn>
                  <a:cxn ang="0">
                    <a:pos x="8" y="10"/>
                  </a:cxn>
                  <a:cxn ang="0">
                    <a:pos x="3" y="8"/>
                  </a:cxn>
                  <a:cxn ang="0">
                    <a:pos x="0" y="3"/>
                  </a:cxn>
                </a:cxnLst>
                <a:rect l="0" t="0" r="r" b="b"/>
                <a:pathLst>
                  <a:path w="18" h="11">
                    <a:moveTo>
                      <a:pt x="0" y="3"/>
                    </a:moveTo>
                    <a:lnTo>
                      <a:pt x="3" y="0"/>
                    </a:lnTo>
                    <a:lnTo>
                      <a:pt x="5" y="4"/>
                    </a:lnTo>
                    <a:lnTo>
                      <a:pt x="10" y="0"/>
                    </a:lnTo>
                    <a:lnTo>
                      <a:pt x="16" y="0"/>
                    </a:lnTo>
                    <a:lnTo>
                      <a:pt x="17" y="4"/>
                    </a:lnTo>
                    <a:lnTo>
                      <a:pt x="8" y="10"/>
                    </a:lnTo>
                    <a:lnTo>
                      <a:pt x="3" y="8"/>
                    </a:lnTo>
                    <a:lnTo>
                      <a:pt x="0" y="3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38" name="Freeform 2014"/>
              <p:cNvSpPr>
                <a:spLocks/>
              </p:cNvSpPr>
              <p:nvPr/>
            </p:nvSpPr>
            <p:spPr bwMode="auto">
              <a:xfrm>
                <a:off x="2669" y="838"/>
                <a:ext cx="10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1" y="4"/>
                  </a:cxn>
                  <a:cxn ang="0">
                    <a:pos x="2" y="0"/>
                  </a:cxn>
                  <a:cxn ang="0">
                    <a:pos x="9" y="6"/>
                  </a:cxn>
                  <a:cxn ang="0">
                    <a:pos x="3" y="7"/>
                  </a:cxn>
                  <a:cxn ang="0">
                    <a:pos x="0" y="6"/>
                  </a:cxn>
                </a:cxnLst>
                <a:rect l="0" t="0" r="r" b="b"/>
                <a:pathLst>
                  <a:path w="10" h="8">
                    <a:moveTo>
                      <a:pt x="0" y="6"/>
                    </a:moveTo>
                    <a:lnTo>
                      <a:pt x="1" y="4"/>
                    </a:lnTo>
                    <a:lnTo>
                      <a:pt x="2" y="0"/>
                    </a:lnTo>
                    <a:lnTo>
                      <a:pt x="9" y="6"/>
                    </a:lnTo>
                    <a:lnTo>
                      <a:pt x="3" y="7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39" name="Freeform 2015"/>
              <p:cNvSpPr>
                <a:spLocks/>
              </p:cNvSpPr>
              <p:nvPr/>
            </p:nvSpPr>
            <p:spPr bwMode="auto">
              <a:xfrm>
                <a:off x="2609" y="808"/>
                <a:ext cx="17" cy="13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3" y="3"/>
                  </a:cxn>
                  <a:cxn ang="0">
                    <a:pos x="1" y="1"/>
                  </a:cxn>
                  <a:cxn ang="0">
                    <a:pos x="6" y="0"/>
                  </a:cxn>
                  <a:cxn ang="0">
                    <a:pos x="10" y="2"/>
                  </a:cxn>
                  <a:cxn ang="0">
                    <a:pos x="12" y="1"/>
                  </a:cxn>
                  <a:cxn ang="0">
                    <a:pos x="16" y="3"/>
                  </a:cxn>
                  <a:cxn ang="0">
                    <a:pos x="8" y="8"/>
                  </a:cxn>
                  <a:cxn ang="0">
                    <a:pos x="8" y="10"/>
                  </a:cxn>
                  <a:cxn ang="0">
                    <a:pos x="5" y="12"/>
                  </a:cxn>
                  <a:cxn ang="0">
                    <a:pos x="0" y="10"/>
                  </a:cxn>
                </a:cxnLst>
                <a:rect l="0" t="0" r="r" b="b"/>
                <a:pathLst>
                  <a:path w="17" h="13">
                    <a:moveTo>
                      <a:pt x="0" y="10"/>
                    </a:moveTo>
                    <a:lnTo>
                      <a:pt x="3" y="3"/>
                    </a:lnTo>
                    <a:lnTo>
                      <a:pt x="1" y="1"/>
                    </a:lnTo>
                    <a:lnTo>
                      <a:pt x="6" y="0"/>
                    </a:lnTo>
                    <a:lnTo>
                      <a:pt x="10" y="2"/>
                    </a:lnTo>
                    <a:lnTo>
                      <a:pt x="12" y="1"/>
                    </a:lnTo>
                    <a:lnTo>
                      <a:pt x="16" y="3"/>
                    </a:lnTo>
                    <a:lnTo>
                      <a:pt x="8" y="8"/>
                    </a:lnTo>
                    <a:lnTo>
                      <a:pt x="8" y="10"/>
                    </a:lnTo>
                    <a:lnTo>
                      <a:pt x="5" y="12"/>
                    </a:lnTo>
                    <a:lnTo>
                      <a:pt x="0" y="10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40" name="Freeform 2016"/>
              <p:cNvSpPr>
                <a:spLocks/>
              </p:cNvSpPr>
              <p:nvPr/>
            </p:nvSpPr>
            <p:spPr bwMode="auto">
              <a:xfrm>
                <a:off x="2620" y="812"/>
                <a:ext cx="29" cy="1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4" y="2"/>
                  </a:cxn>
                  <a:cxn ang="0">
                    <a:pos x="10" y="4"/>
                  </a:cxn>
                  <a:cxn ang="0">
                    <a:pos x="17" y="0"/>
                  </a:cxn>
                  <a:cxn ang="0">
                    <a:pos x="21" y="2"/>
                  </a:cxn>
                  <a:cxn ang="0">
                    <a:pos x="22" y="8"/>
                  </a:cxn>
                  <a:cxn ang="0">
                    <a:pos x="28" y="11"/>
                  </a:cxn>
                  <a:cxn ang="0">
                    <a:pos x="25" y="16"/>
                  </a:cxn>
                  <a:cxn ang="0">
                    <a:pos x="19" y="14"/>
                  </a:cxn>
                  <a:cxn ang="0">
                    <a:pos x="8" y="17"/>
                  </a:cxn>
                  <a:cxn ang="0">
                    <a:pos x="2" y="12"/>
                  </a:cxn>
                  <a:cxn ang="0">
                    <a:pos x="2" y="10"/>
                  </a:cxn>
                  <a:cxn ang="0">
                    <a:pos x="5" y="6"/>
                  </a:cxn>
                  <a:cxn ang="0">
                    <a:pos x="1" y="7"/>
                  </a:cxn>
                  <a:cxn ang="0">
                    <a:pos x="0" y="6"/>
                  </a:cxn>
                </a:cxnLst>
                <a:rect l="0" t="0" r="r" b="b"/>
                <a:pathLst>
                  <a:path w="29" h="18">
                    <a:moveTo>
                      <a:pt x="0" y="6"/>
                    </a:moveTo>
                    <a:lnTo>
                      <a:pt x="4" y="2"/>
                    </a:lnTo>
                    <a:lnTo>
                      <a:pt x="10" y="4"/>
                    </a:lnTo>
                    <a:lnTo>
                      <a:pt x="17" y="0"/>
                    </a:lnTo>
                    <a:lnTo>
                      <a:pt x="21" y="2"/>
                    </a:lnTo>
                    <a:lnTo>
                      <a:pt x="22" y="8"/>
                    </a:lnTo>
                    <a:lnTo>
                      <a:pt x="28" y="11"/>
                    </a:lnTo>
                    <a:lnTo>
                      <a:pt x="25" y="16"/>
                    </a:lnTo>
                    <a:lnTo>
                      <a:pt x="19" y="14"/>
                    </a:lnTo>
                    <a:lnTo>
                      <a:pt x="8" y="17"/>
                    </a:lnTo>
                    <a:lnTo>
                      <a:pt x="2" y="12"/>
                    </a:lnTo>
                    <a:lnTo>
                      <a:pt x="2" y="10"/>
                    </a:lnTo>
                    <a:lnTo>
                      <a:pt x="5" y="6"/>
                    </a:lnTo>
                    <a:lnTo>
                      <a:pt x="1" y="7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41" name="Freeform 2017"/>
              <p:cNvSpPr>
                <a:spLocks/>
              </p:cNvSpPr>
              <p:nvPr/>
            </p:nvSpPr>
            <p:spPr bwMode="auto">
              <a:xfrm>
                <a:off x="2867" y="1006"/>
                <a:ext cx="12" cy="27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1" y="24"/>
                  </a:cxn>
                  <a:cxn ang="0">
                    <a:pos x="4" y="26"/>
                  </a:cxn>
                  <a:cxn ang="0">
                    <a:pos x="7" y="24"/>
                  </a:cxn>
                  <a:cxn ang="0">
                    <a:pos x="11" y="6"/>
                  </a:cxn>
                  <a:cxn ang="0">
                    <a:pos x="9" y="0"/>
                  </a:cxn>
                  <a:cxn ang="0">
                    <a:pos x="1" y="10"/>
                  </a:cxn>
                  <a:cxn ang="0">
                    <a:pos x="2" y="14"/>
                  </a:cxn>
                  <a:cxn ang="0">
                    <a:pos x="0" y="19"/>
                  </a:cxn>
                </a:cxnLst>
                <a:rect l="0" t="0" r="r" b="b"/>
                <a:pathLst>
                  <a:path w="12" h="27">
                    <a:moveTo>
                      <a:pt x="0" y="19"/>
                    </a:moveTo>
                    <a:lnTo>
                      <a:pt x="1" y="24"/>
                    </a:lnTo>
                    <a:lnTo>
                      <a:pt x="4" y="26"/>
                    </a:lnTo>
                    <a:lnTo>
                      <a:pt x="7" y="24"/>
                    </a:lnTo>
                    <a:lnTo>
                      <a:pt x="11" y="6"/>
                    </a:lnTo>
                    <a:lnTo>
                      <a:pt x="9" y="0"/>
                    </a:lnTo>
                    <a:lnTo>
                      <a:pt x="1" y="10"/>
                    </a:lnTo>
                    <a:lnTo>
                      <a:pt x="2" y="14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42" name="Freeform 2018"/>
              <p:cNvSpPr>
                <a:spLocks/>
              </p:cNvSpPr>
              <p:nvPr/>
            </p:nvSpPr>
            <p:spPr bwMode="auto">
              <a:xfrm>
                <a:off x="2976" y="1002"/>
                <a:ext cx="61" cy="58"/>
              </a:xfrm>
              <a:custGeom>
                <a:avLst/>
                <a:gdLst/>
                <a:ahLst/>
                <a:cxnLst>
                  <a:cxn ang="0">
                    <a:pos x="0" y="31"/>
                  </a:cxn>
                  <a:cxn ang="0">
                    <a:pos x="0" y="23"/>
                  </a:cxn>
                  <a:cxn ang="0">
                    <a:pos x="3" y="20"/>
                  </a:cxn>
                  <a:cxn ang="0">
                    <a:pos x="9" y="18"/>
                  </a:cxn>
                  <a:cxn ang="0">
                    <a:pos x="11" y="13"/>
                  </a:cxn>
                  <a:cxn ang="0">
                    <a:pos x="17" y="7"/>
                  </a:cxn>
                  <a:cxn ang="0">
                    <a:pos x="21" y="8"/>
                  </a:cxn>
                  <a:cxn ang="0">
                    <a:pos x="23" y="4"/>
                  </a:cxn>
                  <a:cxn ang="0">
                    <a:pos x="27" y="1"/>
                  </a:cxn>
                  <a:cxn ang="0">
                    <a:pos x="33" y="3"/>
                  </a:cxn>
                  <a:cxn ang="0">
                    <a:pos x="32" y="9"/>
                  </a:cxn>
                  <a:cxn ang="0">
                    <a:pos x="39" y="14"/>
                  </a:cxn>
                  <a:cxn ang="0">
                    <a:pos x="41" y="11"/>
                  </a:cxn>
                  <a:cxn ang="0">
                    <a:pos x="42" y="3"/>
                  </a:cxn>
                  <a:cxn ang="0">
                    <a:pos x="43" y="0"/>
                  </a:cxn>
                  <a:cxn ang="0">
                    <a:pos x="47" y="9"/>
                  </a:cxn>
                  <a:cxn ang="0">
                    <a:pos x="48" y="16"/>
                  </a:cxn>
                  <a:cxn ang="0">
                    <a:pos x="52" y="19"/>
                  </a:cxn>
                  <a:cxn ang="0">
                    <a:pos x="55" y="25"/>
                  </a:cxn>
                  <a:cxn ang="0">
                    <a:pos x="58" y="28"/>
                  </a:cxn>
                  <a:cxn ang="0">
                    <a:pos x="60" y="35"/>
                  </a:cxn>
                  <a:cxn ang="0">
                    <a:pos x="58" y="40"/>
                  </a:cxn>
                  <a:cxn ang="0">
                    <a:pos x="57" y="46"/>
                  </a:cxn>
                  <a:cxn ang="0">
                    <a:pos x="54" y="53"/>
                  </a:cxn>
                  <a:cxn ang="0">
                    <a:pos x="48" y="57"/>
                  </a:cxn>
                  <a:cxn ang="0">
                    <a:pos x="47" y="55"/>
                  </a:cxn>
                  <a:cxn ang="0">
                    <a:pos x="44" y="57"/>
                  </a:cxn>
                  <a:cxn ang="0">
                    <a:pos x="39" y="53"/>
                  </a:cxn>
                  <a:cxn ang="0">
                    <a:pos x="37" y="49"/>
                  </a:cxn>
                  <a:cxn ang="0">
                    <a:pos x="35" y="44"/>
                  </a:cxn>
                  <a:cxn ang="0">
                    <a:pos x="33" y="49"/>
                  </a:cxn>
                  <a:cxn ang="0">
                    <a:pos x="30" y="44"/>
                  </a:cxn>
                  <a:cxn ang="0">
                    <a:pos x="26" y="42"/>
                  </a:cxn>
                  <a:cxn ang="0">
                    <a:pos x="17" y="42"/>
                  </a:cxn>
                  <a:cxn ang="0">
                    <a:pos x="14" y="46"/>
                  </a:cxn>
                  <a:cxn ang="0">
                    <a:pos x="8" y="46"/>
                  </a:cxn>
                  <a:cxn ang="0">
                    <a:pos x="5" y="49"/>
                  </a:cxn>
                  <a:cxn ang="0">
                    <a:pos x="0" y="46"/>
                  </a:cxn>
                  <a:cxn ang="0">
                    <a:pos x="1" y="42"/>
                  </a:cxn>
                  <a:cxn ang="0">
                    <a:pos x="0" y="31"/>
                  </a:cxn>
                </a:cxnLst>
                <a:rect l="0" t="0" r="r" b="b"/>
                <a:pathLst>
                  <a:path w="61" h="58">
                    <a:moveTo>
                      <a:pt x="0" y="31"/>
                    </a:moveTo>
                    <a:lnTo>
                      <a:pt x="0" y="23"/>
                    </a:lnTo>
                    <a:lnTo>
                      <a:pt x="3" y="20"/>
                    </a:lnTo>
                    <a:lnTo>
                      <a:pt x="9" y="18"/>
                    </a:lnTo>
                    <a:lnTo>
                      <a:pt x="11" y="13"/>
                    </a:lnTo>
                    <a:lnTo>
                      <a:pt x="17" y="7"/>
                    </a:lnTo>
                    <a:lnTo>
                      <a:pt x="21" y="8"/>
                    </a:lnTo>
                    <a:lnTo>
                      <a:pt x="23" y="4"/>
                    </a:lnTo>
                    <a:lnTo>
                      <a:pt x="27" y="1"/>
                    </a:lnTo>
                    <a:lnTo>
                      <a:pt x="33" y="3"/>
                    </a:lnTo>
                    <a:lnTo>
                      <a:pt x="32" y="9"/>
                    </a:lnTo>
                    <a:lnTo>
                      <a:pt x="39" y="14"/>
                    </a:lnTo>
                    <a:lnTo>
                      <a:pt x="41" y="11"/>
                    </a:lnTo>
                    <a:lnTo>
                      <a:pt x="42" y="3"/>
                    </a:lnTo>
                    <a:lnTo>
                      <a:pt x="43" y="0"/>
                    </a:lnTo>
                    <a:lnTo>
                      <a:pt x="47" y="9"/>
                    </a:lnTo>
                    <a:lnTo>
                      <a:pt x="48" y="16"/>
                    </a:lnTo>
                    <a:lnTo>
                      <a:pt x="52" y="19"/>
                    </a:lnTo>
                    <a:lnTo>
                      <a:pt x="55" y="25"/>
                    </a:lnTo>
                    <a:lnTo>
                      <a:pt x="58" y="28"/>
                    </a:lnTo>
                    <a:lnTo>
                      <a:pt x="60" y="35"/>
                    </a:lnTo>
                    <a:lnTo>
                      <a:pt x="58" y="40"/>
                    </a:lnTo>
                    <a:lnTo>
                      <a:pt x="57" y="46"/>
                    </a:lnTo>
                    <a:lnTo>
                      <a:pt x="54" y="53"/>
                    </a:lnTo>
                    <a:lnTo>
                      <a:pt x="48" y="57"/>
                    </a:lnTo>
                    <a:lnTo>
                      <a:pt x="47" y="55"/>
                    </a:lnTo>
                    <a:lnTo>
                      <a:pt x="44" y="57"/>
                    </a:lnTo>
                    <a:lnTo>
                      <a:pt x="39" y="53"/>
                    </a:lnTo>
                    <a:lnTo>
                      <a:pt x="37" y="49"/>
                    </a:lnTo>
                    <a:lnTo>
                      <a:pt x="35" y="44"/>
                    </a:lnTo>
                    <a:lnTo>
                      <a:pt x="33" y="49"/>
                    </a:lnTo>
                    <a:lnTo>
                      <a:pt x="30" y="44"/>
                    </a:lnTo>
                    <a:lnTo>
                      <a:pt x="26" y="42"/>
                    </a:lnTo>
                    <a:lnTo>
                      <a:pt x="17" y="42"/>
                    </a:lnTo>
                    <a:lnTo>
                      <a:pt x="14" y="46"/>
                    </a:lnTo>
                    <a:lnTo>
                      <a:pt x="8" y="46"/>
                    </a:lnTo>
                    <a:lnTo>
                      <a:pt x="5" y="49"/>
                    </a:lnTo>
                    <a:lnTo>
                      <a:pt x="0" y="46"/>
                    </a:lnTo>
                    <a:lnTo>
                      <a:pt x="1" y="42"/>
                    </a:lnTo>
                    <a:lnTo>
                      <a:pt x="0" y="31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43" name="Freeform 2019"/>
              <p:cNvSpPr>
                <a:spLocks/>
              </p:cNvSpPr>
              <p:nvPr/>
            </p:nvSpPr>
            <p:spPr bwMode="auto">
              <a:xfrm>
                <a:off x="3023" y="1063"/>
                <a:ext cx="7" cy="8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5" y="0"/>
                  </a:cxn>
                  <a:cxn ang="0">
                    <a:pos x="6" y="3"/>
                  </a:cxn>
                  <a:cxn ang="0">
                    <a:pos x="3" y="7"/>
                  </a:cxn>
                  <a:cxn ang="0">
                    <a:pos x="0" y="1"/>
                  </a:cxn>
                </a:cxnLst>
                <a:rect l="0" t="0" r="r" b="b"/>
                <a:pathLst>
                  <a:path w="7" h="8">
                    <a:moveTo>
                      <a:pt x="0" y="1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6" y="3"/>
                    </a:lnTo>
                    <a:lnTo>
                      <a:pt x="3" y="7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44" name="Freeform 2020"/>
              <p:cNvSpPr>
                <a:spLocks/>
              </p:cNvSpPr>
              <p:nvPr/>
            </p:nvSpPr>
            <p:spPr bwMode="auto">
              <a:xfrm>
                <a:off x="3056" y="1063"/>
                <a:ext cx="12" cy="15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2" y="7"/>
                  </a:cxn>
                  <a:cxn ang="0">
                    <a:pos x="7" y="5"/>
                  </a:cxn>
                  <a:cxn ang="0">
                    <a:pos x="9" y="0"/>
                  </a:cxn>
                  <a:cxn ang="0">
                    <a:pos x="11" y="2"/>
                  </a:cxn>
                  <a:cxn ang="0">
                    <a:pos x="10" y="7"/>
                  </a:cxn>
                  <a:cxn ang="0">
                    <a:pos x="7" y="7"/>
                  </a:cxn>
                  <a:cxn ang="0">
                    <a:pos x="3" y="14"/>
                  </a:cxn>
                  <a:cxn ang="0">
                    <a:pos x="0" y="12"/>
                  </a:cxn>
                </a:cxnLst>
                <a:rect l="0" t="0" r="r" b="b"/>
                <a:pathLst>
                  <a:path w="12" h="15">
                    <a:moveTo>
                      <a:pt x="0" y="12"/>
                    </a:moveTo>
                    <a:lnTo>
                      <a:pt x="2" y="7"/>
                    </a:lnTo>
                    <a:lnTo>
                      <a:pt x="7" y="5"/>
                    </a:lnTo>
                    <a:lnTo>
                      <a:pt x="9" y="0"/>
                    </a:lnTo>
                    <a:lnTo>
                      <a:pt x="11" y="2"/>
                    </a:lnTo>
                    <a:lnTo>
                      <a:pt x="10" y="7"/>
                    </a:lnTo>
                    <a:lnTo>
                      <a:pt x="7" y="7"/>
                    </a:lnTo>
                    <a:lnTo>
                      <a:pt x="3" y="14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45" name="Freeform 2021"/>
              <p:cNvSpPr>
                <a:spLocks/>
              </p:cNvSpPr>
              <p:nvPr/>
            </p:nvSpPr>
            <p:spPr bwMode="auto">
              <a:xfrm>
                <a:off x="3066" y="1050"/>
                <a:ext cx="9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5"/>
                  </a:cxn>
                  <a:cxn ang="0">
                    <a:pos x="8" y="6"/>
                  </a:cxn>
                  <a:cxn ang="0">
                    <a:pos x="8" y="9"/>
                  </a:cxn>
                  <a:cxn ang="0">
                    <a:pos x="5" y="15"/>
                  </a:cxn>
                  <a:cxn ang="0">
                    <a:pos x="1" y="10"/>
                  </a:cxn>
                  <a:cxn ang="0">
                    <a:pos x="3" y="7"/>
                  </a:cxn>
                  <a:cxn ang="0">
                    <a:pos x="3" y="5"/>
                  </a:cxn>
                  <a:cxn ang="0">
                    <a:pos x="0" y="0"/>
                  </a:cxn>
                </a:cxnLst>
                <a:rect l="0" t="0" r="r" b="b"/>
                <a:pathLst>
                  <a:path w="9" h="16">
                    <a:moveTo>
                      <a:pt x="0" y="0"/>
                    </a:moveTo>
                    <a:lnTo>
                      <a:pt x="5" y="5"/>
                    </a:lnTo>
                    <a:lnTo>
                      <a:pt x="8" y="6"/>
                    </a:lnTo>
                    <a:lnTo>
                      <a:pt x="8" y="9"/>
                    </a:lnTo>
                    <a:lnTo>
                      <a:pt x="5" y="15"/>
                    </a:lnTo>
                    <a:lnTo>
                      <a:pt x="1" y="10"/>
                    </a:lnTo>
                    <a:lnTo>
                      <a:pt x="3" y="7"/>
                    </a:lnTo>
                    <a:lnTo>
                      <a:pt x="3" y="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46" name="Freeform 2022"/>
              <p:cNvSpPr>
                <a:spLocks/>
              </p:cNvSpPr>
              <p:nvPr/>
            </p:nvSpPr>
            <p:spPr bwMode="auto">
              <a:xfrm>
                <a:off x="2775" y="910"/>
                <a:ext cx="107" cy="141"/>
              </a:xfrm>
              <a:custGeom>
                <a:avLst/>
                <a:gdLst/>
                <a:ahLst/>
                <a:cxnLst>
                  <a:cxn ang="0">
                    <a:pos x="3" y="50"/>
                  </a:cxn>
                  <a:cxn ang="0">
                    <a:pos x="4" y="52"/>
                  </a:cxn>
                  <a:cxn ang="0">
                    <a:pos x="6" y="55"/>
                  </a:cxn>
                  <a:cxn ang="0">
                    <a:pos x="9" y="59"/>
                  </a:cxn>
                  <a:cxn ang="0">
                    <a:pos x="16" y="64"/>
                  </a:cxn>
                  <a:cxn ang="0">
                    <a:pos x="24" y="63"/>
                  </a:cxn>
                  <a:cxn ang="0">
                    <a:pos x="34" y="61"/>
                  </a:cxn>
                  <a:cxn ang="0">
                    <a:pos x="36" y="64"/>
                  </a:cxn>
                  <a:cxn ang="0">
                    <a:pos x="40" y="63"/>
                  </a:cxn>
                  <a:cxn ang="0">
                    <a:pos x="40" y="74"/>
                  </a:cxn>
                  <a:cxn ang="0">
                    <a:pos x="45" y="82"/>
                  </a:cxn>
                  <a:cxn ang="0">
                    <a:pos x="48" y="93"/>
                  </a:cxn>
                  <a:cxn ang="0">
                    <a:pos x="45" y="105"/>
                  </a:cxn>
                  <a:cxn ang="0">
                    <a:pos x="49" y="116"/>
                  </a:cxn>
                  <a:cxn ang="0">
                    <a:pos x="50" y="125"/>
                  </a:cxn>
                  <a:cxn ang="0">
                    <a:pos x="55" y="140"/>
                  </a:cxn>
                  <a:cxn ang="0">
                    <a:pos x="68" y="138"/>
                  </a:cxn>
                  <a:cxn ang="0">
                    <a:pos x="76" y="127"/>
                  </a:cxn>
                  <a:cxn ang="0">
                    <a:pos x="77" y="121"/>
                  </a:cxn>
                  <a:cxn ang="0">
                    <a:pos x="81" y="118"/>
                  </a:cxn>
                  <a:cxn ang="0">
                    <a:pos x="80" y="110"/>
                  </a:cxn>
                  <a:cxn ang="0">
                    <a:pos x="89" y="101"/>
                  </a:cxn>
                  <a:cxn ang="0">
                    <a:pos x="89" y="92"/>
                  </a:cxn>
                  <a:cxn ang="0">
                    <a:pos x="86" y="84"/>
                  </a:cxn>
                  <a:cxn ang="0">
                    <a:pos x="90" y="75"/>
                  </a:cxn>
                  <a:cxn ang="0">
                    <a:pos x="100" y="65"/>
                  </a:cxn>
                  <a:cxn ang="0">
                    <a:pos x="106" y="53"/>
                  </a:cxn>
                  <a:cxn ang="0">
                    <a:pos x="105" y="50"/>
                  </a:cxn>
                  <a:cxn ang="0">
                    <a:pos x="96" y="53"/>
                  </a:cxn>
                  <a:cxn ang="0">
                    <a:pos x="93" y="48"/>
                  </a:cxn>
                  <a:cxn ang="0">
                    <a:pos x="88" y="44"/>
                  </a:cxn>
                  <a:cxn ang="0">
                    <a:pos x="86" y="38"/>
                  </a:cxn>
                  <a:cxn ang="0">
                    <a:pos x="81" y="26"/>
                  </a:cxn>
                  <a:cxn ang="0">
                    <a:pos x="76" y="15"/>
                  </a:cxn>
                  <a:cxn ang="0">
                    <a:pos x="73" y="11"/>
                  </a:cxn>
                  <a:cxn ang="0">
                    <a:pos x="71" y="13"/>
                  </a:cxn>
                  <a:cxn ang="0">
                    <a:pos x="65" y="11"/>
                  </a:cxn>
                  <a:cxn ang="0">
                    <a:pos x="57" y="10"/>
                  </a:cxn>
                  <a:cxn ang="0">
                    <a:pos x="55" y="13"/>
                  </a:cxn>
                  <a:cxn ang="0">
                    <a:pos x="49" y="9"/>
                  </a:cxn>
                  <a:cxn ang="0">
                    <a:pos x="42" y="6"/>
                  </a:cxn>
                  <a:cxn ang="0">
                    <a:pos x="44" y="0"/>
                  </a:cxn>
                  <a:cxn ang="0">
                    <a:pos x="40" y="0"/>
                  </a:cxn>
                  <a:cxn ang="0">
                    <a:pos x="29" y="0"/>
                  </a:cxn>
                  <a:cxn ang="0">
                    <a:pos x="24" y="4"/>
                  </a:cxn>
                  <a:cxn ang="0">
                    <a:pos x="18" y="2"/>
                  </a:cxn>
                  <a:cxn ang="0">
                    <a:pos x="13" y="9"/>
                  </a:cxn>
                  <a:cxn ang="0">
                    <a:pos x="12" y="16"/>
                  </a:cxn>
                  <a:cxn ang="0">
                    <a:pos x="7" y="19"/>
                  </a:cxn>
                  <a:cxn ang="0">
                    <a:pos x="1" y="32"/>
                  </a:cxn>
                  <a:cxn ang="0">
                    <a:pos x="2" y="37"/>
                  </a:cxn>
                  <a:cxn ang="0">
                    <a:pos x="0" y="45"/>
                  </a:cxn>
                  <a:cxn ang="0">
                    <a:pos x="3" y="50"/>
                  </a:cxn>
                </a:cxnLst>
                <a:rect l="0" t="0" r="r" b="b"/>
                <a:pathLst>
                  <a:path w="107" h="141">
                    <a:moveTo>
                      <a:pt x="3" y="50"/>
                    </a:moveTo>
                    <a:lnTo>
                      <a:pt x="4" y="52"/>
                    </a:lnTo>
                    <a:lnTo>
                      <a:pt x="6" y="55"/>
                    </a:lnTo>
                    <a:lnTo>
                      <a:pt x="9" y="59"/>
                    </a:lnTo>
                    <a:lnTo>
                      <a:pt x="16" y="64"/>
                    </a:lnTo>
                    <a:lnTo>
                      <a:pt x="24" y="63"/>
                    </a:lnTo>
                    <a:lnTo>
                      <a:pt x="34" y="61"/>
                    </a:lnTo>
                    <a:lnTo>
                      <a:pt x="36" y="64"/>
                    </a:lnTo>
                    <a:lnTo>
                      <a:pt x="40" y="63"/>
                    </a:lnTo>
                    <a:lnTo>
                      <a:pt x="40" y="74"/>
                    </a:lnTo>
                    <a:lnTo>
                      <a:pt x="45" y="82"/>
                    </a:lnTo>
                    <a:lnTo>
                      <a:pt x="48" y="93"/>
                    </a:lnTo>
                    <a:lnTo>
                      <a:pt x="45" y="105"/>
                    </a:lnTo>
                    <a:lnTo>
                      <a:pt x="49" y="116"/>
                    </a:lnTo>
                    <a:lnTo>
                      <a:pt x="50" y="125"/>
                    </a:lnTo>
                    <a:lnTo>
                      <a:pt x="55" y="140"/>
                    </a:lnTo>
                    <a:lnTo>
                      <a:pt x="68" y="138"/>
                    </a:lnTo>
                    <a:lnTo>
                      <a:pt x="76" y="127"/>
                    </a:lnTo>
                    <a:lnTo>
                      <a:pt x="77" y="121"/>
                    </a:lnTo>
                    <a:lnTo>
                      <a:pt x="81" y="118"/>
                    </a:lnTo>
                    <a:lnTo>
                      <a:pt x="80" y="110"/>
                    </a:lnTo>
                    <a:lnTo>
                      <a:pt x="89" y="101"/>
                    </a:lnTo>
                    <a:lnTo>
                      <a:pt x="89" y="92"/>
                    </a:lnTo>
                    <a:lnTo>
                      <a:pt x="86" y="84"/>
                    </a:lnTo>
                    <a:lnTo>
                      <a:pt x="90" y="75"/>
                    </a:lnTo>
                    <a:lnTo>
                      <a:pt x="100" y="65"/>
                    </a:lnTo>
                    <a:lnTo>
                      <a:pt x="106" y="53"/>
                    </a:lnTo>
                    <a:lnTo>
                      <a:pt x="105" y="50"/>
                    </a:lnTo>
                    <a:lnTo>
                      <a:pt x="96" y="53"/>
                    </a:lnTo>
                    <a:lnTo>
                      <a:pt x="93" y="48"/>
                    </a:lnTo>
                    <a:lnTo>
                      <a:pt x="88" y="44"/>
                    </a:lnTo>
                    <a:lnTo>
                      <a:pt x="86" y="38"/>
                    </a:lnTo>
                    <a:lnTo>
                      <a:pt x="81" y="26"/>
                    </a:lnTo>
                    <a:lnTo>
                      <a:pt x="76" y="15"/>
                    </a:lnTo>
                    <a:lnTo>
                      <a:pt x="73" y="11"/>
                    </a:lnTo>
                    <a:lnTo>
                      <a:pt x="71" y="13"/>
                    </a:lnTo>
                    <a:lnTo>
                      <a:pt x="65" y="11"/>
                    </a:lnTo>
                    <a:lnTo>
                      <a:pt x="57" y="10"/>
                    </a:lnTo>
                    <a:lnTo>
                      <a:pt x="55" y="13"/>
                    </a:lnTo>
                    <a:lnTo>
                      <a:pt x="49" y="9"/>
                    </a:lnTo>
                    <a:lnTo>
                      <a:pt x="42" y="6"/>
                    </a:lnTo>
                    <a:lnTo>
                      <a:pt x="44" y="0"/>
                    </a:lnTo>
                    <a:lnTo>
                      <a:pt x="40" y="0"/>
                    </a:lnTo>
                    <a:lnTo>
                      <a:pt x="29" y="0"/>
                    </a:lnTo>
                    <a:lnTo>
                      <a:pt x="24" y="4"/>
                    </a:lnTo>
                    <a:lnTo>
                      <a:pt x="18" y="2"/>
                    </a:lnTo>
                    <a:lnTo>
                      <a:pt x="13" y="9"/>
                    </a:lnTo>
                    <a:lnTo>
                      <a:pt x="12" y="16"/>
                    </a:lnTo>
                    <a:lnTo>
                      <a:pt x="7" y="19"/>
                    </a:lnTo>
                    <a:lnTo>
                      <a:pt x="1" y="32"/>
                    </a:lnTo>
                    <a:lnTo>
                      <a:pt x="2" y="37"/>
                    </a:lnTo>
                    <a:lnTo>
                      <a:pt x="0" y="45"/>
                    </a:lnTo>
                    <a:lnTo>
                      <a:pt x="3" y="50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47" name="Freeform 2023"/>
              <p:cNvSpPr>
                <a:spLocks/>
              </p:cNvSpPr>
              <p:nvPr/>
            </p:nvSpPr>
            <p:spPr bwMode="auto">
              <a:xfrm>
                <a:off x="3002" y="983"/>
                <a:ext cx="32" cy="2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3"/>
                  </a:cxn>
                  <a:cxn ang="0">
                    <a:pos x="4" y="7"/>
                  </a:cxn>
                  <a:cxn ang="0">
                    <a:pos x="11" y="10"/>
                  </a:cxn>
                  <a:cxn ang="0">
                    <a:pos x="10" y="16"/>
                  </a:cxn>
                  <a:cxn ang="0">
                    <a:pos x="18" y="17"/>
                  </a:cxn>
                  <a:cxn ang="0">
                    <a:pos x="21" y="14"/>
                  </a:cxn>
                  <a:cxn ang="0">
                    <a:pos x="31" y="19"/>
                  </a:cxn>
                  <a:cxn ang="0">
                    <a:pos x="26" y="10"/>
                  </a:cxn>
                  <a:cxn ang="0">
                    <a:pos x="10" y="2"/>
                  </a:cxn>
                  <a:cxn ang="0">
                    <a:pos x="2" y="0"/>
                  </a:cxn>
                  <a:cxn ang="0">
                    <a:pos x="0" y="2"/>
                  </a:cxn>
                </a:cxnLst>
                <a:rect l="0" t="0" r="r" b="b"/>
                <a:pathLst>
                  <a:path w="32" h="20">
                    <a:moveTo>
                      <a:pt x="0" y="2"/>
                    </a:moveTo>
                    <a:lnTo>
                      <a:pt x="4" y="3"/>
                    </a:lnTo>
                    <a:lnTo>
                      <a:pt x="4" y="7"/>
                    </a:lnTo>
                    <a:lnTo>
                      <a:pt x="11" y="10"/>
                    </a:lnTo>
                    <a:lnTo>
                      <a:pt x="10" y="16"/>
                    </a:lnTo>
                    <a:lnTo>
                      <a:pt x="18" y="17"/>
                    </a:lnTo>
                    <a:lnTo>
                      <a:pt x="21" y="14"/>
                    </a:lnTo>
                    <a:lnTo>
                      <a:pt x="31" y="19"/>
                    </a:lnTo>
                    <a:lnTo>
                      <a:pt x="26" y="10"/>
                    </a:lnTo>
                    <a:lnTo>
                      <a:pt x="10" y="2"/>
                    </a:lnTo>
                    <a:lnTo>
                      <a:pt x="2" y="0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48" name="Freeform 2024"/>
              <p:cNvSpPr>
                <a:spLocks/>
              </p:cNvSpPr>
              <p:nvPr/>
            </p:nvSpPr>
            <p:spPr bwMode="auto">
              <a:xfrm>
                <a:off x="2988" y="964"/>
                <a:ext cx="7" cy="9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1" y="3"/>
                  </a:cxn>
                  <a:cxn ang="0">
                    <a:pos x="6" y="0"/>
                  </a:cxn>
                  <a:cxn ang="0">
                    <a:pos x="6" y="5"/>
                  </a:cxn>
                  <a:cxn ang="0">
                    <a:pos x="5" y="8"/>
                  </a:cxn>
                  <a:cxn ang="0">
                    <a:pos x="2" y="4"/>
                  </a:cxn>
                  <a:cxn ang="0">
                    <a:pos x="0" y="5"/>
                  </a:cxn>
                </a:cxnLst>
                <a:rect l="0" t="0" r="r" b="b"/>
                <a:pathLst>
                  <a:path w="7" h="9">
                    <a:moveTo>
                      <a:pt x="0" y="5"/>
                    </a:moveTo>
                    <a:lnTo>
                      <a:pt x="1" y="3"/>
                    </a:lnTo>
                    <a:lnTo>
                      <a:pt x="6" y="0"/>
                    </a:lnTo>
                    <a:lnTo>
                      <a:pt x="6" y="5"/>
                    </a:lnTo>
                    <a:lnTo>
                      <a:pt x="5" y="8"/>
                    </a:lnTo>
                    <a:lnTo>
                      <a:pt x="2" y="4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49" name="Freeform 2025"/>
              <p:cNvSpPr>
                <a:spLocks/>
              </p:cNvSpPr>
              <p:nvPr/>
            </p:nvSpPr>
            <p:spPr bwMode="auto">
              <a:xfrm>
                <a:off x="2985" y="947"/>
                <a:ext cx="7" cy="1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1" y="0"/>
                  </a:cxn>
                  <a:cxn ang="0">
                    <a:pos x="3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6" y="12"/>
                  </a:cxn>
                  <a:cxn ang="0">
                    <a:pos x="1" y="10"/>
                  </a:cxn>
                  <a:cxn ang="0">
                    <a:pos x="0" y="5"/>
                  </a:cxn>
                </a:cxnLst>
                <a:rect l="0" t="0" r="r" b="b"/>
                <a:pathLst>
                  <a:path w="7" h="13">
                    <a:moveTo>
                      <a:pt x="0" y="5"/>
                    </a:moveTo>
                    <a:lnTo>
                      <a:pt x="1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6" y="12"/>
                    </a:lnTo>
                    <a:lnTo>
                      <a:pt x="1" y="10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50" name="Freeform 2026"/>
              <p:cNvSpPr>
                <a:spLocks/>
              </p:cNvSpPr>
              <p:nvPr/>
            </p:nvSpPr>
            <p:spPr bwMode="auto">
              <a:xfrm>
                <a:off x="2983" y="979"/>
                <a:ext cx="11" cy="1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3"/>
                  </a:cxn>
                  <a:cxn ang="0">
                    <a:pos x="4" y="14"/>
                  </a:cxn>
                  <a:cxn ang="0">
                    <a:pos x="6" y="12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0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8"/>
                  </a:cxn>
                </a:cxnLst>
                <a:rect l="0" t="0" r="r" b="b"/>
                <a:pathLst>
                  <a:path w="11" h="15">
                    <a:moveTo>
                      <a:pt x="0" y="8"/>
                    </a:moveTo>
                    <a:lnTo>
                      <a:pt x="1" y="13"/>
                    </a:lnTo>
                    <a:lnTo>
                      <a:pt x="4" y="14"/>
                    </a:lnTo>
                    <a:lnTo>
                      <a:pt x="6" y="12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0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51" name="Freeform 2027"/>
              <p:cNvSpPr>
                <a:spLocks/>
              </p:cNvSpPr>
              <p:nvPr/>
            </p:nvSpPr>
            <p:spPr bwMode="auto">
              <a:xfrm>
                <a:off x="2968" y="969"/>
                <a:ext cx="17" cy="2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2" y="10"/>
                  </a:cxn>
                  <a:cxn ang="0">
                    <a:pos x="13" y="0"/>
                  </a:cxn>
                  <a:cxn ang="0">
                    <a:pos x="16" y="4"/>
                  </a:cxn>
                  <a:cxn ang="0">
                    <a:pos x="13" y="7"/>
                  </a:cxn>
                  <a:cxn ang="0">
                    <a:pos x="15" y="11"/>
                  </a:cxn>
                  <a:cxn ang="0">
                    <a:pos x="9" y="21"/>
                  </a:cxn>
                  <a:cxn ang="0">
                    <a:pos x="3" y="19"/>
                  </a:cxn>
                  <a:cxn ang="0">
                    <a:pos x="0" y="12"/>
                  </a:cxn>
                </a:cxnLst>
                <a:rect l="0" t="0" r="r" b="b"/>
                <a:pathLst>
                  <a:path w="17" h="22">
                    <a:moveTo>
                      <a:pt x="0" y="12"/>
                    </a:moveTo>
                    <a:lnTo>
                      <a:pt x="2" y="10"/>
                    </a:lnTo>
                    <a:lnTo>
                      <a:pt x="13" y="0"/>
                    </a:lnTo>
                    <a:lnTo>
                      <a:pt x="16" y="4"/>
                    </a:lnTo>
                    <a:lnTo>
                      <a:pt x="13" y="7"/>
                    </a:lnTo>
                    <a:lnTo>
                      <a:pt x="15" y="11"/>
                    </a:lnTo>
                    <a:lnTo>
                      <a:pt x="9" y="21"/>
                    </a:lnTo>
                    <a:lnTo>
                      <a:pt x="3" y="19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52" name="Freeform 2028"/>
              <p:cNvSpPr>
                <a:spLocks/>
              </p:cNvSpPr>
              <p:nvPr/>
            </p:nvSpPr>
            <p:spPr bwMode="auto">
              <a:xfrm>
                <a:off x="2963" y="993"/>
                <a:ext cx="14" cy="7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" y="0"/>
                  </a:cxn>
                  <a:cxn ang="0">
                    <a:pos x="11" y="2"/>
                  </a:cxn>
                  <a:cxn ang="0">
                    <a:pos x="13" y="4"/>
                  </a:cxn>
                  <a:cxn ang="0">
                    <a:pos x="13" y="6"/>
                  </a:cxn>
                  <a:cxn ang="0">
                    <a:pos x="2" y="3"/>
                  </a:cxn>
                  <a:cxn ang="0">
                    <a:pos x="0" y="2"/>
                  </a:cxn>
                </a:cxnLst>
                <a:rect l="0" t="0" r="r" b="b"/>
                <a:pathLst>
                  <a:path w="14" h="7">
                    <a:moveTo>
                      <a:pt x="0" y="2"/>
                    </a:moveTo>
                    <a:lnTo>
                      <a:pt x="1" y="0"/>
                    </a:lnTo>
                    <a:lnTo>
                      <a:pt x="11" y="2"/>
                    </a:lnTo>
                    <a:lnTo>
                      <a:pt x="13" y="4"/>
                    </a:lnTo>
                    <a:lnTo>
                      <a:pt x="13" y="6"/>
                    </a:lnTo>
                    <a:lnTo>
                      <a:pt x="2" y="3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53" name="Freeform 2029"/>
              <p:cNvSpPr>
                <a:spLocks/>
              </p:cNvSpPr>
              <p:nvPr/>
            </p:nvSpPr>
            <p:spPr bwMode="auto">
              <a:xfrm>
                <a:off x="2947" y="972"/>
                <a:ext cx="18" cy="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"/>
                  </a:cxn>
                  <a:cxn ang="0">
                    <a:pos x="12" y="8"/>
                  </a:cxn>
                  <a:cxn ang="0">
                    <a:pos x="13" y="12"/>
                  </a:cxn>
                  <a:cxn ang="0">
                    <a:pos x="17" y="16"/>
                  </a:cxn>
                  <a:cxn ang="0">
                    <a:pos x="15" y="21"/>
                  </a:cxn>
                  <a:cxn ang="0">
                    <a:pos x="11" y="18"/>
                  </a:cxn>
                  <a:cxn ang="0">
                    <a:pos x="5" y="7"/>
                  </a:cxn>
                  <a:cxn ang="0">
                    <a:pos x="0" y="0"/>
                  </a:cxn>
                </a:cxnLst>
                <a:rect l="0" t="0" r="r" b="b"/>
                <a:pathLst>
                  <a:path w="18" h="22">
                    <a:moveTo>
                      <a:pt x="0" y="0"/>
                    </a:moveTo>
                    <a:lnTo>
                      <a:pt x="4" y="1"/>
                    </a:lnTo>
                    <a:lnTo>
                      <a:pt x="12" y="8"/>
                    </a:lnTo>
                    <a:lnTo>
                      <a:pt x="13" y="12"/>
                    </a:lnTo>
                    <a:lnTo>
                      <a:pt x="17" y="16"/>
                    </a:lnTo>
                    <a:lnTo>
                      <a:pt x="15" y="21"/>
                    </a:lnTo>
                    <a:lnTo>
                      <a:pt x="11" y="18"/>
                    </a:lnTo>
                    <a:lnTo>
                      <a:pt x="5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54" name="Freeform 2030"/>
              <p:cNvSpPr>
                <a:spLocks/>
              </p:cNvSpPr>
              <p:nvPr/>
            </p:nvSpPr>
            <p:spPr bwMode="auto">
              <a:xfrm>
                <a:off x="3015" y="891"/>
                <a:ext cx="10" cy="9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1" y="6"/>
                  </a:cxn>
                  <a:cxn ang="0">
                    <a:pos x="5" y="8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4" y="0"/>
                  </a:cxn>
                  <a:cxn ang="0">
                    <a:pos x="0" y="6"/>
                  </a:cxn>
                </a:cxnLst>
                <a:rect l="0" t="0" r="r" b="b"/>
                <a:pathLst>
                  <a:path w="10" h="9">
                    <a:moveTo>
                      <a:pt x="0" y="6"/>
                    </a:moveTo>
                    <a:lnTo>
                      <a:pt x="1" y="6"/>
                    </a:lnTo>
                    <a:lnTo>
                      <a:pt x="5" y="8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4" y="0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55" name="Freeform 2031"/>
              <p:cNvSpPr>
                <a:spLocks/>
              </p:cNvSpPr>
              <p:nvPr/>
            </p:nvSpPr>
            <p:spPr bwMode="auto">
              <a:xfrm>
                <a:off x="3018" y="869"/>
                <a:ext cx="6" cy="22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21"/>
                  </a:cxn>
                  <a:cxn ang="0">
                    <a:pos x="5" y="14"/>
                  </a:cxn>
                  <a:cxn ang="0">
                    <a:pos x="1" y="0"/>
                  </a:cxn>
                  <a:cxn ang="0">
                    <a:pos x="0" y="5"/>
                  </a:cxn>
                </a:cxnLst>
                <a:rect l="0" t="0" r="r" b="b"/>
                <a:pathLst>
                  <a:path w="6" h="22">
                    <a:moveTo>
                      <a:pt x="0" y="5"/>
                    </a:moveTo>
                    <a:lnTo>
                      <a:pt x="0" y="21"/>
                    </a:lnTo>
                    <a:lnTo>
                      <a:pt x="5" y="14"/>
                    </a:lnTo>
                    <a:lnTo>
                      <a:pt x="1" y="0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56" name="Freeform 2032"/>
              <p:cNvSpPr>
                <a:spLocks/>
              </p:cNvSpPr>
              <p:nvPr/>
            </p:nvSpPr>
            <p:spPr bwMode="auto">
              <a:xfrm>
                <a:off x="3002" y="900"/>
                <a:ext cx="18" cy="17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4" y="13"/>
                  </a:cxn>
                  <a:cxn ang="0">
                    <a:pos x="8" y="13"/>
                  </a:cxn>
                  <a:cxn ang="0">
                    <a:pos x="10" y="8"/>
                  </a:cxn>
                  <a:cxn ang="0">
                    <a:pos x="14" y="6"/>
                  </a:cxn>
                  <a:cxn ang="0">
                    <a:pos x="16" y="0"/>
                  </a:cxn>
                  <a:cxn ang="0">
                    <a:pos x="17" y="4"/>
                  </a:cxn>
                  <a:cxn ang="0">
                    <a:pos x="15" y="14"/>
                  </a:cxn>
                  <a:cxn ang="0">
                    <a:pos x="9" y="16"/>
                  </a:cxn>
                  <a:cxn ang="0">
                    <a:pos x="5" y="15"/>
                  </a:cxn>
                  <a:cxn ang="0">
                    <a:pos x="0" y="16"/>
                  </a:cxn>
                </a:cxnLst>
                <a:rect l="0" t="0" r="r" b="b"/>
                <a:pathLst>
                  <a:path w="18" h="17">
                    <a:moveTo>
                      <a:pt x="0" y="16"/>
                    </a:moveTo>
                    <a:lnTo>
                      <a:pt x="4" y="13"/>
                    </a:lnTo>
                    <a:lnTo>
                      <a:pt x="8" y="13"/>
                    </a:lnTo>
                    <a:lnTo>
                      <a:pt x="10" y="8"/>
                    </a:lnTo>
                    <a:lnTo>
                      <a:pt x="14" y="6"/>
                    </a:lnTo>
                    <a:lnTo>
                      <a:pt x="16" y="0"/>
                    </a:lnTo>
                    <a:lnTo>
                      <a:pt x="17" y="4"/>
                    </a:lnTo>
                    <a:lnTo>
                      <a:pt x="15" y="14"/>
                    </a:lnTo>
                    <a:lnTo>
                      <a:pt x="9" y="16"/>
                    </a:lnTo>
                    <a:lnTo>
                      <a:pt x="5" y="15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57" name="Freeform 2033"/>
              <p:cNvSpPr>
                <a:spLocks/>
              </p:cNvSpPr>
              <p:nvPr/>
            </p:nvSpPr>
            <p:spPr bwMode="auto">
              <a:xfrm>
                <a:off x="2924" y="964"/>
                <a:ext cx="4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3" y="6"/>
                  </a:cxn>
                  <a:cxn ang="0">
                    <a:pos x="2" y="2"/>
                  </a:cxn>
                  <a:cxn ang="0">
                    <a:pos x="0" y="0"/>
                  </a:cxn>
                </a:cxnLst>
                <a:rect l="0" t="0" r="r" b="b"/>
                <a:pathLst>
                  <a:path w="4" h="8">
                    <a:moveTo>
                      <a:pt x="0" y="0"/>
                    </a:moveTo>
                    <a:lnTo>
                      <a:pt x="0" y="7"/>
                    </a:lnTo>
                    <a:lnTo>
                      <a:pt x="3" y="6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58" name="Freeform 2034"/>
              <p:cNvSpPr>
                <a:spLocks/>
              </p:cNvSpPr>
              <p:nvPr/>
            </p:nvSpPr>
            <p:spPr bwMode="auto">
              <a:xfrm>
                <a:off x="2818" y="786"/>
                <a:ext cx="17" cy="1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3"/>
                  </a:cxn>
                  <a:cxn ang="0">
                    <a:pos x="3" y="7"/>
                  </a:cxn>
                  <a:cxn ang="0">
                    <a:pos x="7" y="6"/>
                  </a:cxn>
                  <a:cxn ang="0">
                    <a:pos x="4" y="8"/>
                  </a:cxn>
                  <a:cxn ang="0">
                    <a:pos x="8" y="10"/>
                  </a:cxn>
                  <a:cxn ang="0">
                    <a:pos x="5" y="10"/>
                  </a:cxn>
                  <a:cxn ang="0">
                    <a:pos x="10" y="14"/>
                  </a:cxn>
                  <a:cxn ang="0">
                    <a:pos x="16" y="5"/>
                  </a:cxn>
                  <a:cxn ang="0">
                    <a:pos x="9" y="0"/>
                  </a:cxn>
                  <a:cxn ang="0">
                    <a:pos x="9" y="5"/>
                  </a:cxn>
                  <a:cxn ang="0">
                    <a:pos x="6" y="1"/>
                  </a:cxn>
                  <a:cxn ang="0">
                    <a:pos x="0" y="1"/>
                  </a:cxn>
                </a:cxnLst>
                <a:rect l="0" t="0" r="r" b="b"/>
                <a:pathLst>
                  <a:path w="17" h="15">
                    <a:moveTo>
                      <a:pt x="0" y="1"/>
                    </a:moveTo>
                    <a:lnTo>
                      <a:pt x="0" y="3"/>
                    </a:lnTo>
                    <a:lnTo>
                      <a:pt x="3" y="7"/>
                    </a:lnTo>
                    <a:lnTo>
                      <a:pt x="7" y="6"/>
                    </a:lnTo>
                    <a:lnTo>
                      <a:pt x="4" y="8"/>
                    </a:lnTo>
                    <a:lnTo>
                      <a:pt x="8" y="10"/>
                    </a:lnTo>
                    <a:lnTo>
                      <a:pt x="5" y="10"/>
                    </a:lnTo>
                    <a:lnTo>
                      <a:pt x="10" y="14"/>
                    </a:lnTo>
                    <a:lnTo>
                      <a:pt x="16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6" y="1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59" name="Freeform 2035"/>
              <p:cNvSpPr>
                <a:spLocks/>
              </p:cNvSpPr>
              <p:nvPr/>
            </p:nvSpPr>
            <p:spPr bwMode="auto">
              <a:xfrm>
                <a:off x="2829" y="784"/>
                <a:ext cx="16" cy="6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" y="4"/>
                  </a:cxn>
                  <a:cxn ang="0">
                    <a:pos x="9" y="5"/>
                  </a:cxn>
                  <a:cxn ang="0">
                    <a:pos x="15" y="3"/>
                  </a:cxn>
                  <a:cxn ang="0">
                    <a:pos x="11" y="0"/>
                  </a:cxn>
                  <a:cxn ang="0">
                    <a:pos x="6" y="2"/>
                  </a:cxn>
                  <a:cxn ang="0">
                    <a:pos x="3" y="0"/>
                  </a:cxn>
                  <a:cxn ang="0">
                    <a:pos x="0" y="3"/>
                  </a:cxn>
                </a:cxnLst>
                <a:rect l="0" t="0" r="r" b="b"/>
                <a:pathLst>
                  <a:path w="16" h="6">
                    <a:moveTo>
                      <a:pt x="0" y="3"/>
                    </a:moveTo>
                    <a:lnTo>
                      <a:pt x="3" y="4"/>
                    </a:lnTo>
                    <a:lnTo>
                      <a:pt x="9" y="5"/>
                    </a:lnTo>
                    <a:lnTo>
                      <a:pt x="15" y="3"/>
                    </a:lnTo>
                    <a:lnTo>
                      <a:pt x="11" y="0"/>
                    </a:lnTo>
                    <a:lnTo>
                      <a:pt x="6" y="2"/>
                    </a:lnTo>
                    <a:lnTo>
                      <a:pt x="3" y="0"/>
                    </a:lnTo>
                    <a:lnTo>
                      <a:pt x="0" y="3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60" name="Freeform 2036"/>
              <p:cNvSpPr>
                <a:spLocks/>
              </p:cNvSpPr>
              <p:nvPr/>
            </p:nvSpPr>
            <p:spPr bwMode="auto">
              <a:xfrm>
                <a:off x="2834" y="793"/>
                <a:ext cx="7" cy="5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1" y="1"/>
                  </a:cxn>
                  <a:cxn ang="0">
                    <a:pos x="3" y="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0" y="3"/>
                  </a:cxn>
                </a:cxnLst>
                <a:rect l="0" t="0" r="r" b="b"/>
                <a:pathLst>
                  <a:path w="7" h="5">
                    <a:moveTo>
                      <a:pt x="0" y="3"/>
                    </a:moveTo>
                    <a:lnTo>
                      <a:pt x="1" y="1"/>
                    </a:lnTo>
                    <a:lnTo>
                      <a:pt x="3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0" y="3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61" name="Freeform 2037"/>
              <p:cNvSpPr>
                <a:spLocks/>
              </p:cNvSpPr>
              <p:nvPr/>
            </p:nvSpPr>
            <p:spPr bwMode="auto">
              <a:xfrm>
                <a:off x="2881" y="814"/>
                <a:ext cx="10" cy="8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" y="4"/>
                  </a:cxn>
                  <a:cxn ang="0">
                    <a:pos x="3" y="6"/>
                  </a:cxn>
                  <a:cxn ang="0">
                    <a:pos x="9" y="7"/>
                  </a:cxn>
                  <a:cxn ang="0">
                    <a:pos x="5" y="0"/>
                  </a:cxn>
                  <a:cxn ang="0">
                    <a:pos x="1" y="0"/>
                  </a:cxn>
                  <a:cxn ang="0">
                    <a:pos x="0" y="3"/>
                  </a:cxn>
                </a:cxnLst>
                <a:rect l="0" t="0" r="r" b="b"/>
                <a:pathLst>
                  <a:path w="10" h="8">
                    <a:moveTo>
                      <a:pt x="0" y="3"/>
                    </a:moveTo>
                    <a:lnTo>
                      <a:pt x="3" y="4"/>
                    </a:lnTo>
                    <a:lnTo>
                      <a:pt x="3" y="6"/>
                    </a:lnTo>
                    <a:lnTo>
                      <a:pt x="9" y="7"/>
                    </a:lnTo>
                    <a:lnTo>
                      <a:pt x="5" y="0"/>
                    </a:lnTo>
                    <a:lnTo>
                      <a:pt x="1" y="0"/>
                    </a:lnTo>
                    <a:lnTo>
                      <a:pt x="0" y="3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62" name="Freeform 2038"/>
              <p:cNvSpPr>
                <a:spLocks/>
              </p:cNvSpPr>
              <p:nvPr/>
            </p:nvSpPr>
            <p:spPr bwMode="auto">
              <a:xfrm>
                <a:off x="2883" y="799"/>
                <a:ext cx="24" cy="15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" y="14"/>
                  </a:cxn>
                  <a:cxn ang="0">
                    <a:pos x="11" y="7"/>
                  </a:cxn>
                  <a:cxn ang="0">
                    <a:pos x="23" y="2"/>
                  </a:cxn>
                  <a:cxn ang="0">
                    <a:pos x="23" y="0"/>
                  </a:cxn>
                  <a:cxn ang="0">
                    <a:pos x="12" y="2"/>
                  </a:cxn>
                  <a:cxn ang="0">
                    <a:pos x="3" y="6"/>
                  </a:cxn>
                  <a:cxn ang="0">
                    <a:pos x="0" y="12"/>
                  </a:cxn>
                </a:cxnLst>
                <a:rect l="0" t="0" r="r" b="b"/>
                <a:pathLst>
                  <a:path w="24" h="15">
                    <a:moveTo>
                      <a:pt x="0" y="12"/>
                    </a:moveTo>
                    <a:lnTo>
                      <a:pt x="5" y="14"/>
                    </a:lnTo>
                    <a:lnTo>
                      <a:pt x="11" y="7"/>
                    </a:lnTo>
                    <a:lnTo>
                      <a:pt x="23" y="2"/>
                    </a:lnTo>
                    <a:lnTo>
                      <a:pt x="23" y="0"/>
                    </a:lnTo>
                    <a:lnTo>
                      <a:pt x="12" y="2"/>
                    </a:lnTo>
                    <a:lnTo>
                      <a:pt x="3" y="6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63" name="Freeform 2039"/>
              <p:cNvSpPr>
                <a:spLocks/>
              </p:cNvSpPr>
              <p:nvPr/>
            </p:nvSpPr>
            <p:spPr bwMode="auto">
              <a:xfrm>
                <a:off x="2787" y="867"/>
                <a:ext cx="7" cy="10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5" y="8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1" y="5"/>
                  </a:cxn>
                  <a:cxn ang="0">
                    <a:pos x="0" y="9"/>
                  </a:cxn>
                </a:cxnLst>
                <a:rect l="0" t="0" r="r" b="b"/>
                <a:pathLst>
                  <a:path w="7" h="10">
                    <a:moveTo>
                      <a:pt x="0" y="9"/>
                    </a:moveTo>
                    <a:lnTo>
                      <a:pt x="5" y="8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" y="5"/>
                    </a:lnTo>
                    <a:lnTo>
                      <a:pt x="0" y="9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64" name="Freeform 2040"/>
              <p:cNvSpPr>
                <a:spLocks/>
              </p:cNvSpPr>
              <p:nvPr/>
            </p:nvSpPr>
            <p:spPr bwMode="auto">
              <a:xfrm>
                <a:off x="2793" y="858"/>
                <a:ext cx="13" cy="24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3" y="3"/>
                  </a:cxn>
                  <a:cxn ang="0">
                    <a:pos x="6" y="3"/>
                  </a:cxn>
                  <a:cxn ang="0">
                    <a:pos x="4" y="7"/>
                  </a:cxn>
                  <a:cxn ang="0">
                    <a:pos x="7" y="8"/>
                  </a:cxn>
                  <a:cxn ang="0">
                    <a:pos x="9" y="13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2" y="20"/>
                  </a:cxn>
                  <a:cxn ang="0">
                    <a:pos x="1" y="23"/>
                  </a:cxn>
                  <a:cxn ang="0">
                    <a:pos x="4" y="20"/>
                  </a:cxn>
                  <a:cxn ang="0">
                    <a:pos x="1" y="18"/>
                  </a:cxn>
                  <a:cxn ang="0">
                    <a:pos x="2" y="16"/>
                  </a:cxn>
                  <a:cxn ang="0">
                    <a:pos x="5" y="14"/>
                  </a:cxn>
                  <a:cxn ang="0">
                    <a:pos x="4" y="10"/>
                  </a:cxn>
                  <a:cxn ang="0">
                    <a:pos x="1" y="10"/>
                  </a:cxn>
                  <a:cxn ang="0">
                    <a:pos x="1" y="5"/>
                  </a:cxn>
                  <a:cxn ang="0">
                    <a:pos x="0" y="5"/>
                  </a:cxn>
                </a:cxnLst>
                <a:rect l="0" t="0" r="r" b="b"/>
                <a:pathLst>
                  <a:path w="13" h="24">
                    <a:moveTo>
                      <a:pt x="0" y="5"/>
                    </a:moveTo>
                    <a:lnTo>
                      <a:pt x="2" y="0"/>
                    </a:lnTo>
                    <a:lnTo>
                      <a:pt x="4" y="0"/>
                    </a:lnTo>
                    <a:lnTo>
                      <a:pt x="3" y="3"/>
                    </a:lnTo>
                    <a:lnTo>
                      <a:pt x="6" y="3"/>
                    </a:lnTo>
                    <a:lnTo>
                      <a:pt x="4" y="7"/>
                    </a:lnTo>
                    <a:lnTo>
                      <a:pt x="7" y="8"/>
                    </a:lnTo>
                    <a:lnTo>
                      <a:pt x="9" y="13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2" y="20"/>
                    </a:lnTo>
                    <a:lnTo>
                      <a:pt x="1" y="23"/>
                    </a:lnTo>
                    <a:lnTo>
                      <a:pt x="4" y="20"/>
                    </a:lnTo>
                    <a:lnTo>
                      <a:pt x="1" y="18"/>
                    </a:lnTo>
                    <a:lnTo>
                      <a:pt x="2" y="16"/>
                    </a:lnTo>
                    <a:lnTo>
                      <a:pt x="5" y="14"/>
                    </a:lnTo>
                    <a:lnTo>
                      <a:pt x="4" y="10"/>
                    </a:lnTo>
                    <a:lnTo>
                      <a:pt x="1" y="10"/>
                    </a:lnTo>
                    <a:lnTo>
                      <a:pt x="1" y="5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65" name="Freeform 2041"/>
              <p:cNvSpPr>
                <a:spLocks/>
              </p:cNvSpPr>
              <p:nvPr/>
            </p:nvSpPr>
            <p:spPr bwMode="auto">
              <a:xfrm>
                <a:off x="2814" y="900"/>
                <a:ext cx="3" cy="6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5"/>
                  </a:cxn>
                  <a:cxn ang="0">
                    <a:pos x="1" y="5"/>
                  </a:cxn>
                  <a:cxn ang="0">
                    <a:pos x="2" y="2"/>
                  </a:cxn>
                  <a:cxn ang="0">
                    <a:pos x="1" y="0"/>
                  </a:cxn>
                  <a:cxn ang="0">
                    <a:pos x="0" y="1"/>
                  </a:cxn>
                </a:cxnLst>
                <a:rect l="0" t="0" r="r" b="b"/>
                <a:pathLst>
                  <a:path w="3" h="6">
                    <a:moveTo>
                      <a:pt x="0" y="1"/>
                    </a:moveTo>
                    <a:lnTo>
                      <a:pt x="0" y="5"/>
                    </a:lnTo>
                    <a:lnTo>
                      <a:pt x="1" y="5"/>
                    </a:lnTo>
                    <a:lnTo>
                      <a:pt x="2" y="2"/>
                    </a:lnTo>
                    <a:lnTo>
                      <a:pt x="1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66" name="Freeform 2042"/>
              <p:cNvSpPr>
                <a:spLocks/>
              </p:cNvSpPr>
              <p:nvPr/>
            </p:nvSpPr>
            <p:spPr bwMode="auto">
              <a:xfrm>
                <a:off x="2821" y="907"/>
                <a:ext cx="6" cy="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4" y="4"/>
                  </a:cxn>
                  <a:cxn ang="0">
                    <a:pos x="5" y="0"/>
                  </a:cxn>
                  <a:cxn ang="0">
                    <a:pos x="0" y="1"/>
                  </a:cxn>
                </a:cxnLst>
                <a:rect l="0" t="0" r="r" b="b"/>
                <a:pathLst>
                  <a:path w="6" h="5">
                    <a:moveTo>
                      <a:pt x="0" y="1"/>
                    </a:moveTo>
                    <a:lnTo>
                      <a:pt x="4" y="4"/>
                    </a:lnTo>
                    <a:lnTo>
                      <a:pt x="5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67" name="Freeform 2043"/>
              <p:cNvSpPr>
                <a:spLocks/>
              </p:cNvSpPr>
              <p:nvPr/>
            </p:nvSpPr>
            <p:spPr bwMode="auto">
              <a:xfrm>
                <a:off x="2788" y="795"/>
                <a:ext cx="306" cy="186"/>
              </a:xfrm>
              <a:custGeom>
                <a:avLst/>
                <a:gdLst/>
                <a:ahLst/>
                <a:cxnLst>
                  <a:cxn ang="0">
                    <a:pos x="79" y="157"/>
                  </a:cxn>
                  <a:cxn ang="0">
                    <a:pos x="105" y="145"/>
                  </a:cxn>
                  <a:cxn ang="0">
                    <a:pos x="88" y="133"/>
                  </a:cxn>
                  <a:cxn ang="0">
                    <a:pos x="115" y="139"/>
                  </a:cxn>
                  <a:cxn ang="0">
                    <a:pos x="132" y="172"/>
                  </a:cxn>
                  <a:cxn ang="0">
                    <a:pos x="153" y="144"/>
                  </a:cxn>
                  <a:cxn ang="0">
                    <a:pos x="167" y="176"/>
                  </a:cxn>
                  <a:cxn ang="0">
                    <a:pos x="165" y="169"/>
                  </a:cxn>
                  <a:cxn ang="0">
                    <a:pos x="180" y="159"/>
                  </a:cxn>
                  <a:cxn ang="0">
                    <a:pos x="195" y="141"/>
                  </a:cxn>
                  <a:cxn ang="0">
                    <a:pos x="195" y="114"/>
                  </a:cxn>
                  <a:cxn ang="0">
                    <a:pos x="207" y="114"/>
                  </a:cxn>
                  <a:cxn ang="0">
                    <a:pos x="218" y="103"/>
                  </a:cxn>
                  <a:cxn ang="0">
                    <a:pos x="231" y="61"/>
                  </a:cxn>
                  <a:cxn ang="0">
                    <a:pos x="259" y="57"/>
                  </a:cxn>
                  <a:cxn ang="0">
                    <a:pos x="261" y="73"/>
                  </a:cxn>
                  <a:cxn ang="0">
                    <a:pos x="284" y="51"/>
                  </a:cxn>
                  <a:cxn ang="0">
                    <a:pos x="305" y="41"/>
                  </a:cxn>
                  <a:cxn ang="0">
                    <a:pos x="269" y="30"/>
                  </a:cxn>
                  <a:cxn ang="0">
                    <a:pos x="230" y="18"/>
                  </a:cxn>
                  <a:cxn ang="0">
                    <a:pos x="202" y="16"/>
                  </a:cxn>
                  <a:cxn ang="0">
                    <a:pos x="187" y="11"/>
                  </a:cxn>
                  <a:cxn ang="0">
                    <a:pos x="173" y="0"/>
                  </a:cxn>
                  <a:cxn ang="0">
                    <a:pos x="137" y="16"/>
                  </a:cxn>
                  <a:cxn ang="0">
                    <a:pos x="129" y="24"/>
                  </a:cxn>
                  <a:cxn ang="0">
                    <a:pos x="123" y="18"/>
                  </a:cxn>
                  <a:cxn ang="0">
                    <a:pos x="112" y="30"/>
                  </a:cxn>
                  <a:cxn ang="0">
                    <a:pos x="88" y="37"/>
                  </a:cxn>
                  <a:cxn ang="0">
                    <a:pos x="76" y="46"/>
                  </a:cxn>
                  <a:cxn ang="0">
                    <a:pos x="63" y="38"/>
                  </a:cxn>
                  <a:cxn ang="0">
                    <a:pos x="58" y="27"/>
                  </a:cxn>
                  <a:cxn ang="0">
                    <a:pos x="46" y="27"/>
                  </a:cxn>
                  <a:cxn ang="0">
                    <a:pos x="32" y="44"/>
                  </a:cxn>
                  <a:cxn ang="0">
                    <a:pos x="23" y="63"/>
                  </a:cxn>
                  <a:cxn ang="0">
                    <a:pos x="34" y="72"/>
                  </a:cxn>
                  <a:cxn ang="0">
                    <a:pos x="40" y="57"/>
                  </a:cxn>
                  <a:cxn ang="0">
                    <a:pos x="52" y="44"/>
                  </a:cxn>
                  <a:cxn ang="0">
                    <a:pos x="60" y="59"/>
                  </a:cxn>
                  <a:cxn ang="0">
                    <a:pos x="46" y="72"/>
                  </a:cxn>
                  <a:cxn ang="0">
                    <a:pos x="31" y="74"/>
                  </a:cxn>
                  <a:cxn ang="0">
                    <a:pos x="27" y="71"/>
                  </a:cxn>
                  <a:cxn ang="0">
                    <a:pos x="16" y="83"/>
                  </a:cxn>
                  <a:cxn ang="0">
                    <a:pos x="8" y="90"/>
                  </a:cxn>
                  <a:cxn ang="0">
                    <a:pos x="1" y="100"/>
                  </a:cxn>
                  <a:cxn ang="0">
                    <a:pos x="11" y="116"/>
                  </a:cxn>
                  <a:cxn ang="0">
                    <a:pos x="19" y="101"/>
                  </a:cxn>
                  <a:cxn ang="0">
                    <a:pos x="29" y="100"/>
                  </a:cxn>
                  <a:cxn ang="0">
                    <a:pos x="40" y="108"/>
                  </a:cxn>
                  <a:cxn ang="0">
                    <a:pos x="36" y="97"/>
                  </a:cxn>
                  <a:cxn ang="0">
                    <a:pos x="46" y="113"/>
                  </a:cxn>
                  <a:cxn ang="0">
                    <a:pos x="51" y="113"/>
                  </a:cxn>
                  <a:cxn ang="0">
                    <a:pos x="55" y="103"/>
                  </a:cxn>
                  <a:cxn ang="0">
                    <a:pos x="63" y="94"/>
                  </a:cxn>
                  <a:cxn ang="0">
                    <a:pos x="68" y="97"/>
                  </a:cxn>
                  <a:cxn ang="0">
                    <a:pos x="70" y="97"/>
                  </a:cxn>
                  <a:cxn ang="0">
                    <a:pos x="62" y="107"/>
                  </a:cxn>
                  <a:cxn ang="0">
                    <a:pos x="55" y="116"/>
                  </a:cxn>
                  <a:cxn ang="0">
                    <a:pos x="69" y="120"/>
                  </a:cxn>
                </a:cxnLst>
                <a:rect l="0" t="0" r="r" b="b"/>
                <a:pathLst>
                  <a:path w="306" h="186">
                    <a:moveTo>
                      <a:pt x="63" y="131"/>
                    </a:moveTo>
                    <a:lnTo>
                      <a:pt x="67" y="131"/>
                    </a:lnTo>
                    <a:lnTo>
                      <a:pt x="72" y="142"/>
                    </a:lnTo>
                    <a:lnTo>
                      <a:pt x="76" y="151"/>
                    </a:lnTo>
                    <a:lnTo>
                      <a:pt x="79" y="157"/>
                    </a:lnTo>
                    <a:lnTo>
                      <a:pt x="80" y="164"/>
                    </a:lnTo>
                    <a:lnTo>
                      <a:pt x="88" y="162"/>
                    </a:lnTo>
                    <a:lnTo>
                      <a:pt x="98" y="156"/>
                    </a:lnTo>
                    <a:lnTo>
                      <a:pt x="102" y="152"/>
                    </a:lnTo>
                    <a:lnTo>
                      <a:pt x="105" y="145"/>
                    </a:lnTo>
                    <a:lnTo>
                      <a:pt x="99" y="138"/>
                    </a:lnTo>
                    <a:lnTo>
                      <a:pt x="96" y="142"/>
                    </a:lnTo>
                    <a:lnTo>
                      <a:pt x="93" y="142"/>
                    </a:lnTo>
                    <a:lnTo>
                      <a:pt x="91" y="141"/>
                    </a:lnTo>
                    <a:lnTo>
                      <a:pt x="88" y="133"/>
                    </a:lnTo>
                    <a:lnTo>
                      <a:pt x="88" y="130"/>
                    </a:lnTo>
                    <a:lnTo>
                      <a:pt x="90" y="129"/>
                    </a:lnTo>
                    <a:lnTo>
                      <a:pt x="93" y="134"/>
                    </a:lnTo>
                    <a:lnTo>
                      <a:pt x="101" y="139"/>
                    </a:lnTo>
                    <a:lnTo>
                      <a:pt x="115" y="139"/>
                    </a:lnTo>
                    <a:lnTo>
                      <a:pt x="122" y="148"/>
                    </a:lnTo>
                    <a:lnTo>
                      <a:pt x="123" y="148"/>
                    </a:lnTo>
                    <a:lnTo>
                      <a:pt x="127" y="158"/>
                    </a:lnTo>
                    <a:lnTo>
                      <a:pt x="129" y="165"/>
                    </a:lnTo>
                    <a:lnTo>
                      <a:pt x="132" y="172"/>
                    </a:lnTo>
                    <a:lnTo>
                      <a:pt x="135" y="169"/>
                    </a:lnTo>
                    <a:lnTo>
                      <a:pt x="136" y="158"/>
                    </a:lnTo>
                    <a:lnTo>
                      <a:pt x="148" y="146"/>
                    </a:lnTo>
                    <a:lnTo>
                      <a:pt x="151" y="146"/>
                    </a:lnTo>
                    <a:lnTo>
                      <a:pt x="153" y="144"/>
                    </a:lnTo>
                    <a:lnTo>
                      <a:pt x="158" y="153"/>
                    </a:lnTo>
                    <a:lnTo>
                      <a:pt x="158" y="158"/>
                    </a:lnTo>
                    <a:lnTo>
                      <a:pt x="161" y="155"/>
                    </a:lnTo>
                    <a:lnTo>
                      <a:pt x="164" y="172"/>
                    </a:lnTo>
                    <a:lnTo>
                      <a:pt x="167" y="176"/>
                    </a:lnTo>
                    <a:lnTo>
                      <a:pt x="169" y="182"/>
                    </a:lnTo>
                    <a:lnTo>
                      <a:pt x="173" y="185"/>
                    </a:lnTo>
                    <a:lnTo>
                      <a:pt x="172" y="178"/>
                    </a:lnTo>
                    <a:lnTo>
                      <a:pt x="168" y="174"/>
                    </a:lnTo>
                    <a:lnTo>
                      <a:pt x="165" y="169"/>
                    </a:lnTo>
                    <a:lnTo>
                      <a:pt x="167" y="162"/>
                    </a:lnTo>
                    <a:lnTo>
                      <a:pt x="172" y="167"/>
                    </a:lnTo>
                    <a:lnTo>
                      <a:pt x="174" y="172"/>
                    </a:lnTo>
                    <a:lnTo>
                      <a:pt x="181" y="166"/>
                    </a:lnTo>
                    <a:lnTo>
                      <a:pt x="180" y="159"/>
                    </a:lnTo>
                    <a:lnTo>
                      <a:pt x="175" y="152"/>
                    </a:lnTo>
                    <a:lnTo>
                      <a:pt x="179" y="147"/>
                    </a:lnTo>
                    <a:lnTo>
                      <a:pt x="182" y="149"/>
                    </a:lnTo>
                    <a:lnTo>
                      <a:pt x="187" y="146"/>
                    </a:lnTo>
                    <a:lnTo>
                      <a:pt x="195" y="141"/>
                    </a:lnTo>
                    <a:lnTo>
                      <a:pt x="200" y="127"/>
                    </a:lnTo>
                    <a:lnTo>
                      <a:pt x="196" y="120"/>
                    </a:lnTo>
                    <a:lnTo>
                      <a:pt x="201" y="114"/>
                    </a:lnTo>
                    <a:lnTo>
                      <a:pt x="199" y="114"/>
                    </a:lnTo>
                    <a:lnTo>
                      <a:pt x="195" y="114"/>
                    </a:lnTo>
                    <a:lnTo>
                      <a:pt x="194" y="113"/>
                    </a:lnTo>
                    <a:lnTo>
                      <a:pt x="200" y="107"/>
                    </a:lnTo>
                    <a:lnTo>
                      <a:pt x="199" y="112"/>
                    </a:lnTo>
                    <a:lnTo>
                      <a:pt x="206" y="110"/>
                    </a:lnTo>
                    <a:lnTo>
                      <a:pt x="207" y="114"/>
                    </a:lnTo>
                    <a:lnTo>
                      <a:pt x="207" y="121"/>
                    </a:lnTo>
                    <a:lnTo>
                      <a:pt x="212" y="117"/>
                    </a:lnTo>
                    <a:lnTo>
                      <a:pt x="208" y="109"/>
                    </a:lnTo>
                    <a:lnTo>
                      <a:pt x="215" y="101"/>
                    </a:lnTo>
                    <a:lnTo>
                      <a:pt x="218" y="103"/>
                    </a:lnTo>
                    <a:lnTo>
                      <a:pt x="228" y="89"/>
                    </a:lnTo>
                    <a:lnTo>
                      <a:pt x="230" y="79"/>
                    </a:lnTo>
                    <a:lnTo>
                      <a:pt x="227" y="74"/>
                    </a:lnTo>
                    <a:lnTo>
                      <a:pt x="220" y="73"/>
                    </a:lnTo>
                    <a:lnTo>
                      <a:pt x="231" y="61"/>
                    </a:lnTo>
                    <a:lnTo>
                      <a:pt x="241" y="61"/>
                    </a:lnTo>
                    <a:lnTo>
                      <a:pt x="250" y="61"/>
                    </a:lnTo>
                    <a:lnTo>
                      <a:pt x="254" y="54"/>
                    </a:lnTo>
                    <a:lnTo>
                      <a:pt x="259" y="53"/>
                    </a:lnTo>
                    <a:lnTo>
                      <a:pt x="259" y="57"/>
                    </a:lnTo>
                    <a:lnTo>
                      <a:pt x="265" y="53"/>
                    </a:lnTo>
                    <a:lnTo>
                      <a:pt x="253" y="65"/>
                    </a:lnTo>
                    <a:lnTo>
                      <a:pt x="252" y="68"/>
                    </a:lnTo>
                    <a:lnTo>
                      <a:pt x="253" y="83"/>
                    </a:lnTo>
                    <a:lnTo>
                      <a:pt x="261" y="73"/>
                    </a:lnTo>
                    <a:lnTo>
                      <a:pt x="261" y="64"/>
                    </a:lnTo>
                    <a:lnTo>
                      <a:pt x="264" y="59"/>
                    </a:lnTo>
                    <a:lnTo>
                      <a:pt x="271" y="57"/>
                    </a:lnTo>
                    <a:lnTo>
                      <a:pt x="274" y="59"/>
                    </a:lnTo>
                    <a:lnTo>
                      <a:pt x="284" y="51"/>
                    </a:lnTo>
                    <a:lnTo>
                      <a:pt x="288" y="50"/>
                    </a:lnTo>
                    <a:lnTo>
                      <a:pt x="287" y="46"/>
                    </a:lnTo>
                    <a:lnTo>
                      <a:pt x="291" y="42"/>
                    </a:lnTo>
                    <a:lnTo>
                      <a:pt x="300" y="46"/>
                    </a:lnTo>
                    <a:lnTo>
                      <a:pt x="305" y="41"/>
                    </a:lnTo>
                    <a:lnTo>
                      <a:pt x="296" y="36"/>
                    </a:lnTo>
                    <a:lnTo>
                      <a:pt x="286" y="30"/>
                    </a:lnTo>
                    <a:lnTo>
                      <a:pt x="274" y="28"/>
                    </a:lnTo>
                    <a:lnTo>
                      <a:pt x="274" y="33"/>
                    </a:lnTo>
                    <a:lnTo>
                      <a:pt x="269" y="30"/>
                    </a:lnTo>
                    <a:lnTo>
                      <a:pt x="260" y="31"/>
                    </a:lnTo>
                    <a:lnTo>
                      <a:pt x="256" y="25"/>
                    </a:lnTo>
                    <a:lnTo>
                      <a:pt x="247" y="25"/>
                    </a:lnTo>
                    <a:lnTo>
                      <a:pt x="242" y="21"/>
                    </a:lnTo>
                    <a:lnTo>
                      <a:pt x="230" y="18"/>
                    </a:lnTo>
                    <a:lnTo>
                      <a:pt x="225" y="25"/>
                    </a:lnTo>
                    <a:lnTo>
                      <a:pt x="217" y="22"/>
                    </a:lnTo>
                    <a:lnTo>
                      <a:pt x="214" y="26"/>
                    </a:lnTo>
                    <a:lnTo>
                      <a:pt x="212" y="18"/>
                    </a:lnTo>
                    <a:lnTo>
                      <a:pt x="202" y="16"/>
                    </a:lnTo>
                    <a:lnTo>
                      <a:pt x="202" y="18"/>
                    </a:lnTo>
                    <a:lnTo>
                      <a:pt x="190" y="16"/>
                    </a:lnTo>
                    <a:lnTo>
                      <a:pt x="183" y="16"/>
                    </a:lnTo>
                    <a:lnTo>
                      <a:pt x="176" y="18"/>
                    </a:lnTo>
                    <a:lnTo>
                      <a:pt x="187" y="11"/>
                    </a:lnTo>
                    <a:lnTo>
                      <a:pt x="188" y="7"/>
                    </a:lnTo>
                    <a:lnTo>
                      <a:pt x="183" y="4"/>
                    </a:lnTo>
                    <a:lnTo>
                      <a:pt x="176" y="5"/>
                    </a:lnTo>
                    <a:lnTo>
                      <a:pt x="177" y="4"/>
                    </a:lnTo>
                    <a:lnTo>
                      <a:pt x="173" y="0"/>
                    </a:lnTo>
                    <a:lnTo>
                      <a:pt x="164" y="6"/>
                    </a:lnTo>
                    <a:lnTo>
                      <a:pt x="156" y="7"/>
                    </a:lnTo>
                    <a:lnTo>
                      <a:pt x="148" y="11"/>
                    </a:lnTo>
                    <a:lnTo>
                      <a:pt x="146" y="15"/>
                    </a:lnTo>
                    <a:lnTo>
                      <a:pt x="137" y="16"/>
                    </a:lnTo>
                    <a:lnTo>
                      <a:pt x="137" y="20"/>
                    </a:lnTo>
                    <a:lnTo>
                      <a:pt x="141" y="23"/>
                    </a:lnTo>
                    <a:lnTo>
                      <a:pt x="133" y="20"/>
                    </a:lnTo>
                    <a:lnTo>
                      <a:pt x="133" y="25"/>
                    </a:lnTo>
                    <a:lnTo>
                      <a:pt x="129" y="24"/>
                    </a:lnTo>
                    <a:lnTo>
                      <a:pt x="129" y="20"/>
                    </a:lnTo>
                    <a:lnTo>
                      <a:pt x="125" y="23"/>
                    </a:lnTo>
                    <a:lnTo>
                      <a:pt x="127" y="26"/>
                    </a:lnTo>
                    <a:lnTo>
                      <a:pt x="125" y="36"/>
                    </a:lnTo>
                    <a:lnTo>
                      <a:pt x="123" y="18"/>
                    </a:lnTo>
                    <a:lnTo>
                      <a:pt x="120" y="18"/>
                    </a:lnTo>
                    <a:lnTo>
                      <a:pt x="116" y="30"/>
                    </a:lnTo>
                    <a:lnTo>
                      <a:pt x="119" y="33"/>
                    </a:lnTo>
                    <a:lnTo>
                      <a:pt x="118" y="35"/>
                    </a:lnTo>
                    <a:lnTo>
                      <a:pt x="112" y="30"/>
                    </a:lnTo>
                    <a:lnTo>
                      <a:pt x="107" y="29"/>
                    </a:lnTo>
                    <a:lnTo>
                      <a:pt x="107" y="32"/>
                    </a:lnTo>
                    <a:lnTo>
                      <a:pt x="98" y="35"/>
                    </a:lnTo>
                    <a:lnTo>
                      <a:pt x="96" y="32"/>
                    </a:lnTo>
                    <a:lnTo>
                      <a:pt x="88" y="37"/>
                    </a:lnTo>
                    <a:lnTo>
                      <a:pt x="81" y="35"/>
                    </a:lnTo>
                    <a:lnTo>
                      <a:pt x="81" y="42"/>
                    </a:lnTo>
                    <a:lnTo>
                      <a:pt x="79" y="40"/>
                    </a:lnTo>
                    <a:lnTo>
                      <a:pt x="75" y="42"/>
                    </a:lnTo>
                    <a:lnTo>
                      <a:pt x="76" y="46"/>
                    </a:lnTo>
                    <a:lnTo>
                      <a:pt x="70" y="45"/>
                    </a:lnTo>
                    <a:lnTo>
                      <a:pt x="71" y="48"/>
                    </a:lnTo>
                    <a:lnTo>
                      <a:pt x="67" y="46"/>
                    </a:lnTo>
                    <a:lnTo>
                      <a:pt x="67" y="42"/>
                    </a:lnTo>
                    <a:lnTo>
                      <a:pt x="63" y="38"/>
                    </a:lnTo>
                    <a:lnTo>
                      <a:pt x="73" y="41"/>
                    </a:lnTo>
                    <a:lnTo>
                      <a:pt x="76" y="37"/>
                    </a:lnTo>
                    <a:lnTo>
                      <a:pt x="69" y="31"/>
                    </a:lnTo>
                    <a:lnTo>
                      <a:pt x="63" y="29"/>
                    </a:lnTo>
                    <a:lnTo>
                      <a:pt x="58" y="27"/>
                    </a:lnTo>
                    <a:lnTo>
                      <a:pt x="61" y="27"/>
                    </a:lnTo>
                    <a:lnTo>
                      <a:pt x="56" y="25"/>
                    </a:lnTo>
                    <a:lnTo>
                      <a:pt x="52" y="25"/>
                    </a:lnTo>
                    <a:lnTo>
                      <a:pt x="49" y="29"/>
                    </a:lnTo>
                    <a:lnTo>
                      <a:pt x="46" y="27"/>
                    </a:lnTo>
                    <a:lnTo>
                      <a:pt x="44" y="31"/>
                    </a:lnTo>
                    <a:lnTo>
                      <a:pt x="41" y="30"/>
                    </a:lnTo>
                    <a:lnTo>
                      <a:pt x="40" y="33"/>
                    </a:lnTo>
                    <a:lnTo>
                      <a:pt x="37" y="35"/>
                    </a:lnTo>
                    <a:lnTo>
                      <a:pt x="32" y="44"/>
                    </a:lnTo>
                    <a:lnTo>
                      <a:pt x="28" y="48"/>
                    </a:lnTo>
                    <a:lnTo>
                      <a:pt x="23" y="53"/>
                    </a:lnTo>
                    <a:lnTo>
                      <a:pt x="26" y="55"/>
                    </a:lnTo>
                    <a:lnTo>
                      <a:pt x="22" y="57"/>
                    </a:lnTo>
                    <a:lnTo>
                      <a:pt x="23" y="63"/>
                    </a:lnTo>
                    <a:lnTo>
                      <a:pt x="27" y="64"/>
                    </a:lnTo>
                    <a:lnTo>
                      <a:pt x="30" y="59"/>
                    </a:lnTo>
                    <a:lnTo>
                      <a:pt x="32" y="66"/>
                    </a:lnTo>
                    <a:lnTo>
                      <a:pt x="34" y="68"/>
                    </a:lnTo>
                    <a:lnTo>
                      <a:pt x="34" y="72"/>
                    </a:lnTo>
                    <a:lnTo>
                      <a:pt x="38" y="70"/>
                    </a:lnTo>
                    <a:lnTo>
                      <a:pt x="40" y="63"/>
                    </a:lnTo>
                    <a:lnTo>
                      <a:pt x="39" y="63"/>
                    </a:lnTo>
                    <a:lnTo>
                      <a:pt x="42" y="59"/>
                    </a:lnTo>
                    <a:lnTo>
                      <a:pt x="40" y="57"/>
                    </a:lnTo>
                    <a:lnTo>
                      <a:pt x="40" y="51"/>
                    </a:lnTo>
                    <a:lnTo>
                      <a:pt x="46" y="46"/>
                    </a:lnTo>
                    <a:lnTo>
                      <a:pt x="47" y="42"/>
                    </a:lnTo>
                    <a:lnTo>
                      <a:pt x="51" y="42"/>
                    </a:lnTo>
                    <a:lnTo>
                      <a:pt x="52" y="44"/>
                    </a:lnTo>
                    <a:lnTo>
                      <a:pt x="46" y="51"/>
                    </a:lnTo>
                    <a:lnTo>
                      <a:pt x="46" y="57"/>
                    </a:lnTo>
                    <a:lnTo>
                      <a:pt x="49" y="59"/>
                    </a:lnTo>
                    <a:lnTo>
                      <a:pt x="56" y="57"/>
                    </a:lnTo>
                    <a:lnTo>
                      <a:pt x="60" y="59"/>
                    </a:lnTo>
                    <a:lnTo>
                      <a:pt x="50" y="61"/>
                    </a:lnTo>
                    <a:lnTo>
                      <a:pt x="51" y="68"/>
                    </a:lnTo>
                    <a:lnTo>
                      <a:pt x="48" y="65"/>
                    </a:lnTo>
                    <a:lnTo>
                      <a:pt x="46" y="68"/>
                    </a:lnTo>
                    <a:lnTo>
                      <a:pt x="46" y="72"/>
                    </a:lnTo>
                    <a:lnTo>
                      <a:pt x="44" y="74"/>
                    </a:lnTo>
                    <a:lnTo>
                      <a:pt x="40" y="73"/>
                    </a:lnTo>
                    <a:lnTo>
                      <a:pt x="35" y="76"/>
                    </a:lnTo>
                    <a:lnTo>
                      <a:pt x="33" y="74"/>
                    </a:lnTo>
                    <a:lnTo>
                      <a:pt x="31" y="74"/>
                    </a:lnTo>
                    <a:lnTo>
                      <a:pt x="28" y="73"/>
                    </a:lnTo>
                    <a:lnTo>
                      <a:pt x="31" y="69"/>
                    </a:lnTo>
                    <a:lnTo>
                      <a:pt x="29" y="65"/>
                    </a:lnTo>
                    <a:lnTo>
                      <a:pt x="27" y="68"/>
                    </a:lnTo>
                    <a:lnTo>
                      <a:pt x="27" y="71"/>
                    </a:lnTo>
                    <a:lnTo>
                      <a:pt x="27" y="77"/>
                    </a:lnTo>
                    <a:lnTo>
                      <a:pt x="26" y="76"/>
                    </a:lnTo>
                    <a:lnTo>
                      <a:pt x="23" y="77"/>
                    </a:lnTo>
                    <a:lnTo>
                      <a:pt x="22" y="81"/>
                    </a:lnTo>
                    <a:lnTo>
                      <a:pt x="16" y="83"/>
                    </a:lnTo>
                    <a:lnTo>
                      <a:pt x="15" y="86"/>
                    </a:lnTo>
                    <a:lnTo>
                      <a:pt x="11" y="85"/>
                    </a:lnTo>
                    <a:lnTo>
                      <a:pt x="12" y="88"/>
                    </a:lnTo>
                    <a:lnTo>
                      <a:pt x="7" y="89"/>
                    </a:lnTo>
                    <a:lnTo>
                      <a:pt x="8" y="90"/>
                    </a:lnTo>
                    <a:lnTo>
                      <a:pt x="11" y="92"/>
                    </a:lnTo>
                    <a:lnTo>
                      <a:pt x="11" y="93"/>
                    </a:lnTo>
                    <a:lnTo>
                      <a:pt x="13" y="97"/>
                    </a:lnTo>
                    <a:lnTo>
                      <a:pt x="11" y="101"/>
                    </a:lnTo>
                    <a:lnTo>
                      <a:pt x="1" y="100"/>
                    </a:lnTo>
                    <a:lnTo>
                      <a:pt x="0" y="101"/>
                    </a:lnTo>
                    <a:lnTo>
                      <a:pt x="0" y="111"/>
                    </a:lnTo>
                    <a:lnTo>
                      <a:pt x="1" y="115"/>
                    </a:lnTo>
                    <a:lnTo>
                      <a:pt x="3" y="114"/>
                    </a:lnTo>
                    <a:lnTo>
                      <a:pt x="11" y="116"/>
                    </a:lnTo>
                    <a:lnTo>
                      <a:pt x="14" y="112"/>
                    </a:lnTo>
                    <a:lnTo>
                      <a:pt x="13" y="110"/>
                    </a:lnTo>
                    <a:lnTo>
                      <a:pt x="16" y="107"/>
                    </a:lnTo>
                    <a:lnTo>
                      <a:pt x="19" y="105"/>
                    </a:lnTo>
                    <a:lnTo>
                      <a:pt x="19" y="101"/>
                    </a:lnTo>
                    <a:lnTo>
                      <a:pt x="20" y="101"/>
                    </a:lnTo>
                    <a:lnTo>
                      <a:pt x="23" y="101"/>
                    </a:lnTo>
                    <a:lnTo>
                      <a:pt x="26" y="100"/>
                    </a:lnTo>
                    <a:lnTo>
                      <a:pt x="27" y="98"/>
                    </a:lnTo>
                    <a:lnTo>
                      <a:pt x="29" y="100"/>
                    </a:lnTo>
                    <a:lnTo>
                      <a:pt x="31" y="103"/>
                    </a:lnTo>
                    <a:lnTo>
                      <a:pt x="37" y="109"/>
                    </a:lnTo>
                    <a:lnTo>
                      <a:pt x="39" y="113"/>
                    </a:lnTo>
                    <a:lnTo>
                      <a:pt x="40" y="111"/>
                    </a:lnTo>
                    <a:lnTo>
                      <a:pt x="40" y="108"/>
                    </a:lnTo>
                    <a:lnTo>
                      <a:pt x="42" y="109"/>
                    </a:lnTo>
                    <a:lnTo>
                      <a:pt x="36" y="104"/>
                    </a:lnTo>
                    <a:lnTo>
                      <a:pt x="33" y="100"/>
                    </a:lnTo>
                    <a:lnTo>
                      <a:pt x="32" y="96"/>
                    </a:lnTo>
                    <a:lnTo>
                      <a:pt x="36" y="97"/>
                    </a:lnTo>
                    <a:lnTo>
                      <a:pt x="39" y="101"/>
                    </a:lnTo>
                    <a:lnTo>
                      <a:pt x="44" y="105"/>
                    </a:lnTo>
                    <a:lnTo>
                      <a:pt x="44" y="107"/>
                    </a:lnTo>
                    <a:lnTo>
                      <a:pt x="45" y="109"/>
                    </a:lnTo>
                    <a:lnTo>
                      <a:pt x="46" y="113"/>
                    </a:lnTo>
                    <a:lnTo>
                      <a:pt x="49" y="113"/>
                    </a:lnTo>
                    <a:lnTo>
                      <a:pt x="46" y="114"/>
                    </a:lnTo>
                    <a:lnTo>
                      <a:pt x="47" y="116"/>
                    </a:lnTo>
                    <a:lnTo>
                      <a:pt x="49" y="116"/>
                    </a:lnTo>
                    <a:lnTo>
                      <a:pt x="51" y="113"/>
                    </a:lnTo>
                    <a:lnTo>
                      <a:pt x="48" y="111"/>
                    </a:lnTo>
                    <a:lnTo>
                      <a:pt x="50" y="111"/>
                    </a:lnTo>
                    <a:lnTo>
                      <a:pt x="49" y="107"/>
                    </a:lnTo>
                    <a:lnTo>
                      <a:pt x="56" y="107"/>
                    </a:lnTo>
                    <a:lnTo>
                      <a:pt x="55" y="103"/>
                    </a:lnTo>
                    <a:lnTo>
                      <a:pt x="58" y="100"/>
                    </a:lnTo>
                    <a:lnTo>
                      <a:pt x="59" y="96"/>
                    </a:lnTo>
                    <a:lnTo>
                      <a:pt x="60" y="94"/>
                    </a:lnTo>
                    <a:lnTo>
                      <a:pt x="63" y="93"/>
                    </a:lnTo>
                    <a:lnTo>
                      <a:pt x="63" y="94"/>
                    </a:lnTo>
                    <a:lnTo>
                      <a:pt x="65" y="95"/>
                    </a:lnTo>
                    <a:lnTo>
                      <a:pt x="64" y="96"/>
                    </a:lnTo>
                    <a:lnTo>
                      <a:pt x="65" y="98"/>
                    </a:lnTo>
                    <a:lnTo>
                      <a:pt x="70" y="96"/>
                    </a:lnTo>
                    <a:lnTo>
                      <a:pt x="68" y="97"/>
                    </a:lnTo>
                    <a:lnTo>
                      <a:pt x="67" y="96"/>
                    </a:lnTo>
                    <a:lnTo>
                      <a:pt x="68" y="94"/>
                    </a:lnTo>
                    <a:lnTo>
                      <a:pt x="74" y="92"/>
                    </a:lnTo>
                    <a:lnTo>
                      <a:pt x="71" y="93"/>
                    </a:lnTo>
                    <a:lnTo>
                      <a:pt x="70" y="97"/>
                    </a:lnTo>
                    <a:lnTo>
                      <a:pt x="77" y="102"/>
                    </a:lnTo>
                    <a:lnTo>
                      <a:pt x="77" y="105"/>
                    </a:lnTo>
                    <a:lnTo>
                      <a:pt x="72" y="107"/>
                    </a:lnTo>
                    <a:lnTo>
                      <a:pt x="68" y="104"/>
                    </a:lnTo>
                    <a:lnTo>
                      <a:pt x="62" y="107"/>
                    </a:lnTo>
                    <a:lnTo>
                      <a:pt x="58" y="105"/>
                    </a:lnTo>
                    <a:lnTo>
                      <a:pt x="60" y="107"/>
                    </a:lnTo>
                    <a:lnTo>
                      <a:pt x="54" y="109"/>
                    </a:lnTo>
                    <a:lnTo>
                      <a:pt x="55" y="113"/>
                    </a:lnTo>
                    <a:lnTo>
                      <a:pt x="55" y="116"/>
                    </a:lnTo>
                    <a:lnTo>
                      <a:pt x="60" y="117"/>
                    </a:lnTo>
                    <a:lnTo>
                      <a:pt x="61" y="116"/>
                    </a:lnTo>
                    <a:lnTo>
                      <a:pt x="64" y="117"/>
                    </a:lnTo>
                    <a:lnTo>
                      <a:pt x="70" y="116"/>
                    </a:lnTo>
                    <a:lnTo>
                      <a:pt x="69" y="120"/>
                    </a:lnTo>
                    <a:lnTo>
                      <a:pt x="65" y="127"/>
                    </a:lnTo>
                    <a:lnTo>
                      <a:pt x="60" y="127"/>
                    </a:lnTo>
                    <a:lnTo>
                      <a:pt x="63" y="131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68" name="Freeform 2044"/>
              <p:cNvSpPr>
                <a:spLocks/>
              </p:cNvSpPr>
              <p:nvPr/>
            </p:nvSpPr>
            <p:spPr bwMode="auto">
              <a:xfrm>
                <a:off x="2691" y="771"/>
                <a:ext cx="93" cy="84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10" y="19"/>
                  </a:cxn>
                  <a:cxn ang="0">
                    <a:pos x="10" y="15"/>
                  </a:cxn>
                  <a:cxn ang="0">
                    <a:pos x="13" y="11"/>
                  </a:cxn>
                  <a:cxn ang="0">
                    <a:pos x="17" y="8"/>
                  </a:cxn>
                  <a:cxn ang="0">
                    <a:pos x="19" y="6"/>
                  </a:cxn>
                  <a:cxn ang="0">
                    <a:pos x="29" y="6"/>
                  </a:cxn>
                  <a:cxn ang="0">
                    <a:pos x="33" y="4"/>
                  </a:cxn>
                  <a:cxn ang="0">
                    <a:pos x="48" y="5"/>
                  </a:cxn>
                  <a:cxn ang="0">
                    <a:pos x="43" y="1"/>
                  </a:cxn>
                  <a:cxn ang="0">
                    <a:pos x="53" y="2"/>
                  </a:cxn>
                  <a:cxn ang="0">
                    <a:pos x="67" y="1"/>
                  </a:cxn>
                  <a:cxn ang="0">
                    <a:pos x="77" y="4"/>
                  </a:cxn>
                  <a:cxn ang="0">
                    <a:pos x="59" y="8"/>
                  </a:cxn>
                  <a:cxn ang="0">
                    <a:pos x="68" y="10"/>
                  </a:cxn>
                  <a:cxn ang="0">
                    <a:pos x="77" y="9"/>
                  </a:cxn>
                  <a:cxn ang="0">
                    <a:pos x="80" y="10"/>
                  </a:cxn>
                  <a:cxn ang="0">
                    <a:pos x="87" y="7"/>
                  </a:cxn>
                  <a:cxn ang="0">
                    <a:pos x="88" y="12"/>
                  </a:cxn>
                  <a:cxn ang="0">
                    <a:pos x="86" y="13"/>
                  </a:cxn>
                  <a:cxn ang="0">
                    <a:pos x="82" y="19"/>
                  </a:cxn>
                  <a:cxn ang="0">
                    <a:pos x="81" y="25"/>
                  </a:cxn>
                  <a:cxn ang="0">
                    <a:pos x="83" y="27"/>
                  </a:cxn>
                  <a:cxn ang="0">
                    <a:pos x="80" y="30"/>
                  </a:cxn>
                  <a:cxn ang="0">
                    <a:pos x="77" y="34"/>
                  </a:cxn>
                  <a:cxn ang="0">
                    <a:pos x="82" y="38"/>
                  </a:cxn>
                  <a:cxn ang="0">
                    <a:pos x="80" y="40"/>
                  </a:cxn>
                  <a:cxn ang="0">
                    <a:pos x="74" y="40"/>
                  </a:cxn>
                  <a:cxn ang="0">
                    <a:pos x="72" y="46"/>
                  </a:cxn>
                  <a:cxn ang="0">
                    <a:pos x="78" y="48"/>
                  </a:cxn>
                  <a:cxn ang="0">
                    <a:pos x="72" y="49"/>
                  </a:cxn>
                  <a:cxn ang="0">
                    <a:pos x="67" y="50"/>
                  </a:cxn>
                  <a:cxn ang="0">
                    <a:pos x="67" y="53"/>
                  </a:cxn>
                  <a:cxn ang="0">
                    <a:pos x="71" y="58"/>
                  </a:cxn>
                  <a:cxn ang="0">
                    <a:pos x="60" y="61"/>
                  </a:cxn>
                  <a:cxn ang="0">
                    <a:pos x="53" y="65"/>
                  </a:cxn>
                  <a:cxn ang="0">
                    <a:pos x="49" y="67"/>
                  </a:cxn>
                  <a:cxn ang="0">
                    <a:pos x="48" y="73"/>
                  </a:cxn>
                  <a:cxn ang="0">
                    <a:pos x="47" y="79"/>
                  </a:cxn>
                  <a:cxn ang="0">
                    <a:pos x="43" y="83"/>
                  </a:cxn>
                  <a:cxn ang="0">
                    <a:pos x="35" y="78"/>
                  </a:cxn>
                  <a:cxn ang="0">
                    <a:pos x="29" y="66"/>
                  </a:cxn>
                  <a:cxn ang="0">
                    <a:pos x="30" y="58"/>
                  </a:cxn>
                  <a:cxn ang="0">
                    <a:pos x="34" y="53"/>
                  </a:cxn>
                  <a:cxn ang="0">
                    <a:pos x="28" y="51"/>
                  </a:cxn>
                  <a:cxn ang="0">
                    <a:pos x="30" y="48"/>
                  </a:cxn>
                  <a:cxn ang="0">
                    <a:pos x="29" y="48"/>
                  </a:cxn>
                  <a:cxn ang="0">
                    <a:pos x="26" y="47"/>
                  </a:cxn>
                  <a:cxn ang="0">
                    <a:pos x="25" y="38"/>
                  </a:cxn>
                  <a:cxn ang="0">
                    <a:pos x="18" y="31"/>
                  </a:cxn>
                  <a:cxn ang="0">
                    <a:pos x="5" y="30"/>
                  </a:cxn>
                  <a:cxn ang="0">
                    <a:pos x="1" y="28"/>
                  </a:cxn>
                  <a:cxn ang="0">
                    <a:pos x="5" y="26"/>
                  </a:cxn>
                </a:cxnLst>
                <a:rect l="0" t="0" r="r" b="b"/>
                <a:pathLst>
                  <a:path w="93" h="84">
                    <a:moveTo>
                      <a:pt x="0" y="23"/>
                    </a:moveTo>
                    <a:lnTo>
                      <a:pt x="0" y="22"/>
                    </a:lnTo>
                    <a:lnTo>
                      <a:pt x="6" y="19"/>
                    </a:lnTo>
                    <a:lnTo>
                      <a:pt x="10" y="19"/>
                    </a:lnTo>
                    <a:lnTo>
                      <a:pt x="13" y="14"/>
                    </a:lnTo>
                    <a:lnTo>
                      <a:pt x="10" y="15"/>
                    </a:lnTo>
                    <a:lnTo>
                      <a:pt x="7" y="14"/>
                    </a:lnTo>
                    <a:lnTo>
                      <a:pt x="13" y="11"/>
                    </a:lnTo>
                    <a:lnTo>
                      <a:pt x="17" y="10"/>
                    </a:lnTo>
                    <a:lnTo>
                      <a:pt x="17" y="8"/>
                    </a:lnTo>
                    <a:lnTo>
                      <a:pt x="23" y="10"/>
                    </a:lnTo>
                    <a:lnTo>
                      <a:pt x="19" y="6"/>
                    </a:lnTo>
                    <a:lnTo>
                      <a:pt x="26" y="5"/>
                    </a:lnTo>
                    <a:lnTo>
                      <a:pt x="29" y="6"/>
                    </a:lnTo>
                    <a:lnTo>
                      <a:pt x="34" y="7"/>
                    </a:lnTo>
                    <a:lnTo>
                      <a:pt x="33" y="4"/>
                    </a:lnTo>
                    <a:lnTo>
                      <a:pt x="42" y="8"/>
                    </a:lnTo>
                    <a:lnTo>
                      <a:pt x="48" y="5"/>
                    </a:lnTo>
                    <a:lnTo>
                      <a:pt x="40" y="2"/>
                    </a:lnTo>
                    <a:lnTo>
                      <a:pt x="43" y="1"/>
                    </a:lnTo>
                    <a:lnTo>
                      <a:pt x="50" y="3"/>
                    </a:lnTo>
                    <a:lnTo>
                      <a:pt x="53" y="2"/>
                    </a:lnTo>
                    <a:lnTo>
                      <a:pt x="52" y="0"/>
                    </a:lnTo>
                    <a:lnTo>
                      <a:pt x="67" y="1"/>
                    </a:lnTo>
                    <a:lnTo>
                      <a:pt x="72" y="2"/>
                    </a:lnTo>
                    <a:lnTo>
                      <a:pt x="77" y="4"/>
                    </a:lnTo>
                    <a:lnTo>
                      <a:pt x="61" y="6"/>
                    </a:lnTo>
                    <a:lnTo>
                      <a:pt x="59" y="8"/>
                    </a:lnTo>
                    <a:lnTo>
                      <a:pt x="71" y="8"/>
                    </a:lnTo>
                    <a:lnTo>
                      <a:pt x="68" y="10"/>
                    </a:lnTo>
                    <a:lnTo>
                      <a:pt x="76" y="6"/>
                    </a:lnTo>
                    <a:lnTo>
                      <a:pt x="77" y="9"/>
                    </a:lnTo>
                    <a:lnTo>
                      <a:pt x="72" y="13"/>
                    </a:lnTo>
                    <a:lnTo>
                      <a:pt x="80" y="10"/>
                    </a:lnTo>
                    <a:lnTo>
                      <a:pt x="84" y="8"/>
                    </a:lnTo>
                    <a:lnTo>
                      <a:pt x="87" y="7"/>
                    </a:lnTo>
                    <a:lnTo>
                      <a:pt x="92" y="9"/>
                    </a:lnTo>
                    <a:lnTo>
                      <a:pt x="88" y="12"/>
                    </a:lnTo>
                    <a:lnTo>
                      <a:pt x="78" y="13"/>
                    </a:lnTo>
                    <a:lnTo>
                      <a:pt x="86" y="13"/>
                    </a:lnTo>
                    <a:lnTo>
                      <a:pt x="79" y="15"/>
                    </a:lnTo>
                    <a:lnTo>
                      <a:pt x="82" y="19"/>
                    </a:lnTo>
                    <a:lnTo>
                      <a:pt x="78" y="21"/>
                    </a:lnTo>
                    <a:lnTo>
                      <a:pt x="81" y="25"/>
                    </a:lnTo>
                    <a:lnTo>
                      <a:pt x="79" y="26"/>
                    </a:lnTo>
                    <a:lnTo>
                      <a:pt x="83" y="27"/>
                    </a:lnTo>
                    <a:lnTo>
                      <a:pt x="79" y="28"/>
                    </a:lnTo>
                    <a:lnTo>
                      <a:pt x="80" y="30"/>
                    </a:lnTo>
                    <a:lnTo>
                      <a:pt x="81" y="35"/>
                    </a:lnTo>
                    <a:lnTo>
                      <a:pt x="77" y="34"/>
                    </a:lnTo>
                    <a:lnTo>
                      <a:pt x="79" y="37"/>
                    </a:lnTo>
                    <a:lnTo>
                      <a:pt x="82" y="38"/>
                    </a:lnTo>
                    <a:lnTo>
                      <a:pt x="77" y="38"/>
                    </a:lnTo>
                    <a:lnTo>
                      <a:pt x="80" y="40"/>
                    </a:lnTo>
                    <a:lnTo>
                      <a:pt x="77" y="42"/>
                    </a:lnTo>
                    <a:lnTo>
                      <a:pt x="74" y="40"/>
                    </a:lnTo>
                    <a:lnTo>
                      <a:pt x="70" y="42"/>
                    </a:lnTo>
                    <a:lnTo>
                      <a:pt x="72" y="46"/>
                    </a:lnTo>
                    <a:lnTo>
                      <a:pt x="72" y="45"/>
                    </a:lnTo>
                    <a:lnTo>
                      <a:pt x="78" y="48"/>
                    </a:lnTo>
                    <a:lnTo>
                      <a:pt x="78" y="52"/>
                    </a:lnTo>
                    <a:lnTo>
                      <a:pt x="72" y="49"/>
                    </a:lnTo>
                    <a:lnTo>
                      <a:pt x="69" y="47"/>
                    </a:lnTo>
                    <a:lnTo>
                      <a:pt x="67" y="50"/>
                    </a:lnTo>
                    <a:lnTo>
                      <a:pt x="71" y="52"/>
                    </a:lnTo>
                    <a:lnTo>
                      <a:pt x="67" y="53"/>
                    </a:lnTo>
                    <a:lnTo>
                      <a:pt x="77" y="54"/>
                    </a:lnTo>
                    <a:lnTo>
                      <a:pt x="71" y="58"/>
                    </a:lnTo>
                    <a:lnTo>
                      <a:pt x="65" y="59"/>
                    </a:lnTo>
                    <a:lnTo>
                      <a:pt x="60" y="61"/>
                    </a:lnTo>
                    <a:lnTo>
                      <a:pt x="58" y="65"/>
                    </a:lnTo>
                    <a:lnTo>
                      <a:pt x="53" y="65"/>
                    </a:lnTo>
                    <a:lnTo>
                      <a:pt x="53" y="67"/>
                    </a:lnTo>
                    <a:lnTo>
                      <a:pt x="49" y="67"/>
                    </a:lnTo>
                    <a:lnTo>
                      <a:pt x="48" y="69"/>
                    </a:lnTo>
                    <a:lnTo>
                      <a:pt x="48" y="73"/>
                    </a:lnTo>
                    <a:lnTo>
                      <a:pt x="45" y="76"/>
                    </a:lnTo>
                    <a:lnTo>
                      <a:pt x="47" y="79"/>
                    </a:lnTo>
                    <a:lnTo>
                      <a:pt x="45" y="83"/>
                    </a:lnTo>
                    <a:lnTo>
                      <a:pt x="43" y="83"/>
                    </a:lnTo>
                    <a:lnTo>
                      <a:pt x="38" y="81"/>
                    </a:lnTo>
                    <a:lnTo>
                      <a:pt x="35" y="78"/>
                    </a:lnTo>
                    <a:lnTo>
                      <a:pt x="31" y="71"/>
                    </a:lnTo>
                    <a:lnTo>
                      <a:pt x="29" y="66"/>
                    </a:lnTo>
                    <a:lnTo>
                      <a:pt x="29" y="62"/>
                    </a:lnTo>
                    <a:lnTo>
                      <a:pt x="30" y="58"/>
                    </a:lnTo>
                    <a:lnTo>
                      <a:pt x="33" y="55"/>
                    </a:lnTo>
                    <a:lnTo>
                      <a:pt x="34" y="53"/>
                    </a:lnTo>
                    <a:lnTo>
                      <a:pt x="31" y="53"/>
                    </a:lnTo>
                    <a:lnTo>
                      <a:pt x="28" y="51"/>
                    </a:lnTo>
                    <a:lnTo>
                      <a:pt x="34" y="51"/>
                    </a:lnTo>
                    <a:lnTo>
                      <a:pt x="30" y="48"/>
                    </a:lnTo>
                    <a:lnTo>
                      <a:pt x="31" y="47"/>
                    </a:lnTo>
                    <a:lnTo>
                      <a:pt x="29" y="48"/>
                    </a:lnTo>
                    <a:lnTo>
                      <a:pt x="26" y="48"/>
                    </a:lnTo>
                    <a:lnTo>
                      <a:pt x="26" y="47"/>
                    </a:lnTo>
                    <a:lnTo>
                      <a:pt x="28" y="43"/>
                    </a:lnTo>
                    <a:lnTo>
                      <a:pt x="25" y="38"/>
                    </a:lnTo>
                    <a:lnTo>
                      <a:pt x="22" y="33"/>
                    </a:lnTo>
                    <a:lnTo>
                      <a:pt x="18" y="31"/>
                    </a:lnTo>
                    <a:lnTo>
                      <a:pt x="11" y="32"/>
                    </a:lnTo>
                    <a:lnTo>
                      <a:pt x="5" y="30"/>
                    </a:lnTo>
                    <a:lnTo>
                      <a:pt x="7" y="29"/>
                    </a:lnTo>
                    <a:lnTo>
                      <a:pt x="1" y="28"/>
                    </a:lnTo>
                    <a:lnTo>
                      <a:pt x="10" y="26"/>
                    </a:lnTo>
                    <a:lnTo>
                      <a:pt x="5" y="26"/>
                    </a:lnTo>
                    <a:lnTo>
                      <a:pt x="0" y="23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69" name="Freeform 2045"/>
              <p:cNvSpPr>
                <a:spLocks/>
              </p:cNvSpPr>
              <p:nvPr/>
            </p:nvSpPr>
            <p:spPr bwMode="auto">
              <a:xfrm>
                <a:off x="2656" y="810"/>
                <a:ext cx="8" cy="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3" y="6"/>
                  </a:cxn>
                  <a:cxn ang="0">
                    <a:pos x="7" y="1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8" h="7">
                    <a:moveTo>
                      <a:pt x="0" y="4"/>
                    </a:moveTo>
                    <a:lnTo>
                      <a:pt x="3" y="6"/>
                    </a:lnTo>
                    <a:lnTo>
                      <a:pt x="7" y="1"/>
                    </a:lnTo>
                    <a:lnTo>
                      <a:pt x="0" y="0"/>
                    </a:lnTo>
                    <a:lnTo>
                      <a:pt x="0" y="4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70" name="Freeform 2046"/>
              <p:cNvSpPr>
                <a:spLocks/>
              </p:cNvSpPr>
              <p:nvPr/>
            </p:nvSpPr>
            <p:spPr bwMode="auto">
              <a:xfrm>
                <a:off x="2645" y="801"/>
                <a:ext cx="9" cy="6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8" y="3"/>
                  </a:cxn>
                  <a:cxn ang="0">
                    <a:pos x="6" y="5"/>
                  </a:cxn>
                  <a:cxn ang="0">
                    <a:pos x="3" y="5"/>
                  </a:cxn>
                  <a:cxn ang="0">
                    <a:pos x="0" y="3"/>
                  </a:cxn>
                </a:cxnLst>
                <a:rect l="0" t="0" r="r" b="b"/>
                <a:pathLst>
                  <a:path w="9" h="6">
                    <a:moveTo>
                      <a:pt x="0" y="3"/>
                    </a:moveTo>
                    <a:lnTo>
                      <a:pt x="0" y="0"/>
                    </a:lnTo>
                    <a:lnTo>
                      <a:pt x="6" y="0"/>
                    </a:lnTo>
                    <a:lnTo>
                      <a:pt x="8" y="3"/>
                    </a:lnTo>
                    <a:lnTo>
                      <a:pt x="6" y="5"/>
                    </a:lnTo>
                    <a:lnTo>
                      <a:pt x="3" y="5"/>
                    </a:lnTo>
                    <a:lnTo>
                      <a:pt x="0" y="3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79871" name="Freeform 2047"/>
              <p:cNvSpPr>
                <a:spLocks/>
              </p:cNvSpPr>
              <p:nvPr/>
            </p:nvSpPr>
            <p:spPr bwMode="auto">
              <a:xfrm>
                <a:off x="2645" y="810"/>
                <a:ext cx="11" cy="1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4" y="0"/>
                  </a:cxn>
                  <a:cxn ang="0">
                    <a:pos x="9" y="2"/>
                  </a:cxn>
                  <a:cxn ang="0">
                    <a:pos x="7" y="4"/>
                  </a:cxn>
                  <a:cxn ang="0">
                    <a:pos x="9" y="4"/>
                  </a:cxn>
                  <a:cxn ang="0">
                    <a:pos x="10" y="7"/>
                  </a:cxn>
                  <a:cxn ang="0">
                    <a:pos x="6" y="9"/>
                  </a:cxn>
                  <a:cxn ang="0">
                    <a:pos x="0" y="5"/>
                  </a:cxn>
                </a:cxnLst>
                <a:rect l="0" t="0" r="r" b="b"/>
                <a:pathLst>
                  <a:path w="11" h="10">
                    <a:moveTo>
                      <a:pt x="0" y="5"/>
                    </a:moveTo>
                    <a:lnTo>
                      <a:pt x="4" y="0"/>
                    </a:lnTo>
                    <a:lnTo>
                      <a:pt x="9" y="2"/>
                    </a:lnTo>
                    <a:lnTo>
                      <a:pt x="7" y="4"/>
                    </a:lnTo>
                    <a:lnTo>
                      <a:pt x="9" y="4"/>
                    </a:lnTo>
                    <a:lnTo>
                      <a:pt x="10" y="7"/>
                    </a:lnTo>
                    <a:lnTo>
                      <a:pt x="6" y="9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20" name="Freeform 1024"/>
              <p:cNvSpPr>
                <a:spLocks/>
              </p:cNvSpPr>
              <p:nvPr/>
            </p:nvSpPr>
            <p:spPr bwMode="auto">
              <a:xfrm>
                <a:off x="2622" y="799"/>
                <a:ext cx="19" cy="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4" y="1"/>
                  </a:cxn>
                  <a:cxn ang="0">
                    <a:pos x="9" y="2"/>
                  </a:cxn>
                  <a:cxn ang="0">
                    <a:pos x="9" y="5"/>
                  </a:cxn>
                  <a:cxn ang="0">
                    <a:pos x="13" y="5"/>
                  </a:cxn>
                  <a:cxn ang="0">
                    <a:pos x="11" y="1"/>
                  </a:cxn>
                  <a:cxn ang="0">
                    <a:pos x="13" y="0"/>
                  </a:cxn>
                  <a:cxn ang="0">
                    <a:pos x="14" y="2"/>
                  </a:cxn>
                  <a:cxn ang="0">
                    <a:pos x="17" y="3"/>
                  </a:cxn>
                  <a:cxn ang="0">
                    <a:pos x="18" y="5"/>
                  </a:cxn>
                  <a:cxn ang="0">
                    <a:pos x="17" y="7"/>
                  </a:cxn>
                  <a:cxn ang="0">
                    <a:pos x="13" y="6"/>
                  </a:cxn>
                  <a:cxn ang="0">
                    <a:pos x="8" y="9"/>
                  </a:cxn>
                  <a:cxn ang="0">
                    <a:pos x="0" y="6"/>
                  </a:cxn>
                </a:cxnLst>
                <a:rect l="0" t="0" r="r" b="b"/>
                <a:pathLst>
                  <a:path w="19" h="10">
                    <a:moveTo>
                      <a:pt x="0" y="6"/>
                    </a:moveTo>
                    <a:lnTo>
                      <a:pt x="4" y="1"/>
                    </a:lnTo>
                    <a:lnTo>
                      <a:pt x="9" y="2"/>
                    </a:lnTo>
                    <a:lnTo>
                      <a:pt x="9" y="5"/>
                    </a:lnTo>
                    <a:lnTo>
                      <a:pt x="13" y="5"/>
                    </a:lnTo>
                    <a:lnTo>
                      <a:pt x="11" y="1"/>
                    </a:lnTo>
                    <a:lnTo>
                      <a:pt x="13" y="0"/>
                    </a:lnTo>
                    <a:lnTo>
                      <a:pt x="14" y="2"/>
                    </a:lnTo>
                    <a:lnTo>
                      <a:pt x="17" y="3"/>
                    </a:lnTo>
                    <a:lnTo>
                      <a:pt x="18" y="5"/>
                    </a:lnTo>
                    <a:lnTo>
                      <a:pt x="17" y="7"/>
                    </a:lnTo>
                    <a:lnTo>
                      <a:pt x="13" y="6"/>
                    </a:lnTo>
                    <a:lnTo>
                      <a:pt x="8" y="9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21" name="Freeform 1025"/>
              <p:cNvSpPr>
                <a:spLocks/>
              </p:cNvSpPr>
              <p:nvPr/>
            </p:nvSpPr>
            <p:spPr bwMode="auto">
              <a:xfrm>
                <a:off x="2615" y="796"/>
                <a:ext cx="11" cy="7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3" y="6"/>
                  </a:cxn>
                  <a:cxn ang="0">
                    <a:pos x="6" y="3"/>
                  </a:cxn>
                  <a:cxn ang="0">
                    <a:pos x="6" y="5"/>
                  </a:cxn>
                  <a:cxn ang="0">
                    <a:pos x="10" y="3"/>
                  </a:cxn>
                  <a:cxn ang="0">
                    <a:pos x="10" y="0"/>
                  </a:cxn>
                  <a:cxn ang="0">
                    <a:pos x="9" y="0"/>
                  </a:cxn>
                  <a:cxn ang="0">
                    <a:pos x="5" y="1"/>
                  </a:cxn>
                  <a:cxn ang="0">
                    <a:pos x="0" y="5"/>
                  </a:cxn>
                </a:cxnLst>
                <a:rect l="0" t="0" r="r" b="b"/>
                <a:pathLst>
                  <a:path w="11" h="7">
                    <a:moveTo>
                      <a:pt x="0" y="5"/>
                    </a:moveTo>
                    <a:lnTo>
                      <a:pt x="3" y="6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10" y="3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22" name="Freeform 1026"/>
              <p:cNvSpPr>
                <a:spLocks/>
              </p:cNvSpPr>
              <p:nvPr/>
            </p:nvSpPr>
            <p:spPr bwMode="auto">
              <a:xfrm>
                <a:off x="2640" y="789"/>
                <a:ext cx="12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11" y="6"/>
                  </a:cxn>
                  <a:cxn ang="0">
                    <a:pos x="9" y="2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7">
                    <a:moveTo>
                      <a:pt x="0" y="0"/>
                    </a:moveTo>
                    <a:lnTo>
                      <a:pt x="1" y="2"/>
                    </a:lnTo>
                    <a:lnTo>
                      <a:pt x="1" y="3"/>
                    </a:lnTo>
                    <a:lnTo>
                      <a:pt x="11" y="6"/>
                    </a:lnTo>
                    <a:lnTo>
                      <a:pt x="9" y="2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23" name="Freeform 1027"/>
              <p:cNvSpPr>
                <a:spLocks/>
              </p:cNvSpPr>
              <p:nvPr/>
            </p:nvSpPr>
            <p:spPr bwMode="auto">
              <a:xfrm>
                <a:off x="2654" y="799"/>
                <a:ext cx="27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12" y="4"/>
                  </a:cxn>
                  <a:cxn ang="0">
                    <a:pos x="16" y="6"/>
                  </a:cxn>
                  <a:cxn ang="0">
                    <a:pos x="22" y="4"/>
                  </a:cxn>
                  <a:cxn ang="0">
                    <a:pos x="26" y="6"/>
                  </a:cxn>
                  <a:cxn ang="0">
                    <a:pos x="25" y="9"/>
                  </a:cxn>
                  <a:cxn ang="0">
                    <a:pos x="8" y="9"/>
                  </a:cxn>
                  <a:cxn ang="0">
                    <a:pos x="3" y="2"/>
                  </a:cxn>
                  <a:cxn ang="0">
                    <a:pos x="0" y="0"/>
                  </a:cxn>
                </a:cxnLst>
                <a:rect l="0" t="0" r="r" b="b"/>
                <a:pathLst>
                  <a:path w="27" h="10">
                    <a:moveTo>
                      <a:pt x="0" y="0"/>
                    </a:moveTo>
                    <a:lnTo>
                      <a:pt x="1" y="0"/>
                    </a:lnTo>
                    <a:lnTo>
                      <a:pt x="12" y="4"/>
                    </a:lnTo>
                    <a:lnTo>
                      <a:pt x="16" y="6"/>
                    </a:lnTo>
                    <a:lnTo>
                      <a:pt x="22" y="4"/>
                    </a:lnTo>
                    <a:lnTo>
                      <a:pt x="26" y="6"/>
                    </a:lnTo>
                    <a:lnTo>
                      <a:pt x="25" y="9"/>
                    </a:lnTo>
                    <a:lnTo>
                      <a:pt x="8" y="9"/>
                    </a:lnTo>
                    <a:lnTo>
                      <a:pt x="3" y="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24" name="Freeform 1028"/>
              <p:cNvSpPr>
                <a:spLocks/>
              </p:cNvSpPr>
              <p:nvPr/>
            </p:nvSpPr>
            <p:spPr bwMode="auto">
              <a:xfrm>
                <a:off x="2661" y="773"/>
                <a:ext cx="48" cy="3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4" y="6"/>
                  </a:cxn>
                  <a:cxn ang="0">
                    <a:pos x="4" y="10"/>
                  </a:cxn>
                  <a:cxn ang="0">
                    <a:pos x="7" y="11"/>
                  </a:cxn>
                  <a:cxn ang="0">
                    <a:pos x="21" y="7"/>
                  </a:cxn>
                  <a:cxn ang="0">
                    <a:pos x="13" y="12"/>
                  </a:cxn>
                  <a:cxn ang="0">
                    <a:pos x="8" y="12"/>
                  </a:cxn>
                  <a:cxn ang="0">
                    <a:pos x="8" y="14"/>
                  </a:cxn>
                  <a:cxn ang="0">
                    <a:pos x="13" y="17"/>
                  </a:cxn>
                  <a:cxn ang="0">
                    <a:pos x="16" y="18"/>
                  </a:cxn>
                  <a:cxn ang="0">
                    <a:pos x="13" y="19"/>
                  </a:cxn>
                  <a:cxn ang="0">
                    <a:pos x="10" y="18"/>
                  </a:cxn>
                  <a:cxn ang="0">
                    <a:pos x="7" y="19"/>
                  </a:cxn>
                  <a:cxn ang="0">
                    <a:pos x="6" y="21"/>
                  </a:cxn>
                  <a:cxn ang="0">
                    <a:pos x="9" y="22"/>
                  </a:cxn>
                  <a:cxn ang="0">
                    <a:pos x="5" y="23"/>
                  </a:cxn>
                  <a:cxn ang="0">
                    <a:pos x="7" y="25"/>
                  </a:cxn>
                  <a:cxn ang="0">
                    <a:pos x="3" y="26"/>
                  </a:cxn>
                  <a:cxn ang="0">
                    <a:pos x="4" y="28"/>
                  </a:cxn>
                  <a:cxn ang="0">
                    <a:pos x="7" y="28"/>
                  </a:cxn>
                  <a:cxn ang="0">
                    <a:pos x="10" y="28"/>
                  </a:cxn>
                  <a:cxn ang="0">
                    <a:pos x="16" y="29"/>
                  </a:cxn>
                  <a:cxn ang="0">
                    <a:pos x="20" y="28"/>
                  </a:cxn>
                  <a:cxn ang="0">
                    <a:pos x="21" y="23"/>
                  </a:cxn>
                  <a:cxn ang="0">
                    <a:pos x="21" y="22"/>
                  </a:cxn>
                  <a:cxn ang="0">
                    <a:pos x="24" y="22"/>
                  </a:cxn>
                  <a:cxn ang="0">
                    <a:pos x="26" y="19"/>
                  </a:cxn>
                  <a:cxn ang="0">
                    <a:pos x="21" y="18"/>
                  </a:cxn>
                  <a:cxn ang="0">
                    <a:pos x="28" y="15"/>
                  </a:cxn>
                  <a:cxn ang="0">
                    <a:pos x="26" y="14"/>
                  </a:cxn>
                  <a:cxn ang="0">
                    <a:pos x="31" y="15"/>
                  </a:cxn>
                  <a:cxn ang="0">
                    <a:pos x="34" y="11"/>
                  </a:cxn>
                  <a:cxn ang="0">
                    <a:pos x="42" y="7"/>
                  </a:cxn>
                  <a:cxn ang="0">
                    <a:pos x="32" y="9"/>
                  </a:cxn>
                  <a:cxn ang="0">
                    <a:pos x="37" y="7"/>
                  </a:cxn>
                  <a:cxn ang="0">
                    <a:pos x="34" y="6"/>
                  </a:cxn>
                  <a:cxn ang="0">
                    <a:pos x="39" y="6"/>
                  </a:cxn>
                  <a:cxn ang="0">
                    <a:pos x="47" y="4"/>
                  </a:cxn>
                  <a:cxn ang="0">
                    <a:pos x="42" y="0"/>
                  </a:cxn>
                  <a:cxn ang="0">
                    <a:pos x="35" y="2"/>
                  </a:cxn>
                  <a:cxn ang="0">
                    <a:pos x="38" y="0"/>
                  </a:cxn>
                  <a:cxn ang="0">
                    <a:pos x="21" y="0"/>
                  </a:cxn>
                  <a:cxn ang="0">
                    <a:pos x="16" y="0"/>
                  </a:cxn>
                  <a:cxn ang="0">
                    <a:pos x="13" y="2"/>
                  </a:cxn>
                  <a:cxn ang="0">
                    <a:pos x="8" y="2"/>
                  </a:cxn>
                  <a:cxn ang="0">
                    <a:pos x="7" y="4"/>
                  </a:cxn>
                  <a:cxn ang="0">
                    <a:pos x="5" y="4"/>
                  </a:cxn>
                  <a:cxn ang="0">
                    <a:pos x="0" y="6"/>
                  </a:cxn>
                </a:cxnLst>
                <a:rect l="0" t="0" r="r" b="b"/>
                <a:pathLst>
                  <a:path w="48" h="30">
                    <a:moveTo>
                      <a:pt x="0" y="6"/>
                    </a:moveTo>
                    <a:lnTo>
                      <a:pt x="4" y="6"/>
                    </a:lnTo>
                    <a:lnTo>
                      <a:pt x="4" y="10"/>
                    </a:lnTo>
                    <a:lnTo>
                      <a:pt x="7" y="11"/>
                    </a:lnTo>
                    <a:lnTo>
                      <a:pt x="21" y="7"/>
                    </a:lnTo>
                    <a:lnTo>
                      <a:pt x="13" y="12"/>
                    </a:lnTo>
                    <a:lnTo>
                      <a:pt x="8" y="12"/>
                    </a:lnTo>
                    <a:lnTo>
                      <a:pt x="8" y="14"/>
                    </a:lnTo>
                    <a:lnTo>
                      <a:pt x="13" y="17"/>
                    </a:lnTo>
                    <a:lnTo>
                      <a:pt x="16" y="18"/>
                    </a:lnTo>
                    <a:lnTo>
                      <a:pt x="13" y="19"/>
                    </a:lnTo>
                    <a:lnTo>
                      <a:pt x="10" y="18"/>
                    </a:lnTo>
                    <a:lnTo>
                      <a:pt x="7" y="19"/>
                    </a:lnTo>
                    <a:lnTo>
                      <a:pt x="6" y="21"/>
                    </a:lnTo>
                    <a:lnTo>
                      <a:pt x="9" y="22"/>
                    </a:lnTo>
                    <a:lnTo>
                      <a:pt x="5" y="23"/>
                    </a:lnTo>
                    <a:lnTo>
                      <a:pt x="7" y="25"/>
                    </a:lnTo>
                    <a:lnTo>
                      <a:pt x="3" y="26"/>
                    </a:lnTo>
                    <a:lnTo>
                      <a:pt x="4" y="28"/>
                    </a:lnTo>
                    <a:lnTo>
                      <a:pt x="7" y="28"/>
                    </a:lnTo>
                    <a:lnTo>
                      <a:pt x="10" y="28"/>
                    </a:lnTo>
                    <a:lnTo>
                      <a:pt x="16" y="29"/>
                    </a:lnTo>
                    <a:lnTo>
                      <a:pt x="20" y="28"/>
                    </a:lnTo>
                    <a:lnTo>
                      <a:pt x="21" y="23"/>
                    </a:lnTo>
                    <a:lnTo>
                      <a:pt x="21" y="22"/>
                    </a:lnTo>
                    <a:lnTo>
                      <a:pt x="24" y="22"/>
                    </a:lnTo>
                    <a:lnTo>
                      <a:pt x="26" y="19"/>
                    </a:lnTo>
                    <a:lnTo>
                      <a:pt x="21" y="18"/>
                    </a:lnTo>
                    <a:lnTo>
                      <a:pt x="28" y="15"/>
                    </a:lnTo>
                    <a:lnTo>
                      <a:pt x="26" y="14"/>
                    </a:lnTo>
                    <a:lnTo>
                      <a:pt x="31" y="15"/>
                    </a:lnTo>
                    <a:lnTo>
                      <a:pt x="34" y="11"/>
                    </a:lnTo>
                    <a:lnTo>
                      <a:pt x="42" y="7"/>
                    </a:lnTo>
                    <a:lnTo>
                      <a:pt x="32" y="9"/>
                    </a:lnTo>
                    <a:lnTo>
                      <a:pt x="37" y="7"/>
                    </a:lnTo>
                    <a:lnTo>
                      <a:pt x="34" y="6"/>
                    </a:lnTo>
                    <a:lnTo>
                      <a:pt x="39" y="6"/>
                    </a:lnTo>
                    <a:lnTo>
                      <a:pt x="47" y="4"/>
                    </a:lnTo>
                    <a:lnTo>
                      <a:pt x="42" y="0"/>
                    </a:lnTo>
                    <a:lnTo>
                      <a:pt x="35" y="2"/>
                    </a:lnTo>
                    <a:lnTo>
                      <a:pt x="38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3" y="2"/>
                    </a:lnTo>
                    <a:lnTo>
                      <a:pt x="8" y="2"/>
                    </a:lnTo>
                    <a:lnTo>
                      <a:pt x="7" y="4"/>
                    </a:lnTo>
                    <a:lnTo>
                      <a:pt x="5" y="4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25" name="Freeform 1029"/>
              <p:cNvSpPr>
                <a:spLocks/>
              </p:cNvSpPr>
              <p:nvPr/>
            </p:nvSpPr>
            <p:spPr bwMode="auto">
              <a:xfrm>
                <a:off x="2655" y="782"/>
                <a:ext cx="18" cy="13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2"/>
                  </a:cxn>
                  <a:cxn ang="0">
                    <a:pos x="2" y="1"/>
                  </a:cxn>
                  <a:cxn ang="0">
                    <a:pos x="8" y="0"/>
                  </a:cxn>
                  <a:cxn ang="0">
                    <a:pos x="8" y="2"/>
                  </a:cxn>
                  <a:cxn ang="0">
                    <a:pos x="13" y="2"/>
                  </a:cxn>
                  <a:cxn ang="0">
                    <a:pos x="13" y="6"/>
                  </a:cxn>
                  <a:cxn ang="0">
                    <a:pos x="16" y="6"/>
                  </a:cxn>
                  <a:cxn ang="0">
                    <a:pos x="17" y="8"/>
                  </a:cxn>
                  <a:cxn ang="0">
                    <a:pos x="13" y="8"/>
                  </a:cxn>
                  <a:cxn ang="0">
                    <a:pos x="12" y="12"/>
                  </a:cxn>
                  <a:cxn ang="0">
                    <a:pos x="7" y="12"/>
                  </a:cxn>
                  <a:cxn ang="0">
                    <a:pos x="4" y="8"/>
                  </a:cxn>
                  <a:cxn ang="0">
                    <a:pos x="9" y="8"/>
                  </a:cxn>
                  <a:cxn ang="0">
                    <a:pos x="3" y="8"/>
                  </a:cxn>
                  <a:cxn ang="0">
                    <a:pos x="0" y="2"/>
                  </a:cxn>
                </a:cxnLst>
                <a:rect l="0" t="0" r="r" b="b"/>
                <a:pathLst>
                  <a:path w="18" h="13">
                    <a:moveTo>
                      <a:pt x="0" y="2"/>
                    </a:moveTo>
                    <a:lnTo>
                      <a:pt x="4" y="2"/>
                    </a:lnTo>
                    <a:lnTo>
                      <a:pt x="2" y="1"/>
                    </a:lnTo>
                    <a:lnTo>
                      <a:pt x="8" y="0"/>
                    </a:lnTo>
                    <a:lnTo>
                      <a:pt x="8" y="2"/>
                    </a:lnTo>
                    <a:lnTo>
                      <a:pt x="13" y="2"/>
                    </a:lnTo>
                    <a:lnTo>
                      <a:pt x="13" y="6"/>
                    </a:lnTo>
                    <a:lnTo>
                      <a:pt x="16" y="6"/>
                    </a:lnTo>
                    <a:lnTo>
                      <a:pt x="17" y="8"/>
                    </a:lnTo>
                    <a:lnTo>
                      <a:pt x="13" y="8"/>
                    </a:lnTo>
                    <a:lnTo>
                      <a:pt x="12" y="12"/>
                    </a:lnTo>
                    <a:lnTo>
                      <a:pt x="7" y="12"/>
                    </a:lnTo>
                    <a:lnTo>
                      <a:pt x="4" y="8"/>
                    </a:lnTo>
                    <a:lnTo>
                      <a:pt x="9" y="8"/>
                    </a:lnTo>
                    <a:lnTo>
                      <a:pt x="3" y="8"/>
                    </a:lnTo>
                    <a:lnTo>
                      <a:pt x="0" y="2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26" name="Freeform 1030"/>
              <p:cNvSpPr>
                <a:spLocks/>
              </p:cNvSpPr>
              <p:nvPr/>
            </p:nvSpPr>
            <p:spPr bwMode="auto">
              <a:xfrm>
                <a:off x="2664" y="811"/>
                <a:ext cx="45" cy="39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5" y="5"/>
                  </a:cxn>
                  <a:cxn ang="0">
                    <a:pos x="8" y="7"/>
                  </a:cxn>
                  <a:cxn ang="0">
                    <a:pos x="8" y="5"/>
                  </a:cxn>
                  <a:cxn ang="0">
                    <a:pos x="10" y="1"/>
                  </a:cxn>
                  <a:cxn ang="0">
                    <a:pos x="13" y="0"/>
                  </a:cxn>
                  <a:cxn ang="0">
                    <a:pos x="14" y="7"/>
                  </a:cxn>
                  <a:cxn ang="0">
                    <a:pos x="19" y="3"/>
                  </a:cxn>
                  <a:cxn ang="0">
                    <a:pos x="23" y="5"/>
                  </a:cxn>
                  <a:cxn ang="0">
                    <a:pos x="24" y="7"/>
                  </a:cxn>
                  <a:cxn ang="0">
                    <a:pos x="26" y="9"/>
                  </a:cxn>
                  <a:cxn ang="0">
                    <a:pos x="27" y="7"/>
                  </a:cxn>
                  <a:cxn ang="0">
                    <a:pos x="29" y="9"/>
                  </a:cxn>
                  <a:cxn ang="0">
                    <a:pos x="30" y="11"/>
                  </a:cxn>
                  <a:cxn ang="0">
                    <a:pos x="34" y="12"/>
                  </a:cxn>
                  <a:cxn ang="0">
                    <a:pos x="35" y="13"/>
                  </a:cxn>
                  <a:cxn ang="0">
                    <a:pos x="32" y="15"/>
                  </a:cxn>
                  <a:cxn ang="0">
                    <a:pos x="36" y="15"/>
                  </a:cxn>
                  <a:cxn ang="0">
                    <a:pos x="33" y="18"/>
                  </a:cxn>
                  <a:cxn ang="0">
                    <a:pos x="37" y="20"/>
                  </a:cxn>
                  <a:cxn ang="0">
                    <a:pos x="39" y="19"/>
                  </a:cxn>
                  <a:cxn ang="0">
                    <a:pos x="44" y="24"/>
                  </a:cxn>
                  <a:cxn ang="0">
                    <a:pos x="41" y="27"/>
                  </a:cxn>
                  <a:cxn ang="0">
                    <a:pos x="41" y="29"/>
                  </a:cxn>
                  <a:cxn ang="0">
                    <a:pos x="36" y="24"/>
                  </a:cxn>
                  <a:cxn ang="0">
                    <a:pos x="34" y="25"/>
                  </a:cxn>
                  <a:cxn ang="0">
                    <a:pos x="36" y="29"/>
                  </a:cxn>
                  <a:cxn ang="0">
                    <a:pos x="39" y="30"/>
                  </a:cxn>
                  <a:cxn ang="0">
                    <a:pos x="39" y="36"/>
                  </a:cxn>
                  <a:cxn ang="0">
                    <a:pos x="32" y="33"/>
                  </a:cxn>
                  <a:cxn ang="0">
                    <a:pos x="37" y="38"/>
                  </a:cxn>
                  <a:cxn ang="0">
                    <a:pos x="28" y="35"/>
                  </a:cxn>
                  <a:cxn ang="0">
                    <a:pos x="23" y="30"/>
                  </a:cxn>
                  <a:cxn ang="0">
                    <a:pos x="20" y="31"/>
                  </a:cxn>
                  <a:cxn ang="0">
                    <a:pos x="19" y="28"/>
                  </a:cxn>
                  <a:cxn ang="0">
                    <a:pos x="25" y="28"/>
                  </a:cxn>
                  <a:cxn ang="0">
                    <a:pos x="24" y="25"/>
                  </a:cxn>
                  <a:cxn ang="0">
                    <a:pos x="27" y="22"/>
                  </a:cxn>
                  <a:cxn ang="0">
                    <a:pos x="25" y="18"/>
                  </a:cxn>
                  <a:cxn ang="0">
                    <a:pos x="21" y="18"/>
                  </a:cxn>
                  <a:cxn ang="0">
                    <a:pos x="20" y="16"/>
                  </a:cxn>
                  <a:cxn ang="0">
                    <a:pos x="23" y="15"/>
                  </a:cxn>
                  <a:cxn ang="0">
                    <a:pos x="19" y="14"/>
                  </a:cxn>
                  <a:cxn ang="0">
                    <a:pos x="16" y="12"/>
                  </a:cxn>
                  <a:cxn ang="0">
                    <a:pos x="17" y="14"/>
                  </a:cxn>
                  <a:cxn ang="0">
                    <a:pos x="14" y="14"/>
                  </a:cxn>
                  <a:cxn ang="0">
                    <a:pos x="3" y="12"/>
                  </a:cxn>
                  <a:cxn ang="0">
                    <a:pos x="1" y="9"/>
                  </a:cxn>
                  <a:cxn ang="0">
                    <a:pos x="5" y="10"/>
                  </a:cxn>
                  <a:cxn ang="0">
                    <a:pos x="0" y="8"/>
                  </a:cxn>
                </a:cxnLst>
                <a:rect l="0" t="0" r="r" b="b"/>
                <a:pathLst>
                  <a:path w="45" h="39">
                    <a:moveTo>
                      <a:pt x="0" y="8"/>
                    </a:moveTo>
                    <a:lnTo>
                      <a:pt x="0" y="4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5" y="5"/>
                    </a:lnTo>
                    <a:lnTo>
                      <a:pt x="8" y="7"/>
                    </a:lnTo>
                    <a:lnTo>
                      <a:pt x="8" y="5"/>
                    </a:lnTo>
                    <a:lnTo>
                      <a:pt x="10" y="1"/>
                    </a:lnTo>
                    <a:lnTo>
                      <a:pt x="13" y="0"/>
                    </a:lnTo>
                    <a:lnTo>
                      <a:pt x="14" y="7"/>
                    </a:lnTo>
                    <a:lnTo>
                      <a:pt x="19" y="3"/>
                    </a:lnTo>
                    <a:lnTo>
                      <a:pt x="23" y="5"/>
                    </a:lnTo>
                    <a:lnTo>
                      <a:pt x="24" y="7"/>
                    </a:lnTo>
                    <a:lnTo>
                      <a:pt x="26" y="9"/>
                    </a:lnTo>
                    <a:lnTo>
                      <a:pt x="27" y="7"/>
                    </a:lnTo>
                    <a:lnTo>
                      <a:pt x="29" y="9"/>
                    </a:lnTo>
                    <a:lnTo>
                      <a:pt x="30" y="11"/>
                    </a:lnTo>
                    <a:lnTo>
                      <a:pt x="34" y="12"/>
                    </a:lnTo>
                    <a:lnTo>
                      <a:pt x="35" y="13"/>
                    </a:lnTo>
                    <a:lnTo>
                      <a:pt x="32" y="15"/>
                    </a:lnTo>
                    <a:lnTo>
                      <a:pt x="36" y="15"/>
                    </a:lnTo>
                    <a:lnTo>
                      <a:pt x="33" y="18"/>
                    </a:lnTo>
                    <a:lnTo>
                      <a:pt x="37" y="20"/>
                    </a:lnTo>
                    <a:lnTo>
                      <a:pt x="39" y="19"/>
                    </a:lnTo>
                    <a:lnTo>
                      <a:pt x="44" y="24"/>
                    </a:lnTo>
                    <a:lnTo>
                      <a:pt x="41" y="27"/>
                    </a:lnTo>
                    <a:lnTo>
                      <a:pt x="41" y="29"/>
                    </a:lnTo>
                    <a:lnTo>
                      <a:pt x="36" y="24"/>
                    </a:lnTo>
                    <a:lnTo>
                      <a:pt x="34" y="25"/>
                    </a:lnTo>
                    <a:lnTo>
                      <a:pt x="36" y="29"/>
                    </a:lnTo>
                    <a:lnTo>
                      <a:pt x="39" y="30"/>
                    </a:lnTo>
                    <a:lnTo>
                      <a:pt x="39" y="36"/>
                    </a:lnTo>
                    <a:lnTo>
                      <a:pt x="32" y="33"/>
                    </a:lnTo>
                    <a:lnTo>
                      <a:pt x="37" y="38"/>
                    </a:lnTo>
                    <a:lnTo>
                      <a:pt x="28" y="35"/>
                    </a:lnTo>
                    <a:lnTo>
                      <a:pt x="23" y="30"/>
                    </a:lnTo>
                    <a:lnTo>
                      <a:pt x="20" y="31"/>
                    </a:lnTo>
                    <a:lnTo>
                      <a:pt x="19" y="28"/>
                    </a:lnTo>
                    <a:lnTo>
                      <a:pt x="25" y="28"/>
                    </a:lnTo>
                    <a:lnTo>
                      <a:pt x="24" y="25"/>
                    </a:lnTo>
                    <a:lnTo>
                      <a:pt x="27" y="22"/>
                    </a:lnTo>
                    <a:lnTo>
                      <a:pt x="25" y="18"/>
                    </a:lnTo>
                    <a:lnTo>
                      <a:pt x="21" y="18"/>
                    </a:lnTo>
                    <a:lnTo>
                      <a:pt x="20" y="16"/>
                    </a:lnTo>
                    <a:lnTo>
                      <a:pt x="23" y="15"/>
                    </a:lnTo>
                    <a:lnTo>
                      <a:pt x="19" y="14"/>
                    </a:lnTo>
                    <a:lnTo>
                      <a:pt x="16" y="12"/>
                    </a:lnTo>
                    <a:lnTo>
                      <a:pt x="17" y="14"/>
                    </a:lnTo>
                    <a:lnTo>
                      <a:pt x="14" y="14"/>
                    </a:lnTo>
                    <a:lnTo>
                      <a:pt x="3" y="12"/>
                    </a:lnTo>
                    <a:lnTo>
                      <a:pt x="1" y="9"/>
                    </a:lnTo>
                    <a:lnTo>
                      <a:pt x="5" y="10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E1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</p:grpSp>
        <p:grpSp>
          <p:nvGrpSpPr>
            <p:cNvPr id="29" name="Group 1032"/>
            <p:cNvGrpSpPr>
              <a:grpSpLocks/>
            </p:cNvGrpSpPr>
            <p:nvPr/>
          </p:nvGrpSpPr>
          <p:grpSpPr bwMode="auto">
            <a:xfrm>
              <a:off x="1930" y="2013"/>
              <a:ext cx="397" cy="367"/>
              <a:chOff x="1914" y="2011"/>
              <a:chExt cx="397" cy="381"/>
            </a:xfrm>
          </p:grpSpPr>
          <p:sp>
            <p:nvSpPr>
              <p:cNvPr id="81929" name="Rectangle 1033"/>
              <p:cNvSpPr>
                <a:spLocks noChangeArrowheads="1"/>
              </p:cNvSpPr>
              <p:nvPr/>
            </p:nvSpPr>
            <p:spPr bwMode="auto">
              <a:xfrm>
                <a:off x="2052" y="2152"/>
                <a:ext cx="118" cy="96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30" name="Line 1034"/>
              <p:cNvSpPr>
                <a:spLocks noChangeShapeType="1"/>
              </p:cNvSpPr>
              <p:nvPr/>
            </p:nvSpPr>
            <p:spPr bwMode="auto">
              <a:xfrm>
                <a:off x="2173" y="2200"/>
                <a:ext cx="8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31" name="Freeform 1035"/>
              <p:cNvSpPr>
                <a:spLocks/>
              </p:cNvSpPr>
              <p:nvPr/>
            </p:nvSpPr>
            <p:spPr bwMode="auto">
              <a:xfrm>
                <a:off x="2240" y="2180"/>
                <a:ext cx="71" cy="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0" y="18"/>
                  </a:cxn>
                  <a:cxn ang="0">
                    <a:pos x="0" y="37"/>
                  </a:cxn>
                  <a:cxn ang="0">
                    <a:pos x="0" y="0"/>
                  </a:cxn>
                </a:cxnLst>
                <a:rect l="0" t="0" r="r" b="b"/>
                <a:pathLst>
                  <a:path w="71" h="38">
                    <a:moveTo>
                      <a:pt x="0" y="0"/>
                    </a:moveTo>
                    <a:lnTo>
                      <a:pt x="70" y="18"/>
                    </a:lnTo>
                    <a:lnTo>
                      <a:pt x="0" y="3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32" name="Line 1036"/>
              <p:cNvSpPr>
                <a:spLocks noChangeShapeType="1"/>
              </p:cNvSpPr>
              <p:nvPr/>
            </p:nvSpPr>
            <p:spPr bwMode="auto">
              <a:xfrm>
                <a:off x="1914" y="2200"/>
                <a:ext cx="11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33" name="Freeform 1037"/>
              <p:cNvSpPr>
                <a:spLocks/>
              </p:cNvSpPr>
              <p:nvPr/>
            </p:nvSpPr>
            <p:spPr bwMode="auto">
              <a:xfrm>
                <a:off x="1974" y="2180"/>
                <a:ext cx="71" cy="3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0" y="18"/>
                  </a:cxn>
                  <a:cxn ang="0">
                    <a:pos x="0" y="38"/>
                  </a:cxn>
                  <a:cxn ang="0">
                    <a:pos x="0" y="0"/>
                  </a:cxn>
                </a:cxnLst>
                <a:rect l="0" t="0" r="r" b="b"/>
                <a:pathLst>
                  <a:path w="71" h="39">
                    <a:moveTo>
                      <a:pt x="0" y="0"/>
                    </a:moveTo>
                    <a:lnTo>
                      <a:pt x="70" y="18"/>
                    </a:lnTo>
                    <a:lnTo>
                      <a:pt x="0" y="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34" name="Line 1038"/>
              <p:cNvSpPr>
                <a:spLocks noChangeShapeType="1"/>
              </p:cNvSpPr>
              <p:nvPr/>
            </p:nvSpPr>
            <p:spPr bwMode="auto">
              <a:xfrm>
                <a:off x="2112" y="2011"/>
                <a:ext cx="0" cy="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35" name="Freeform 1039"/>
              <p:cNvSpPr>
                <a:spLocks/>
              </p:cNvSpPr>
              <p:nvPr/>
            </p:nvSpPr>
            <p:spPr bwMode="auto">
              <a:xfrm>
                <a:off x="2093" y="2070"/>
                <a:ext cx="37" cy="7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18" y="74"/>
                  </a:cxn>
                  <a:cxn ang="0">
                    <a:pos x="0" y="0"/>
                  </a:cxn>
                  <a:cxn ang="0">
                    <a:pos x="36" y="0"/>
                  </a:cxn>
                </a:cxnLst>
                <a:rect l="0" t="0" r="r" b="b"/>
                <a:pathLst>
                  <a:path w="37" h="75">
                    <a:moveTo>
                      <a:pt x="36" y="0"/>
                    </a:moveTo>
                    <a:lnTo>
                      <a:pt x="18" y="74"/>
                    </a:ln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36" name="Line 1040"/>
              <p:cNvSpPr>
                <a:spLocks noChangeShapeType="1"/>
              </p:cNvSpPr>
              <p:nvPr/>
            </p:nvSpPr>
            <p:spPr bwMode="auto">
              <a:xfrm flipV="1">
                <a:off x="2112" y="2271"/>
                <a:ext cx="0" cy="12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37" name="Freeform 1041"/>
              <p:cNvSpPr>
                <a:spLocks/>
              </p:cNvSpPr>
              <p:nvPr/>
            </p:nvSpPr>
            <p:spPr bwMode="auto">
              <a:xfrm>
                <a:off x="2093" y="2255"/>
                <a:ext cx="37" cy="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18" y="0"/>
                  </a:cxn>
                  <a:cxn ang="0">
                    <a:pos x="36" y="74"/>
                  </a:cxn>
                  <a:cxn ang="0">
                    <a:pos x="0" y="74"/>
                  </a:cxn>
                </a:cxnLst>
                <a:rect l="0" t="0" r="r" b="b"/>
                <a:pathLst>
                  <a:path w="37" h="75">
                    <a:moveTo>
                      <a:pt x="0" y="74"/>
                    </a:moveTo>
                    <a:lnTo>
                      <a:pt x="18" y="0"/>
                    </a:lnTo>
                    <a:lnTo>
                      <a:pt x="36" y="74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</p:grpSp>
        <p:grpSp>
          <p:nvGrpSpPr>
            <p:cNvPr id="30" name="Group 1042"/>
            <p:cNvGrpSpPr>
              <a:grpSpLocks/>
            </p:cNvGrpSpPr>
            <p:nvPr/>
          </p:nvGrpSpPr>
          <p:grpSpPr bwMode="auto">
            <a:xfrm>
              <a:off x="1986" y="2722"/>
              <a:ext cx="282" cy="210"/>
              <a:chOff x="1970" y="2747"/>
              <a:chExt cx="282" cy="218"/>
            </a:xfrm>
          </p:grpSpPr>
          <p:sp>
            <p:nvSpPr>
              <p:cNvPr id="81939" name="Line 1043"/>
              <p:cNvSpPr>
                <a:spLocks noChangeShapeType="1"/>
              </p:cNvSpPr>
              <p:nvPr/>
            </p:nvSpPr>
            <p:spPr bwMode="auto">
              <a:xfrm flipV="1">
                <a:off x="2112" y="2816"/>
                <a:ext cx="0" cy="4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40" name="Rectangle 1044"/>
              <p:cNvSpPr>
                <a:spLocks noChangeArrowheads="1"/>
              </p:cNvSpPr>
              <p:nvPr/>
            </p:nvSpPr>
            <p:spPr bwMode="auto">
              <a:xfrm>
                <a:off x="2054" y="2747"/>
                <a:ext cx="116" cy="63"/>
              </a:xfrm>
              <a:prstGeom prst="rect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41" name="Rectangle 1045"/>
              <p:cNvSpPr>
                <a:spLocks noChangeArrowheads="1"/>
              </p:cNvSpPr>
              <p:nvPr/>
            </p:nvSpPr>
            <p:spPr bwMode="auto">
              <a:xfrm>
                <a:off x="2137" y="2901"/>
                <a:ext cx="115" cy="64"/>
              </a:xfrm>
              <a:prstGeom prst="rect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42" name="Rectangle 1046"/>
              <p:cNvSpPr>
                <a:spLocks noChangeArrowheads="1"/>
              </p:cNvSpPr>
              <p:nvPr/>
            </p:nvSpPr>
            <p:spPr bwMode="auto">
              <a:xfrm>
                <a:off x="1970" y="2901"/>
                <a:ext cx="115" cy="64"/>
              </a:xfrm>
              <a:prstGeom prst="rect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43" name="Line 1047"/>
              <p:cNvSpPr>
                <a:spLocks noChangeShapeType="1"/>
              </p:cNvSpPr>
              <p:nvPr/>
            </p:nvSpPr>
            <p:spPr bwMode="auto">
              <a:xfrm flipV="1">
                <a:off x="2195" y="2858"/>
                <a:ext cx="0" cy="3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44" name="Line 1048"/>
              <p:cNvSpPr>
                <a:spLocks noChangeShapeType="1"/>
              </p:cNvSpPr>
              <p:nvPr/>
            </p:nvSpPr>
            <p:spPr bwMode="auto">
              <a:xfrm flipV="1">
                <a:off x="2029" y="2860"/>
                <a:ext cx="0" cy="3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45" name="Line 1049"/>
              <p:cNvSpPr>
                <a:spLocks noChangeShapeType="1"/>
              </p:cNvSpPr>
              <p:nvPr/>
            </p:nvSpPr>
            <p:spPr bwMode="auto">
              <a:xfrm flipH="1">
                <a:off x="2030" y="2858"/>
                <a:ext cx="16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</p:grpSp>
        <p:grpSp>
          <p:nvGrpSpPr>
            <p:cNvPr id="31" name="Group 1050"/>
            <p:cNvGrpSpPr>
              <a:grpSpLocks/>
            </p:cNvGrpSpPr>
            <p:nvPr/>
          </p:nvGrpSpPr>
          <p:grpSpPr bwMode="auto">
            <a:xfrm>
              <a:off x="3331" y="1475"/>
              <a:ext cx="485" cy="230"/>
              <a:chOff x="3313" y="1452"/>
              <a:chExt cx="485" cy="239"/>
            </a:xfrm>
          </p:grpSpPr>
          <p:sp>
            <p:nvSpPr>
              <p:cNvPr id="81947" name="Rectangle 1051"/>
              <p:cNvSpPr>
                <a:spLocks noChangeArrowheads="1"/>
              </p:cNvSpPr>
              <p:nvPr/>
            </p:nvSpPr>
            <p:spPr bwMode="auto">
              <a:xfrm>
                <a:off x="3508" y="1452"/>
                <a:ext cx="50" cy="41"/>
              </a:xfrm>
              <a:prstGeom prst="rect">
                <a:avLst/>
              </a:prstGeom>
              <a:solidFill>
                <a:srgbClr val="FF81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48" name="Rectangle 1052"/>
              <p:cNvSpPr>
                <a:spLocks noChangeArrowheads="1"/>
              </p:cNvSpPr>
              <p:nvPr/>
            </p:nvSpPr>
            <p:spPr bwMode="auto">
              <a:xfrm>
                <a:off x="3410" y="1550"/>
                <a:ext cx="52" cy="42"/>
              </a:xfrm>
              <a:prstGeom prst="rect">
                <a:avLst/>
              </a:prstGeom>
              <a:solidFill>
                <a:srgbClr val="FF81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49" name="Rectangle 1053"/>
              <p:cNvSpPr>
                <a:spLocks noChangeArrowheads="1"/>
              </p:cNvSpPr>
              <p:nvPr/>
            </p:nvSpPr>
            <p:spPr bwMode="auto">
              <a:xfrm>
                <a:off x="3313" y="1649"/>
                <a:ext cx="51" cy="42"/>
              </a:xfrm>
              <a:prstGeom prst="rect">
                <a:avLst/>
              </a:prstGeom>
              <a:solidFill>
                <a:srgbClr val="FF81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50" name="Rectangle 1054"/>
              <p:cNvSpPr>
                <a:spLocks noChangeArrowheads="1"/>
              </p:cNvSpPr>
              <p:nvPr/>
            </p:nvSpPr>
            <p:spPr bwMode="auto">
              <a:xfrm>
                <a:off x="3495" y="1646"/>
                <a:ext cx="52" cy="42"/>
              </a:xfrm>
              <a:prstGeom prst="rect">
                <a:avLst/>
              </a:prstGeom>
              <a:solidFill>
                <a:srgbClr val="FF81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51" name="Rectangle 1055"/>
              <p:cNvSpPr>
                <a:spLocks noChangeArrowheads="1"/>
              </p:cNvSpPr>
              <p:nvPr/>
            </p:nvSpPr>
            <p:spPr bwMode="auto">
              <a:xfrm>
                <a:off x="3747" y="1649"/>
                <a:ext cx="51" cy="42"/>
              </a:xfrm>
              <a:prstGeom prst="rect">
                <a:avLst/>
              </a:prstGeom>
              <a:solidFill>
                <a:srgbClr val="FF81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52" name="Rectangle 1056"/>
              <p:cNvSpPr>
                <a:spLocks noChangeArrowheads="1"/>
              </p:cNvSpPr>
              <p:nvPr/>
            </p:nvSpPr>
            <p:spPr bwMode="auto">
              <a:xfrm>
                <a:off x="3638" y="1544"/>
                <a:ext cx="51" cy="41"/>
              </a:xfrm>
              <a:prstGeom prst="rect">
                <a:avLst/>
              </a:prstGeom>
              <a:solidFill>
                <a:srgbClr val="FF81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53" name="Line 1057"/>
              <p:cNvSpPr>
                <a:spLocks noChangeShapeType="1"/>
              </p:cNvSpPr>
              <p:nvPr/>
            </p:nvSpPr>
            <p:spPr bwMode="auto">
              <a:xfrm>
                <a:off x="3435" y="1518"/>
                <a:ext cx="22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54" name="Line 1058"/>
              <p:cNvSpPr>
                <a:spLocks noChangeShapeType="1"/>
              </p:cNvSpPr>
              <p:nvPr/>
            </p:nvSpPr>
            <p:spPr bwMode="auto">
              <a:xfrm flipV="1">
                <a:off x="3535" y="1498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55" name="Line 1059"/>
              <p:cNvSpPr>
                <a:spLocks noChangeShapeType="1"/>
              </p:cNvSpPr>
              <p:nvPr/>
            </p:nvSpPr>
            <p:spPr bwMode="auto">
              <a:xfrm>
                <a:off x="3437" y="1523"/>
                <a:ext cx="0" cy="2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56" name="Line 1060"/>
              <p:cNvSpPr>
                <a:spLocks noChangeShapeType="1"/>
              </p:cNvSpPr>
              <p:nvPr/>
            </p:nvSpPr>
            <p:spPr bwMode="auto">
              <a:xfrm>
                <a:off x="3658" y="1522"/>
                <a:ext cx="1" cy="2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57" name="Line 1061"/>
              <p:cNvSpPr>
                <a:spLocks noChangeShapeType="1"/>
              </p:cNvSpPr>
              <p:nvPr/>
            </p:nvSpPr>
            <p:spPr bwMode="auto">
              <a:xfrm>
                <a:off x="3339" y="1616"/>
                <a:ext cx="19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58" name="Line 1062"/>
              <p:cNvSpPr>
                <a:spLocks noChangeShapeType="1"/>
              </p:cNvSpPr>
              <p:nvPr/>
            </p:nvSpPr>
            <p:spPr bwMode="auto">
              <a:xfrm>
                <a:off x="3437" y="1596"/>
                <a:ext cx="0" cy="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59" name="Line 1063"/>
              <p:cNvSpPr>
                <a:spLocks noChangeShapeType="1"/>
              </p:cNvSpPr>
              <p:nvPr/>
            </p:nvSpPr>
            <p:spPr bwMode="auto">
              <a:xfrm flipH="1">
                <a:off x="3340" y="1619"/>
                <a:ext cx="1" cy="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60" name="Line 1064"/>
              <p:cNvSpPr>
                <a:spLocks noChangeShapeType="1"/>
              </p:cNvSpPr>
              <p:nvPr/>
            </p:nvSpPr>
            <p:spPr bwMode="auto">
              <a:xfrm>
                <a:off x="3525" y="1618"/>
                <a:ext cx="0" cy="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61" name="Line 1065"/>
              <p:cNvSpPr>
                <a:spLocks noChangeShapeType="1"/>
              </p:cNvSpPr>
              <p:nvPr/>
            </p:nvSpPr>
            <p:spPr bwMode="auto">
              <a:xfrm>
                <a:off x="3672" y="1593"/>
                <a:ext cx="104" cy="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62" name="Line 1066"/>
              <p:cNvSpPr>
                <a:spLocks noChangeShapeType="1"/>
              </p:cNvSpPr>
              <p:nvPr/>
            </p:nvSpPr>
            <p:spPr bwMode="auto">
              <a:xfrm flipH="1">
                <a:off x="3552" y="1591"/>
                <a:ext cx="110" cy="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63" name="Line 1067"/>
              <p:cNvSpPr>
                <a:spLocks noChangeShapeType="1"/>
              </p:cNvSpPr>
              <p:nvPr/>
            </p:nvSpPr>
            <p:spPr bwMode="auto">
              <a:xfrm>
                <a:off x="3556" y="1672"/>
                <a:ext cx="1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64" name="Line 1068"/>
              <p:cNvSpPr>
                <a:spLocks noChangeShapeType="1"/>
              </p:cNvSpPr>
              <p:nvPr/>
            </p:nvSpPr>
            <p:spPr bwMode="auto">
              <a:xfrm>
                <a:off x="3370" y="1670"/>
                <a:ext cx="1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</p:grpSp>
        <p:grpSp>
          <p:nvGrpSpPr>
            <p:cNvPr id="79489" name="Group 1069"/>
            <p:cNvGrpSpPr>
              <a:grpSpLocks/>
            </p:cNvGrpSpPr>
            <p:nvPr/>
          </p:nvGrpSpPr>
          <p:grpSpPr bwMode="auto">
            <a:xfrm>
              <a:off x="3331" y="2080"/>
              <a:ext cx="485" cy="231"/>
              <a:chOff x="3313" y="2081"/>
              <a:chExt cx="485" cy="239"/>
            </a:xfrm>
          </p:grpSpPr>
          <p:sp>
            <p:nvSpPr>
              <p:cNvPr id="81966" name="Rectangle 1070"/>
              <p:cNvSpPr>
                <a:spLocks noChangeArrowheads="1"/>
              </p:cNvSpPr>
              <p:nvPr/>
            </p:nvSpPr>
            <p:spPr bwMode="auto">
              <a:xfrm>
                <a:off x="3508" y="2081"/>
                <a:ext cx="50" cy="4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67" name="Rectangle 1071"/>
              <p:cNvSpPr>
                <a:spLocks noChangeArrowheads="1"/>
              </p:cNvSpPr>
              <p:nvPr/>
            </p:nvSpPr>
            <p:spPr bwMode="auto">
              <a:xfrm>
                <a:off x="3410" y="2180"/>
                <a:ext cx="51" cy="41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68" name="Rectangle 1072"/>
              <p:cNvSpPr>
                <a:spLocks noChangeArrowheads="1"/>
              </p:cNvSpPr>
              <p:nvPr/>
            </p:nvSpPr>
            <p:spPr bwMode="auto">
              <a:xfrm>
                <a:off x="3313" y="2279"/>
                <a:ext cx="51" cy="41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69" name="Rectangle 1073"/>
              <p:cNvSpPr>
                <a:spLocks noChangeArrowheads="1"/>
              </p:cNvSpPr>
              <p:nvPr/>
            </p:nvSpPr>
            <p:spPr bwMode="auto">
              <a:xfrm>
                <a:off x="3495" y="2275"/>
                <a:ext cx="52" cy="4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70" name="Rectangle 1074"/>
              <p:cNvSpPr>
                <a:spLocks noChangeArrowheads="1"/>
              </p:cNvSpPr>
              <p:nvPr/>
            </p:nvSpPr>
            <p:spPr bwMode="auto">
              <a:xfrm>
                <a:off x="3747" y="2279"/>
                <a:ext cx="51" cy="41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71" name="Rectangle 1075"/>
              <p:cNvSpPr>
                <a:spLocks noChangeArrowheads="1"/>
              </p:cNvSpPr>
              <p:nvPr/>
            </p:nvSpPr>
            <p:spPr bwMode="auto">
              <a:xfrm>
                <a:off x="3638" y="2173"/>
                <a:ext cx="51" cy="4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EAEAEA"/>
                  </a:solidFill>
                  <a:latin typeface="Times New Roman" charset="0"/>
                </a:endParaRPr>
              </a:p>
            </p:txBody>
          </p:sp>
          <p:sp>
            <p:nvSpPr>
              <p:cNvPr id="81972" name="Line 1076"/>
              <p:cNvSpPr>
                <a:spLocks noChangeShapeType="1"/>
              </p:cNvSpPr>
              <p:nvPr/>
            </p:nvSpPr>
            <p:spPr bwMode="auto">
              <a:xfrm>
                <a:off x="3716" y="2245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73" name="Line 1077"/>
              <p:cNvSpPr>
                <a:spLocks noChangeShapeType="1"/>
              </p:cNvSpPr>
              <p:nvPr/>
            </p:nvSpPr>
            <p:spPr bwMode="auto">
              <a:xfrm>
                <a:off x="3432" y="2147"/>
                <a:ext cx="23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74" name="Line 1078"/>
              <p:cNvSpPr>
                <a:spLocks noChangeShapeType="1"/>
              </p:cNvSpPr>
              <p:nvPr/>
            </p:nvSpPr>
            <p:spPr bwMode="auto">
              <a:xfrm flipV="1">
                <a:off x="3532" y="2127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75" name="Line 1079"/>
              <p:cNvSpPr>
                <a:spLocks noChangeShapeType="1"/>
              </p:cNvSpPr>
              <p:nvPr/>
            </p:nvSpPr>
            <p:spPr bwMode="auto">
              <a:xfrm>
                <a:off x="3434" y="2152"/>
                <a:ext cx="0" cy="2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76" name="Line 1080"/>
              <p:cNvSpPr>
                <a:spLocks noChangeShapeType="1"/>
              </p:cNvSpPr>
              <p:nvPr/>
            </p:nvSpPr>
            <p:spPr bwMode="auto">
              <a:xfrm>
                <a:off x="3658" y="2147"/>
                <a:ext cx="1" cy="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77" name="Line 1081"/>
              <p:cNvSpPr>
                <a:spLocks noChangeShapeType="1"/>
              </p:cNvSpPr>
              <p:nvPr/>
            </p:nvSpPr>
            <p:spPr bwMode="auto">
              <a:xfrm>
                <a:off x="3334" y="2245"/>
                <a:ext cx="19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78" name="Line 1082"/>
              <p:cNvSpPr>
                <a:spLocks noChangeShapeType="1"/>
              </p:cNvSpPr>
              <p:nvPr/>
            </p:nvSpPr>
            <p:spPr bwMode="auto">
              <a:xfrm>
                <a:off x="3434" y="2228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79" name="Line 1083"/>
              <p:cNvSpPr>
                <a:spLocks noChangeShapeType="1"/>
              </p:cNvSpPr>
              <p:nvPr/>
            </p:nvSpPr>
            <p:spPr bwMode="auto">
              <a:xfrm>
                <a:off x="3334" y="2247"/>
                <a:ext cx="0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80" name="Line 1084"/>
              <p:cNvSpPr>
                <a:spLocks noChangeShapeType="1"/>
              </p:cNvSpPr>
              <p:nvPr/>
            </p:nvSpPr>
            <p:spPr bwMode="auto">
              <a:xfrm>
                <a:off x="3520" y="2251"/>
                <a:ext cx="0" cy="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81" name="Line 1085"/>
              <p:cNvSpPr>
                <a:spLocks noChangeShapeType="1"/>
              </p:cNvSpPr>
              <p:nvPr/>
            </p:nvSpPr>
            <p:spPr bwMode="auto">
              <a:xfrm>
                <a:off x="3669" y="2222"/>
                <a:ext cx="104" cy="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82" name="Line 1086"/>
              <p:cNvSpPr>
                <a:spLocks noChangeShapeType="1"/>
              </p:cNvSpPr>
              <p:nvPr/>
            </p:nvSpPr>
            <p:spPr bwMode="auto">
              <a:xfrm flipH="1">
                <a:off x="3549" y="2220"/>
                <a:ext cx="110" cy="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83" name="Line 1087"/>
              <p:cNvSpPr>
                <a:spLocks noChangeShapeType="1"/>
              </p:cNvSpPr>
              <p:nvPr/>
            </p:nvSpPr>
            <p:spPr bwMode="auto">
              <a:xfrm>
                <a:off x="3553" y="2301"/>
                <a:ext cx="1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84" name="Line 1088"/>
              <p:cNvSpPr>
                <a:spLocks noChangeShapeType="1"/>
              </p:cNvSpPr>
              <p:nvPr/>
            </p:nvSpPr>
            <p:spPr bwMode="auto">
              <a:xfrm>
                <a:off x="3367" y="2299"/>
                <a:ext cx="1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</p:grpSp>
        <p:sp>
          <p:nvSpPr>
            <p:cNvPr id="81985" name="Rectangle 1089"/>
            <p:cNvSpPr>
              <a:spLocks noChangeArrowheads="1"/>
            </p:cNvSpPr>
            <p:nvPr/>
          </p:nvSpPr>
          <p:spPr bwMode="auto">
            <a:xfrm>
              <a:off x="3332" y="2902"/>
              <a:ext cx="51" cy="40"/>
            </a:xfrm>
            <a:prstGeom prst="rect">
              <a:avLst/>
            </a:prstGeom>
            <a:solidFill>
              <a:srgbClr val="00C2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endParaRPr>
            </a:p>
          </p:txBody>
        </p:sp>
        <p:grpSp>
          <p:nvGrpSpPr>
            <p:cNvPr id="79491" name="Group 1090"/>
            <p:cNvGrpSpPr>
              <a:grpSpLocks/>
            </p:cNvGrpSpPr>
            <p:nvPr/>
          </p:nvGrpSpPr>
          <p:grpSpPr bwMode="auto">
            <a:xfrm>
              <a:off x="3345" y="2711"/>
              <a:ext cx="459" cy="233"/>
              <a:chOff x="3327" y="2736"/>
              <a:chExt cx="459" cy="241"/>
            </a:xfrm>
          </p:grpSpPr>
          <p:sp>
            <p:nvSpPr>
              <p:cNvPr id="81987" name="Rectangle 1091"/>
              <p:cNvSpPr>
                <a:spLocks noChangeArrowheads="1"/>
              </p:cNvSpPr>
              <p:nvPr/>
            </p:nvSpPr>
            <p:spPr bwMode="auto">
              <a:xfrm>
                <a:off x="3499" y="2736"/>
                <a:ext cx="50" cy="42"/>
              </a:xfrm>
              <a:prstGeom prst="rect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88" name="Rectangle 1092"/>
              <p:cNvSpPr>
                <a:spLocks noChangeArrowheads="1"/>
              </p:cNvSpPr>
              <p:nvPr/>
            </p:nvSpPr>
            <p:spPr bwMode="auto">
              <a:xfrm>
                <a:off x="3401" y="2835"/>
                <a:ext cx="51" cy="41"/>
              </a:xfrm>
              <a:prstGeom prst="rect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89" name="Rectangle 1093"/>
              <p:cNvSpPr>
                <a:spLocks noChangeArrowheads="1"/>
              </p:cNvSpPr>
              <p:nvPr/>
            </p:nvSpPr>
            <p:spPr bwMode="auto">
              <a:xfrm>
                <a:off x="3486" y="2930"/>
                <a:ext cx="52" cy="42"/>
              </a:xfrm>
              <a:prstGeom prst="rect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90" name="Rectangle 1094"/>
              <p:cNvSpPr>
                <a:spLocks noChangeArrowheads="1"/>
              </p:cNvSpPr>
              <p:nvPr/>
            </p:nvSpPr>
            <p:spPr bwMode="auto">
              <a:xfrm>
                <a:off x="3629" y="2828"/>
                <a:ext cx="51" cy="42"/>
              </a:xfrm>
              <a:prstGeom prst="rect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91" name="Line 1095"/>
              <p:cNvSpPr>
                <a:spLocks noChangeShapeType="1"/>
              </p:cNvSpPr>
              <p:nvPr/>
            </p:nvSpPr>
            <p:spPr bwMode="auto">
              <a:xfrm>
                <a:off x="3724" y="2952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92" name="Rectangle 1096"/>
              <p:cNvSpPr>
                <a:spLocks noChangeArrowheads="1"/>
              </p:cNvSpPr>
              <p:nvPr/>
            </p:nvSpPr>
            <p:spPr bwMode="auto">
              <a:xfrm>
                <a:off x="3735" y="2935"/>
                <a:ext cx="51" cy="42"/>
              </a:xfrm>
              <a:prstGeom prst="rect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93" name="Line 1097"/>
              <p:cNvSpPr>
                <a:spLocks noChangeShapeType="1"/>
              </p:cNvSpPr>
              <p:nvPr/>
            </p:nvSpPr>
            <p:spPr bwMode="auto">
              <a:xfrm>
                <a:off x="3425" y="2801"/>
                <a:ext cx="22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94" name="Line 1098"/>
              <p:cNvSpPr>
                <a:spLocks noChangeShapeType="1"/>
              </p:cNvSpPr>
              <p:nvPr/>
            </p:nvSpPr>
            <p:spPr bwMode="auto">
              <a:xfrm flipV="1">
                <a:off x="3523" y="2781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95" name="Line 1099"/>
              <p:cNvSpPr>
                <a:spLocks noChangeShapeType="1"/>
              </p:cNvSpPr>
              <p:nvPr/>
            </p:nvSpPr>
            <p:spPr bwMode="auto">
              <a:xfrm>
                <a:off x="3425" y="2800"/>
                <a:ext cx="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96" name="Line 1100"/>
              <p:cNvSpPr>
                <a:spLocks noChangeShapeType="1"/>
              </p:cNvSpPr>
              <p:nvPr/>
            </p:nvSpPr>
            <p:spPr bwMode="auto">
              <a:xfrm>
                <a:off x="3651" y="2799"/>
                <a:ext cx="1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97" name="Line 1101"/>
              <p:cNvSpPr>
                <a:spLocks noChangeShapeType="1"/>
              </p:cNvSpPr>
              <p:nvPr/>
            </p:nvSpPr>
            <p:spPr bwMode="auto">
              <a:xfrm>
                <a:off x="3327" y="2899"/>
                <a:ext cx="18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98" name="Line 1102"/>
              <p:cNvSpPr>
                <a:spLocks noChangeShapeType="1"/>
              </p:cNvSpPr>
              <p:nvPr/>
            </p:nvSpPr>
            <p:spPr bwMode="auto">
              <a:xfrm>
                <a:off x="3425" y="2882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1999" name="Line 1103"/>
              <p:cNvSpPr>
                <a:spLocks noChangeShapeType="1"/>
              </p:cNvSpPr>
              <p:nvPr/>
            </p:nvSpPr>
            <p:spPr bwMode="auto">
              <a:xfrm>
                <a:off x="3327" y="2901"/>
                <a:ext cx="0" cy="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00" name="Line 1104"/>
              <p:cNvSpPr>
                <a:spLocks noChangeShapeType="1"/>
              </p:cNvSpPr>
              <p:nvPr/>
            </p:nvSpPr>
            <p:spPr bwMode="auto">
              <a:xfrm>
                <a:off x="3510" y="2900"/>
                <a:ext cx="1" cy="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01" name="Line 1105"/>
              <p:cNvSpPr>
                <a:spLocks noChangeShapeType="1"/>
              </p:cNvSpPr>
              <p:nvPr/>
            </p:nvSpPr>
            <p:spPr bwMode="auto">
              <a:xfrm>
                <a:off x="3659" y="2875"/>
                <a:ext cx="105" cy="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02" name="Line 1106"/>
              <p:cNvSpPr>
                <a:spLocks noChangeShapeType="1"/>
              </p:cNvSpPr>
              <p:nvPr/>
            </p:nvSpPr>
            <p:spPr bwMode="auto">
              <a:xfrm flipH="1">
                <a:off x="3540" y="2874"/>
                <a:ext cx="110" cy="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03" name="Line 1107"/>
              <p:cNvSpPr>
                <a:spLocks noChangeShapeType="1"/>
              </p:cNvSpPr>
              <p:nvPr/>
            </p:nvSpPr>
            <p:spPr bwMode="auto">
              <a:xfrm>
                <a:off x="3544" y="2955"/>
                <a:ext cx="1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04" name="Line 1108"/>
              <p:cNvSpPr>
                <a:spLocks noChangeShapeType="1"/>
              </p:cNvSpPr>
              <p:nvPr/>
            </p:nvSpPr>
            <p:spPr bwMode="auto">
              <a:xfrm>
                <a:off x="3358" y="2953"/>
                <a:ext cx="1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</p:grpSp>
        <p:grpSp>
          <p:nvGrpSpPr>
            <p:cNvPr id="79501" name="Group 1109"/>
            <p:cNvGrpSpPr>
              <a:grpSpLocks/>
            </p:cNvGrpSpPr>
            <p:nvPr/>
          </p:nvGrpSpPr>
          <p:grpSpPr bwMode="auto">
            <a:xfrm>
              <a:off x="2588" y="2689"/>
              <a:ext cx="498" cy="277"/>
              <a:chOff x="2571" y="2713"/>
              <a:chExt cx="498" cy="287"/>
            </a:xfrm>
          </p:grpSpPr>
          <p:sp>
            <p:nvSpPr>
              <p:cNvPr id="82006" name="Freeform 1110"/>
              <p:cNvSpPr>
                <a:spLocks/>
              </p:cNvSpPr>
              <p:nvPr/>
            </p:nvSpPr>
            <p:spPr bwMode="auto">
              <a:xfrm>
                <a:off x="2571" y="2921"/>
                <a:ext cx="181" cy="2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23"/>
                  </a:cxn>
                  <a:cxn ang="0">
                    <a:pos x="180" y="23"/>
                  </a:cxn>
                  <a:cxn ang="0">
                    <a:pos x="156" y="0"/>
                  </a:cxn>
                  <a:cxn ang="0">
                    <a:pos x="24" y="0"/>
                  </a:cxn>
                </a:cxnLst>
                <a:rect l="0" t="0" r="r" b="b"/>
                <a:pathLst>
                  <a:path w="181" h="24">
                    <a:moveTo>
                      <a:pt x="24" y="0"/>
                    </a:moveTo>
                    <a:lnTo>
                      <a:pt x="0" y="23"/>
                    </a:lnTo>
                    <a:lnTo>
                      <a:pt x="180" y="23"/>
                    </a:lnTo>
                    <a:lnTo>
                      <a:pt x="156" y="0"/>
                    </a:lnTo>
                    <a:lnTo>
                      <a:pt x="24" y="0"/>
                    </a:lnTo>
                  </a:path>
                </a:pathLst>
              </a:custGeom>
              <a:solidFill>
                <a:srgbClr val="00A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07" name="Rectangle 1111"/>
              <p:cNvSpPr>
                <a:spLocks noChangeArrowheads="1"/>
              </p:cNvSpPr>
              <p:nvPr/>
            </p:nvSpPr>
            <p:spPr bwMode="auto">
              <a:xfrm flipH="1">
                <a:off x="2576" y="2947"/>
                <a:ext cx="171" cy="1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08" name="Rectangle 1112"/>
              <p:cNvSpPr>
                <a:spLocks noChangeArrowheads="1"/>
              </p:cNvSpPr>
              <p:nvPr/>
            </p:nvSpPr>
            <p:spPr bwMode="auto">
              <a:xfrm>
                <a:off x="2596" y="2949"/>
                <a:ext cx="126" cy="51"/>
              </a:xfrm>
              <a:prstGeom prst="rect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09" name="Rectangle 1113"/>
              <p:cNvSpPr>
                <a:spLocks noChangeArrowheads="1"/>
              </p:cNvSpPr>
              <p:nvPr/>
            </p:nvSpPr>
            <p:spPr bwMode="auto">
              <a:xfrm>
                <a:off x="2596" y="2790"/>
                <a:ext cx="126" cy="128"/>
              </a:xfrm>
              <a:prstGeom prst="rect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10" name="Line 1114"/>
              <p:cNvSpPr>
                <a:spLocks noChangeShapeType="1"/>
              </p:cNvSpPr>
              <p:nvPr/>
            </p:nvSpPr>
            <p:spPr bwMode="auto">
              <a:xfrm>
                <a:off x="2661" y="2792"/>
                <a:ext cx="1" cy="1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11" name="Line 1115"/>
              <p:cNvSpPr>
                <a:spLocks noChangeShapeType="1"/>
              </p:cNvSpPr>
              <p:nvPr/>
            </p:nvSpPr>
            <p:spPr bwMode="auto">
              <a:xfrm>
                <a:off x="2666" y="2876"/>
                <a:ext cx="6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12" name="Line 1116"/>
              <p:cNvSpPr>
                <a:spLocks noChangeShapeType="1"/>
              </p:cNvSpPr>
              <p:nvPr/>
            </p:nvSpPr>
            <p:spPr bwMode="auto">
              <a:xfrm flipV="1">
                <a:off x="2692" y="2790"/>
                <a:ext cx="0" cy="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13" name="Rectangle 1117"/>
              <p:cNvSpPr>
                <a:spLocks noChangeArrowheads="1"/>
              </p:cNvSpPr>
              <p:nvPr/>
            </p:nvSpPr>
            <p:spPr bwMode="auto">
              <a:xfrm>
                <a:off x="2598" y="2782"/>
                <a:ext cx="59" cy="1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14" name="Line 1118"/>
              <p:cNvSpPr>
                <a:spLocks noChangeShapeType="1"/>
              </p:cNvSpPr>
              <p:nvPr/>
            </p:nvSpPr>
            <p:spPr bwMode="auto">
              <a:xfrm>
                <a:off x="2605" y="283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15" name="Line 1119"/>
              <p:cNvSpPr>
                <a:spLocks noChangeShapeType="1"/>
              </p:cNvSpPr>
              <p:nvPr/>
            </p:nvSpPr>
            <p:spPr bwMode="auto">
              <a:xfrm>
                <a:off x="2605" y="286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16" name="Rectangle 1120"/>
              <p:cNvSpPr>
                <a:spLocks noChangeArrowheads="1"/>
              </p:cNvSpPr>
              <p:nvPr/>
            </p:nvSpPr>
            <p:spPr bwMode="auto">
              <a:xfrm>
                <a:off x="2670" y="2892"/>
                <a:ext cx="27" cy="10"/>
              </a:xfrm>
              <a:prstGeom prst="rect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17" name="Line 1121"/>
              <p:cNvSpPr>
                <a:spLocks noChangeShapeType="1"/>
              </p:cNvSpPr>
              <p:nvPr/>
            </p:nvSpPr>
            <p:spPr bwMode="auto">
              <a:xfrm flipH="1">
                <a:off x="2675" y="2897"/>
                <a:ext cx="2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18" name="Line 1122"/>
              <p:cNvSpPr>
                <a:spLocks noChangeShapeType="1"/>
              </p:cNvSpPr>
              <p:nvPr/>
            </p:nvSpPr>
            <p:spPr bwMode="auto">
              <a:xfrm>
                <a:off x="2685" y="2893"/>
                <a:ext cx="1" cy="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19" name="Line 1123"/>
              <p:cNvSpPr>
                <a:spLocks noChangeShapeType="1"/>
              </p:cNvSpPr>
              <p:nvPr/>
            </p:nvSpPr>
            <p:spPr bwMode="auto">
              <a:xfrm>
                <a:off x="2677" y="2893"/>
                <a:ext cx="1" cy="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20" name="Line 1124"/>
              <p:cNvSpPr>
                <a:spLocks noChangeShapeType="1"/>
              </p:cNvSpPr>
              <p:nvPr/>
            </p:nvSpPr>
            <p:spPr bwMode="auto">
              <a:xfrm>
                <a:off x="2693" y="2893"/>
                <a:ext cx="1" cy="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21" name="Oval 1125"/>
              <p:cNvSpPr>
                <a:spLocks noChangeArrowheads="1"/>
              </p:cNvSpPr>
              <p:nvPr/>
            </p:nvSpPr>
            <p:spPr bwMode="auto">
              <a:xfrm>
                <a:off x="2708" y="2897"/>
                <a:ext cx="1" cy="1"/>
              </a:xfrm>
              <a:prstGeom prst="ellipse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22" name="Oval 1126"/>
              <p:cNvSpPr>
                <a:spLocks noChangeArrowheads="1"/>
              </p:cNvSpPr>
              <p:nvPr/>
            </p:nvSpPr>
            <p:spPr bwMode="auto">
              <a:xfrm>
                <a:off x="2707" y="2867"/>
                <a:ext cx="2" cy="1"/>
              </a:xfrm>
              <a:prstGeom prst="ellipse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23" name="Oval 1127"/>
              <p:cNvSpPr>
                <a:spLocks noChangeArrowheads="1"/>
              </p:cNvSpPr>
              <p:nvPr/>
            </p:nvSpPr>
            <p:spPr bwMode="auto">
              <a:xfrm>
                <a:off x="2695" y="2867"/>
                <a:ext cx="2" cy="1"/>
              </a:xfrm>
              <a:prstGeom prst="ellipse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24" name="Oval 1128"/>
              <p:cNvSpPr>
                <a:spLocks noChangeArrowheads="1"/>
              </p:cNvSpPr>
              <p:nvPr/>
            </p:nvSpPr>
            <p:spPr bwMode="auto">
              <a:xfrm>
                <a:off x="2683" y="2790"/>
                <a:ext cx="1" cy="2"/>
              </a:xfrm>
              <a:prstGeom prst="ellipse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25" name="Oval 1129"/>
              <p:cNvSpPr>
                <a:spLocks noChangeArrowheads="1"/>
              </p:cNvSpPr>
              <p:nvPr/>
            </p:nvSpPr>
            <p:spPr bwMode="auto">
              <a:xfrm>
                <a:off x="2683" y="2802"/>
                <a:ext cx="1" cy="1"/>
              </a:xfrm>
              <a:prstGeom prst="ellipse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26" name="Oval 1130"/>
              <p:cNvSpPr>
                <a:spLocks noChangeArrowheads="1"/>
              </p:cNvSpPr>
              <p:nvPr/>
            </p:nvSpPr>
            <p:spPr bwMode="auto">
              <a:xfrm>
                <a:off x="2719" y="2795"/>
                <a:ext cx="2" cy="2"/>
              </a:xfrm>
              <a:prstGeom prst="ellipse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27" name="Oval 1131"/>
              <p:cNvSpPr>
                <a:spLocks noChangeArrowheads="1"/>
              </p:cNvSpPr>
              <p:nvPr/>
            </p:nvSpPr>
            <p:spPr bwMode="auto">
              <a:xfrm>
                <a:off x="2707" y="2795"/>
                <a:ext cx="2" cy="2"/>
              </a:xfrm>
              <a:prstGeom prst="ellipse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28" name="Oval 1132"/>
              <p:cNvSpPr>
                <a:spLocks noChangeArrowheads="1"/>
              </p:cNvSpPr>
              <p:nvPr/>
            </p:nvSpPr>
            <p:spPr bwMode="auto">
              <a:xfrm>
                <a:off x="2695" y="2795"/>
                <a:ext cx="2" cy="2"/>
              </a:xfrm>
              <a:prstGeom prst="ellipse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29" name="Line 1133"/>
              <p:cNvSpPr>
                <a:spLocks noChangeShapeType="1"/>
              </p:cNvSpPr>
              <p:nvPr/>
            </p:nvSpPr>
            <p:spPr bwMode="auto">
              <a:xfrm>
                <a:off x="2699" y="2816"/>
                <a:ext cx="0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30" name="Line 1134"/>
              <p:cNvSpPr>
                <a:spLocks noChangeShapeType="1"/>
              </p:cNvSpPr>
              <p:nvPr/>
            </p:nvSpPr>
            <p:spPr bwMode="auto">
              <a:xfrm>
                <a:off x="2711" y="2814"/>
                <a:ext cx="0" cy="3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31" name="Line 1135"/>
              <p:cNvSpPr>
                <a:spLocks noChangeShapeType="1"/>
              </p:cNvSpPr>
              <p:nvPr/>
            </p:nvSpPr>
            <p:spPr bwMode="auto">
              <a:xfrm flipH="1">
                <a:off x="2668" y="2808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32" name="Rectangle 1136"/>
              <p:cNvSpPr>
                <a:spLocks noChangeArrowheads="1"/>
              </p:cNvSpPr>
              <p:nvPr/>
            </p:nvSpPr>
            <p:spPr bwMode="auto">
              <a:xfrm>
                <a:off x="2668" y="2797"/>
                <a:ext cx="4" cy="1"/>
              </a:xfrm>
              <a:prstGeom prst="rect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33" name="Freeform 1137"/>
              <p:cNvSpPr>
                <a:spLocks/>
              </p:cNvSpPr>
              <p:nvPr/>
            </p:nvSpPr>
            <p:spPr bwMode="auto">
              <a:xfrm>
                <a:off x="2889" y="2852"/>
                <a:ext cx="180" cy="25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0" y="24"/>
                  </a:cxn>
                  <a:cxn ang="0">
                    <a:pos x="179" y="24"/>
                  </a:cxn>
                  <a:cxn ang="0">
                    <a:pos x="156" y="0"/>
                  </a:cxn>
                  <a:cxn ang="0">
                    <a:pos x="23" y="0"/>
                  </a:cxn>
                </a:cxnLst>
                <a:rect l="0" t="0" r="r" b="b"/>
                <a:pathLst>
                  <a:path w="180" h="25">
                    <a:moveTo>
                      <a:pt x="23" y="0"/>
                    </a:moveTo>
                    <a:lnTo>
                      <a:pt x="0" y="24"/>
                    </a:lnTo>
                    <a:lnTo>
                      <a:pt x="179" y="24"/>
                    </a:lnTo>
                    <a:lnTo>
                      <a:pt x="156" y="0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00A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34" name="Rectangle 1138"/>
              <p:cNvSpPr>
                <a:spLocks noChangeArrowheads="1"/>
              </p:cNvSpPr>
              <p:nvPr/>
            </p:nvSpPr>
            <p:spPr bwMode="auto">
              <a:xfrm flipH="1">
                <a:off x="2893" y="2878"/>
                <a:ext cx="171" cy="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35" name="Rectangle 1139"/>
              <p:cNvSpPr>
                <a:spLocks noChangeArrowheads="1"/>
              </p:cNvSpPr>
              <p:nvPr/>
            </p:nvSpPr>
            <p:spPr bwMode="auto">
              <a:xfrm>
                <a:off x="2913" y="2888"/>
                <a:ext cx="127" cy="51"/>
              </a:xfrm>
              <a:prstGeom prst="rect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36" name="Rectangle 1140"/>
              <p:cNvSpPr>
                <a:spLocks noChangeArrowheads="1"/>
              </p:cNvSpPr>
              <p:nvPr/>
            </p:nvSpPr>
            <p:spPr bwMode="auto">
              <a:xfrm>
                <a:off x="2913" y="2721"/>
                <a:ext cx="127" cy="128"/>
              </a:xfrm>
              <a:prstGeom prst="rect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37" name="Line 1141"/>
              <p:cNvSpPr>
                <a:spLocks noChangeShapeType="1"/>
              </p:cNvSpPr>
              <p:nvPr/>
            </p:nvSpPr>
            <p:spPr bwMode="auto">
              <a:xfrm>
                <a:off x="2979" y="2723"/>
                <a:ext cx="1" cy="1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38" name="Line 1142"/>
              <p:cNvSpPr>
                <a:spLocks noChangeShapeType="1"/>
              </p:cNvSpPr>
              <p:nvPr/>
            </p:nvSpPr>
            <p:spPr bwMode="auto">
              <a:xfrm>
                <a:off x="2984" y="2806"/>
                <a:ext cx="6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39" name="Line 1143"/>
              <p:cNvSpPr>
                <a:spLocks noChangeShapeType="1"/>
              </p:cNvSpPr>
              <p:nvPr/>
            </p:nvSpPr>
            <p:spPr bwMode="auto">
              <a:xfrm flipV="1">
                <a:off x="3010" y="2720"/>
                <a:ext cx="0" cy="8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40" name="Rectangle 1144"/>
              <p:cNvSpPr>
                <a:spLocks noChangeArrowheads="1"/>
              </p:cNvSpPr>
              <p:nvPr/>
            </p:nvSpPr>
            <p:spPr bwMode="auto">
              <a:xfrm>
                <a:off x="2916" y="2713"/>
                <a:ext cx="59" cy="1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41" name="Line 1145"/>
              <p:cNvSpPr>
                <a:spLocks noChangeShapeType="1"/>
              </p:cNvSpPr>
              <p:nvPr/>
            </p:nvSpPr>
            <p:spPr bwMode="auto">
              <a:xfrm flipH="1">
                <a:off x="2965" y="2793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42" name="Line 1146"/>
              <p:cNvSpPr>
                <a:spLocks noChangeShapeType="1"/>
              </p:cNvSpPr>
              <p:nvPr/>
            </p:nvSpPr>
            <p:spPr bwMode="auto">
              <a:xfrm>
                <a:off x="2922" y="276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43" name="Line 1147"/>
              <p:cNvSpPr>
                <a:spLocks noChangeShapeType="1"/>
              </p:cNvSpPr>
              <p:nvPr/>
            </p:nvSpPr>
            <p:spPr bwMode="auto">
              <a:xfrm>
                <a:off x="2922" y="279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44" name="Rectangle 1148"/>
              <p:cNvSpPr>
                <a:spLocks noChangeArrowheads="1"/>
              </p:cNvSpPr>
              <p:nvPr/>
            </p:nvSpPr>
            <p:spPr bwMode="auto">
              <a:xfrm>
                <a:off x="2987" y="2823"/>
                <a:ext cx="27" cy="10"/>
              </a:xfrm>
              <a:prstGeom prst="rect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45" name="Line 1149"/>
              <p:cNvSpPr>
                <a:spLocks noChangeShapeType="1"/>
              </p:cNvSpPr>
              <p:nvPr/>
            </p:nvSpPr>
            <p:spPr bwMode="auto">
              <a:xfrm flipH="1">
                <a:off x="2992" y="2827"/>
                <a:ext cx="29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46" name="Line 1150"/>
              <p:cNvSpPr>
                <a:spLocks noChangeShapeType="1"/>
              </p:cNvSpPr>
              <p:nvPr/>
            </p:nvSpPr>
            <p:spPr bwMode="auto">
              <a:xfrm>
                <a:off x="3002" y="2824"/>
                <a:ext cx="1" cy="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47" name="Line 1151"/>
              <p:cNvSpPr>
                <a:spLocks noChangeShapeType="1"/>
              </p:cNvSpPr>
              <p:nvPr/>
            </p:nvSpPr>
            <p:spPr bwMode="auto">
              <a:xfrm>
                <a:off x="2995" y="2824"/>
                <a:ext cx="1" cy="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48" name="Line 1152"/>
              <p:cNvSpPr>
                <a:spLocks noChangeShapeType="1"/>
              </p:cNvSpPr>
              <p:nvPr/>
            </p:nvSpPr>
            <p:spPr bwMode="auto">
              <a:xfrm>
                <a:off x="3011" y="2824"/>
                <a:ext cx="1" cy="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49" name="Oval 1153"/>
              <p:cNvSpPr>
                <a:spLocks noChangeArrowheads="1"/>
              </p:cNvSpPr>
              <p:nvPr/>
            </p:nvSpPr>
            <p:spPr bwMode="auto">
              <a:xfrm>
                <a:off x="3025" y="2828"/>
                <a:ext cx="2" cy="1"/>
              </a:xfrm>
              <a:prstGeom prst="ellipse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50" name="Oval 1154"/>
              <p:cNvSpPr>
                <a:spLocks noChangeArrowheads="1"/>
              </p:cNvSpPr>
              <p:nvPr/>
            </p:nvSpPr>
            <p:spPr bwMode="auto">
              <a:xfrm>
                <a:off x="3025" y="2798"/>
                <a:ext cx="1" cy="1"/>
              </a:xfrm>
              <a:prstGeom prst="ellipse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51" name="Oval 1155"/>
              <p:cNvSpPr>
                <a:spLocks noChangeArrowheads="1"/>
              </p:cNvSpPr>
              <p:nvPr/>
            </p:nvSpPr>
            <p:spPr bwMode="auto">
              <a:xfrm>
                <a:off x="3012" y="2798"/>
                <a:ext cx="2" cy="1"/>
              </a:xfrm>
              <a:prstGeom prst="ellipse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52" name="Oval 1156"/>
              <p:cNvSpPr>
                <a:spLocks noChangeArrowheads="1"/>
              </p:cNvSpPr>
              <p:nvPr/>
            </p:nvSpPr>
            <p:spPr bwMode="auto">
              <a:xfrm>
                <a:off x="3000" y="2721"/>
                <a:ext cx="2" cy="2"/>
              </a:xfrm>
              <a:prstGeom prst="ellipse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53" name="Oval 1157"/>
              <p:cNvSpPr>
                <a:spLocks noChangeArrowheads="1"/>
              </p:cNvSpPr>
              <p:nvPr/>
            </p:nvSpPr>
            <p:spPr bwMode="auto">
              <a:xfrm>
                <a:off x="3000" y="2733"/>
                <a:ext cx="2" cy="1"/>
              </a:xfrm>
              <a:prstGeom prst="ellipse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54" name="Oval 1158"/>
              <p:cNvSpPr>
                <a:spLocks noChangeArrowheads="1"/>
              </p:cNvSpPr>
              <p:nvPr/>
            </p:nvSpPr>
            <p:spPr bwMode="auto">
              <a:xfrm>
                <a:off x="3025" y="2726"/>
                <a:ext cx="1" cy="2"/>
              </a:xfrm>
              <a:prstGeom prst="ellipse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55" name="Oval 1159"/>
              <p:cNvSpPr>
                <a:spLocks noChangeArrowheads="1"/>
              </p:cNvSpPr>
              <p:nvPr/>
            </p:nvSpPr>
            <p:spPr bwMode="auto">
              <a:xfrm>
                <a:off x="3012" y="2726"/>
                <a:ext cx="2" cy="2"/>
              </a:xfrm>
              <a:prstGeom prst="ellipse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56" name="Line 1160"/>
              <p:cNvSpPr>
                <a:spLocks noChangeShapeType="1"/>
              </p:cNvSpPr>
              <p:nvPr/>
            </p:nvSpPr>
            <p:spPr bwMode="auto">
              <a:xfrm>
                <a:off x="3015" y="2745"/>
                <a:ext cx="1" cy="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57" name="Line 1161"/>
              <p:cNvSpPr>
                <a:spLocks noChangeShapeType="1"/>
              </p:cNvSpPr>
              <p:nvPr/>
            </p:nvSpPr>
            <p:spPr bwMode="auto">
              <a:xfrm>
                <a:off x="3027" y="2745"/>
                <a:ext cx="1" cy="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58" name="Line 1162"/>
              <p:cNvSpPr>
                <a:spLocks noChangeShapeType="1"/>
              </p:cNvSpPr>
              <p:nvPr/>
            </p:nvSpPr>
            <p:spPr bwMode="auto">
              <a:xfrm>
                <a:off x="3039" y="2745"/>
                <a:ext cx="1" cy="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59" name="Line 1163"/>
              <p:cNvSpPr>
                <a:spLocks noChangeShapeType="1"/>
              </p:cNvSpPr>
              <p:nvPr/>
            </p:nvSpPr>
            <p:spPr bwMode="auto">
              <a:xfrm flipH="1">
                <a:off x="2986" y="2738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60" name="Rectangle 1164"/>
              <p:cNvSpPr>
                <a:spLocks noChangeArrowheads="1"/>
              </p:cNvSpPr>
              <p:nvPr/>
            </p:nvSpPr>
            <p:spPr bwMode="auto">
              <a:xfrm>
                <a:off x="2985" y="2728"/>
                <a:ext cx="4" cy="1"/>
              </a:xfrm>
              <a:prstGeom prst="rect">
                <a:avLst/>
              </a:prstGeom>
              <a:solidFill>
                <a:srgbClr val="00C2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sp>
            <p:nvSpPr>
              <p:cNvPr id="82061" name="Freeform 1165"/>
              <p:cNvSpPr>
                <a:spLocks/>
              </p:cNvSpPr>
              <p:nvPr/>
            </p:nvSpPr>
            <p:spPr bwMode="auto">
              <a:xfrm>
                <a:off x="2763" y="2807"/>
                <a:ext cx="129" cy="100"/>
              </a:xfrm>
              <a:custGeom>
                <a:avLst/>
                <a:gdLst/>
                <a:ahLst/>
                <a:cxnLst>
                  <a:cxn ang="0">
                    <a:pos x="128" y="0"/>
                  </a:cxn>
                  <a:cxn ang="0">
                    <a:pos x="35" y="52"/>
                  </a:cxn>
                  <a:cxn ang="0">
                    <a:pos x="92" y="52"/>
                  </a:cxn>
                  <a:cxn ang="0">
                    <a:pos x="0" y="99"/>
                  </a:cxn>
                </a:cxnLst>
                <a:rect l="0" t="0" r="r" b="b"/>
                <a:pathLst>
                  <a:path w="129" h="100">
                    <a:moveTo>
                      <a:pt x="128" y="0"/>
                    </a:moveTo>
                    <a:lnTo>
                      <a:pt x="35" y="52"/>
                    </a:lnTo>
                    <a:lnTo>
                      <a:pt x="92" y="52"/>
                    </a:lnTo>
                    <a:lnTo>
                      <a:pt x="0" y="9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4000">
                  <a:solidFill>
                    <a:srgbClr val="EAEA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charset="0"/>
                </a:endParaRPr>
              </a:p>
            </p:txBody>
          </p:sp>
          <p:grpSp>
            <p:nvGrpSpPr>
              <p:cNvPr id="79504" name="Group 1166"/>
              <p:cNvGrpSpPr>
                <a:grpSpLocks/>
              </p:cNvGrpSpPr>
              <p:nvPr/>
            </p:nvGrpSpPr>
            <p:grpSpPr bwMode="auto">
              <a:xfrm>
                <a:off x="2925" y="2764"/>
                <a:ext cx="42" cy="32"/>
                <a:chOff x="2925" y="2764"/>
                <a:chExt cx="42" cy="32"/>
              </a:xfrm>
            </p:grpSpPr>
            <p:sp>
              <p:nvSpPr>
                <p:cNvPr id="82063" name="Freeform 1167"/>
                <p:cNvSpPr>
                  <a:spLocks/>
                </p:cNvSpPr>
                <p:nvPr/>
              </p:nvSpPr>
              <p:spPr bwMode="auto">
                <a:xfrm>
                  <a:off x="2925" y="2794"/>
                  <a:ext cx="42" cy="2"/>
                </a:xfrm>
                <a:custGeom>
                  <a:avLst/>
                  <a:gdLst/>
                  <a:ahLst/>
                  <a:cxnLst>
                    <a:cxn ang="0">
                      <a:pos x="41" y="0"/>
                    </a:cxn>
                    <a:cxn ang="0">
                      <a:pos x="2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2" h="2">
                      <a:moveTo>
                        <a:pt x="41" y="0"/>
                      </a:moveTo>
                      <a:lnTo>
                        <a:pt x="21" y="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0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charset="0"/>
                  </a:endParaRPr>
                </a:p>
              </p:txBody>
            </p:sp>
            <p:sp>
              <p:nvSpPr>
                <p:cNvPr id="82064" name="Line 1168"/>
                <p:cNvSpPr>
                  <a:spLocks noChangeShapeType="1"/>
                </p:cNvSpPr>
                <p:nvPr/>
              </p:nvSpPr>
              <p:spPr bwMode="auto">
                <a:xfrm flipV="1">
                  <a:off x="2925" y="2770"/>
                  <a:ext cx="0" cy="2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0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charset="0"/>
                  </a:endParaRPr>
                </a:p>
              </p:txBody>
            </p:sp>
            <p:sp>
              <p:nvSpPr>
                <p:cNvPr id="82065" name="Line 1169"/>
                <p:cNvSpPr>
                  <a:spLocks noChangeShapeType="1"/>
                </p:cNvSpPr>
                <p:nvPr/>
              </p:nvSpPr>
              <p:spPr bwMode="auto">
                <a:xfrm>
                  <a:off x="2966" y="2770"/>
                  <a:ext cx="0" cy="2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0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charset="0"/>
                  </a:endParaRPr>
                </a:p>
              </p:txBody>
            </p:sp>
            <p:sp>
              <p:nvSpPr>
                <p:cNvPr id="82066" name="Freeform 1170"/>
                <p:cNvSpPr>
                  <a:spLocks/>
                </p:cNvSpPr>
                <p:nvPr/>
              </p:nvSpPr>
              <p:spPr bwMode="auto">
                <a:xfrm>
                  <a:off x="2925" y="2764"/>
                  <a:ext cx="42" cy="2"/>
                </a:xfrm>
                <a:custGeom>
                  <a:avLst/>
                  <a:gdLst/>
                  <a:ahLst/>
                  <a:cxnLst>
                    <a:cxn ang="0">
                      <a:pos x="41" y="0"/>
                    </a:cxn>
                    <a:cxn ang="0">
                      <a:pos x="2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2" h="2">
                      <a:moveTo>
                        <a:pt x="41" y="0"/>
                      </a:moveTo>
                      <a:lnTo>
                        <a:pt x="21" y="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0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charset="0"/>
                  </a:endParaRPr>
                </a:p>
              </p:txBody>
            </p:sp>
          </p:grpSp>
          <p:grpSp>
            <p:nvGrpSpPr>
              <p:cNvPr id="79507" name="Group 1171"/>
              <p:cNvGrpSpPr>
                <a:grpSpLocks/>
              </p:cNvGrpSpPr>
              <p:nvPr/>
            </p:nvGrpSpPr>
            <p:grpSpPr bwMode="auto">
              <a:xfrm>
                <a:off x="2606" y="2836"/>
                <a:ext cx="43" cy="32"/>
                <a:chOff x="2606" y="2836"/>
                <a:chExt cx="43" cy="32"/>
              </a:xfrm>
            </p:grpSpPr>
            <p:sp>
              <p:nvSpPr>
                <p:cNvPr id="82068" name="Freeform 1172"/>
                <p:cNvSpPr>
                  <a:spLocks/>
                </p:cNvSpPr>
                <p:nvPr/>
              </p:nvSpPr>
              <p:spPr bwMode="auto">
                <a:xfrm>
                  <a:off x="2607" y="2866"/>
                  <a:ext cx="42" cy="2"/>
                </a:xfrm>
                <a:custGeom>
                  <a:avLst/>
                  <a:gdLst/>
                  <a:ahLst/>
                  <a:cxnLst>
                    <a:cxn ang="0">
                      <a:pos x="41" y="0"/>
                    </a:cxn>
                    <a:cxn ang="0">
                      <a:pos x="2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2" h="2">
                      <a:moveTo>
                        <a:pt x="41" y="0"/>
                      </a:moveTo>
                      <a:lnTo>
                        <a:pt x="21" y="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0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charset="0"/>
                  </a:endParaRPr>
                </a:p>
              </p:txBody>
            </p:sp>
            <p:sp>
              <p:nvSpPr>
                <p:cNvPr id="82069" name="Line 1173"/>
                <p:cNvSpPr>
                  <a:spLocks noChangeShapeType="1"/>
                </p:cNvSpPr>
                <p:nvPr/>
              </p:nvSpPr>
              <p:spPr bwMode="auto">
                <a:xfrm flipV="1">
                  <a:off x="2607" y="2842"/>
                  <a:ext cx="0" cy="2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0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charset="0"/>
                  </a:endParaRPr>
                </a:p>
              </p:txBody>
            </p:sp>
            <p:sp>
              <p:nvSpPr>
                <p:cNvPr id="82070" name="Line 1174"/>
                <p:cNvSpPr>
                  <a:spLocks noChangeShapeType="1"/>
                </p:cNvSpPr>
                <p:nvPr/>
              </p:nvSpPr>
              <p:spPr bwMode="auto">
                <a:xfrm>
                  <a:off x="2648" y="2842"/>
                  <a:ext cx="0" cy="2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0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charset="0"/>
                  </a:endParaRPr>
                </a:p>
              </p:txBody>
            </p:sp>
            <p:sp>
              <p:nvSpPr>
                <p:cNvPr id="82071" name="Line 1175"/>
                <p:cNvSpPr>
                  <a:spLocks noChangeShapeType="1"/>
                </p:cNvSpPr>
                <p:nvPr/>
              </p:nvSpPr>
              <p:spPr bwMode="auto">
                <a:xfrm>
                  <a:off x="2606" y="2865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0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charset="0"/>
                  </a:endParaRPr>
                </a:p>
              </p:txBody>
            </p:sp>
            <p:sp>
              <p:nvSpPr>
                <p:cNvPr id="82072" name="Freeform 1176"/>
                <p:cNvSpPr>
                  <a:spLocks/>
                </p:cNvSpPr>
                <p:nvPr/>
              </p:nvSpPr>
              <p:spPr bwMode="auto">
                <a:xfrm>
                  <a:off x="2607" y="2836"/>
                  <a:ext cx="42" cy="2"/>
                </a:xfrm>
                <a:custGeom>
                  <a:avLst/>
                  <a:gdLst/>
                  <a:ahLst/>
                  <a:cxnLst>
                    <a:cxn ang="0">
                      <a:pos x="41" y="0"/>
                    </a:cxn>
                    <a:cxn ang="0">
                      <a:pos x="2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2" h="2">
                      <a:moveTo>
                        <a:pt x="41" y="0"/>
                      </a:moveTo>
                      <a:lnTo>
                        <a:pt x="21" y="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4000">
                    <a:solidFill>
                      <a:srgbClr val="EAEAEA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charset="0"/>
                  </a:endParaRPr>
                </a:p>
              </p:txBody>
            </p:sp>
          </p:grpSp>
        </p:grpSp>
        <p:sp>
          <p:nvSpPr>
            <p:cNvPr id="82073" name="Rectangle 1177"/>
            <p:cNvSpPr>
              <a:spLocks noChangeArrowheads="1"/>
            </p:cNvSpPr>
            <p:nvPr/>
          </p:nvSpPr>
          <p:spPr bwMode="auto">
            <a:xfrm>
              <a:off x="491" y="784"/>
              <a:ext cx="395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rgbClr val="FFFFCC"/>
                  </a:solidFill>
                </a:rPr>
                <a:t>SCOPE</a:t>
              </a:r>
              <a:endParaRPr lang="en-US" sz="800">
                <a:solidFill>
                  <a:srgbClr val="FFFFCC"/>
                </a:solidFill>
              </a:endParaRPr>
            </a:p>
            <a:p>
              <a:pPr algn="ctr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i="1">
                  <a:solidFill>
                    <a:srgbClr val="FFFFCC"/>
                  </a:solidFill>
                </a:rPr>
                <a:t>Planner</a:t>
              </a:r>
            </a:p>
          </p:txBody>
        </p:sp>
        <p:sp>
          <p:nvSpPr>
            <p:cNvPr id="82074" name="Rectangle 1178"/>
            <p:cNvSpPr>
              <a:spLocks noChangeArrowheads="1"/>
            </p:cNvSpPr>
            <p:nvPr/>
          </p:nvSpPr>
          <p:spPr bwMode="auto">
            <a:xfrm>
              <a:off x="455" y="2004"/>
              <a:ext cx="466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FFFFCC"/>
                  </a:solidFill>
                </a:rPr>
                <a:t>SYSTEM 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FFFFCC"/>
                  </a:solidFill>
                </a:rPr>
                <a:t>MODEL</a:t>
              </a:r>
              <a:endParaRPr lang="en-US" sz="800" dirty="0">
                <a:solidFill>
                  <a:srgbClr val="FFFFCC"/>
                </a:solidFill>
              </a:endParaRPr>
            </a:p>
            <a:p>
              <a:pPr algn="ctr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i="1" dirty="0">
                  <a:solidFill>
                    <a:srgbClr val="FFFFCC"/>
                  </a:solidFill>
                </a:rPr>
                <a:t>Designer</a:t>
              </a:r>
            </a:p>
          </p:txBody>
        </p:sp>
        <p:sp>
          <p:nvSpPr>
            <p:cNvPr id="82075" name="Rectangle 1179"/>
            <p:cNvSpPr>
              <a:spLocks noChangeArrowheads="1"/>
            </p:cNvSpPr>
            <p:nvPr/>
          </p:nvSpPr>
          <p:spPr bwMode="auto">
            <a:xfrm>
              <a:off x="337" y="2626"/>
              <a:ext cx="703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rgbClr val="FFFFCC"/>
                  </a:solidFill>
                </a:rPr>
                <a:t>TECHNOLOGY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rgbClr val="FFFFCC"/>
                  </a:solidFill>
                </a:rPr>
                <a:t>CONSTRAINED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rgbClr val="FFFFCC"/>
                  </a:solidFill>
                </a:rPr>
                <a:t>MODEL</a:t>
              </a:r>
              <a:endParaRPr lang="en-US" sz="800">
                <a:solidFill>
                  <a:srgbClr val="FFFFCC"/>
                </a:solidFill>
              </a:endParaRPr>
            </a:p>
            <a:p>
              <a:pPr algn="ctr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i="1">
                  <a:solidFill>
                    <a:srgbClr val="FFFFCC"/>
                  </a:solidFill>
                </a:rPr>
                <a:t>Builder</a:t>
              </a:r>
            </a:p>
          </p:txBody>
        </p:sp>
        <p:sp>
          <p:nvSpPr>
            <p:cNvPr id="82076" name="Rectangle 1180"/>
            <p:cNvSpPr>
              <a:spLocks noChangeArrowheads="1"/>
            </p:cNvSpPr>
            <p:nvPr/>
          </p:nvSpPr>
          <p:spPr bwMode="auto">
            <a:xfrm>
              <a:off x="402" y="3260"/>
              <a:ext cx="582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rgbClr val="FFFFCC"/>
                  </a:solidFill>
                </a:rPr>
                <a:t>DETAILED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rgbClr val="FFFFCC"/>
                  </a:solidFill>
                </a:rPr>
                <a:t>REPRESEN-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rgbClr val="FFFFCC"/>
                  </a:solidFill>
                </a:rPr>
                <a:t>TATIONS</a:t>
              </a:r>
              <a:endParaRPr lang="en-US" sz="800">
                <a:solidFill>
                  <a:srgbClr val="FFFFCC"/>
                </a:solidFill>
              </a:endParaRPr>
            </a:p>
            <a:p>
              <a:pPr algn="ctr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i="1">
                  <a:solidFill>
                    <a:srgbClr val="FFFFCC"/>
                  </a:solidFill>
                </a:rPr>
                <a:t>Subcontractor</a:t>
              </a:r>
            </a:p>
          </p:txBody>
        </p:sp>
        <p:sp>
          <p:nvSpPr>
            <p:cNvPr id="82077" name="Rectangle 1181"/>
            <p:cNvSpPr>
              <a:spLocks noChangeArrowheads="1"/>
            </p:cNvSpPr>
            <p:nvPr/>
          </p:nvSpPr>
          <p:spPr bwMode="auto">
            <a:xfrm>
              <a:off x="364" y="1384"/>
              <a:ext cx="648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FFFFCC"/>
                  </a:solidFill>
                </a:rPr>
                <a:t>ENTERPRISE 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FFFFCC"/>
                  </a:solidFill>
                </a:rPr>
                <a:t>MODEL</a:t>
              </a:r>
              <a:r>
                <a:rPr lang="en-US" sz="800" dirty="0">
                  <a:solidFill>
                    <a:srgbClr val="FFFFCC"/>
                  </a:solidFill>
                </a:rPr>
                <a:t> </a:t>
              </a:r>
            </a:p>
            <a:p>
              <a:pPr algn="ctr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i="1" dirty="0">
                  <a:solidFill>
                    <a:srgbClr val="FFFFCC"/>
                  </a:solidFill>
                </a:rPr>
                <a:t>Owner</a:t>
              </a:r>
            </a:p>
          </p:txBody>
        </p:sp>
        <p:sp>
          <p:nvSpPr>
            <p:cNvPr id="82078" name="Rectangle 1182"/>
            <p:cNvSpPr>
              <a:spLocks noChangeArrowheads="1"/>
            </p:cNvSpPr>
            <p:nvPr/>
          </p:nvSpPr>
          <p:spPr bwMode="auto">
            <a:xfrm>
              <a:off x="629" y="1141"/>
              <a:ext cx="41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FFFFCC"/>
                  </a:solidFill>
                </a:rPr>
                <a:t>contextual</a:t>
              </a:r>
            </a:p>
          </p:txBody>
        </p:sp>
        <p:sp>
          <p:nvSpPr>
            <p:cNvPr id="82079" name="Rectangle 1183"/>
            <p:cNvSpPr>
              <a:spLocks noChangeArrowheads="1"/>
            </p:cNvSpPr>
            <p:nvPr/>
          </p:nvSpPr>
          <p:spPr bwMode="auto">
            <a:xfrm>
              <a:off x="611" y="1767"/>
              <a:ext cx="42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rgbClr val="FFFFCC"/>
                  </a:solidFill>
                </a:rPr>
                <a:t>conceptual</a:t>
              </a:r>
            </a:p>
          </p:txBody>
        </p:sp>
        <p:sp>
          <p:nvSpPr>
            <p:cNvPr id="82080" name="Rectangle 1184"/>
            <p:cNvSpPr>
              <a:spLocks noChangeArrowheads="1"/>
            </p:cNvSpPr>
            <p:nvPr/>
          </p:nvSpPr>
          <p:spPr bwMode="auto">
            <a:xfrm>
              <a:off x="741" y="2386"/>
              <a:ext cx="29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FFFFCC"/>
                  </a:solidFill>
                </a:rPr>
                <a:t>logical</a:t>
              </a:r>
            </a:p>
          </p:txBody>
        </p:sp>
        <p:sp>
          <p:nvSpPr>
            <p:cNvPr id="82081" name="Rectangle 1185"/>
            <p:cNvSpPr>
              <a:spLocks noChangeArrowheads="1"/>
            </p:cNvSpPr>
            <p:nvPr/>
          </p:nvSpPr>
          <p:spPr bwMode="auto">
            <a:xfrm>
              <a:off x="696" y="3020"/>
              <a:ext cx="34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FFFFCC"/>
                  </a:solidFill>
                </a:rPr>
                <a:t>physical</a:t>
              </a:r>
            </a:p>
          </p:txBody>
        </p:sp>
        <p:sp>
          <p:nvSpPr>
            <p:cNvPr id="82082" name="Rectangle 1186"/>
            <p:cNvSpPr>
              <a:spLocks noChangeArrowheads="1"/>
            </p:cNvSpPr>
            <p:nvPr/>
          </p:nvSpPr>
          <p:spPr bwMode="auto">
            <a:xfrm>
              <a:off x="534" y="3647"/>
              <a:ext cx="51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FFFFCC"/>
                  </a:solidFill>
                </a:rPr>
                <a:t>out-of-context</a:t>
              </a:r>
            </a:p>
          </p:txBody>
        </p:sp>
        <p:sp>
          <p:nvSpPr>
            <p:cNvPr id="82083" name="Rectangle 1187"/>
            <p:cNvSpPr>
              <a:spLocks noChangeArrowheads="1"/>
            </p:cNvSpPr>
            <p:nvPr/>
          </p:nvSpPr>
          <p:spPr bwMode="auto">
            <a:xfrm>
              <a:off x="409" y="3792"/>
              <a:ext cx="570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CC"/>
                  </a:solidFill>
                </a:rPr>
                <a:t>FUNCTIONING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CC"/>
                  </a:solidFill>
                </a:rPr>
                <a:t>ENTERPRISE</a:t>
              </a:r>
            </a:p>
          </p:txBody>
        </p:sp>
        <p:sp>
          <p:nvSpPr>
            <p:cNvPr id="82113" name="Rectangle 1217"/>
            <p:cNvSpPr>
              <a:spLocks noChangeArrowheads="1"/>
            </p:cNvSpPr>
            <p:nvPr/>
          </p:nvSpPr>
          <p:spPr bwMode="auto">
            <a:xfrm>
              <a:off x="326" y="550"/>
              <a:ext cx="51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CC"/>
                  </a:solidFill>
                </a:rPr>
                <a:t>perspectives</a:t>
              </a:r>
            </a:p>
          </p:txBody>
        </p:sp>
        <p:sp>
          <p:nvSpPr>
            <p:cNvPr id="82114" name="AutoShape 1218"/>
            <p:cNvSpPr>
              <a:spLocks noChangeArrowheads="1"/>
            </p:cNvSpPr>
            <p:nvPr/>
          </p:nvSpPr>
          <p:spPr bwMode="auto">
            <a:xfrm flipH="1" flipV="1">
              <a:off x="335" y="467"/>
              <a:ext cx="700" cy="207"/>
            </a:xfrm>
            <a:prstGeom prst="rtTriangle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endParaRPr>
            </a:p>
          </p:txBody>
        </p:sp>
        <p:sp>
          <p:nvSpPr>
            <p:cNvPr id="82115" name="Rectangle 1219"/>
            <p:cNvSpPr>
              <a:spLocks noChangeArrowheads="1"/>
            </p:cNvSpPr>
            <p:nvPr/>
          </p:nvSpPr>
          <p:spPr bwMode="auto">
            <a:xfrm>
              <a:off x="572" y="441"/>
              <a:ext cx="49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>
                  <a:solidFill>
                    <a:srgbClr val="FFFFCC"/>
                  </a:solidFill>
                </a:rPr>
                <a:t>abstractions</a:t>
              </a:r>
            </a:p>
          </p:txBody>
        </p:sp>
        <p:sp>
          <p:nvSpPr>
            <p:cNvPr id="79737" name="Line 1913"/>
            <p:cNvSpPr>
              <a:spLocks noChangeShapeType="1"/>
            </p:cNvSpPr>
            <p:nvPr/>
          </p:nvSpPr>
          <p:spPr bwMode="auto">
            <a:xfrm>
              <a:off x="351" y="1912"/>
              <a:ext cx="50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endParaRPr>
            </a:p>
          </p:txBody>
        </p:sp>
      </p:grpSp>
      <p:sp>
        <p:nvSpPr>
          <p:cNvPr id="82131" name="Rectangle 1235"/>
          <p:cNvSpPr>
            <a:spLocks noChangeArrowheads="1"/>
          </p:cNvSpPr>
          <p:nvPr/>
        </p:nvSpPr>
        <p:spPr bwMode="auto">
          <a:xfrm>
            <a:off x="3365500" y="6583363"/>
            <a:ext cx="2427288" cy="2143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EAEAEA"/>
                </a:solidFill>
              </a:rPr>
              <a:t>© Copyright 2000 TASC, Inc. All Rights Reserved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10" name="Rectangle 1886"/>
          <p:cNvSpPr>
            <a:spLocks noChangeArrowheads="1"/>
          </p:cNvSpPr>
          <p:nvPr/>
        </p:nvSpPr>
        <p:spPr bwMode="auto">
          <a:xfrm>
            <a:off x="603250" y="6364288"/>
            <a:ext cx="2679369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>
                <a:latin typeface="Arial Rounded MT Bold" charset="0"/>
              </a:rPr>
              <a:t>John A. Zachman, Zachman International</a:t>
            </a:r>
          </a:p>
        </p:txBody>
      </p:sp>
      <p:sp>
        <p:nvSpPr>
          <p:cNvPr id="79313" name="Rectangle 1489"/>
          <p:cNvSpPr>
            <a:spLocks noChangeArrowheads="1"/>
          </p:cNvSpPr>
          <p:nvPr/>
        </p:nvSpPr>
        <p:spPr bwMode="auto">
          <a:xfrm>
            <a:off x="1651000" y="727075"/>
            <a:ext cx="6872288" cy="3444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4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</a:endParaRPr>
          </a:p>
        </p:txBody>
      </p:sp>
      <p:sp>
        <p:nvSpPr>
          <p:cNvPr id="79314" name="Rectangle 1490"/>
          <p:cNvSpPr>
            <a:spLocks noChangeArrowheads="1"/>
          </p:cNvSpPr>
          <p:nvPr/>
        </p:nvSpPr>
        <p:spPr bwMode="auto">
          <a:xfrm>
            <a:off x="571500" y="719138"/>
            <a:ext cx="1081088" cy="5284787"/>
          </a:xfrm>
          <a:prstGeom prst="rect">
            <a:avLst/>
          </a:prstGeom>
          <a:solidFill>
            <a:srgbClr val="CC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latin typeface="Times New Roman" charset="0"/>
            </a:endParaRPr>
          </a:p>
        </p:txBody>
      </p:sp>
      <p:sp>
        <p:nvSpPr>
          <p:cNvPr id="79315" name="Rectangle 1491"/>
          <p:cNvSpPr>
            <a:spLocks noChangeArrowheads="1"/>
          </p:cNvSpPr>
          <p:nvPr/>
        </p:nvSpPr>
        <p:spPr bwMode="auto">
          <a:xfrm>
            <a:off x="561975" y="6015038"/>
            <a:ext cx="7975600" cy="306387"/>
          </a:xfrm>
          <a:prstGeom prst="rect">
            <a:avLst/>
          </a:prstGeom>
          <a:solidFill>
            <a:srgbClr val="FF81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4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</a:endParaRPr>
          </a:p>
        </p:txBody>
      </p:sp>
      <p:sp>
        <p:nvSpPr>
          <p:cNvPr id="79316" name="Rectangle 1492"/>
          <p:cNvSpPr>
            <a:spLocks noChangeArrowheads="1"/>
          </p:cNvSpPr>
          <p:nvPr/>
        </p:nvSpPr>
        <p:spPr bwMode="auto">
          <a:xfrm>
            <a:off x="1926034" y="6030457"/>
            <a:ext cx="60272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/>
              <a:t>DATA </a:t>
            </a:r>
            <a:endParaRPr lang="en-US" sz="700" b="1"/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b="1"/>
              <a:t>Implementation</a:t>
            </a:r>
          </a:p>
        </p:txBody>
      </p:sp>
      <p:sp>
        <p:nvSpPr>
          <p:cNvPr id="79317" name="Rectangle 1493"/>
          <p:cNvSpPr>
            <a:spLocks noChangeArrowheads="1"/>
          </p:cNvSpPr>
          <p:nvPr/>
        </p:nvSpPr>
        <p:spPr bwMode="auto">
          <a:xfrm>
            <a:off x="2051026" y="701675"/>
            <a:ext cx="300087" cy="38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/>
              <a:t>DATA</a:t>
            </a:r>
            <a:endParaRPr lang="en-US" sz="900" b="1"/>
          </a:p>
          <a:p>
            <a:pPr algn="ctr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i="1"/>
              <a:t>What</a:t>
            </a:r>
          </a:p>
        </p:txBody>
      </p:sp>
      <p:sp>
        <p:nvSpPr>
          <p:cNvPr id="79318" name="Rectangle 1494"/>
          <p:cNvSpPr>
            <a:spLocks noChangeArrowheads="1"/>
          </p:cNvSpPr>
          <p:nvPr/>
        </p:nvSpPr>
        <p:spPr bwMode="auto">
          <a:xfrm>
            <a:off x="3050123" y="701675"/>
            <a:ext cx="592654" cy="38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/>
              <a:t>FUNCTION</a:t>
            </a:r>
            <a:endParaRPr lang="en-US" sz="900" b="1"/>
          </a:p>
          <a:p>
            <a:pPr algn="ctr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i="1"/>
              <a:t>How</a:t>
            </a:r>
          </a:p>
        </p:txBody>
      </p:sp>
      <p:sp>
        <p:nvSpPr>
          <p:cNvPr id="79319" name="Rectangle 1495"/>
          <p:cNvSpPr>
            <a:spLocks noChangeArrowheads="1"/>
          </p:cNvSpPr>
          <p:nvPr/>
        </p:nvSpPr>
        <p:spPr bwMode="auto">
          <a:xfrm>
            <a:off x="4207198" y="701675"/>
            <a:ext cx="589905" cy="38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/>
              <a:t>NETWORK</a:t>
            </a:r>
            <a:endParaRPr lang="en-US" sz="900" b="1"/>
          </a:p>
          <a:p>
            <a:pPr algn="ctr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i="1"/>
              <a:t>Where</a:t>
            </a:r>
          </a:p>
        </p:txBody>
      </p:sp>
      <p:sp>
        <p:nvSpPr>
          <p:cNvPr id="79323" name="Rectangle 1499"/>
          <p:cNvSpPr>
            <a:spLocks noChangeArrowheads="1"/>
          </p:cNvSpPr>
          <p:nvPr/>
        </p:nvSpPr>
        <p:spPr bwMode="auto">
          <a:xfrm>
            <a:off x="1719263" y="4030663"/>
            <a:ext cx="1076324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Physical Data Model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Database Inventory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Physical Dimensional Model</a:t>
            </a:r>
            <a:endParaRPr lang="en-US" sz="1000" dirty="0"/>
          </a:p>
        </p:txBody>
      </p:sp>
      <p:sp>
        <p:nvSpPr>
          <p:cNvPr id="79326" name="Rectangle 1502"/>
          <p:cNvSpPr>
            <a:spLocks noChangeArrowheads="1"/>
          </p:cNvSpPr>
          <p:nvPr/>
        </p:nvSpPr>
        <p:spPr bwMode="auto">
          <a:xfrm>
            <a:off x="1724024" y="3052762"/>
            <a:ext cx="107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Logical </a:t>
            </a:r>
            <a:r>
              <a:rPr lang="en-US" sz="1000" dirty="0"/>
              <a:t>Data </a:t>
            </a:r>
            <a:r>
              <a:rPr lang="en-US" sz="1000" dirty="0" smtClean="0"/>
              <a:t>Model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Logical Dimensional Model</a:t>
            </a:r>
            <a:endParaRPr lang="en-US" sz="1000" dirty="0"/>
          </a:p>
        </p:txBody>
      </p:sp>
      <p:sp>
        <p:nvSpPr>
          <p:cNvPr id="79329" name="Rectangle 1505"/>
          <p:cNvSpPr>
            <a:spLocks noChangeArrowheads="1"/>
          </p:cNvSpPr>
          <p:nvPr/>
        </p:nvSpPr>
        <p:spPr bwMode="auto">
          <a:xfrm>
            <a:off x="1719263" y="2063750"/>
            <a:ext cx="10763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/>
              <a:t>Conceptual Data Model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/>
              <a:t>Information Model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/>
              <a:t>Semantic Model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/>
              <a:t>Fact and Dimension Matrix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/>
              <a:t>Interface Data Requirements Document</a:t>
            </a:r>
            <a:endParaRPr lang="en-US" sz="800" dirty="0"/>
          </a:p>
        </p:txBody>
      </p:sp>
      <p:sp>
        <p:nvSpPr>
          <p:cNvPr id="79331" name="Rectangle 1507"/>
          <p:cNvSpPr>
            <a:spLocks noChangeArrowheads="1"/>
          </p:cNvSpPr>
          <p:nvPr/>
        </p:nvSpPr>
        <p:spPr bwMode="auto">
          <a:xfrm>
            <a:off x="1657350" y="1098550"/>
            <a:ext cx="101758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/>
              <a:t>Resource Type</a:t>
            </a:r>
            <a:endParaRPr lang="en-US" sz="900" i="1" dirty="0"/>
          </a:p>
        </p:txBody>
      </p:sp>
      <p:sp>
        <p:nvSpPr>
          <p:cNvPr id="79333" name="Rectangle 1509"/>
          <p:cNvSpPr>
            <a:spLocks noChangeArrowheads="1"/>
          </p:cNvSpPr>
          <p:nvPr/>
        </p:nvSpPr>
        <p:spPr bwMode="auto">
          <a:xfrm>
            <a:off x="2854325" y="1077912"/>
            <a:ext cx="108426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Line of Business Profile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Program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Service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Program Profile</a:t>
            </a:r>
          </a:p>
        </p:txBody>
      </p:sp>
      <p:sp>
        <p:nvSpPr>
          <p:cNvPr id="79336" name="Rectangle 1512"/>
          <p:cNvSpPr>
            <a:spLocks noChangeArrowheads="1"/>
          </p:cNvSpPr>
          <p:nvPr/>
        </p:nvSpPr>
        <p:spPr bwMode="auto">
          <a:xfrm>
            <a:off x="2854325" y="3047999"/>
            <a:ext cx="10842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System Functional Requirements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Systems Architecture Document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Logical Application Design Document</a:t>
            </a:r>
            <a:endParaRPr lang="en-US" sz="1000" dirty="0"/>
          </a:p>
        </p:txBody>
      </p:sp>
      <p:sp>
        <p:nvSpPr>
          <p:cNvPr id="79339" name="Rectangle 1515"/>
          <p:cNvSpPr>
            <a:spLocks noChangeArrowheads="1"/>
          </p:cNvSpPr>
          <p:nvPr/>
        </p:nvSpPr>
        <p:spPr bwMode="auto">
          <a:xfrm>
            <a:off x="2854325" y="4030663"/>
            <a:ext cx="114141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Physical Application Design Document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Application Implementation Document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Application Inventory</a:t>
            </a:r>
          </a:p>
        </p:txBody>
      </p:sp>
      <p:sp>
        <p:nvSpPr>
          <p:cNvPr id="79343" name="Rectangle 1519"/>
          <p:cNvSpPr>
            <a:spLocks noChangeArrowheads="1"/>
          </p:cNvSpPr>
          <p:nvPr/>
        </p:nvSpPr>
        <p:spPr bwMode="auto">
          <a:xfrm>
            <a:off x="3121421" y="6030457"/>
            <a:ext cx="60272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/>
              <a:t>FUNCTION</a:t>
            </a:r>
            <a:endParaRPr lang="en-US" sz="700" b="1"/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b="1"/>
              <a:t>Implementation</a:t>
            </a:r>
          </a:p>
        </p:txBody>
      </p:sp>
      <p:sp>
        <p:nvSpPr>
          <p:cNvPr id="79344" name="Rectangle 1520"/>
          <p:cNvSpPr>
            <a:spLocks noChangeArrowheads="1"/>
          </p:cNvSpPr>
          <p:nvPr/>
        </p:nvSpPr>
        <p:spPr bwMode="auto">
          <a:xfrm>
            <a:off x="2854325" y="2063750"/>
            <a:ext cx="108426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/>
              <a:t>Service Life Cycle Model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/>
              <a:t>Business Function Model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/>
              <a:t>Accountability Model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/>
              <a:t>Service Profile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/>
              <a:t>Business Process Model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/>
              <a:t>SOA Service Description Profile</a:t>
            </a:r>
            <a:endParaRPr lang="en-US" sz="800" dirty="0"/>
          </a:p>
        </p:txBody>
      </p:sp>
      <p:sp>
        <p:nvSpPr>
          <p:cNvPr id="79346" name="Rectangle 1522"/>
          <p:cNvSpPr>
            <a:spLocks noChangeArrowheads="1"/>
          </p:cNvSpPr>
          <p:nvPr/>
        </p:nvSpPr>
        <p:spPr bwMode="auto">
          <a:xfrm>
            <a:off x="3995739" y="1098550"/>
            <a:ext cx="108426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Location Type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Geographical Area Type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dirty="0" smtClean="0"/>
          </a:p>
        </p:txBody>
      </p:sp>
      <p:sp>
        <p:nvSpPr>
          <p:cNvPr id="79349" name="Rectangle 1525"/>
          <p:cNvSpPr>
            <a:spLocks noChangeArrowheads="1"/>
          </p:cNvSpPr>
          <p:nvPr/>
        </p:nvSpPr>
        <p:spPr bwMode="auto">
          <a:xfrm>
            <a:off x="3995738" y="2062162"/>
            <a:ext cx="10842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Business Network Model</a:t>
            </a:r>
            <a:endParaRPr lang="en-US" sz="1000" dirty="0"/>
          </a:p>
        </p:txBody>
      </p:sp>
      <p:sp>
        <p:nvSpPr>
          <p:cNvPr id="79351" name="Rectangle 1527"/>
          <p:cNvSpPr>
            <a:spLocks noChangeArrowheads="1"/>
          </p:cNvSpPr>
          <p:nvPr/>
        </p:nvSpPr>
        <p:spPr bwMode="auto">
          <a:xfrm>
            <a:off x="3995739" y="3052763"/>
            <a:ext cx="108426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/>
              <a:t>Infrastructure Component Placement Diagram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/>
              <a:t>Infrastructure Pattern Match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/>
              <a:t>Logical application Deployment Model</a:t>
            </a:r>
            <a:endParaRPr lang="en-US" sz="800" dirty="0"/>
          </a:p>
        </p:txBody>
      </p:sp>
      <p:sp>
        <p:nvSpPr>
          <p:cNvPr id="79353" name="Rectangle 1529"/>
          <p:cNvSpPr>
            <a:spLocks noChangeArrowheads="1"/>
          </p:cNvSpPr>
          <p:nvPr/>
        </p:nvSpPr>
        <p:spPr bwMode="auto">
          <a:xfrm>
            <a:off x="3995738" y="4030663"/>
            <a:ext cx="10842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Physical Deployment Model</a:t>
            </a:r>
            <a:endParaRPr lang="en-US" sz="1000" dirty="0"/>
          </a:p>
        </p:txBody>
      </p:sp>
      <p:sp>
        <p:nvSpPr>
          <p:cNvPr id="79357" name="Rectangle 1533"/>
          <p:cNvSpPr>
            <a:spLocks noChangeArrowheads="1"/>
          </p:cNvSpPr>
          <p:nvPr/>
        </p:nvSpPr>
        <p:spPr bwMode="auto">
          <a:xfrm>
            <a:off x="4242196" y="6030457"/>
            <a:ext cx="60272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/>
              <a:t>NETWORK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b="1"/>
              <a:t>Implementation</a:t>
            </a:r>
          </a:p>
        </p:txBody>
      </p:sp>
      <p:sp>
        <p:nvSpPr>
          <p:cNvPr id="79484" name="Rectangle 1660"/>
          <p:cNvSpPr>
            <a:spLocks noChangeArrowheads="1"/>
          </p:cNvSpPr>
          <p:nvPr/>
        </p:nvSpPr>
        <p:spPr bwMode="auto">
          <a:xfrm>
            <a:off x="7538646" y="701675"/>
            <a:ext cx="734210" cy="38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/>
              <a:t>MOTIVATION</a:t>
            </a:r>
            <a:endParaRPr lang="en-US" sz="900" b="1"/>
          </a:p>
          <a:p>
            <a:pPr algn="ctr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i="1"/>
              <a:t>Why</a:t>
            </a:r>
          </a:p>
        </p:txBody>
      </p:sp>
      <p:sp>
        <p:nvSpPr>
          <p:cNvPr id="79485" name="Rectangle 1661"/>
          <p:cNvSpPr>
            <a:spLocks noChangeArrowheads="1"/>
          </p:cNvSpPr>
          <p:nvPr/>
        </p:nvSpPr>
        <p:spPr bwMode="auto">
          <a:xfrm rot="21540000">
            <a:off x="6639637" y="691853"/>
            <a:ext cx="311314" cy="38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/>
              <a:t>TIME</a:t>
            </a:r>
            <a:endParaRPr lang="en-US" sz="900" b="1"/>
          </a:p>
          <a:p>
            <a:pPr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i="1"/>
              <a:t>When</a:t>
            </a:r>
          </a:p>
        </p:txBody>
      </p:sp>
      <p:sp>
        <p:nvSpPr>
          <p:cNvPr id="79486" name="Rectangle 1662"/>
          <p:cNvSpPr>
            <a:spLocks noChangeArrowheads="1"/>
          </p:cNvSpPr>
          <p:nvPr/>
        </p:nvSpPr>
        <p:spPr bwMode="auto">
          <a:xfrm>
            <a:off x="5461335" y="701675"/>
            <a:ext cx="423193" cy="38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/>
              <a:t>PEOPLE</a:t>
            </a:r>
            <a:endParaRPr lang="en-US" sz="900" b="1"/>
          </a:p>
          <a:p>
            <a:pPr algn="ctr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i="1"/>
              <a:t>Who</a:t>
            </a:r>
          </a:p>
        </p:txBody>
      </p:sp>
      <p:sp>
        <p:nvSpPr>
          <p:cNvPr id="79493" name="Rectangle 1669"/>
          <p:cNvSpPr>
            <a:spLocks noChangeArrowheads="1"/>
          </p:cNvSpPr>
          <p:nvPr/>
        </p:nvSpPr>
        <p:spPr bwMode="auto">
          <a:xfrm>
            <a:off x="7439025" y="3052763"/>
            <a:ext cx="11017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Supplementary Specification</a:t>
            </a:r>
            <a:endParaRPr lang="en-US" sz="1000" dirty="0"/>
          </a:p>
        </p:txBody>
      </p:sp>
      <p:sp>
        <p:nvSpPr>
          <p:cNvPr id="79496" name="Rectangle 1672"/>
          <p:cNvSpPr>
            <a:spLocks noChangeArrowheads="1"/>
          </p:cNvSpPr>
          <p:nvPr/>
        </p:nvSpPr>
        <p:spPr bwMode="auto">
          <a:xfrm>
            <a:off x="7439025" y="1077913"/>
            <a:ext cx="108108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Goal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Need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Mandate (Program)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Strategy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Target Group / Need Cross</a:t>
            </a:r>
            <a:endParaRPr lang="en-US" sz="1000" dirty="0"/>
          </a:p>
        </p:txBody>
      </p:sp>
      <p:sp>
        <p:nvSpPr>
          <p:cNvPr id="79498" name="Rectangle 1674"/>
          <p:cNvSpPr>
            <a:spLocks noChangeArrowheads="1"/>
          </p:cNvSpPr>
          <p:nvPr/>
        </p:nvSpPr>
        <p:spPr bwMode="auto">
          <a:xfrm>
            <a:off x="6286500" y="1077913"/>
            <a:ext cx="5641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Event Type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Cycle type</a:t>
            </a:r>
          </a:p>
        </p:txBody>
      </p:sp>
      <p:sp>
        <p:nvSpPr>
          <p:cNvPr id="79500" name="Rectangle 1676"/>
          <p:cNvSpPr>
            <a:spLocks noChangeArrowheads="1"/>
          </p:cNvSpPr>
          <p:nvPr/>
        </p:nvSpPr>
        <p:spPr bwMode="auto">
          <a:xfrm>
            <a:off x="6286500" y="3052762"/>
            <a:ext cx="10858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Logical Operating Schedule and States</a:t>
            </a:r>
            <a:endParaRPr lang="en-US" sz="1000" dirty="0"/>
          </a:p>
        </p:txBody>
      </p:sp>
      <p:sp>
        <p:nvSpPr>
          <p:cNvPr id="79503" name="Rectangle 1679"/>
          <p:cNvSpPr>
            <a:spLocks noChangeArrowheads="1"/>
          </p:cNvSpPr>
          <p:nvPr/>
        </p:nvSpPr>
        <p:spPr bwMode="auto">
          <a:xfrm>
            <a:off x="6286500" y="4030663"/>
            <a:ext cx="108585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Centralized Schedule</a:t>
            </a:r>
            <a:endParaRPr lang="en-US" sz="1000" dirty="0"/>
          </a:p>
        </p:txBody>
      </p:sp>
      <p:sp>
        <p:nvSpPr>
          <p:cNvPr id="79509" name="Rectangle 1685"/>
          <p:cNvSpPr>
            <a:spLocks noChangeArrowheads="1"/>
          </p:cNvSpPr>
          <p:nvPr/>
        </p:nvSpPr>
        <p:spPr bwMode="auto">
          <a:xfrm>
            <a:off x="6526609" y="6030457"/>
            <a:ext cx="60272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/>
              <a:t>SCHEDULE</a:t>
            </a:r>
            <a:endParaRPr lang="en-US" sz="700" b="1"/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b="1"/>
              <a:t>Implementation</a:t>
            </a:r>
          </a:p>
        </p:txBody>
      </p:sp>
      <p:sp>
        <p:nvSpPr>
          <p:cNvPr id="79510" name="Rectangle 1686"/>
          <p:cNvSpPr>
            <a:spLocks noChangeArrowheads="1"/>
          </p:cNvSpPr>
          <p:nvPr/>
        </p:nvSpPr>
        <p:spPr bwMode="auto">
          <a:xfrm>
            <a:off x="6286500" y="2063750"/>
            <a:ext cx="1085850" cy="476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State Transition Diagram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Business Scenario</a:t>
            </a:r>
            <a:endParaRPr lang="en-US" sz="1000" dirty="0"/>
          </a:p>
        </p:txBody>
      </p:sp>
      <p:sp>
        <p:nvSpPr>
          <p:cNvPr id="79512" name="Rectangle 1688"/>
          <p:cNvSpPr>
            <a:spLocks noChangeArrowheads="1"/>
          </p:cNvSpPr>
          <p:nvPr/>
        </p:nvSpPr>
        <p:spPr bwMode="auto">
          <a:xfrm>
            <a:off x="5156200" y="1077913"/>
            <a:ext cx="10683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Party Type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Role Type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Target Group Type</a:t>
            </a:r>
            <a:endParaRPr lang="en-US" sz="1000" dirty="0"/>
          </a:p>
        </p:txBody>
      </p:sp>
      <p:sp>
        <p:nvSpPr>
          <p:cNvPr id="79515" name="Rectangle 1691"/>
          <p:cNvSpPr>
            <a:spLocks noChangeArrowheads="1"/>
          </p:cNvSpPr>
          <p:nvPr/>
        </p:nvSpPr>
        <p:spPr bwMode="auto">
          <a:xfrm>
            <a:off x="5156200" y="2063750"/>
            <a:ext cx="10683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Governance Model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Organizational Chart</a:t>
            </a:r>
            <a:endParaRPr lang="en-US" sz="1000" dirty="0"/>
          </a:p>
        </p:txBody>
      </p:sp>
      <p:sp>
        <p:nvSpPr>
          <p:cNvPr id="79517" name="Rectangle 1693"/>
          <p:cNvSpPr>
            <a:spLocks noChangeArrowheads="1"/>
          </p:cNvSpPr>
          <p:nvPr/>
        </p:nvSpPr>
        <p:spPr bwMode="auto">
          <a:xfrm>
            <a:off x="5156200" y="3052763"/>
            <a:ext cx="106838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Functional Group – Application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Component Cross-Reference</a:t>
            </a:r>
          </a:p>
        </p:txBody>
      </p:sp>
      <p:sp>
        <p:nvSpPr>
          <p:cNvPr id="79519" name="Rectangle 1695"/>
          <p:cNvSpPr>
            <a:spLocks noChangeArrowheads="1"/>
          </p:cNvSpPr>
          <p:nvPr/>
        </p:nvSpPr>
        <p:spPr bwMode="auto">
          <a:xfrm>
            <a:off x="5156201" y="4030662"/>
            <a:ext cx="10683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User Interface Design</a:t>
            </a:r>
            <a:endParaRPr lang="en-US" sz="1000" dirty="0"/>
          </a:p>
        </p:txBody>
      </p:sp>
      <p:sp>
        <p:nvSpPr>
          <p:cNvPr id="79523" name="Rectangle 1699"/>
          <p:cNvSpPr>
            <a:spLocks noChangeArrowheads="1"/>
          </p:cNvSpPr>
          <p:nvPr/>
        </p:nvSpPr>
        <p:spPr bwMode="auto">
          <a:xfrm>
            <a:off x="5335240" y="6030457"/>
            <a:ext cx="75661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/>
              <a:t>ORGANIZATION</a:t>
            </a:r>
            <a:endParaRPr lang="en-US" sz="700" b="1"/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b="1"/>
              <a:t>Implementation</a:t>
            </a:r>
          </a:p>
        </p:txBody>
      </p:sp>
      <p:sp>
        <p:nvSpPr>
          <p:cNvPr id="79711" name="Rectangle 1887"/>
          <p:cNvSpPr>
            <a:spLocks noChangeArrowheads="1"/>
          </p:cNvSpPr>
          <p:nvPr/>
        </p:nvSpPr>
        <p:spPr bwMode="auto">
          <a:xfrm>
            <a:off x="7644209" y="6030457"/>
            <a:ext cx="60272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/>
              <a:t>STRATEGY</a:t>
            </a:r>
            <a:endParaRPr lang="en-US" sz="700" b="1"/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b="1"/>
              <a:t>Implementation</a:t>
            </a:r>
          </a:p>
        </p:txBody>
      </p:sp>
      <p:sp>
        <p:nvSpPr>
          <p:cNvPr id="79712" name="Rectangle 1888"/>
          <p:cNvSpPr>
            <a:spLocks noChangeArrowheads="1"/>
          </p:cNvSpPr>
          <p:nvPr/>
        </p:nvSpPr>
        <p:spPr bwMode="auto">
          <a:xfrm>
            <a:off x="7439025" y="2063750"/>
            <a:ext cx="108108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Service Objectives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Performance Matrix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Business Rule Source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Business Rule Profile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Program Logic Model</a:t>
            </a:r>
            <a:endParaRPr lang="en-US" sz="1000" dirty="0"/>
          </a:p>
        </p:txBody>
      </p:sp>
      <p:sp>
        <p:nvSpPr>
          <p:cNvPr id="79730" name="Line 1906"/>
          <p:cNvSpPr>
            <a:spLocks noChangeShapeType="1"/>
          </p:cNvSpPr>
          <p:nvPr/>
        </p:nvSpPr>
        <p:spPr bwMode="auto">
          <a:xfrm flipV="1">
            <a:off x="5080000" y="730250"/>
            <a:ext cx="0" cy="5597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4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</a:endParaRPr>
          </a:p>
        </p:txBody>
      </p:sp>
      <p:sp>
        <p:nvSpPr>
          <p:cNvPr id="79731" name="Rectangle 1907"/>
          <p:cNvSpPr>
            <a:spLocks noChangeArrowheads="1"/>
          </p:cNvSpPr>
          <p:nvPr/>
        </p:nvSpPr>
        <p:spPr bwMode="auto">
          <a:xfrm>
            <a:off x="568325" y="720725"/>
            <a:ext cx="7959725" cy="55991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4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</a:endParaRPr>
          </a:p>
        </p:txBody>
      </p:sp>
      <p:sp>
        <p:nvSpPr>
          <p:cNvPr id="79732" name="Line 1908"/>
          <p:cNvSpPr>
            <a:spLocks noChangeShapeType="1"/>
          </p:cNvSpPr>
          <p:nvPr/>
        </p:nvSpPr>
        <p:spPr bwMode="auto">
          <a:xfrm flipV="1">
            <a:off x="1644650" y="722313"/>
            <a:ext cx="0" cy="560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4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</a:endParaRPr>
          </a:p>
        </p:txBody>
      </p:sp>
      <p:sp>
        <p:nvSpPr>
          <p:cNvPr id="79733" name="Line 1909"/>
          <p:cNvSpPr>
            <a:spLocks noChangeShapeType="1"/>
          </p:cNvSpPr>
          <p:nvPr/>
        </p:nvSpPr>
        <p:spPr bwMode="auto">
          <a:xfrm flipV="1">
            <a:off x="2795588" y="725488"/>
            <a:ext cx="0" cy="560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4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</a:endParaRPr>
          </a:p>
        </p:txBody>
      </p:sp>
      <p:sp>
        <p:nvSpPr>
          <p:cNvPr id="79734" name="Line 1910"/>
          <p:cNvSpPr>
            <a:spLocks noChangeShapeType="1"/>
          </p:cNvSpPr>
          <p:nvPr/>
        </p:nvSpPr>
        <p:spPr bwMode="auto">
          <a:xfrm flipV="1">
            <a:off x="3938588" y="731838"/>
            <a:ext cx="0" cy="5599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4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</a:endParaRPr>
          </a:p>
        </p:txBody>
      </p:sp>
      <p:sp>
        <p:nvSpPr>
          <p:cNvPr id="79735" name="Line 1911"/>
          <p:cNvSpPr>
            <a:spLocks noChangeShapeType="1"/>
          </p:cNvSpPr>
          <p:nvPr/>
        </p:nvSpPr>
        <p:spPr bwMode="auto">
          <a:xfrm flipV="1">
            <a:off x="566738" y="1065213"/>
            <a:ext cx="7961313" cy="7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4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</a:endParaRPr>
          </a:p>
        </p:txBody>
      </p:sp>
      <p:sp>
        <p:nvSpPr>
          <p:cNvPr id="79736" name="Line 1912"/>
          <p:cNvSpPr>
            <a:spLocks noChangeShapeType="1"/>
          </p:cNvSpPr>
          <p:nvPr/>
        </p:nvSpPr>
        <p:spPr bwMode="auto">
          <a:xfrm>
            <a:off x="566738" y="2039938"/>
            <a:ext cx="79533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4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</a:endParaRPr>
          </a:p>
        </p:txBody>
      </p:sp>
      <p:sp>
        <p:nvSpPr>
          <p:cNvPr id="79739" name="Line 1915"/>
          <p:cNvSpPr>
            <a:spLocks noChangeShapeType="1"/>
          </p:cNvSpPr>
          <p:nvPr/>
        </p:nvSpPr>
        <p:spPr bwMode="auto">
          <a:xfrm flipV="1">
            <a:off x="7372350" y="720725"/>
            <a:ext cx="0" cy="560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4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</a:endParaRPr>
          </a:p>
        </p:txBody>
      </p:sp>
      <p:sp>
        <p:nvSpPr>
          <p:cNvPr id="79740" name="Line 1916"/>
          <p:cNvSpPr>
            <a:spLocks noChangeShapeType="1"/>
          </p:cNvSpPr>
          <p:nvPr/>
        </p:nvSpPr>
        <p:spPr bwMode="auto">
          <a:xfrm flipV="1">
            <a:off x="6224588" y="728663"/>
            <a:ext cx="0" cy="5603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4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</a:endParaRPr>
          </a:p>
        </p:txBody>
      </p:sp>
      <p:sp>
        <p:nvSpPr>
          <p:cNvPr id="79741" name="Line 1917"/>
          <p:cNvSpPr>
            <a:spLocks noChangeShapeType="1"/>
          </p:cNvSpPr>
          <p:nvPr/>
        </p:nvSpPr>
        <p:spPr bwMode="auto">
          <a:xfrm>
            <a:off x="560388" y="4008438"/>
            <a:ext cx="7962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</a:endParaRPr>
          </a:p>
        </p:txBody>
      </p:sp>
      <p:sp>
        <p:nvSpPr>
          <p:cNvPr id="79742" name="Line 1918"/>
          <p:cNvSpPr>
            <a:spLocks noChangeShapeType="1"/>
          </p:cNvSpPr>
          <p:nvPr/>
        </p:nvSpPr>
        <p:spPr bwMode="auto">
          <a:xfrm>
            <a:off x="552450" y="6003925"/>
            <a:ext cx="79930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4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</a:endParaRPr>
          </a:p>
        </p:txBody>
      </p:sp>
      <p:sp>
        <p:nvSpPr>
          <p:cNvPr id="82073" name="Rectangle 1177"/>
          <p:cNvSpPr>
            <a:spLocks noChangeArrowheads="1"/>
          </p:cNvSpPr>
          <p:nvPr/>
        </p:nvSpPr>
        <p:spPr bwMode="auto">
          <a:xfrm>
            <a:off x="801026" y="1244600"/>
            <a:ext cx="583938" cy="476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/>
              <a:t>SCOPE</a:t>
            </a:r>
            <a:endParaRPr lang="en-US" sz="900"/>
          </a:p>
          <a:p>
            <a:pPr algn="ctr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i="1"/>
              <a:t>Planner</a:t>
            </a:r>
          </a:p>
        </p:txBody>
      </p:sp>
      <p:sp>
        <p:nvSpPr>
          <p:cNvPr id="82074" name="Rectangle 1178"/>
          <p:cNvSpPr>
            <a:spLocks noChangeArrowheads="1"/>
          </p:cNvSpPr>
          <p:nvPr/>
        </p:nvSpPr>
        <p:spPr bwMode="auto">
          <a:xfrm>
            <a:off x="773914" y="3181350"/>
            <a:ext cx="636574" cy="589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 dirty="0"/>
              <a:t>SYSTEM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 dirty="0"/>
              <a:t>MODEL</a:t>
            </a:r>
            <a:endParaRPr lang="en-US" sz="900" dirty="0"/>
          </a:p>
          <a:p>
            <a:pPr algn="ctr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i="1" dirty="0"/>
              <a:t>Designer</a:t>
            </a:r>
          </a:p>
        </p:txBody>
      </p:sp>
      <p:sp>
        <p:nvSpPr>
          <p:cNvPr id="82075" name="Rectangle 1179"/>
          <p:cNvSpPr>
            <a:spLocks noChangeArrowheads="1"/>
          </p:cNvSpPr>
          <p:nvPr/>
        </p:nvSpPr>
        <p:spPr bwMode="auto">
          <a:xfrm>
            <a:off x="589651" y="4168775"/>
            <a:ext cx="1006686" cy="75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 dirty="0"/>
              <a:t>TECHNOLOGY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 dirty="0"/>
              <a:t>CONSTRAINED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 dirty="0"/>
              <a:t>MODEL</a:t>
            </a:r>
            <a:endParaRPr lang="en-US" sz="900" dirty="0"/>
          </a:p>
          <a:p>
            <a:pPr algn="ctr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i="1" dirty="0"/>
              <a:t>Builder</a:t>
            </a:r>
          </a:p>
        </p:txBody>
      </p:sp>
      <p:sp>
        <p:nvSpPr>
          <p:cNvPr id="82076" name="Rectangle 1180"/>
          <p:cNvSpPr>
            <a:spLocks noChangeArrowheads="1"/>
          </p:cNvSpPr>
          <p:nvPr/>
        </p:nvSpPr>
        <p:spPr bwMode="auto">
          <a:xfrm>
            <a:off x="657079" y="5175250"/>
            <a:ext cx="886116" cy="75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/>
              <a:t>DETAILED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/>
              <a:t>REPRESEN-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/>
              <a:t>TATIONS</a:t>
            </a:r>
            <a:endParaRPr lang="en-US" sz="900"/>
          </a:p>
          <a:p>
            <a:pPr algn="ctr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i="1"/>
              <a:t>Subcontractor</a:t>
            </a:r>
          </a:p>
        </p:txBody>
      </p:sp>
      <p:sp>
        <p:nvSpPr>
          <p:cNvPr id="82077" name="Rectangle 1181"/>
          <p:cNvSpPr>
            <a:spLocks noChangeArrowheads="1"/>
          </p:cNvSpPr>
          <p:nvPr/>
        </p:nvSpPr>
        <p:spPr bwMode="auto">
          <a:xfrm>
            <a:off x="659389" y="2197100"/>
            <a:ext cx="865622" cy="589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 dirty="0"/>
              <a:t>ENTERPRISE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 dirty="0"/>
              <a:t>MODEL</a:t>
            </a:r>
            <a:r>
              <a:rPr lang="en-US" sz="900" dirty="0"/>
              <a:t> </a:t>
            </a:r>
          </a:p>
          <a:p>
            <a:pPr algn="ctr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i="1" dirty="0"/>
              <a:t>Owner</a:t>
            </a:r>
          </a:p>
        </p:txBody>
      </p:sp>
      <p:sp>
        <p:nvSpPr>
          <p:cNvPr id="82078" name="Rectangle 1182"/>
          <p:cNvSpPr>
            <a:spLocks noChangeArrowheads="1"/>
          </p:cNvSpPr>
          <p:nvPr/>
        </p:nvSpPr>
        <p:spPr bwMode="auto">
          <a:xfrm>
            <a:off x="998538" y="1811338"/>
            <a:ext cx="678721" cy="23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/>
              <a:t>contextual</a:t>
            </a:r>
          </a:p>
        </p:txBody>
      </p:sp>
      <p:sp>
        <p:nvSpPr>
          <p:cNvPr id="82079" name="Rectangle 1183"/>
          <p:cNvSpPr>
            <a:spLocks noChangeArrowheads="1"/>
          </p:cNvSpPr>
          <p:nvPr/>
        </p:nvSpPr>
        <p:spPr bwMode="auto">
          <a:xfrm>
            <a:off x="969963" y="2805113"/>
            <a:ext cx="702729" cy="23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/>
              <a:t>conceptual</a:t>
            </a:r>
          </a:p>
        </p:txBody>
      </p:sp>
      <p:sp>
        <p:nvSpPr>
          <p:cNvPr id="82080" name="Rectangle 1184"/>
          <p:cNvSpPr>
            <a:spLocks noChangeArrowheads="1"/>
          </p:cNvSpPr>
          <p:nvPr/>
        </p:nvSpPr>
        <p:spPr bwMode="auto">
          <a:xfrm>
            <a:off x="1176338" y="3787775"/>
            <a:ext cx="483731" cy="23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/>
              <a:t>logical</a:t>
            </a:r>
          </a:p>
        </p:txBody>
      </p:sp>
      <p:sp>
        <p:nvSpPr>
          <p:cNvPr id="82081" name="Rectangle 1185"/>
          <p:cNvSpPr>
            <a:spLocks noChangeArrowheads="1"/>
          </p:cNvSpPr>
          <p:nvPr/>
        </p:nvSpPr>
        <p:spPr bwMode="auto">
          <a:xfrm>
            <a:off x="1104900" y="4794250"/>
            <a:ext cx="557845" cy="23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/>
              <a:t>physical</a:t>
            </a:r>
          </a:p>
        </p:txBody>
      </p:sp>
      <p:sp>
        <p:nvSpPr>
          <p:cNvPr id="82082" name="Rectangle 1186"/>
          <p:cNvSpPr>
            <a:spLocks noChangeArrowheads="1"/>
          </p:cNvSpPr>
          <p:nvPr/>
        </p:nvSpPr>
        <p:spPr bwMode="auto">
          <a:xfrm>
            <a:off x="847725" y="5789613"/>
            <a:ext cx="856580" cy="23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/>
              <a:t>out-of-context</a:t>
            </a:r>
          </a:p>
        </p:txBody>
      </p:sp>
      <p:sp>
        <p:nvSpPr>
          <p:cNvPr id="82083" name="Rectangle 1187"/>
          <p:cNvSpPr>
            <a:spLocks noChangeArrowheads="1"/>
          </p:cNvSpPr>
          <p:nvPr/>
        </p:nvSpPr>
        <p:spPr bwMode="auto">
          <a:xfrm>
            <a:off x="689111" y="5970132"/>
            <a:ext cx="90487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/>
              <a:t>FUNCTIONING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/>
              <a:t>ENTERPRISE</a:t>
            </a:r>
          </a:p>
        </p:txBody>
      </p:sp>
      <p:sp>
        <p:nvSpPr>
          <p:cNvPr id="82113" name="Rectangle 1217"/>
          <p:cNvSpPr>
            <a:spLocks noChangeArrowheads="1"/>
          </p:cNvSpPr>
          <p:nvPr/>
        </p:nvSpPr>
        <p:spPr bwMode="auto">
          <a:xfrm>
            <a:off x="517525" y="873125"/>
            <a:ext cx="785234" cy="23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/>
              <a:t>perspectives</a:t>
            </a:r>
          </a:p>
        </p:txBody>
      </p:sp>
      <p:sp>
        <p:nvSpPr>
          <p:cNvPr id="82114" name="AutoShape 1218"/>
          <p:cNvSpPr>
            <a:spLocks noChangeArrowheads="1"/>
          </p:cNvSpPr>
          <p:nvPr/>
        </p:nvSpPr>
        <p:spPr bwMode="auto">
          <a:xfrm flipH="1" flipV="1">
            <a:off x="531813" y="741363"/>
            <a:ext cx="1111250" cy="328612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4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</a:endParaRPr>
          </a:p>
        </p:txBody>
      </p:sp>
      <p:sp>
        <p:nvSpPr>
          <p:cNvPr id="82115" name="Rectangle 1219"/>
          <p:cNvSpPr>
            <a:spLocks noChangeArrowheads="1"/>
          </p:cNvSpPr>
          <p:nvPr/>
        </p:nvSpPr>
        <p:spPr bwMode="auto">
          <a:xfrm>
            <a:off x="908050" y="700088"/>
            <a:ext cx="770412" cy="23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/>
              <a:t>abstractions</a:t>
            </a:r>
          </a:p>
        </p:txBody>
      </p:sp>
      <p:sp>
        <p:nvSpPr>
          <p:cNvPr id="79737" name="Line 1913"/>
          <p:cNvSpPr>
            <a:spLocks noChangeShapeType="1"/>
          </p:cNvSpPr>
          <p:nvPr/>
        </p:nvSpPr>
        <p:spPr bwMode="auto">
          <a:xfrm>
            <a:off x="557213" y="3035300"/>
            <a:ext cx="7974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4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</a:endParaRPr>
          </a:p>
        </p:txBody>
      </p:sp>
      <p:sp>
        <p:nvSpPr>
          <p:cNvPr id="718" name="Title 717"/>
          <p:cNvSpPr>
            <a:spLocks noGrp="1"/>
          </p:cNvSpPr>
          <p:nvPr>
            <p:ph type="title"/>
          </p:nvPr>
        </p:nvSpPr>
        <p:spPr>
          <a:xfrm>
            <a:off x="336550" y="0"/>
            <a:ext cx="8229600" cy="580042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Zachman</a:t>
            </a:r>
            <a:r>
              <a:rPr lang="en-US" sz="3600" dirty="0" smtClean="0"/>
              <a:t> Framework for PSRM</a:t>
            </a:r>
            <a:endParaRPr lang="en-US" sz="3600" dirty="0"/>
          </a:p>
        </p:txBody>
      </p:sp>
      <p:sp>
        <p:nvSpPr>
          <p:cNvPr id="719" name="Line 1917"/>
          <p:cNvSpPr>
            <a:spLocks noChangeShapeType="1"/>
          </p:cNvSpPr>
          <p:nvPr/>
        </p:nvSpPr>
        <p:spPr bwMode="auto">
          <a:xfrm>
            <a:off x="577850" y="5008562"/>
            <a:ext cx="7962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usiness Plan">
  <a:themeElements>
    <a:clrScheme name="Business Plan 1">
      <a:dk1>
        <a:srgbClr val="000000"/>
      </a:dk1>
      <a:lt1>
        <a:srgbClr val="EAEAEA"/>
      </a:lt1>
      <a:dk2>
        <a:srgbClr val="00763B"/>
      </a:dk2>
      <a:lt2>
        <a:srgbClr val="FFFFCC"/>
      </a:lt2>
      <a:accent1>
        <a:srgbClr val="CC6600"/>
      </a:accent1>
      <a:accent2>
        <a:srgbClr val="FF9900"/>
      </a:accent2>
      <a:accent3>
        <a:srgbClr val="AABDAF"/>
      </a:accent3>
      <a:accent4>
        <a:srgbClr val="C8C8C8"/>
      </a:accent4>
      <a:accent5>
        <a:srgbClr val="E2B8AA"/>
      </a:accent5>
      <a:accent6>
        <a:srgbClr val="E78A00"/>
      </a:accent6>
      <a:hlink>
        <a:srgbClr val="CC3300"/>
      </a:hlink>
      <a:folHlink>
        <a:srgbClr val="71BB96"/>
      </a:folHlink>
    </a:clrScheme>
    <a:fontScheme name="Business Pla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charset="0"/>
          </a:defRPr>
        </a:defPPr>
      </a:lstStyle>
    </a:lnDef>
  </a:objectDefaults>
  <a:extraClrSchemeLst>
    <a:extraClrScheme>
      <a:clrScheme name="Business Plan 1">
        <a:dk1>
          <a:srgbClr val="000000"/>
        </a:dk1>
        <a:lt1>
          <a:srgbClr val="EAEAEA"/>
        </a:lt1>
        <a:dk2>
          <a:srgbClr val="00763B"/>
        </a:dk2>
        <a:lt2>
          <a:srgbClr val="FFFFCC"/>
        </a:lt2>
        <a:accent1>
          <a:srgbClr val="CC6600"/>
        </a:accent1>
        <a:accent2>
          <a:srgbClr val="FF9900"/>
        </a:accent2>
        <a:accent3>
          <a:srgbClr val="AABDAF"/>
        </a:accent3>
        <a:accent4>
          <a:srgbClr val="C8C8C8"/>
        </a:accent4>
        <a:accent5>
          <a:srgbClr val="E2B8AA"/>
        </a:accent5>
        <a:accent6>
          <a:srgbClr val="E78A00"/>
        </a:accent6>
        <a:hlink>
          <a:srgbClr val="CC3300"/>
        </a:hlink>
        <a:folHlink>
          <a:srgbClr val="71BB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Plan 2">
        <a:dk1>
          <a:srgbClr val="000000"/>
        </a:dk1>
        <a:lt1>
          <a:srgbClr val="FFFFFF"/>
        </a:lt1>
        <a:dk2>
          <a:srgbClr val="006633"/>
        </a:dk2>
        <a:lt2>
          <a:srgbClr val="FFFFFF"/>
        </a:lt2>
        <a:accent1>
          <a:srgbClr val="009999"/>
        </a:accent1>
        <a:accent2>
          <a:srgbClr val="8263A2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755992"/>
        </a:accent6>
        <a:hlink>
          <a:srgbClr val="0665C6"/>
        </a:hlink>
        <a:folHlink>
          <a:srgbClr val="71BB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Plan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Plan 4">
        <a:dk1>
          <a:srgbClr val="271A0D"/>
        </a:dk1>
        <a:lt1>
          <a:srgbClr val="EAEAEA"/>
        </a:lt1>
        <a:dk2>
          <a:srgbClr val="996633"/>
        </a:dk2>
        <a:lt2>
          <a:srgbClr val="FFFFCC"/>
        </a:lt2>
        <a:accent1>
          <a:srgbClr val="CC6600"/>
        </a:accent1>
        <a:accent2>
          <a:srgbClr val="FF9900"/>
        </a:accent2>
        <a:accent3>
          <a:srgbClr val="CAB8AD"/>
        </a:accent3>
        <a:accent4>
          <a:srgbClr val="C8C8C8"/>
        </a:accent4>
        <a:accent5>
          <a:srgbClr val="E2B8AA"/>
        </a:accent5>
        <a:accent6>
          <a:srgbClr val="E78A00"/>
        </a:accent6>
        <a:hlink>
          <a:srgbClr val="CC3300"/>
        </a:hlink>
        <a:folHlink>
          <a:srgbClr val="CA956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Plan 5">
        <a:dk1>
          <a:srgbClr val="001428"/>
        </a:dk1>
        <a:lt1>
          <a:srgbClr val="DDDDDD"/>
        </a:lt1>
        <a:dk2>
          <a:srgbClr val="336699"/>
        </a:dk2>
        <a:lt2>
          <a:srgbClr val="CCFFCC"/>
        </a:lt2>
        <a:accent1>
          <a:srgbClr val="009999"/>
        </a:accent1>
        <a:accent2>
          <a:srgbClr val="8263A2"/>
        </a:accent2>
        <a:accent3>
          <a:srgbClr val="ADB8CA"/>
        </a:accent3>
        <a:accent4>
          <a:srgbClr val="BDBDBD"/>
        </a:accent4>
        <a:accent5>
          <a:srgbClr val="AACACA"/>
        </a:accent5>
        <a:accent6>
          <a:srgbClr val="755992"/>
        </a:accent6>
        <a:hlink>
          <a:srgbClr val="0665C6"/>
        </a:hlink>
        <a:folHlink>
          <a:srgbClr val="699BC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722</Words>
  <Application>Microsoft Macintosh PowerPoint</Application>
  <PresentationFormat>On-screen Show (4:3)</PresentationFormat>
  <Paragraphs>260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Business Plan</vt:lpstr>
      <vt:lpstr>OPS PSRM</vt:lpstr>
      <vt:lpstr>Slide 2</vt:lpstr>
      <vt:lpstr>Zachman Framework for PSRM</vt:lpstr>
    </vt:vector>
  </TitlesOfParts>
  <Company>IBM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Jim Amsden</dc:creator>
  <cp:lastModifiedBy>Jim Amsden</cp:lastModifiedBy>
  <cp:revision>3</cp:revision>
  <dcterms:created xsi:type="dcterms:W3CDTF">2010-08-18T14:21:28Z</dcterms:created>
  <dcterms:modified xsi:type="dcterms:W3CDTF">2010-08-18T14:54:03Z</dcterms:modified>
</cp:coreProperties>
</file>