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73" autoAdjust="0"/>
  </p:normalViewPr>
  <p:slideViewPr>
    <p:cSldViewPr>
      <p:cViewPr varScale="1">
        <p:scale>
          <a:sx n="142" d="100"/>
          <a:sy n="142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99884-AA30-4B2F-B802-D77F6AD14D4A}" type="datetimeFigureOut">
              <a:rPr lang="en-CA" smtClean="0"/>
              <a:t>12/2/11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E0FBF-D8A5-4DA4-B845-13A407182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81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MISA may not be able to generate the revenue needed to support operating costs,</a:t>
            </a:r>
            <a:r>
              <a:rPr lang="en-US" baseline="0" dirty="0" smtClean="0"/>
              <a:t> and existing environment may be insufficient</a:t>
            </a:r>
          </a:p>
          <a:p>
            <a:r>
              <a:rPr lang="en-US" baseline="0" dirty="0" smtClean="0"/>
              <a:t>Volunteer resources have not stepped forward – to provide and operate a sustained service</a:t>
            </a:r>
          </a:p>
          <a:p>
            <a:r>
              <a:rPr lang="en-US" baseline="0" dirty="0" smtClean="0"/>
              <a:t>Where does that support come from.</a:t>
            </a:r>
          </a:p>
          <a:p>
            <a:r>
              <a:rPr lang="en-US" baseline="0" dirty="0" smtClean="0"/>
              <a:t>Can’t pay for it, relying on volunteer, retirees, not a sustainable business model</a:t>
            </a:r>
          </a:p>
          <a:p>
            <a:r>
              <a:rPr lang="en-US" baseline="0" dirty="0" smtClean="0"/>
              <a:t>Need a more substantial set of services. </a:t>
            </a:r>
          </a:p>
          <a:p>
            <a:r>
              <a:rPr lang="en-US" baseline="0" dirty="0" smtClean="0"/>
              <a:t>Crossroad in terms of a business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E0FBF-D8A5-4DA4-B845-13A407182F2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4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Adel hasn’t see the tool. Pilot</a:t>
            </a:r>
            <a:r>
              <a:rPr lang="en-US" baseline="0" dirty="0" smtClean="0"/>
              <a:t> work products. </a:t>
            </a:r>
          </a:p>
          <a:p>
            <a:r>
              <a:rPr lang="en-US" baseline="0" dirty="0" smtClean="0"/>
              <a:t>Project is in </a:t>
            </a:r>
            <a:r>
              <a:rPr lang="en-US" baseline="0" dirty="0" err="1" smtClean="0"/>
              <a:t>wrapup</a:t>
            </a:r>
            <a:r>
              <a:rPr lang="en-US" baseline="0" dirty="0" smtClean="0"/>
              <a:t> mode – need to deliver the results to stakeholders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E0FBF-D8A5-4DA4-B845-13A407182F2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63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E0FBF-D8A5-4DA4-B845-13A407182F2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04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E0FBF-D8A5-4DA4-B845-13A407182F2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04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E0FBF-D8A5-4DA4-B845-13A407182F2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04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dirty="0" smtClean="0"/>
              <a:t>Can only become a standard with industry participation with</a:t>
            </a:r>
            <a:r>
              <a:rPr lang="en-CA" baseline="0" dirty="0" smtClean="0"/>
              <a:t> supporting products and services for training and consulting.</a:t>
            </a:r>
            <a:endParaRPr lang="en-CA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C68D29D-63A9-4189-833E-F2D230FB1F32}" type="slidenum">
              <a:rPr lang="en-CA" smtClean="0"/>
              <a:pPr eaLnBrk="1" hangingPunct="1"/>
              <a:t>10</a:t>
            </a:fld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Standards bodies won’t provide tools and services, but will establish marketplace for private and public sector to do so.</a:t>
            </a:r>
          </a:p>
          <a:p>
            <a:r>
              <a:rPr lang="en-US" dirty="0" smtClean="0"/>
              <a:t>Haven’t perused all funding opportunities. But need to determine what we’re trying to do to determine what</a:t>
            </a:r>
            <a:r>
              <a:rPr lang="en-US" baseline="0" dirty="0" smtClean="0"/>
              <a:t> funds are available</a:t>
            </a:r>
          </a:p>
          <a:p>
            <a:r>
              <a:rPr lang="en-US" baseline="0" dirty="0" smtClean="0"/>
              <a:t>Skip: another option: at a turning point requiring action, but one action is to stop, but deliberately seek another level of participation: government, other municipalities, etc. </a:t>
            </a:r>
          </a:p>
          <a:p>
            <a:r>
              <a:rPr lang="en-US" baseline="0" dirty="0" smtClean="0"/>
              <a:t>That is, go to a new kind of business model.</a:t>
            </a:r>
          </a:p>
          <a:p>
            <a:r>
              <a:rPr lang="en-US" baseline="0" dirty="0" smtClean="0"/>
              <a:t>Option 4 is operating cost only, no further development. </a:t>
            </a:r>
          </a:p>
          <a:p>
            <a:r>
              <a:rPr lang="en-US" baseline="0" dirty="0" smtClean="0"/>
              <a:t>Skip: development of standard is by volunteers participating in standards organization.</a:t>
            </a:r>
          </a:p>
          <a:p>
            <a:r>
              <a:rPr lang="en-US" baseline="0" dirty="0" smtClean="0"/>
              <a:t>Do the Retirees have the desire to contribute to option 2, 3, 4</a:t>
            </a:r>
          </a:p>
          <a:p>
            <a:r>
              <a:rPr lang="en-US" baseline="0" dirty="0" smtClean="0"/>
              <a:t>Without governance and standard, with supporting industry commitment, method and tool training – a non-starter</a:t>
            </a:r>
          </a:p>
          <a:p>
            <a:r>
              <a:rPr lang="en-US" baseline="0" dirty="0" smtClean="0"/>
              <a:t>Alan Toronto is evaluating SA as EA tool and MRM is a key part of this evaluation</a:t>
            </a:r>
          </a:p>
          <a:p>
            <a:r>
              <a:rPr lang="en-US" dirty="0" smtClean="0"/>
              <a:t>MISA should not be in the software business – developing a tools – maybe required to incubate</a:t>
            </a:r>
            <a:r>
              <a:rPr lang="en-US" baseline="0" dirty="0" smtClean="0"/>
              <a:t> new offerings because needed to get people on board for other offerings and services</a:t>
            </a:r>
          </a:p>
          <a:p>
            <a:r>
              <a:rPr lang="en-US" baseline="0" dirty="0" smtClean="0"/>
              <a:t>Skip would like option 3, but look for other contributors, public partners </a:t>
            </a:r>
            <a:r>
              <a:rPr lang="en-US" baseline="0" smtClean="0"/>
              <a:t>and sponsors.</a:t>
            </a:r>
          </a:p>
          <a:p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E0FBF-D8A5-4DA4-B845-13A407182F2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83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12/2/11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MRM Options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64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371600" y="271463"/>
            <a:ext cx="7083425" cy="719137"/>
          </a:xfrm>
        </p:spPr>
        <p:txBody>
          <a:bodyPr anchor="t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MRM Guiding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4824"/>
            <a:ext cx="8066088" cy="4174976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0"/>
              </a:spcBef>
              <a:spcAft>
                <a:spcPct val="0"/>
              </a:spcAft>
              <a:buFont typeface="Wingdings" pitchFamily="2" charset="2"/>
              <a:buAutoNum type="arabicPeriod"/>
            </a:pPr>
            <a:r>
              <a:rPr lang="en-US" sz="2000" b="1" i="1" dirty="0" smtClean="0"/>
              <a:t>Enable MRM to become a widely adopted standard for municipal services modeling;</a:t>
            </a:r>
          </a:p>
          <a:p>
            <a:pPr marL="514350" indent="-514350">
              <a:spcBef>
                <a:spcPct val="0"/>
              </a:spcBef>
              <a:spcAft>
                <a:spcPct val="0"/>
              </a:spcAft>
              <a:buFont typeface="Wingdings" pitchFamily="2" charset="2"/>
              <a:buAutoNum type="arabicPeriod"/>
            </a:pPr>
            <a:r>
              <a:rPr lang="en-US" sz="2000" b="1" i="1" dirty="0" smtClean="0"/>
              <a:t>Ownership remains with MISA/Canadian Public Sector;</a:t>
            </a:r>
          </a:p>
          <a:p>
            <a:pPr marL="514350" indent="-514350">
              <a:spcBef>
                <a:spcPct val="0"/>
              </a:spcBef>
              <a:spcAft>
                <a:spcPct val="0"/>
              </a:spcAft>
              <a:buFont typeface="Wingdings" pitchFamily="2" charset="2"/>
              <a:buAutoNum type="arabicPeriod"/>
            </a:pPr>
            <a:r>
              <a:rPr lang="en-US" sz="2000" b="1" i="1" dirty="0" smtClean="0"/>
              <a:t>Non-profit.  Available to municipalities at minimal cost;</a:t>
            </a:r>
          </a:p>
          <a:p>
            <a:pPr marL="514350" indent="-514350">
              <a:spcBef>
                <a:spcPct val="0"/>
              </a:spcBef>
              <a:spcAft>
                <a:spcPct val="0"/>
              </a:spcAft>
              <a:buFont typeface="Wingdings" pitchFamily="2" charset="2"/>
              <a:buAutoNum type="arabicPeriod"/>
            </a:pPr>
            <a:r>
              <a:rPr lang="en-US" sz="2000" b="1" i="1" dirty="0" smtClean="0"/>
              <a:t>Support initial participants to be successful in leading the pack and  demonstrating the value;</a:t>
            </a:r>
          </a:p>
          <a:p>
            <a:pPr marL="514350" indent="-514350">
              <a:spcBef>
                <a:spcPct val="0"/>
              </a:spcBef>
              <a:spcAft>
                <a:spcPct val="0"/>
              </a:spcAft>
              <a:buFont typeface="Wingdings" pitchFamily="2" charset="2"/>
              <a:buAutoNum type="arabicPeriod"/>
            </a:pPr>
            <a:r>
              <a:rPr lang="en-US" sz="2000" b="1" i="1" dirty="0" smtClean="0"/>
              <a:t>Provide same services regardless of the size of the municipality, but recognize the financial limitations and challenges of different municipalities;</a:t>
            </a:r>
          </a:p>
          <a:p>
            <a:pPr marL="514350" indent="-514350">
              <a:spcBef>
                <a:spcPct val="0"/>
              </a:spcBef>
              <a:spcAft>
                <a:spcPct val="0"/>
              </a:spcAft>
              <a:buFont typeface="Wingdings" pitchFamily="2" charset="2"/>
              <a:buAutoNum type="arabicPeriod"/>
            </a:pPr>
            <a:r>
              <a:rPr lang="en-US" sz="2000" b="1" i="1" dirty="0" smtClean="0"/>
              <a:t>Maintain alignment with other orders of government in Canada;</a:t>
            </a:r>
          </a:p>
          <a:p>
            <a:pPr marL="514350" indent="-514350">
              <a:spcBef>
                <a:spcPct val="0"/>
              </a:spcBef>
              <a:spcAft>
                <a:spcPct val="0"/>
              </a:spcAft>
              <a:buFont typeface="Wingdings" pitchFamily="2" charset="2"/>
              <a:buAutoNum type="arabicPeriod"/>
            </a:pPr>
            <a:r>
              <a:rPr lang="en-US" sz="2000" b="1" i="1" dirty="0" smtClean="0"/>
              <a:t>Admit and encourage private sector participation to develop complementary tools and services.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669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Consideration </a:t>
            </a:r>
            <a:r>
              <a:rPr lang="en-CA" smtClean="0"/>
              <a:t>of Options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61352330"/>
              </p:ext>
            </p:extLst>
          </p:nvPr>
        </p:nvGraphicFramePr>
        <p:xfrm>
          <a:off x="301625" y="1196752"/>
          <a:ext cx="850424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848"/>
                <a:gridCol w="1700848"/>
                <a:gridCol w="1700848"/>
                <a:gridCol w="1700848"/>
                <a:gridCol w="1700848"/>
              </a:tblGrid>
              <a:tr h="3600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Option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Option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Option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Option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Quick Description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Shut it Down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Ref. Model only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Ref. model and SA, not hosted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Ref. Model and</a:t>
                      </a:r>
                      <a:r>
                        <a:rPr lang="en-CA" sz="1200" baseline="0" dirty="0" smtClean="0"/>
                        <a:t> SA, hosted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Annual Costs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Zero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Minimal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Moderate</a:t>
                      </a:r>
                      <a:r>
                        <a:rPr lang="en-CA" sz="1200" baseline="0" dirty="0" smtClean="0"/>
                        <a:t> – some SA licences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Substantial – est. $75K annually; SA licences, hosting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Subscription</a:t>
                      </a:r>
                      <a:r>
                        <a:rPr lang="en-CA" sz="1200" baseline="0" dirty="0" smtClean="0"/>
                        <a:t> Fee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None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None or limited</a:t>
                      </a:r>
                      <a:r>
                        <a:rPr lang="en-CA" sz="1200" baseline="0" dirty="0" smtClean="0"/>
                        <a:t> – e.g. $1,000/year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$1,000 - $2,500 / year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$5,000+</a:t>
                      </a:r>
                      <a:r>
                        <a:rPr lang="en-CA" sz="1200" baseline="0" dirty="0" smtClean="0"/>
                        <a:t> / year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Human Resources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Zero/minimal – MISA Canada answer</a:t>
                      </a:r>
                      <a:r>
                        <a:rPr lang="en-CA" sz="1200" baseline="0" dirty="0" smtClean="0"/>
                        <a:t> questions, provide info.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Limited</a:t>
                      </a:r>
                      <a:r>
                        <a:rPr lang="en-CA" sz="1200" baseline="0" dirty="0" smtClean="0"/>
                        <a:t> – coordinate ongoing work (interest groups)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Moderate – same as #2 plus continued SA development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Significant – same as #3 plus support for hosting;</a:t>
                      </a:r>
                      <a:r>
                        <a:rPr lang="en-CA" sz="1200" baseline="0" dirty="0" smtClean="0"/>
                        <a:t> higher expectations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Advantages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 future resource</a:t>
                      </a:r>
                      <a:r>
                        <a:rPr lang="en-CA" sz="1200" baseline="0" dirty="0" smtClean="0"/>
                        <a:t> commitments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Limited resource and dollar commitments;</a:t>
                      </a:r>
                      <a:r>
                        <a:rPr lang="en-CA" sz="1200" baseline="0" dirty="0" smtClean="0"/>
                        <a:t> continue to develop core MRM asset (IP)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Reduced costs and resources (versus Option 4); continue to develop</a:t>
                      </a:r>
                      <a:r>
                        <a:rPr lang="en-CA" sz="1200" baseline="0" dirty="0" smtClean="0"/>
                        <a:t> both core IP asset and SA </a:t>
                      </a:r>
                      <a:r>
                        <a:rPr lang="en-CA" sz="1200" baseline="0" dirty="0" err="1" smtClean="0"/>
                        <a:t>impl</a:t>
                      </a:r>
                      <a:r>
                        <a:rPr lang="en-CA" sz="1200" baseline="0" dirty="0" smtClean="0"/>
                        <a:t>.  IBM partnership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Continuation of previously approved</a:t>
                      </a:r>
                      <a:r>
                        <a:rPr lang="en-CA" sz="1200" baseline="0" dirty="0" smtClean="0"/>
                        <a:t> approach.  SA Version could be successful and valuable.  IBM partnership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Disadvantages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Loss of credibility; fail to capitalize on valuable</a:t>
                      </a:r>
                      <a:r>
                        <a:rPr lang="en-CA" sz="1200" baseline="0" dirty="0" smtClean="0"/>
                        <a:t> asset that continues to generate interest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Loss of credibility;</a:t>
                      </a:r>
                      <a:r>
                        <a:rPr lang="en-CA" sz="1200" baseline="0" dirty="0" smtClean="0"/>
                        <a:t> lose investment in SA implementation; </a:t>
                      </a:r>
                      <a:r>
                        <a:rPr lang="en-CA" sz="1200" dirty="0" smtClean="0"/>
                        <a:t>Limitations on what can be done</a:t>
                      </a:r>
                      <a:r>
                        <a:rPr lang="en-CA" sz="1200" baseline="0" dirty="0" smtClean="0"/>
                        <a:t> without software; lose value of IBM partnership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Some loss of credibility; lose benefits of shared licences; municipalities</a:t>
                      </a:r>
                      <a:r>
                        <a:rPr lang="en-CA" sz="1200" baseline="0" dirty="0" smtClean="0"/>
                        <a:t> </a:t>
                      </a:r>
                      <a:r>
                        <a:rPr lang="en-CA" sz="1200" dirty="0" smtClean="0"/>
                        <a:t>may be less likely to use SA version if have to buy.  Do we have capacity?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Cost – do we have sufficient interest or commitments for subscriptions at required level?</a:t>
                      </a:r>
                      <a:r>
                        <a:rPr lang="en-CA" sz="1200" baseline="0" dirty="0" smtClean="0"/>
                        <a:t> Do we have the human capacity to maintain?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67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ctrTitle"/>
          </p:nvPr>
        </p:nvSpPr>
        <p:spPr>
          <a:xfrm>
            <a:off x="4733925" y="2708275"/>
            <a:ext cx="3313113" cy="17018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Questions:  Clarification Only</a:t>
            </a:r>
          </a:p>
        </p:txBody>
      </p:sp>
      <p:pic>
        <p:nvPicPr>
          <p:cNvPr id="27652" name="Picture 2" descr="view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44675"/>
            <a:ext cx="3168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15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ctrTitle"/>
          </p:nvPr>
        </p:nvSpPr>
        <p:spPr>
          <a:xfrm>
            <a:off x="4733925" y="2708275"/>
            <a:ext cx="3313113" cy="1701800"/>
          </a:xfrm>
        </p:spPr>
        <p:txBody>
          <a:bodyPr>
            <a:normAutofit/>
          </a:bodyPr>
          <a:lstStyle/>
          <a:p>
            <a:r>
              <a:rPr lang="en-CA" dirty="0" smtClean="0"/>
              <a:t>Discussion</a:t>
            </a:r>
          </a:p>
        </p:txBody>
      </p:sp>
      <p:pic>
        <p:nvPicPr>
          <p:cNvPr id="1026" name="Picture 2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2574202" cy="261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19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MRM Components: What we have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The Meta-Model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A set of concepts, definitions, relationships and use cases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Available in hard copy or downloadable documents (PDF, Word) from a web site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The Reference Model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Set </a:t>
            </a:r>
            <a:r>
              <a:rPr lang="en-CA" dirty="0"/>
              <a:t>of standard </a:t>
            </a:r>
            <a:r>
              <a:rPr lang="en-CA" dirty="0" smtClean="0"/>
              <a:t>municipal </a:t>
            </a:r>
            <a:r>
              <a:rPr lang="en-CA" dirty="0"/>
              <a:t>services profiles </a:t>
            </a:r>
            <a:r>
              <a:rPr lang="en-CA" dirty="0" smtClean="0"/>
              <a:t>(500+ </a:t>
            </a:r>
            <a:r>
              <a:rPr lang="en-CA" dirty="0"/>
              <a:t>services and </a:t>
            </a:r>
            <a:r>
              <a:rPr lang="en-CA" dirty="0" smtClean="0"/>
              <a:t>subservices) that </a:t>
            </a:r>
            <a:r>
              <a:rPr lang="en-CA" dirty="0"/>
              <a:t>can be used as a starting point for any municipality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Services defined consistent with the concepts and definitions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Each service profile includes service name, description, output, client, target group, needs addressed, outcome, etc.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Can be further enhanced to include processes, performance measures, </a:t>
            </a:r>
            <a:r>
              <a:rPr lang="en-CA" dirty="0" err="1" smtClean="0"/>
              <a:t>etc</a:t>
            </a:r>
            <a:r>
              <a:rPr lang="en-CA" dirty="0" smtClean="0"/>
              <a:t>, as well as digging more deeply into specific service areas – e.g. IT services.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Available in hard copy or downloadable from a web site in various forms – PDF, Excel Spreadsheet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Meta-model and Reference Model implemented in business modeling software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Implemented in Rational System Architect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Base encyclopedia includes both meta-model and loaded reference model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Significant ongoing development required to enhance usability and reporting, implement use cases, etc.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Provides enhanced tool for individual municipality to create, maintain and work with their own municipal model (service inventory, built from reference model)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Requires System Architect software licences, either provided through MISA or acquired independently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CA" dirty="0" smtClean="0"/>
              <a:t>MISA has provided hosted version using </a:t>
            </a:r>
            <a:r>
              <a:rPr lang="en-CA" dirty="0" err="1" smtClean="0"/>
              <a:t>eSolutions</a:t>
            </a:r>
            <a:r>
              <a:rPr lang="en-CA" dirty="0" smtClean="0"/>
              <a:t> with shared/sharable floating licences</a:t>
            </a:r>
          </a:p>
        </p:txBody>
      </p:sp>
    </p:spTree>
    <p:extLst>
      <p:ext uri="{BB962C8B-B14F-4D97-AF65-F5344CB8AC3E}">
        <p14:creationId xmlns:p14="http://schemas.microsoft.com/office/powerpoint/2010/main" val="155884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Sustainability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Annual operating cost of $75,000</a:t>
            </a:r>
          </a:p>
          <a:p>
            <a:pPr lvl="1"/>
            <a:r>
              <a:rPr lang="en-CA" dirty="0" smtClean="0"/>
              <a:t>Associated with hosted/System Architect Version</a:t>
            </a:r>
          </a:p>
          <a:p>
            <a:pPr lvl="1"/>
            <a:r>
              <a:rPr lang="en-CA" dirty="0" smtClean="0"/>
              <a:t>Main costs are hosted environment and maintenance costs for software licences</a:t>
            </a:r>
          </a:p>
          <a:p>
            <a:pPr lvl="1"/>
            <a:r>
              <a:rPr lang="en-CA" dirty="0" smtClean="0"/>
              <a:t>Continued operation requires sufficient interest to cover these costs on an annual basis – e.g. subscription-type fee</a:t>
            </a:r>
          </a:p>
          <a:p>
            <a:pPr lvl="1"/>
            <a:r>
              <a:rPr lang="en-CA" dirty="0" smtClean="0"/>
              <a:t>May be options to reduce, but not eliminate, these costs</a:t>
            </a:r>
          </a:p>
          <a:p>
            <a:r>
              <a:rPr lang="en-CA" dirty="0" smtClean="0"/>
              <a:t>Human resources</a:t>
            </a:r>
          </a:p>
          <a:p>
            <a:pPr lvl="1"/>
            <a:r>
              <a:rPr lang="en-CA" dirty="0" smtClean="0"/>
              <a:t>Key human resources contributing to ongoing MRM development have come from volunteer/retired individuals</a:t>
            </a:r>
          </a:p>
          <a:p>
            <a:pPr lvl="1"/>
            <a:r>
              <a:rPr lang="en-CA" dirty="0" smtClean="0"/>
              <a:t>There is much more to do</a:t>
            </a:r>
          </a:p>
          <a:p>
            <a:pPr lvl="2"/>
            <a:r>
              <a:rPr lang="en-CA" dirty="0" smtClean="0"/>
              <a:t>Enhancing the Reference Model in identified areas</a:t>
            </a:r>
          </a:p>
          <a:p>
            <a:pPr lvl="2"/>
            <a:r>
              <a:rPr lang="en-CA" dirty="0" smtClean="0"/>
              <a:t>Enhancing the System Architect implementation</a:t>
            </a:r>
          </a:p>
          <a:p>
            <a:pPr lvl="2"/>
            <a:r>
              <a:rPr lang="en-CA" dirty="0" smtClean="0"/>
              <a:t>Supporting new municipalities – each new municipality requires a significant amount of training and “consulting” support to be successful</a:t>
            </a:r>
          </a:p>
          <a:p>
            <a:pPr lvl="1"/>
            <a:r>
              <a:rPr lang="en-CA" dirty="0" smtClean="0"/>
              <a:t>MISA and municipalities need to re-assert their interest and ownership</a:t>
            </a:r>
          </a:p>
          <a:p>
            <a:pPr lvl="1"/>
            <a:r>
              <a:rPr lang="en-CA" dirty="0" smtClean="0"/>
              <a:t>Need a new generation of MRM leaders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577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 are at the Crossroads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Project is essentially complete</a:t>
            </a:r>
          </a:p>
          <a:p>
            <a:pPr lvl="1"/>
            <a:r>
              <a:rPr lang="en-CA" dirty="0" smtClean="0"/>
              <a:t>We have produced the initial version of what was promised: meta-model, reference model and implementation in business modeling software.</a:t>
            </a:r>
          </a:p>
          <a:p>
            <a:pPr lvl="1"/>
            <a:r>
              <a:rPr lang="en-CA" dirty="0" smtClean="0"/>
              <a:t>Contributed funds have been exhausted</a:t>
            </a:r>
          </a:p>
          <a:p>
            <a:pPr lvl="1"/>
            <a:r>
              <a:rPr lang="en-CA" dirty="0" smtClean="0"/>
              <a:t>Project team has essentially been disbanded</a:t>
            </a:r>
          </a:p>
          <a:p>
            <a:r>
              <a:rPr lang="en-CA" dirty="0" smtClean="0"/>
              <a:t>Project should therefore be closed</a:t>
            </a:r>
          </a:p>
          <a:p>
            <a:r>
              <a:rPr lang="en-CA" dirty="0" smtClean="0"/>
              <a:t>Today’s decision is about what comes next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706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 fontScale="90000"/>
          </a:bodyPr>
          <a:lstStyle/>
          <a:p>
            <a:r>
              <a:rPr lang="en-CA" dirty="0" smtClean="0"/>
              <a:t>Summary of Options (Details on following slides)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Close the project, no further work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Close the project, transition meta-model and reference model to “operational” mode; discontinue work on software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Close the project, transition </a:t>
            </a:r>
            <a:r>
              <a:rPr lang="en-CA" dirty="0" smtClean="0"/>
              <a:t>meta-model, reference </a:t>
            </a:r>
            <a:r>
              <a:rPr lang="en-CA" dirty="0"/>
              <a:t>model </a:t>
            </a:r>
            <a:r>
              <a:rPr lang="en-CA" dirty="0" smtClean="0"/>
              <a:t>and software implementation to </a:t>
            </a:r>
            <a:r>
              <a:rPr lang="en-CA" dirty="0"/>
              <a:t>“operational” mode; </a:t>
            </a:r>
            <a:r>
              <a:rPr lang="en-CA" dirty="0" smtClean="0"/>
              <a:t>discontinue providing hosted access.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Close the project, transition meta-model, reference model and software implementation to “operational” mode; </a:t>
            </a:r>
            <a:r>
              <a:rPr lang="en-CA" dirty="0" smtClean="0"/>
              <a:t>continue </a:t>
            </a:r>
            <a:r>
              <a:rPr lang="en-CA" dirty="0"/>
              <a:t>providing hosted access.</a:t>
            </a:r>
          </a:p>
        </p:txBody>
      </p:sp>
    </p:spTree>
    <p:extLst>
      <p:ext uri="{BB962C8B-B14F-4D97-AF65-F5344CB8AC3E}">
        <p14:creationId xmlns:p14="http://schemas.microsoft.com/office/powerpoint/2010/main" val="293287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 1: Close the Project, No More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Provide completed products to all contributing municipalities</a:t>
            </a:r>
          </a:p>
          <a:p>
            <a:pPr lvl="1"/>
            <a:r>
              <a:rPr lang="en-CA" dirty="0" smtClean="0"/>
              <a:t>Meta-model, reference model, user guides, etc.</a:t>
            </a:r>
          </a:p>
          <a:p>
            <a:pPr lvl="1"/>
            <a:r>
              <a:rPr lang="en-CA" dirty="0" smtClean="0"/>
              <a:t>Provide copy of System Architect implementation (encyclopedia) to those who may be interested </a:t>
            </a:r>
          </a:p>
          <a:p>
            <a:pPr lvl="1"/>
            <a:r>
              <a:rPr lang="en-CA" dirty="0" smtClean="0"/>
              <a:t>Discuss with IBM options to re-deploy/re-allocate software licences to those who may be interested in SA version</a:t>
            </a:r>
          </a:p>
          <a:p>
            <a:pPr lvl="1"/>
            <a:r>
              <a:rPr lang="en-CA" dirty="0" smtClean="0"/>
              <a:t>Shut down hosted/</a:t>
            </a:r>
            <a:r>
              <a:rPr lang="en-CA" dirty="0" err="1" smtClean="0"/>
              <a:t>eSolutions</a:t>
            </a:r>
            <a:r>
              <a:rPr lang="en-CA" dirty="0" smtClean="0"/>
              <a:t> site</a:t>
            </a:r>
          </a:p>
          <a:p>
            <a:r>
              <a:rPr lang="en-CA" dirty="0" smtClean="0"/>
              <a:t>Deliver copy of products (IP) to MISA/ASIM Canada for custodianship</a:t>
            </a:r>
          </a:p>
          <a:p>
            <a:r>
              <a:rPr lang="en-CA" dirty="0" smtClean="0"/>
              <a:t>Close the project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47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 smtClean="0"/>
              <a:t>Option 2: </a:t>
            </a:r>
            <a:br>
              <a:rPr lang="en-CA" sz="2800" dirty="0" smtClean="0"/>
            </a:br>
            <a:r>
              <a:rPr lang="en-CA" sz="2800" dirty="0" smtClean="0"/>
              <a:t>Maintain Meta-Model and Reference Model Only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Provide completed products to all contributing </a:t>
            </a:r>
            <a:r>
              <a:rPr lang="en-CA" dirty="0" smtClean="0"/>
              <a:t>municipalities (including all bullets from Option 1)</a:t>
            </a:r>
          </a:p>
          <a:p>
            <a:r>
              <a:rPr lang="en-CA" dirty="0" smtClean="0"/>
              <a:t>Establish ongoing MISA “program” to continue to develop the meta-model, reference model and associated support materials/guides</a:t>
            </a:r>
          </a:p>
          <a:p>
            <a:pPr lvl="1"/>
            <a:r>
              <a:rPr lang="en-CA" dirty="0" smtClean="0"/>
              <a:t>Option 2(a): Ongoing costs for program (minimal) funded by MISA; products made available to all MISA members (or publicly available)</a:t>
            </a:r>
          </a:p>
          <a:p>
            <a:pPr lvl="1"/>
            <a:r>
              <a:rPr lang="en-CA" dirty="0" smtClean="0"/>
              <a:t>Option 2(b): Ongoing costs for program supported by annual (modest) subscription fees from interested municipalities.  Reference Model made available only to subscribers.  Meta-model placed in public domain.  Services included would be subject to further discussion and would, in turn, determine magnitude of subscription fees.</a:t>
            </a:r>
          </a:p>
          <a:p>
            <a:r>
              <a:rPr lang="en-CA" dirty="0" smtClean="0"/>
              <a:t>“Program” would probably include MRM collaboration space, but could simply use established capability of MISA website 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154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Option 3: Maintain Meta-Model, Reference Model and SA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Provide completed products to all contributing </a:t>
            </a:r>
            <a:r>
              <a:rPr lang="en-CA" dirty="0" smtClean="0"/>
              <a:t>municipalities (including all bullets from Option 1)</a:t>
            </a:r>
          </a:p>
          <a:p>
            <a:r>
              <a:rPr lang="en-CA" dirty="0" smtClean="0"/>
              <a:t>Establish ongoing MISA “program” to continue to develop the meta-model, reference model and associated support materials/guides, including SA implementation</a:t>
            </a:r>
          </a:p>
          <a:p>
            <a:r>
              <a:rPr lang="en-CA" dirty="0" smtClean="0"/>
              <a:t>Ongoing costs for program supported by annual subscription fees from interested municipalities.  </a:t>
            </a:r>
          </a:p>
          <a:p>
            <a:r>
              <a:rPr lang="en-CA" dirty="0" smtClean="0"/>
              <a:t>Two levels of subscription fees </a:t>
            </a:r>
          </a:p>
          <a:p>
            <a:pPr lvl="1"/>
            <a:r>
              <a:rPr lang="en-CA" dirty="0" smtClean="0"/>
              <a:t>For those interested only in the Reference Model “content” – participate in and receive ongoing updates to the content</a:t>
            </a:r>
          </a:p>
          <a:p>
            <a:pPr lvl="1"/>
            <a:r>
              <a:rPr lang="en-CA" dirty="0" smtClean="0"/>
              <a:t>For those interested in the System Architect implementation – participate in and receive ongoing enhancements to the SA implementation</a:t>
            </a:r>
            <a:endParaRPr lang="en-CA" dirty="0"/>
          </a:p>
          <a:p>
            <a:r>
              <a:rPr lang="en-CA" dirty="0" smtClean="0"/>
              <a:t>Services included would be subject to further discussion and would, in turn, determine magnitude of subscription fees.</a:t>
            </a:r>
          </a:p>
          <a:p>
            <a:r>
              <a:rPr lang="en-CA" dirty="0"/>
              <a:t>Reference Model made available only to subscribers.  Meta-model placed in public domain.  </a:t>
            </a:r>
          </a:p>
          <a:p>
            <a:r>
              <a:rPr lang="en-CA" dirty="0" smtClean="0"/>
              <a:t>Hosted/shared environment would be discontinued.  Continued development by MISA would be done on stand-alone computer (could be an existing municipal computer)</a:t>
            </a:r>
          </a:p>
          <a:p>
            <a:r>
              <a:rPr lang="en-CA" dirty="0" smtClean="0"/>
              <a:t>Municipalities wishing to implement SA version would acquire their own licences from IBM (or receive an existing licence from MISA)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002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 smtClean="0"/>
              <a:t>Option 4: Maintain Meta-Model, Reference Model, SA Development and Hosted Environment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Provide completed products to all contributing </a:t>
            </a:r>
            <a:r>
              <a:rPr lang="en-CA" dirty="0" smtClean="0"/>
              <a:t>municipalities (including all bullets from Option 1)</a:t>
            </a:r>
          </a:p>
          <a:p>
            <a:r>
              <a:rPr lang="en-CA" dirty="0" smtClean="0"/>
              <a:t>Establish ongoing MISA “program” to continue to develop the meta-model, reference model and associated support materials/guides, including SA implementation and hosted </a:t>
            </a:r>
            <a:r>
              <a:rPr lang="en-CA" dirty="0" err="1" smtClean="0"/>
              <a:t>envirionment</a:t>
            </a:r>
            <a:endParaRPr lang="en-CA" dirty="0" smtClean="0"/>
          </a:p>
          <a:p>
            <a:r>
              <a:rPr lang="en-CA" dirty="0" smtClean="0"/>
              <a:t>Ongoing costs for program supported by annual subscription fees from interested municipalities.  </a:t>
            </a:r>
          </a:p>
          <a:p>
            <a:r>
              <a:rPr lang="en-CA" dirty="0" smtClean="0"/>
              <a:t>Two levels of subscription fees </a:t>
            </a:r>
          </a:p>
          <a:p>
            <a:pPr lvl="1"/>
            <a:r>
              <a:rPr lang="en-CA" dirty="0" smtClean="0"/>
              <a:t>For those interested only in the Reference Model “content” – participate in and receive ongoing updates to the content</a:t>
            </a:r>
          </a:p>
          <a:p>
            <a:pPr lvl="1"/>
            <a:r>
              <a:rPr lang="en-CA" dirty="0" smtClean="0"/>
              <a:t>For those interested in the System Architect implementation – participate in and receive ongoing enhancements to the SA implementation, gain access to System Architect in shared/hosted environment</a:t>
            </a:r>
            <a:endParaRPr lang="en-CA" dirty="0"/>
          </a:p>
          <a:p>
            <a:r>
              <a:rPr lang="en-CA" dirty="0" smtClean="0"/>
              <a:t>Reference Model made available only to subscribers.  Meta-model placed in public domain.  </a:t>
            </a:r>
          </a:p>
          <a:p>
            <a:r>
              <a:rPr lang="en-CA" dirty="0" smtClean="0"/>
              <a:t>Services included would be subject to further discussion and would, in turn, determine magnitude of subscription fees.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9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249</TotalTime>
  <Words>1833</Words>
  <Application>Microsoft Macintosh PowerPoint</Application>
  <PresentationFormat>On-screen Show (4:3)</PresentationFormat>
  <Paragraphs>150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MRM Options</vt:lpstr>
      <vt:lpstr>MRM Components: What we have today</vt:lpstr>
      <vt:lpstr>Sustainability Issues</vt:lpstr>
      <vt:lpstr>We are at the Crossroads</vt:lpstr>
      <vt:lpstr>Summary of Options (Details on following slides)</vt:lpstr>
      <vt:lpstr>Option 1: Close the Project, No More Work</vt:lpstr>
      <vt:lpstr>Option 2:  Maintain Meta-Model and Reference Model Only</vt:lpstr>
      <vt:lpstr>Option 3: Maintain Meta-Model, Reference Model and SA Development</vt:lpstr>
      <vt:lpstr>Option 4: Maintain Meta-Model, Reference Model, SA Development and Hosted Environment</vt:lpstr>
      <vt:lpstr>MRM Guiding Principles</vt:lpstr>
      <vt:lpstr>Consideration of Options</vt:lpstr>
      <vt:lpstr>Questions:  Clarification Only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MRM Options</dc:title>
  <dc:creator>Roy</dc:creator>
  <cp:lastModifiedBy>Jim Amsden</cp:lastModifiedBy>
  <cp:revision>18</cp:revision>
  <dcterms:created xsi:type="dcterms:W3CDTF">2011-12-01T18:51:15Z</dcterms:created>
  <dcterms:modified xsi:type="dcterms:W3CDTF">2011-12-02T17:59:16Z</dcterms:modified>
</cp:coreProperties>
</file>