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5" r:id="rId4"/>
    <p:sldId id="263" r:id="rId5"/>
    <p:sldId id="271" r:id="rId6"/>
    <p:sldId id="276" r:id="rId7"/>
    <p:sldId id="280" r:id="rId8"/>
    <p:sldId id="272" r:id="rId9"/>
    <p:sldId id="273" r:id="rId10"/>
    <p:sldId id="274" r:id="rId11"/>
    <p:sldId id="278" r:id="rId12"/>
    <p:sldId id="264" r:id="rId13"/>
    <p:sldId id="269" r:id="rId14"/>
    <p:sldId id="267" r:id="rId15"/>
    <p:sldId id="266" r:id="rId16"/>
    <p:sldId id="268" r:id="rId17"/>
  </p:sldIdLst>
  <p:sldSz cx="9144000" cy="6858000" type="screen4x3"/>
  <p:notesSz cx="69469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CC139-4979-4406-B39C-37C2B63EBB34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E2F7E6E3-3970-4F90-85C2-BFED081AD0DA}">
      <dgm:prSet phldrT="[Text]"/>
      <dgm:spPr/>
      <dgm:t>
        <a:bodyPr/>
        <a:lstStyle/>
        <a:p>
          <a:r>
            <a:rPr lang="en-CA" dirty="0" smtClean="0"/>
            <a:t>Features</a:t>
          </a:r>
          <a:endParaRPr lang="en-CA" dirty="0"/>
        </a:p>
      </dgm:t>
    </dgm:pt>
    <dgm:pt modelId="{F2CE716F-E727-4FA7-A01F-A8F298C04EAE}" type="parTrans" cxnId="{C48F0D66-54DD-476A-8AB7-27D6C7C8F763}">
      <dgm:prSet/>
      <dgm:spPr/>
      <dgm:t>
        <a:bodyPr/>
        <a:lstStyle/>
        <a:p>
          <a:endParaRPr lang="en-CA"/>
        </a:p>
      </dgm:t>
    </dgm:pt>
    <dgm:pt modelId="{C1221126-B373-4C80-96A5-0960BF9EDDB3}" type="sibTrans" cxnId="{C48F0D66-54DD-476A-8AB7-27D6C7C8F763}">
      <dgm:prSet/>
      <dgm:spPr/>
      <dgm:t>
        <a:bodyPr/>
        <a:lstStyle/>
        <a:p>
          <a:endParaRPr lang="en-CA"/>
        </a:p>
      </dgm:t>
    </dgm:pt>
    <dgm:pt modelId="{32E19A7B-66EF-4CFD-B134-8A5C1494801C}">
      <dgm:prSet phldrT="[Text]"/>
      <dgm:spPr/>
      <dgm:t>
        <a:bodyPr/>
        <a:lstStyle/>
        <a:p>
          <a:r>
            <a:rPr lang="en-CA" b="1" dirty="0" smtClean="0"/>
            <a:t>Common Language </a:t>
          </a:r>
          <a:r>
            <a:rPr lang="en-CA" dirty="0" smtClean="0"/>
            <a:t>- for describing, planning, designing and evaluating municipal activities</a:t>
          </a:r>
          <a:endParaRPr lang="en-CA" dirty="0"/>
        </a:p>
      </dgm:t>
    </dgm:pt>
    <dgm:pt modelId="{E3C7F30F-C6B8-4EFF-ADE0-D4383063C1B1}" type="parTrans" cxnId="{940C602B-3477-44FD-A2D4-BE2B0E57956F}">
      <dgm:prSet/>
      <dgm:spPr/>
      <dgm:t>
        <a:bodyPr/>
        <a:lstStyle/>
        <a:p>
          <a:endParaRPr lang="en-CA"/>
        </a:p>
      </dgm:t>
    </dgm:pt>
    <dgm:pt modelId="{79FE4968-DEE0-4595-BF50-CC62143F45F3}" type="sibTrans" cxnId="{940C602B-3477-44FD-A2D4-BE2B0E57956F}">
      <dgm:prSet/>
      <dgm:spPr/>
      <dgm:t>
        <a:bodyPr/>
        <a:lstStyle/>
        <a:p>
          <a:endParaRPr lang="en-CA"/>
        </a:p>
      </dgm:t>
    </dgm:pt>
    <dgm:pt modelId="{37785E1E-D5A1-44A2-80D7-4D03AAF368AD}">
      <dgm:prSet phldrT="[Text]"/>
      <dgm:spPr/>
      <dgm:t>
        <a:bodyPr/>
        <a:lstStyle/>
        <a:p>
          <a:r>
            <a:rPr lang="en-CA" dirty="0" smtClean="0"/>
            <a:t>Advantages</a:t>
          </a:r>
          <a:endParaRPr lang="en-CA" dirty="0"/>
        </a:p>
      </dgm:t>
    </dgm:pt>
    <dgm:pt modelId="{67EC4F07-BA38-4AF0-9AB4-46D63E055BF4}" type="parTrans" cxnId="{39236AFB-E2C0-4FAA-BAA5-B1A941B02EA2}">
      <dgm:prSet/>
      <dgm:spPr/>
      <dgm:t>
        <a:bodyPr/>
        <a:lstStyle/>
        <a:p>
          <a:endParaRPr lang="en-CA"/>
        </a:p>
      </dgm:t>
    </dgm:pt>
    <dgm:pt modelId="{5B92B9E0-5139-4041-B892-7AC0CC96803E}" type="sibTrans" cxnId="{39236AFB-E2C0-4FAA-BAA5-B1A941B02EA2}">
      <dgm:prSet/>
      <dgm:spPr/>
      <dgm:t>
        <a:bodyPr/>
        <a:lstStyle/>
        <a:p>
          <a:endParaRPr lang="en-CA"/>
        </a:p>
      </dgm:t>
    </dgm:pt>
    <dgm:pt modelId="{DE68D892-CA66-449B-BDB8-E1574E6AD5DB}">
      <dgm:prSet phldrT="[Text]"/>
      <dgm:spPr/>
      <dgm:t>
        <a:bodyPr/>
        <a:lstStyle/>
        <a:p>
          <a:r>
            <a:rPr lang="en-CA" dirty="0" smtClean="0"/>
            <a:t>Strengthens and unifies employee views of municipal purposes, activities, linkages, results</a:t>
          </a:r>
          <a:endParaRPr lang="en-CA" dirty="0"/>
        </a:p>
      </dgm:t>
    </dgm:pt>
    <dgm:pt modelId="{610411E9-04DE-4C53-B698-5F56C695E638}" type="parTrans" cxnId="{AFD38BA9-D186-4484-B38E-1CD497977D33}">
      <dgm:prSet/>
      <dgm:spPr/>
      <dgm:t>
        <a:bodyPr/>
        <a:lstStyle/>
        <a:p>
          <a:endParaRPr lang="en-CA"/>
        </a:p>
      </dgm:t>
    </dgm:pt>
    <dgm:pt modelId="{E9357092-46B8-4D7D-BE4C-990363A7C841}" type="sibTrans" cxnId="{AFD38BA9-D186-4484-B38E-1CD497977D33}">
      <dgm:prSet/>
      <dgm:spPr/>
      <dgm:t>
        <a:bodyPr/>
        <a:lstStyle/>
        <a:p>
          <a:endParaRPr lang="en-CA"/>
        </a:p>
      </dgm:t>
    </dgm:pt>
    <dgm:pt modelId="{A943C01E-39AF-4529-BE84-9D726AB1AD73}">
      <dgm:prSet phldrT="[Text]"/>
      <dgm:spPr/>
      <dgm:t>
        <a:bodyPr/>
        <a:lstStyle/>
        <a:p>
          <a:r>
            <a:rPr lang="en-CA" dirty="0" smtClean="0"/>
            <a:t>Standardizes and integrates analyses of municipal performance; traces causes and effects of variance</a:t>
          </a:r>
          <a:endParaRPr lang="en-CA" dirty="0"/>
        </a:p>
      </dgm:t>
    </dgm:pt>
    <dgm:pt modelId="{E176C1E7-6F4A-45D1-8A53-005B69128C10}" type="parTrans" cxnId="{203A4387-4441-4DDA-A721-45DC48CAE182}">
      <dgm:prSet/>
      <dgm:spPr/>
      <dgm:t>
        <a:bodyPr/>
        <a:lstStyle/>
        <a:p>
          <a:endParaRPr lang="en-CA"/>
        </a:p>
      </dgm:t>
    </dgm:pt>
    <dgm:pt modelId="{86EDD295-B20F-4FAE-B64D-FD303368BC89}" type="sibTrans" cxnId="{203A4387-4441-4DDA-A721-45DC48CAE182}">
      <dgm:prSet/>
      <dgm:spPr/>
      <dgm:t>
        <a:bodyPr/>
        <a:lstStyle/>
        <a:p>
          <a:endParaRPr lang="en-CA"/>
        </a:p>
      </dgm:t>
    </dgm:pt>
    <dgm:pt modelId="{44AA5562-7252-4DAB-922D-97F6BF7F864D}">
      <dgm:prSet phldrT="[Text]"/>
      <dgm:spPr/>
      <dgm:t>
        <a:bodyPr/>
        <a:lstStyle/>
        <a:p>
          <a:r>
            <a:rPr lang="en-CA" dirty="0" smtClean="0"/>
            <a:t>Benefits</a:t>
          </a:r>
          <a:endParaRPr lang="en-CA" dirty="0"/>
        </a:p>
      </dgm:t>
    </dgm:pt>
    <dgm:pt modelId="{D637DC10-864A-487E-82A8-EBEE63671C77}" type="parTrans" cxnId="{6A2027A3-362A-4264-915F-10EC4A4E83E7}">
      <dgm:prSet/>
      <dgm:spPr/>
      <dgm:t>
        <a:bodyPr/>
        <a:lstStyle/>
        <a:p>
          <a:endParaRPr lang="en-CA"/>
        </a:p>
      </dgm:t>
    </dgm:pt>
    <dgm:pt modelId="{EE54F58D-1281-452F-9D54-AD1309FA8091}" type="sibTrans" cxnId="{6A2027A3-362A-4264-915F-10EC4A4E83E7}">
      <dgm:prSet/>
      <dgm:spPr/>
      <dgm:t>
        <a:bodyPr/>
        <a:lstStyle/>
        <a:p>
          <a:endParaRPr lang="en-CA"/>
        </a:p>
      </dgm:t>
    </dgm:pt>
    <dgm:pt modelId="{BF87830E-89A7-4713-A751-F3E2B5DE26B6}">
      <dgm:prSet phldrT="[Text]"/>
      <dgm:spPr/>
      <dgm:t>
        <a:bodyPr/>
        <a:lstStyle/>
        <a:p>
          <a:r>
            <a:rPr lang="en-CA" b="1" dirty="0" smtClean="0"/>
            <a:t>Smarter Organization</a:t>
          </a:r>
          <a:r>
            <a:rPr lang="en-CA" dirty="0" smtClean="0"/>
            <a:t>: better able to ‘act as one’; people more capable through better understanding</a:t>
          </a:r>
          <a:endParaRPr lang="en-CA" dirty="0"/>
        </a:p>
      </dgm:t>
    </dgm:pt>
    <dgm:pt modelId="{4F2C71B8-2CFD-442D-867C-6BFC369E4F42}" type="parTrans" cxnId="{52EBBAD9-D3F9-4BAF-AD62-B87C719DE4F9}">
      <dgm:prSet/>
      <dgm:spPr/>
      <dgm:t>
        <a:bodyPr/>
        <a:lstStyle/>
        <a:p>
          <a:endParaRPr lang="en-CA"/>
        </a:p>
      </dgm:t>
    </dgm:pt>
    <dgm:pt modelId="{7C8ECAE4-5637-4DD7-9A03-727B0A915D06}" type="sibTrans" cxnId="{52EBBAD9-D3F9-4BAF-AD62-B87C719DE4F9}">
      <dgm:prSet/>
      <dgm:spPr/>
      <dgm:t>
        <a:bodyPr/>
        <a:lstStyle/>
        <a:p>
          <a:endParaRPr lang="en-CA"/>
        </a:p>
      </dgm:t>
    </dgm:pt>
    <dgm:pt modelId="{FABF0A9C-A76D-4A59-AB6F-A061267DABFF}">
      <dgm:prSet phldrT="[Text]"/>
      <dgm:spPr/>
      <dgm:t>
        <a:bodyPr/>
        <a:lstStyle/>
        <a:p>
          <a:r>
            <a:rPr lang="en-CA" b="1" dirty="0" smtClean="0"/>
            <a:t>Business Model </a:t>
          </a:r>
          <a:r>
            <a:rPr lang="en-CA" dirty="0" smtClean="0"/>
            <a:t>- for formalizing, recording and aligning a municipality’s organization, operations, plans and designs</a:t>
          </a:r>
          <a:endParaRPr lang="en-CA" dirty="0"/>
        </a:p>
      </dgm:t>
    </dgm:pt>
    <dgm:pt modelId="{4E634A4E-8158-4575-B9BD-206C4EE00BA1}" type="parTrans" cxnId="{083FEF32-25BC-4100-A4C7-0286CF87E599}">
      <dgm:prSet/>
      <dgm:spPr/>
      <dgm:t>
        <a:bodyPr/>
        <a:lstStyle/>
        <a:p>
          <a:endParaRPr lang="en-CA"/>
        </a:p>
      </dgm:t>
    </dgm:pt>
    <dgm:pt modelId="{0D86FC37-90C2-478A-ACDF-B51ED5B2B4AA}" type="sibTrans" cxnId="{083FEF32-25BC-4100-A4C7-0286CF87E599}">
      <dgm:prSet/>
      <dgm:spPr/>
      <dgm:t>
        <a:bodyPr/>
        <a:lstStyle/>
        <a:p>
          <a:endParaRPr lang="en-CA"/>
        </a:p>
      </dgm:t>
    </dgm:pt>
    <dgm:pt modelId="{7623779C-A616-418D-907B-1682974CF8E7}">
      <dgm:prSet phldrT="[Text]"/>
      <dgm:spPr/>
      <dgm:t>
        <a:bodyPr/>
        <a:lstStyle/>
        <a:p>
          <a:r>
            <a:rPr lang="en-CA" dirty="0" smtClean="0"/>
            <a:t>Makes the abstract real; breaks goals and problems into manageable parts; avoids organizational biases</a:t>
          </a:r>
          <a:endParaRPr lang="en-CA" dirty="0"/>
        </a:p>
      </dgm:t>
    </dgm:pt>
    <dgm:pt modelId="{B4F71141-EB7F-4D17-A8DF-024BB69E54D3}" type="parTrans" cxnId="{DFF4CB4D-9640-4DA9-BAE1-43BB047C4877}">
      <dgm:prSet/>
      <dgm:spPr/>
      <dgm:t>
        <a:bodyPr/>
        <a:lstStyle/>
        <a:p>
          <a:endParaRPr lang="en-CA"/>
        </a:p>
      </dgm:t>
    </dgm:pt>
    <dgm:pt modelId="{9787D929-55CD-4F5C-9A8E-B5F5DEDF1B22}" type="sibTrans" cxnId="{DFF4CB4D-9640-4DA9-BAE1-43BB047C4877}">
      <dgm:prSet/>
      <dgm:spPr/>
      <dgm:t>
        <a:bodyPr/>
        <a:lstStyle/>
        <a:p>
          <a:endParaRPr lang="en-CA"/>
        </a:p>
      </dgm:t>
    </dgm:pt>
    <dgm:pt modelId="{8AB98BC9-F542-41E6-9750-7F8A3BC674B7}">
      <dgm:prSet phldrT="[Text]"/>
      <dgm:spPr/>
      <dgm:t>
        <a:bodyPr/>
        <a:lstStyle/>
        <a:p>
          <a:r>
            <a:rPr lang="en-CA" dirty="0" smtClean="0"/>
            <a:t>Acts as corporate memory; helps analyze all impacts of management decisions</a:t>
          </a:r>
          <a:endParaRPr lang="en-CA" dirty="0"/>
        </a:p>
      </dgm:t>
    </dgm:pt>
    <dgm:pt modelId="{CC08F142-9CDE-4B50-80D0-8931325F3EBD}" type="parTrans" cxnId="{F8DBF4BC-CF50-401D-A898-A4391536F1C7}">
      <dgm:prSet/>
      <dgm:spPr/>
      <dgm:t>
        <a:bodyPr/>
        <a:lstStyle/>
        <a:p>
          <a:endParaRPr lang="en-CA"/>
        </a:p>
      </dgm:t>
    </dgm:pt>
    <dgm:pt modelId="{948F8050-24CE-4605-A26B-74D18227CD90}" type="sibTrans" cxnId="{F8DBF4BC-CF50-401D-A898-A4391536F1C7}">
      <dgm:prSet/>
      <dgm:spPr/>
      <dgm:t>
        <a:bodyPr/>
        <a:lstStyle/>
        <a:p>
          <a:endParaRPr lang="en-CA"/>
        </a:p>
      </dgm:t>
    </dgm:pt>
    <dgm:pt modelId="{56A0B6B6-B851-4952-A01C-99BB459466B9}">
      <dgm:prSet phldrT="[Text]"/>
      <dgm:spPr/>
      <dgm:t>
        <a:bodyPr/>
        <a:lstStyle/>
        <a:p>
          <a:r>
            <a:rPr lang="en-CA" b="1" dirty="0" smtClean="0"/>
            <a:t>Use Cases </a:t>
          </a:r>
          <a:r>
            <a:rPr lang="en-CA" dirty="0" smtClean="0"/>
            <a:t>– step-by-step Business Model guide for improving management practices and introducing new capabilities</a:t>
          </a:r>
          <a:endParaRPr lang="en-CA" dirty="0"/>
        </a:p>
      </dgm:t>
    </dgm:pt>
    <dgm:pt modelId="{4AEF5B2C-0EA4-4384-9202-58B6376FA7ED}" type="parTrans" cxnId="{122F3B6E-16C3-461D-A3C0-F04D357DA66E}">
      <dgm:prSet/>
      <dgm:spPr/>
      <dgm:t>
        <a:bodyPr/>
        <a:lstStyle/>
        <a:p>
          <a:endParaRPr lang="en-CA"/>
        </a:p>
      </dgm:t>
    </dgm:pt>
    <dgm:pt modelId="{20DC63E9-1407-46E9-A2AC-A680011FE578}" type="sibTrans" cxnId="{122F3B6E-16C3-461D-A3C0-F04D357DA66E}">
      <dgm:prSet/>
      <dgm:spPr/>
      <dgm:t>
        <a:bodyPr/>
        <a:lstStyle/>
        <a:p>
          <a:endParaRPr lang="en-CA"/>
        </a:p>
      </dgm:t>
    </dgm:pt>
    <dgm:pt modelId="{7D5488C7-49DB-408E-9004-9863FF8EA1B7}">
      <dgm:prSet phldrT="[Text]"/>
      <dgm:spPr/>
      <dgm:t>
        <a:bodyPr/>
        <a:lstStyle/>
        <a:p>
          <a:r>
            <a:rPr lang="en-CA" b="1" dirty="0" smtClean="0"/>
            <a:t>Governed Standards </a:t>
          </a:r>
          <a:r>
            <a:rPr lang="en-CA" dirty="0" smtClean="0"/>
            <a:t>- for comparing practices and results between municipalities and learning</a:t>
          </a:r>
          <a:endParaRPr lang="en-CA" dirty="0"/>
        </a:p>
      </dgm:t>
    </dgm:pt>
    <dgm:pt modelId="{2896425D-3EB3-407E-A709-C0879CD238C6}" type="parTrans" cxnId="{19C394D7-61BA-4051-B2E1-950313277AF0}">
      <dgm:prSet/>
      <dgm:spPr/>
      <dgm:t>
        <a:bodyPr/>
        <a:lstStyle/>
        <a:p>
          <a:endParaRPr lang="en-CA"/>
        </a:p>
      </dgm:t>
    </dgm:pt>
    <dgm:pt modelId="{7F868E94-938D-4947-8128-4BCE61FE551B}" type="sibTrans" cxnId="{19C394D7-61BA-4051-B2E1-950313277AF0}">
      <dgm:prSet/>
      <dgm:spPr/>
      <dgm:t>
        <a:bodyPr/>
        <a:lstStyle/>
        <a:p>
          <a:endParaRPr lang="en-CA"/>
        </a:p>
      </dgm:t>
    </dgm:pt>
    <dgm:pt modelId="{370922AF-C4FF-48E6-816C-F42E6341BC83}">
      <dgm:prSet phldrT="[Text]"/>
      <dgm:spPr/>
      <dgm:t>
        <a:bodyPr/>
        <a:lstStyle/>
        <a:p>
          <a:r>
            <a:rPr lang="en-CA" dirty="0" smtClean="0"/>
            <a:t>Renders more accurate comparisons with other municipalities; shows patterns more clearly; deepens insights</a:t>
          </a:r>
          <a:endParaRPr lang="en-CA" dirty="0"/>
        </a:p>
      </dgm:t>
    </dgm:pt>
    <dgm:pt modelId="{354C4DB7-DAA4-4773-BA49-C3C83C28FC3F}" type="parTrans" cxnId="{2E968D81-ABD5-4EC1-A4EB-95D63B9B9A61}">
      <dgm:prSet/>
      <dgm:spPr/>
      <dgm:t>
        <a:bodyPr/>
        <a:lstStyle/>
        <a:p>
          <a:endParaRPr lang="en-CA"/>
        </a:p>
      </dgm:t>
    </dgm:pt>
    <dgm:pt modelId="{C6AB3F95-1D03-4956-BFED-1E6D51033F18}" type="sibTrans" cxnId="{2E968D81-ABD5-4EC1-A4EB-95D63B9B9A61}">
      <dgm:prSet/>
      <dgm:spPr/>
      <dgm:t>
        <a:bodyPr/>
        <a:lstStyle/>
        <a:p>
          <a:endParaRPr lang="en-CA"/>
        </a:p>
      </dgm:t>
    </dgm:pt>
    <dgm:pt modelId="{C10F333B-2A27-4858-B85B-597C737014E8}">
      <dgm:prSet phldrT="[Text]"/>
      <dgm:spPr/>
      <dgm:t>
        <a:bodyPr/>
        <a:lstStyle/>
        <a:p>
          <a:r>
            <a:rPr lang="en-CA" b="1" dirty="0" smtClean="0"/>
            <a:t>Smarter Leadership</a:t>
          </a:r>
          <a:r>
            <a:rPr lang="en-CA" dirty="0" smtClean="0"/>
            <a:t>: able to define desired outcomes and impacts more coherently</a:t>
          </a:r>
          <a:endParaRPr lang="en-CA" dirty="0"/>
        </a:p>
      </dgm:t>
    </dgm:pt>
    <dgm:pt modelId="{C2FB326C-968C-44A0-9351-07440DF59B60}" type="parTrans" cxnId="{4D067053-B637-4FDA-A3F0-4109408573AA}">
      <dgm:prSet/>
      <dgm:spPr/>
      <dgm:t>
        <a:bodyPr/>
        <a:lstStyle/>
        <a:p>
          <a:endParaRPr lang="en-CA"/>
        </a:p>
      </dgm:t>
    </dgm:pt>
    <dgm:pt modelId="{0602E76F-F9F1-4F7B-A45F-A09840F722EE}" type="sibTrans" cxnId="{4D067053-B637-4FDA-A3F0-4109408573AA}">
      <dgm:prSet/>
      <dgm:spPr/>
      <dgm:t>
        <a:bodyPr/>
        <a:lstStyle/>
        <a:p>
          <a:endParaRPr lang="en-CA"/>
        </a:p>
      </dgm:t>
    </dgm:pt>
    <dgm:pt modelId="{ABF28E83-1ACC-4D5D-9130-F802C9B51D38}">
      <dgm:prSet phldrT="[Text]"/>
      <dgm:spPr/>
      <dgm:t>
        <a:bodyPr/>
        <a:lstStyle/>
        <a:p>
          <a:r>
            <a:rPr lang="en-CA" b="1" dirty="0" smtClean="0"/>
            <a:t>Smarter Use of Resources</a:t>
          </a:r>
          <a:r>
            <a:rPr lang="en-CA" dirty="0" smtClean="0"/>
            <a:t>: able to define needs and weigh resources against outcomes more precisely</a:t>
          </a:r>
          <a:endParaRPr lang="en-CA" dirty="0"/>
        </a:p>
      </dgm:t>
    </dgm:pt>
    <dgm:pt modelId="{742B15EA-252A-4B5B-B72F-B88FFAD619E9}" type="parTrans" cxnId="{603AA467-077B-4A67-B342-AE6991B95C04}">
      <dgm:prSet/>
      <dgm:spPr/>
      <dgm:t>
        <a:bodyPr/>
        <a:lstStyle/>
        <a:p>
          <a:endParaRPr lang="en-CA"/>
        </a:p>
      </dgm:t>
    </dgm:pt>
    <dgm:pt modelId="{972FF09B-C51D-4542-B9F2-A7A046221DFD}" type="sibTrans" cxnId="{603AA467-077B-4A67-B342-AE6991B95C04}">
      <dgm:prSet/>
      <dgm:spPr/>
      <dgm:t>
        <a:bodyPr/>
        <a:lstStyle/>
        <a:p>
          <a:endParaRPr lang="en-CA"/>
        </a:p>
      </dgm:t>
    </dgm:pt>
    <dgm:pt modelId="{7BEEEBF6-40CE-45E0-BB77-38C6EA8835C4}">
      <dgm:prSet phldrT="[Text]"/>
      <dgm:spPr/>
      <dgm:t>
        <a:bodyPr/>
        <a:lstStyle/>
        <a:p>
          <a:r>
            <a:rPr lang="en-CA" b="1" dirty="0" smtClean="0"/>
            <a:t>Smarter Systems</a:t>
          </a:r>
          <a:r>
            <a:rPr lang="en-CA" dirty="0" smtClean="0"/>
            <a:t>: able to define business requirements, align and integrate solutions more effectively</a:t>
          </a:r>
          <a:endParaRPr lang="en-CA" dirty="0"/>
        </a:p>
      </dgm:t>
    </dgm:pt>
    <dgm:pt modelId="{042F9132-CF63-47D2-9BCE-6A5A2DFF94D7}" type="parTrans" cxnId="{0667F002-62E3-4F65-B187-3CDD3647331B}">
      <dgm:prSet/>
      <dgm:spPr/>
      <dgm:t>
        <a:bodyPr/>
        <a:lstStyle/>
        <a:p>
          <a:endParaRPr lang="en-CA"/>
        </a:p>
      </dgm:t>
    </dgm:pt>
    <dgm:pt modelId="{DBC6E3EC-095E-4152-897E-803A9F175F2A}" type="sibTrans" cxnId="{0667F002-62E3-4F65-B187-3CDD3647331B}">
      <dgm:prSet/>
      <dgm:spPr/>
      <dgm:t>
        <a:bodyPr/>
        <a:lstStyle/>
        <a:p>
          <a:endParaRPr lang="en-CA"/>
        </a:p>
      </dgm:t>
    </dgm:pt>
    <dgm:pt modelId="{8E5C31A3-5FC5-4F16-947A-A1C8E4DE6979}">
      <dgm:prSet phldrT="[Text]"/>
      <dgm:spPr/>
      <dgm:t>
        <a:bodyPr/>
        <a:lstStyle/>
        <a:p>
          <a:r>
            <a:rPr lang="en-CA" b="1" dirty="0" smtClean="0"/>
            <a:t>Tools</a:t>
          </a:r>
          <a:r>
            <a:rPr lang="en-CA" b="0" dirty="0" smtClean="0"/>
            <a:t> – for maintaining and using Business Models and collaborating with other municipalities</a:t>
          </a:r>
          <a:endParaRPr lang="en-CA" b="1" dirty="0"/>
        </a:p>
      </dgm:t>
    </dgm:pt>
    <dgm:pt modelId="{F3BD8502-53C6-4110-B0C2-F8143EBEB6E0}" type="parTrans" cxnId="{18F5DC42-9724-4E18-991F-8FF6BE8C6304}">
      <dgm:prSet/>
      <dgm:spPr/>
      <dgm:t>
        <a:bodyPr/>
        <a:lstStyle/>
        <a:p>
          <a:endParaRPr lang="en-CA"/>
        </a:p>
      </dgm:t>
    </dgm:pt>
    <dgm:pt modelId="{16C0690C-944B-4989-8822-080B6841669A}" type="sibTrans" cxnId="{18F5DC42-9724-4E18-991F-8FF6BE8C6304}">
      <dgm:prSet/>
      <dgm:spPr/>
      <dgm:t>
        <a:bodyPr/>
        <a:lstStyle/>
        <a:p>
          <a:endParaRPr lang="en-CA"/>
        </a:p>
      </dgm:t>
    </dgm:pt>
    <dgm:pt modelId="{3E246901-E803-4FBD-B75F-2DA01B5FEBC4}">
      <dgm:prSet phldrT="[Text]"/>
      <dgm:spPr/>
      <dgm:t>
        <a:bodyPr/>
        <a:lstStyle/>
        <a:p>
          <a:r>
            <a:rPr lang="en-CA" b="1" dirty="0" smtClean="0"/>
            <a:t>Smarter Change</a:t>
          </a:r>
          <a:r>
            <a:rPr lang="en-CA" dirty="0" smtClean="0"/>
            <a:t>: able to plan complex changes and mitigate risks more effectively</a:t>
          </a:r>
          <a:endParaRPr lang="en-CA" dirty="0"/>
        </a:p>
      </dgm:t>
    </dgm:pt>
    <dgm:pt modelId="{2914B5EA-8011-437C-910F-A0FB074BB23A}" type="parTrans" cxnId="{A97DFE36-BE46-481A-B4BC-EB9FA6C34426}">
      <dgm:prSet/>
      <dgm:spPr/>
      <dgm:t>
        <a:bodyPr/>
        <a:lstStyle/>
        <a:p>
          <a:endParaRPr lang="en-CA"/>
        </a:p>
      </dgm:t>
    </dgm:pt>
    <dgm:pt modelId="{570FEE7C-7EE1-4AE5-8F63-BE3A0F944B3A}" type="sibTrans" cxnId="{A97DFE36-BE46-481A-B4BC-EB9FA6C34426}">
      <dgm:prSet/>
      <dgm:spPr/>
      <dgm:t>
        <a:bodyPr/>
        <a:lstStyle/>
        <a:p>
          <a:endParaRPr lang="en-CA"/>
        </a:p>
      </dgm:t>
    </dgm:pt>
    <dgm:pt modelId="{48D65558-BF3E-44EF-B0B1-5D7DCBC80375}" type="pres">
      <dgm:prSet presAssocID="{4E7CC139-4979-4406-B39C-37C2B63EBB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49DE3-184C-4EB5-89F0-F1B5A260A9A3}" type="pres">
      <dgm:prSet presAssocID="{E2F7E6E3-3970-4F90-85C2-BFED081AD0DA}" presName="composite" presStyleCnt="0"/>
      <dgm:spPr/>
    </dgm:pt>
    <dgm:pt modelId="{D1CD3945-DB24-4A0E-8813-520EB57B218B}" type="pres">
      <dgm:prSet presAssocID="{E2F7E6E3-3970-4F90-85C2-BFED081AD0DA}" presName="parentText" presStyleLbl="alignNode1" presStyleIdx="0" presStyleCnt="3" custLinFactNeighborX="-5379" custLinFactNeighborY="17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F1DF-EEA1-4F71-9345-AEA8CF8C4C93}" type="pres">
      <dgm:prSet presAssocID="{E2F7E6E3-3970-4F90-85C2-BFED081AD0D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4DC32B9-7484-4672-8183-B8B682924501}" type="pres">
      <dgm:prSet presAssocID="{C1221126-B373-4C80-96A5-0960BF9EDDB3}" presName="sp" presStyleCnt="0"/>
      <dgm:spPr/>
    </dgm:pt>
    <dgm:pt modelId="{51B0BC98-FF3E-456C-A7C6-95E76DA1B6D0}" type="pres">
      <dgm:prSet presAssocID="{37785E1E-D5A1-44A2-80D7-4D03AAF368AD}" presName="composite" presStyleCnt="0"/>
      <dgm:spPr/>
    </dgm:pt>
    <dgm:pt modelId="{7D88ED24-C734-4835-A1E6-0FE3A1B0A283}" type="pres">
      <dgm:prSet presAssocID="{37785E1E-D5A1-44A2-80D7-4D03AAF368A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EF217-1207-41E1-B3B9-7D66E3C641E4}" type="pres">
      <dgm:prSet presAssocID="{37785E1E-D5A1-44A2-80D7-4D03AAF368A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725A151-849D-4A76-98BF-25E68A937FCB}" type="pres">
      <dgm:prSet presAssocID="{5B92B9E0-5139-4041-B892-7AC0CC96803E}" presName="sp" presStyleCnt="0"/>
      <dgm:spPr/>
    </dgm:pt>
    <dgm:pt modelId="{169D57B8-AE42-4BC1-883B-768F6D453208}" type="pres">
      <dgm:prSet presAssocID="{44AA5562-7252-4DAB-922D-97F6BF7F864D}" presName="composite" presStyleCnt="0"/>
      <dgm:spPr/>
    </dgm:pt>
    <dgm:pt modelId="{C86AA56F-9187-4EB8-97E2-AD8F0D7CCAD2}" type="pres">
      <dgm:prSet presAssocID="{44AA5562-7252-4DAB-922D-97F6BF7F864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185CC0-1E35-43D1-B6E7-D53ED6E773C9}" type="pres">
      <dgm:prSet presAssocID="{44AA5562-7252-4DAB-922D-97F6BF7F864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03A4387-4441-4DDA-A721-45DC48CAE182}" srcId="{37785E1E-D5A1-44A2-80D7-4D03AAF368AD}" destId="{A943C01E-39AF-4529-BE84-9D726AB1AD73}" srcOrd="3" destOrd="0" parTransId="{E176C1E7-6F4A-45D1-8A53-005B69128C10}" sibTransId="{86EDD295-B20F-4FAE-B64D-FD303368BC89}"/>
    <dgm:cxn modelId="{9AF0C91C-72D5-4FCD-97A8-E0D8A5899315}" type="presOf" srcId="{7D5488C7-49DB-408E-9004-9863FF8EA1B7}" destId="{67BAF1DF-EEA1-4F71-9345-AEA8CF8C4C93}" srcOrd="0" destOrd="3" presId="urn:microsoft.com/office/officeart/2005/8/layout/chevron2"/>
    <dgm:cxn modelId="{DFFD8D3B-3C41-4B1C-B256-A221DBB9A7EB}" type="presOf" srcId="{8E5C31A3-5FC5-4F16-947A-A1C8E4DE6979}" destId="{67BAF1DF-EEA1-4F71-9345-AEA8CF8C4C93}" srcOrd="0" destOrd="4" presId="urn:microsoft.com/office/officeart/2005/8/layout/chevron2"/>
    <dgm:cxn modelId="{18F5DC42-9724-4E18-991F-8FF6BE8C6304}" srcId="{E2F7E6E3-3970-4F90-85C2-BFED081AD0DA}" destId="{8E5C31A3-5FC5-4F16-947A-A1C8E4DE6979}" srcOrd="4" destOrd="0" parTransId="{F3BD8502-53C6-4110-B0C2-F8143EBEB6E0}" sibTransId="{16C0690C-944B-4989-8822-080B6841669A}"/>
    <dgm:cxn modelId="{2E968D81-ABD5-4EC1-A4EB-95D63B9B9A61}" srcId="{37785E1E-D5A1-44A2-80D7-4D03AAF368AD}" destId="{370922AF-C4FF-48E6-816C-F42E6341BC83}" srcOrd="4" destOrd="0" parTransId="{354C4DB7-DAA4-4773-BA49-C3C83C28FC3F}" sibTransId="{C6AB3F95-1D03-4956-BFED-1E6D51033F18}"/>
    <dgm:cxn modelId="{940C602B-3477-44FD-A2D4-BE2B0E57956F}" srcId="{E2F7E6E3-3970-4F90-85C2-BFED081AD0DA}" destId="{32E19A7B-66EF-4CFD-B134-8A5C1494801C}" srcOrd="0" destOrd="0" parTransId="{E3C7F30F-C6B8-4EFF-ADE0-D4383063C1B1}" sibTransId="{79FE4968-DEE0-4595-BF50-CC62143F45F3}"/>
    <dgm:cxn modelId="{4D067053-B637-4FDA-A3F0-4109408573AA}" srcId="{44AA5562-7252-4DAB-922D-97F6BF7F864D}" destId="{C10F333B-2A27-4858-B85B-597C737014E8}" srcOrd="1" destOrd="0" parTransId="{C2FB326C-968C-44A0-9351-07440DF59B60}" sibTransId="{0602E76F-F9F1-4F7B-A45F-A09840F722EE}"/>
    <dgm:cxn modelId="{0072B26F-5A49-45E4-86E9-E16DB741AFC4}" type="presOf" srcId="{56A0B6B6-B851-4952-A01C-99BB459466B9}" destId="{67BAF1DF-EEA1-4F71-9345-AEA8CF8C4C93}" srcOrd="0" destOrd="2" presId="urn:microsoft.com/office/officeart/2005/8/layout/chevron2"/>
    <dgm:cxn modelId="{F8DBF4BC-CF50-401D-A898-A4391536F1C7}" srcId="{37785E1E-D5A1-44A2-80D7-4D03AAF368AD}" destId="{8AB98BC9-F542-41E6-9750-7F8A3BC674B7}" srcOrd="2" destOrd="0" parTransId="{CC08F142-9CDE-4B50-80D0-8931325F3EBD}" sibTransId="{948F8050-24CE-4605-A26B-74D18227CD90}"/>
    <dgm:cxn modelId="{FBC164FC-1A5B-4D86-BC30-A50BA0079C0E}" type="presOf" srcId="{A943C01E-39AF-4529-BE84-9D726AB1AD73}" destId="{B3DEF217-1207-41E1-B3B9-7D66E3C641E4}" srcOrd="0" destOrd="3" presId="urn:microsoft.com/office/officeart/2005/8/layout/chevron2"/>
    <dgm:cxn modelId="{19C394D7-61BA-4051-B2E1-950313277AF0}" srcId="{E2F7E6E3-3970-4F90-85C2-BFED081AD0DA}" destId="{7D5488C7-49DB-408E-9004-9863FF8EA1B7}" srcOrd="3" destOrd="0" parTransId="{2896425D-3EB3-407E-A709-C0879CD238C6}" sibTransId="{7F868E94-938D-4947-8128-4BCE61FE551B}"/>
    <dgm:cxn modelId="{AFD38BA9-D186-4484-B38E-1CD497977D33}" srcId="{37785E1E-D5A1-44A2-80D7-4D03AAF368AD}" destId="{DE68D892-CA66-449B-BDB8-E1574E6AD5DB}" srcOrd="0" destOrd="0" parTransId="{610411E9-04DE-4C53-B698-5F56C695E638}" sibTransId="{E9357092-46B8-4D7D-BE4C-990363A7C841}"/>
    <dgm:cxn modelId="{C48F0D66-54DD-476A-8AB7-27D6C7C8F763}" srcId="{4E7CC139-4979-4406-B39C-37C2B63EBB34}" destId="{E2F7E6E3-3970-4F90-85C2-BFED081AD0DA}" srcOrd="0" destOrd="0" parTransId="{F2CE716F-E727-4FA7-A01F-A8F298C04EAE}" sibTransId="{C1221126-B373-4C80-96A5-0960BF9EDDB3}"/>
    <dgm:cxn modelId="{DFF4CB4D-9640-4DA9-BAE1-43BB047C4877}" srcId="{37785E1E-D5A1-44A2-80D7-4D03AAF368AD}" destId="{7623779C-A616-418D-907B-1682974CF8E7}" srcOrd="1" destOrd="0" parTransId="{B4F71141-EB7F-4D17-A8DF-024BB69E54D3}" sibTransId="{9787D929-55CD-4F5C-9A8E-B5F5DEDF1B22}"/>
    <dgm:cxn modelId="{D63569CB-E560-4479-941E-C83585930EBC}" type="presOf" srcId="{3E246901-E803-4FBD-B75F-2DA01B5FEBC4}" destId="{DC185CC0-1E35-43D1-B6E7-D53ED6E773C9}" srcOrd="0" destOrd="2" presId="urn:microsoft.com/office/officeart/2005/8/layout/chevron2"/>
    <dgm:cxn modelId="{6223155A-135A-436B-BE78-78F44B4CC214}" type="presOf" srcId="{32E19A7B-66EF-4CFD-B134-8A5C1494801C}" destId="{67BAF1DF-EEA1-4F71-9345-AEA8CF8C4C93}" srcOrd="0" destOrd="0" presId="urn:microsoft.com/office/officeart/2005/8/layout/chevron2"/>
    <dgm:cxn modelId="{9997FF7B-900E-4FBA-B15B-1E5EB8A09CF0}" type="presOf" srcId="{370922AF-C4FF-48E6-816C-F42E6341BC83}" destId="{B3DEF217-1207-41E1-B3B9-7D66E3C641E4}" srcOrd="0" destOrd="4" presId="urn:microsoft.com/office/officeart/2005/8/layout/chevron2"/>
    <dgm:cxn modelId="{328BE170-7A61-4D1D-BC9B-444F65917523}" type="presOf" srcId="{7623779C-A616-418D-907B-1682974CF8E7}" destId="{B3DEF217-1207-41E1-B3B9-7D66E3C641E4}" srcOrd="0" destOrd="1" presId="urn:microsoft.com/office/officeart/2005/8/layout/chevron2"/>
    <dgm:cxn modelId="{79C28473-A52C-4AEB-BEB3-6709744A125A}" type="presOf" srcId="{C10F333B-2A27-4858-B85B-597C737014E8}" destId="{DC185CC0-1E35-43D1-B6E7-D53ED6E773C9}" srcOrd="0" destOrd="1" presId="urn:microsoft.com/office/officeart/2005/8/layout/chevron2"/>
    <dgm:cxn modelId="{52EBBAD9-D3F9-4BAF-AD62-B87C719DE4F9}" srcId="{44AA5562-7252-4DAB-922D-97F6BF7F864D}" destId="{BF87830E-89A7-4713-A751-F3E2B5DE26B6}" srcOrd="0" destOrd="0" parTransId="{4F2C71B8-2CFD-442D-867C-6BFC369E4F42}" sibTransId="{7C8ECAE4-5637-4DD7-9A03-727B0A915D06}"/>
    <dgm:cxn modelId="{86FC84B6-4BCF-4DD0-862A-AFF9BD1A3824}" type="presOf" srcId="{E2F7E6E3-3970-4F90-85C2-BFED081AD0DA}" destId="{D1CD3945-DB24-4A0E-8813-520EB57B218B}" srcOrd="0" destOrd="0" presId="urn:microsoft.com/office/officeart/2005/8/layout/chevron2"/>
    <dgm:cxn modelId="{0667F002-62E3-4F65-B187-3CDD3647331B}" srcId="{44AA5562-7252-4DAB-922D-97F6BF7F864D}" destId="{7BEEEBF6-40CE-45E0-BB77-38C6EA8835C4}" srcOrd="4" destOrd="0" parTransId="{042F9132-CF63-47D2-9BCE-6A5A2DFF94D7}" sibTransId="{DBC6E3EC-095E-4152-897E-803A9F175F2A}"/>
    <dgm:cxn modelId="{603AA467-077B-4A67-B342-AE6991B95C04}" srcId="{44AA5562-7252-4DAB-922D-97F6BF7F864D}" destId="{ABF28E83-1ACC-4D5D-9130-F802C9B51D38}" srcOrd="3" destOrd="0" parTransId="{742B15EA-252A-4B5B-B72F-B88FFAD619E9}" sibTransId="{972FF09B-C51D-4542-B9F2-A7A046221DFD}"/>
    <dgm:cxn modelId="{20483ECF-E4D7-41B7-B8C2-EBD4CAEEA997}" type="presOf" srcId="{DE68D892-CA66-449B-BDB8-E1574E6AD5DB}" destId="{B3DEF217-1207-41E1-B3B9-7D66E3C641E4}" srcOrd="0" destOrd="0" presId="urn:microsoft.com/office/officeart/2005/8/layout/chevron2"/>
    <dgm:cxn modelId="{083FEF32-25BC-4100-A4C7-0286CF87E599}" srcId="{E2F7E6E3-3970-4F90-85C2-BFED081AD0DA}" destId="{FABF0A9C-A76D-4A59-AB6F-A061267DABFF}" srcOrd="1" destOrd="0" parTransId="{4E634A4E-8158-4575-B9BD-206C4EE00BA1}" sibTransId="{0D86FC37-90C2-478A-ACDF-B51ED5B2B4AA}"/>
    <dgm:cxn modelId="{81C654DB-0921-4388-966A-9134BDA6A77F}" type="presOf" srcId="{ABF28E83-1ACC-4D5D-9130-F802C9B51D38}" destId="{DC185CC0-1E35-43D1-B6E7-D53ED6E773C9}" srcOrd="0" destOrd="3" presId="urn:microsoft.com/office/officeart/2005/8/layout/chevron2"/>
    <dgm:cxn modelId="{1188BCE8-C946-452D-A5CD-A901F4374D3F}" type="presOf" srcId="{7BEEEBF6-40CE-45E0-BB77-38C6EA8835C4}" destId="{DC185CC0-1E35-43D1-B6E7-D53ED6E773C9}" srcOrd="0" destOrd="4" presId="urn:microsoft.com/office/officeart/2005/8/layout/chevron2"/>
    <dgm:cxn modelId="{D13D2DE3-1669-4C66-BE56-9D4AB2D68B5B}" type="presOf" srcId="{44AA5562-7252-4DAB-922D-97F6BF7F864D}" destId="{C86AA56F-9187-4EB8-97E2-AD8F0D7CCAD2}" srcOrd="0" destOrd="0" presId="urn:microsoft.com/office/officeart/2005/8/layout/chevron2"/>
    <dgm:cxn modelId="{39236AFB-E2C0-4FAA-BAA5-B1A941B02EA2}" srcId="{4E7CC139-4979-4406-B39C-37C2B63EBB34}" destId="{37785E1E-D5A1-44A2-80D7-4D03AAF368AD}" srcOrd="1" destOrd="0" parTransId="{67EC4F07-BA38-4AF0-9AB4-46D63E055BF4}" sibTransId="{5B92B9E0-5139-4041-B892-7AC0CC96803E}"/>
    <dgm:cxn modelId="{86D85CB3-A6D6-41FF-8BC6-8D567529699F}" type="presOf" srcId="{BF87830E-89A7-4713-A751-F3E2B5DE26B6}" destId="{DC185CC0-1E35-43D1-B6E7-D53ED6E773C9}" srcOrd="0" destOrd="0" presId="urn:microsoft.com/office/officeart/2005/8/layout/chevron2"/>
    <dgm:cxn modelId="{6A2027A3-362A-4264-915F-10EC4A4E83E7}" srcId="{4E7CC139-4979-4406-B39C-37C2B63EBB34}" destId="{44AA5562-7252-4DAB-922D-97F6BF7F864D}" srcOrd="2" destOrd="0" parTransId="{D637DC10-864A-487E-82A8-EBEE63671C77}" sibTransId="{EE54F58D-1281-452F-9D54-AD1309FA8091}"/>
    <dgm:cxn modelId="{600B6E61-0BA6-4BFF-A4AE-473622DE51A3}" type="presOf" srcId="{4E7CC139-4979-4406-B39C-37C2B63EBB34}" destId="{48D65558-BF3E-44EF-B0B1-5D7DCBC80375}" srcOrd="0" destOrd="0" presId="urn:microsoft.com/office/officeart/2005/8/layout/chevron2"/>
    <dgm:cxn modelId="{CB010472-7623-4692-AB24-5BBA46E67B86}" type="presOf" srcId="{FABF0A9C-A76D-4A59-AB6F-A061267DABFF}" destId="{67BAF1DF-EEA1-4F71-9345-AEA8CF8C4C93}" srcOrd="0" destOrd="1" presId="urn:microsoft.com/office/officeart/2005/8/layout/chevron2"/>
    <dgm:cxn modelId="{A97DFE36-BE46-481A-B4BC-EB9FA6C34426}" srcId="{44AA5562-7252-4DAB-922D-97F6BF7F864D}" destId="{3E246901-E803-4FBD-B75F-2DA01B5FEBC4}" srcOrd="2" destOrd="0" parTransId="{2914B5EA-8011-437C-910F-A0FB074BB23A}" sibTransId="{570FEE7C-7EE1-4AE5-8F63-BE3A0F944B3A}"/>
    <dgm:cxn modelId="{94E92C28-F037-404D-B952-EE7EA1958C10}" type="presOf" srcId="{8AB98BC9-F542-41E6-9750-7F8A3BC674B7}" destId="{B3DEF217-1207-41E1-B3B9-7D66E3C641E4}" srcOrd="0" destOrd="2" presId="urn:microsoft.com/office/officeart/2005/8/layout/chevron2"/>
    <dgm:cxn modelId="{F4260472-751B-4161-B4D3-C83A0D7092E6}" type="presOf" srcId="{37785E1E-D5A1-44A2-80D7-4D03AAF368AD}" destId="{7D88ED24-C734-4835-A1E6-0FE3A1B0A283}" srcOrd="0" destOrd="0" presId="urn:microsoft.com/office/officeart/2005/8/layout/chevron2"/>
    <dgm:cxn modelId="{122F3B6E-16C3-461D-A3C0-F04D357DA66E}" srcId="{E2F7E6E3-3970-4F90-85C2-BFED081AD0DA}" destId="{56A0B6B6-B851-4952-A01C-99BB459466B9}" srcOrd="2" destOrd="0" parTransId="{4AEF5B2C-0EA4-4384-9202-58B6376FA7ED}" sibTransId="{20DC63E9-1407-46E9-A2AC-A680011FE578}"/>
    <dgm:cxn modelId="{2A19B6C4-262F-44A8-B45B-3D1C9793DEBD}" type="presParOf" srcId="{48D65558-BF3E-44EF-B0B1-5D7DCBC80375}" destId="{81A49DE3-184C-4EB5-89F0-F1B5A260A9A3}" srcOrd="0" destOrd="0" presId="urn:microsoft.com/office/officeart/2005/8/layout/chevron2"/>
    <dgm:cxn modelId="{5ED8E628-A80E-4E94-A3A5-F6FB1F39F037}" type="presParOf" srcId="{81A49DE3-184C-4EB5-89F0-F1B5A260A9A3}" destId="{D1CD3945-DB24-4A0E-8813-520EB57B218B}" srcOrd="0" destOrd="0" presId="urn:microsoft.com/office/officeart/2005/8/layout/chevron2"/>
    <dgm:cxn modelId="{E163368F-E1F5-4462-8560-D5F4B568AF20}" type="presParOf" srcId="{81A49DE3-184C-4EB5-89F0-F1B5A260A9A3}" destId="{67BAF1DF-EEA1-4F71-9345-AEA8CF8C4C93}" srcOrd="1" destOrd="0" presId="urn:microsoft.com/office/officeart/2005/8/layout/chevron2"/>
    <dgm:cxn modelId="{3E64AAAC-9ED6-4994-9F31-C7CDD2B9E1DE}" type="presParOf" srcId="{48D65558-BF3E-44EF-B0B1-5D7DCBC80375}" destId="{C4DC32B9-7484-4672-8183-B8B682924501}" srcOrd="1" destOrd="0" presId="urn:microsoft.com/office/officeart/2005/8/layout/chevron2"/>
    <dgm:cxn modelId="{564D8216-0FF5-4B74-B2C7-96615D141AC0}" type="presParOf" srcId="{48D65558-BF3E-44EF-B0B1-5D7DCBC80375}" destId="{51B0BC98-FF3E-456C-A7C6-95E76DA1B6D0}" srcOrd="2" destOrd="0" presId="urn:microsoft.com/office/officeart/2005/8/layout/chevron2"/>
    <dgm:cxn modelId="{13D6E126-2BC7-4D42-9603-676AC59DADBB}" type="presParOf" srcId="{51B0BC98-FF3E-456C-A7C6-95E76DA1B6D0}" destId="{7D88ED24-C734-4835-A1E6-0FE3A1B0A283}" srcOrd="0" destOrd="0" presId="urn:microsoft.com/office/officeart/2005/8/layout/chevron2"/>
    <dgm:cxn modelId="{DDEE24F9-D09D-40D1-92E6-7BB9FB921BE1}" type="presParOf" srcId="{51B0BC98-FF3E-456C-A7C6-95E76DA1B6D0}" destId="{B3DEF217-1207-41E1-B3B9-7D66E3C641E4}" srcOrd="1" destOrd="0" presId="urn:microsoft.com/office/officeart/2005/8/layout/chevron2"/>
    <dgm:cxn modelId="{7C892A7C-B713-42E1-B9BC-728A75284C61}" type="presParOf" srcId="{48D65558-BF3E-44EF-B0B1-5D7DCBC80375}" destId="{8725A151-849D-4A76-98BF-25E68A937FCB}" srcOrd="3" destOrd="0" presId="urn:microsoft.com/office/officeart/2005/8/layout/chevron2"/>
    <dgm:cxn modelId="{C2BCCC96-A855-4290-A019-69E46838C7EA}" type="presParOf" srcId="{48D65558-BF3E-44EF-B0B1-5D7DCBC80375}" destId="{169D57B8-AE42-4BC1-883B-768F6D453208}" srcOrd="4" destOrd="0" presId="urn:microsoft.com/office/officeart/2005/8/layout/chevron2"/>
    <dgm:cxn modelId="{0DF5B661-5B3B-4C20-8EA0-E4ADF3D4EB79}" type="presParOf" srcId="{169D57B8-AE42-4BC1-883B-768F6D453208}" destId="{C86AA56F-9187-4EB8-97E2-AD8F0D7CCAD2}" srcOrd="0" destOrd="0" presId="urn:microsoft.com/office/officeart/2005/8/layout/chevron2"/>
    <dgm:cxn modelId="{B24E3F0F-F84F-4628-AC56-5A9680B472C1}" type="presParOf" srcId="{169D57B8-AE42-4BC1-883B-768F6D453208}" destId="{DC185CC0-1E35-43D1-B6E7-D53ED6E773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D3945-DB24-4A0E-8813-520EB57B218B}">
      <dsp:nvSpPr>
        <dsp:cNvPr id="0" name=""/>
        <dsp:cNvSpPr/>
      </dsp:nvSpPr>
      <dsp:spPr>
        <a:xfrm rot="5400000">
          <a:off x="-245635" y="274232"/>
          <a:ext cx="1637567" cy="114629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Features</a:t>
          </a:r>
          <a:endParaRPr lang="en-CA" sz="1800" kern="1200" dirty="0"/>
        </a:p>
      </dsp:txBody>
      <dsp:txXfrm rot="-5400000">
        <a:off x="1" y="601746"/>
        <a:ext cx="1146297" cy="491270"/>
      </dsp:txXfrm>
    </dsp:sp>
    <dsp:sp modelId="{67BAF1DF-EEA1-4F71-9345-AEA8CF8C4C93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Common Language </a:t>
          </a:r>
          <a:r>
            <a:rPr lang="en-CA" sz="1100" kern="1200" dirty="0" smtClean="0"/>
            <a:t>- for describing, planning, designing and evaluating municipal activities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Business Model </a:t>
          </a:r>
          <a:r>
            <a:rPr lang="en-CA" sz="1100" kern="1200" dirty="0" smtClean="0"/>
            <a:t>- for formalizing, recording and aligning a municipality’s organization, operations, plans and designs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Use Cases </a:t>
          </a:r>
          <a:r>
            <a:rPr lang="en-CA" sz="1100" kern="1200" dirty="0" smtClean="0"/>
            <a:t>– step-by-step Business Model guide for improving management practices and introducing new capabilities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Governed Standards </a:t>
          </a:r>
          <a:r>
            <a:rPr lang="en-CA" sz="1100" kern="1200" dirty="0" smtClean="0"/>
            <a:t>- for comparing practices and results between municipalities and learning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Tools</a:t>
          </a:r>
          <a:r>
            <a:rPr lang="en-CA" sz="1100" b="0" kern="1200" dirty="0" smtClean="0"/>
            <a:t> – for maintaining and using Business Models and collaborating with other municipalities</a:t>
          </a:r>
          <a:endParaRPr lang="en-CA" sz="1100" b="1" kern="1200" dirty="0"/>
        </a:p>
      </dsp:txBody>
      <dsp:txXfrm rot="-5400000">
        <a:off x="1146298" y="52408"/>
        <a:ext cx="7031341" cy="960496"/>
      </dsp:txXfrm>
    </dsp:sp>
    <dsp:sp modelId="{7D88ED24-C734-4835-A1E6-0FE3A1B0A283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Advantages</a:t>
          </a:r>
          <a:endParaRPr lang="en-CA" sz="1800" kern="1200" dirty="0"/>
        </a:p>
      </dsp:txBody>
      <dsp:txXfrm rot="-5400000">
        <a:off x="1" y="2017346"/>
        <a:ext cx="1146297" cy="491270"/>
      </dsp:txXfrm>
    </dsp:sp>
    <dsp:sp modelId="{B3DEF217-1207-41E1-B3B9-7D66E3C641E4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kern="1200" dirty="0" smtClean="0"/>
            <a:t>Strengthens and unifies employee views of municipal purposes, activities, linkages, results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kern="1200" dirty="0" smtClean="0"/>
            <a:t>Makes the abstract real; breaks goals and problems into manageable parts; avoids organizational biases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kern="1200" dirty="0" smtClean="0"/>
            <a:t>Acts as corporate memory; helps analyze all impacts of management decisions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kern="1200" dirty="0" smtClean="0"/>
            <a:t>Standardizes and integrates analyses of municipal performance; traces causes and effects of variance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kern="1200" dirty="0" smtClean="0"/>
            <a:t>Renders more accurate comparisons with other municipalities; shows patterns more clearly; deepens insights</a:t>
          </a:r>
          <a:endParaRPr lang="en-CA" sz="1100" kern="1200" dirty="0"/>
        </a:p>
      </dsp:txBody>
      <dsp:txXfrm rot="-5400000">
        <a:off x="1146298" y="1496158"/>
        <a:ext cx="7031341" cy="960496"/>
      </dsp:txXfrm>
    </dsp:sp>
    <dsp:sp modelId="{C86AA56F-9187-4EB8-97E2-AD8F0D7CCAD2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Benefits</a:t>
          </a:r>
          <a:endParaRPr lang="en-CA" sz="1800" kern="1200" dirty="0"/>
        </a:p>
      </dsp:txBody>
      <dsp:txXfrm rot="-5400000">
        <a:off x="1" y="3461096"/>
        <a:ext cx="1146297" cy="491270"/>
      </dsp:txXfrm>
    </dsp:sp>
    <dsp:sp modelId="{DC185CC0-1E35-43D1-B6E7-D53ED6E773C9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Smarter Organization</a:t>
          </a:r>
          <a:r>
            <a:rPr lang="en-CA" sz="1100" kern="1200" dirty="0" smtClean="0"/>
            <a:t>: better able to ‘act as one’; people more capable through better understanding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Smarter Leadership</a:t>
          </a:r>
          <a:r>
            <a:rPr lang="en-CA" sz="1100" kern="1200" dirty="0" smtClean="0"/>
            <a:t>: able to define desired outcomes and impacts more coherently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Smarter Change</a:t>
          </a:r>
          <a:r>
            <a:rPr lang="en-CA" sz="1100" kern="1200" dirty="0" smtClean="0"/>
            <a:t>: able to plan complex changes and mitigate risks more effectively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Smarter Use of Resources</a:t>
          </a:r>
          <a:r>
            <a:rPr lang="en-CA" sz="1100" kern="1200" dirty="0" smtClean="0"/>
            <a:t>: able to define needs and weigh resources against outcomes more precisely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/>
            <a:t>Smarter Systems</a:t>
          </a:r>
          <a:r>
            <a:rPr lang="en-CA" sz="1100" kern="1200" dirty="0" smtClean="0"/>
            <a:t>: able to define business requirements, align and integrate solutions more effectively</a:t>
          </a:r>
          <a:endParaRPr lang="en-CA" sz="110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9" Type="http://schemas.openxmlformats.org/officeDocument/2006/relationships/image" Target="../media/image20.png"/><Relationship Id="rId1" Type="http://schemas.openxmlformats.org/officeDocument/2006/relationships/image" Target="../media/image12.png"/><Relationship Id="rId2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/>
          <a:lstStyle>
            <a:lvl1pPr algn="l">
              <a:defRPr sz="1200"/>
            </a:lvl1pPr>
          </a:lstStyle>
          <a:p>
            <a:r>
              <a:rPr lang="en-CA" smtClean="0"/>
              <a:t>MRMv2 Vision Session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4969" y="0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/>
          <a:lstStyle>
            <a:lvl1pPr algn="r">
              <a:defRPr sz="1200"/>
            </a:lvl1pPr>
          </a:lstStyle>
          <a:p>
            <a:fld id="{5652139B-F2A8-4C12-A305-C96915FDA41B}" type="datetimeFigureOut">
              <a:rPr lang="en-CA" smtClean="0"/>
              <a:t>12/2/11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4969" y="8805841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 anchor="b"/>
          <a:lstStyle>
            <a:lvl1pPr algn="r">
              <a:defRPr sz="1200"/>
            </a:lvl1pPr>
          </a:lstStyle>
          <a:p>
            <a:fld id="{E7068B85-04B5-4631-AB8E-88C272384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8682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/>
          <a:lstStyle>
            <a:lvl1pPr algn="l">
              <a:defRPr sz="1200"/>
            </a:lvl1pPr>
          </a:lstStyle>
          <a:p>
            <a:r>
              <a:rPr lang="en-CA" smtClean="0"/>
              <a:t>MRMv2 Vision Session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969" y="0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/>
          <a:lstStyle>
            <a:lvl1pPr algn="r">
              <a:defRPr sz="1200"/>
            </a:lvl1pPr>
          </a:lstStyle>
          <a:p>
            <a:fld id="{6F12706B-B40D-4ACC-BD07-7CB5C46A85D4}" type="datetimeFigureOut">
              <a:rPr lang="en-CA" smtClean="0"/>
              <a:t>12/2/11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65" tIns="46333" rIns="92665" bIns="4633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690" y="4403725"/>
            <a:ext cx="5557520" cy="4171950"/>
          </a:xfrm>
          <a:prstGeom prst="rect">
            <a:avLst/>
          </a:prstGeom>
        </p:spPr>
        <p:txBody>
          <a:bodyPr vert="horz" lIns="92665" tIns="46333" rIns="92665" bIns="463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969" y="8805841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 anchor="b"/>
          <a:lstStyle>
            <a:lvl1pPr algn="r">
              <a:defRPr sz="1200"/>
            </a:lvl1pPr>
          </a:lstStyle>
          <a:p>
            <a:fld id="{C75BFA07-A88E-4761-BD5F-1BA2A8E10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30388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FA07-A88E-4761-BD5F-1BA2A8E10532}" type="slidenum">
              <a:rPr lang="en-CA" smtClean="0"/>
              <a:t>3</a:t>
            </a:fld>
            <a:endParaRPr lang="en-C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CA" smtClean="0"/>
              <a:t>MRMv2 Vision Session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49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nothing else</a:t>
            </a:r>
            <a:r>
              <a:rPr lang="en-US" baseline="0" dirty="0" smtClean="0"/>
              <a:t> that does this for municipal government.</a:t>
            </a:r>
          </a:p>
          <a:p>
            <a:r>
              <a:rPr lang="en-US" baseline="0" dirty="0" smtClean="0"/>
              <a:t>Range of potential applications – benefits are derived from more specific uses. More concrete benefits are in the </a:t>
            </a:r>
            <a:r>
              <a:rPr lang="en-US" baseline="0" smtClean="0"/>
              <a:t>use cases.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MRMv2 Vision Session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BFA07-A88E-4761-BD5F-1BA2A8E105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59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Alan was director of the MRMv1</a:t>
            </a:r>
            <a:r>
              <a:rPr lang="en-US" baseline="0" dirty="0" smtClean="0"/>
              <a:t> program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MRMv2 Vision Session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BFA07-A88E-4761-BD5F-1BA2A8E1053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9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ways in which</a:t>
            </a:r>
            <a:r>
              <a:rPr lang="en-US" baseline="0" dirty="0" smtClean="0"/>
              <a:t> the MRM has established itself is because of business motivation while the MRM is being developed, maintained, and funded in the context of IT.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MRMv2 Vision Session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BFA07-A88E-4761-BD5F-1BA2A8E105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90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Finished with the Product Era – go down</a:t>
            </a:r>
            <a:r>
              <a:rPr lang="en-US" baseline="0" dirty="0" smtClean="0"/>
              <a:t> to public domain or up to standard.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MRMv2 Vision Session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BFA07-A88E-4761-BD5F-1BA2A8E105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45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MRMv2 Vision Session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BFA07-A88E-4761-BD5F-1BA2A8E105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85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5AE30-975F-41D6-B13D-618AA1C1A192}" type="slidenum">
              <a:rPr lang="en-US"/>
              <a:pPr/>
              <a:t>12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1057275"/>
            <a:ext cx="5226050" cy="3921125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51" y="4383434"/>
            <a:ext cx="5090401" cy="4224899"/>
          </a:xfrm>
          <a:ln/>
        </p:spPr>
        <p:txBody>
          <a:bodyPr wrap="none" lIns="93315" tIns="46657" rIns="93315" bIns="46657"/>
          <a:lstStyle/>
          <a:p>
            <a:endParaRPr lang="en-CA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MRMv2 Vision Session</a:t>
            </a:r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-248862"/>
            <a:ext cx="1609" cy="25048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FB655EE-4B2B-412A-9833-552F8DAFCC5C}" type="slidenum">
              <a:rPr lang="en-CA" smtClean="0">
                <a:ea typeface="ＭＳ Ｐゴシック"/>
                <a:cs typeface="ＭＳ Ｐゴシック"/>
              </a:rPr>
              <a:pPr/>
              <a:t>16</a:t>
            </a:fld>
            <a:endParaRPr lang="en-CA" smtClean="0">
              <a:ea typeface="ＭＳ Ｐゴシック"/>
              <a:cs typeface="ＭＳ Ｐゴシック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MRMv2 Vision Session</a:t>
            </a:r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C8A-E9EA-43AC-80FB-9644432FEA57}" type="datetime1">
              <a:rPr lang="en-CA" smtClean="0"/>
              <a:t>12/2/11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1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8BD0-DFAB-4142-A627-1AD25D75F2D2}" type="datetime1">
              <a:rPr lang="en-CA" smtClean="0"/>
              <a:t>12/2/11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21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9D4-A25F-47D3-A9B5-7EC55CAA9ED9}" type="datetime1">
              <a:rPr lang="en-CA" smtClean="0"/>
              <a:t>12/2/11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4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593-875E-406D-AABB-5AF9E8B1DA7A}" type="datetime1">
              <a:rPr lang="en-CA" smtClean="0"/>
              <a:t>12/2/11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5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4C9B-D4A3-48D8-B588-D9D42E55A692}" type="datetime1">
              <a:rPr lang="en-CA" smtClean="0"/>
              <a:t>12/2/11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0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B3E-C5CA-49EB-9A19-E21D23483425}" type="datetime1">
              <a:rPr lang="en-CA" smtClean="0"/>
              <a:t>12/2/11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42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2824-503F-48ED-9761-1F978A71B54A}" type="datetime1">
              <a:rPr lang="en-CA" smtClean="0"/>
              <a:t>12/2/11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48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40D-8E03-4140-95DB-6CF86A0C54D1}" type="datetime1">
              <a:rPr lang="en-CA" smtClean="0"/>
              <a:t>12/2/11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35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3343-59A7-4552-BAE3-3903E73C1F6A}" type="datetime1">
              <a:rPr lang="en-CA" smtClean="0"/>
              <a:t>12/2/11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82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81D5-3322-48C8-B9C3-0F173C264467}" type="datetime1">
              <a:rPr lang="en-CA" smtClean="0"/>
              <a:t>12/2/11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3251-01E2-4728-9139-500CC4480FC2}" type="datetime1">
              <a:rPr lang="en-CA" smtClean="0"/>
              <a:t>12/2/11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26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BFF9-1BE1-4A6A-9420-8E0E24F876E5}" type="datetime1">
              <a:rPr lang="en-CA" smtClean="0"/>
              <a:t>12/2/11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MRMv2 Vision Session Dec 2 2011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D9DD-29C1-45B2-8E6E-FBDE9C1F57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1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20.png"/><Relationship Id="rId10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17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18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9.wmf"/><Relationship Id="rId1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5200" dirty="0" smtClean="0">
                <a:solidFill>
                  <a:schemeClr val="bg2">
                    <a:lumMod val="25000"/>
                  </a:schemeClr>
                </a:solidFill>
              </a:rPr>
              <a:t>Some Context </a:t>
            </a:r>
            <a:endParaRPr lang="en-CA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CA" dirty="0" smtClean="0"/>
              <a:t>MRMv2 Vision Session</a:t>
            </a:r>
          </a:p>
          <a:p>
            <a:r>
              <a:rPr lang="en-CA" dirty="0" smtClean="0"/>
              <a:t>Skip Lumley December 2011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5854136" cy="36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82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Themes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Membership is voluntary , multi-sector and multi-national</a:t>
            </a:r>
          </a:p>
          <a:p>
            <a:r>
              <a:rPr lang="en-CA" dirty="0" smtClean="0"/>
              <a:t>Funding comes from membership fees, member levies and “product” sales and certification (ISO and UN/CEFACT are heavily subsidized by sovereign members)</a:t>
            </a:r>
          </a:p>
          <a:p>
            <a:r>
              <a:rPr lang="en-CA" dirty="0" smtClean="0"/>
              <a:t>Business and technical governance are split in every case</a:t>
            </a:r>
          </a:p>
          <a:p>
            <a:r>
              <a:rPr lang="en-CA" dirty="0" smtClean="0"/>
              <a:t>Entire membership typically agrees product development plans and priorities through various mechanisms</a:t>
            </a:r>
          </a:p>
          <a:p>
            <a:r>
              <a:rPr lang="en-CA" dirty="0" smtClean="0"/>
              <a:t>Product development work is typically performed by volunteer member workgroups (OMG tenders and contracts out development work)</a:t>
            </a:r>
          </a:p>
          <a:p>
            <a:r>
              <a:rPr lang="en-CA" dirty="0" smtClean="0"/>
              <a:t>Product approval decision-making is typically performed by entire membership via multi-gate voting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56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does the MRMv2 want to be when it grows up?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 descr="C:\Users\Skip\AppData\Local\Microsoft\Windows\Temporary Internet Files\Content.IE5\ERVN8M1O\MP900427670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  <a14:imgEffect>
                      <a14:brightnessContrast bright="11000" contras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34739"/>
            <a:ext cx="7488832" cy="499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4581128"/>
            <a:ext cx="4960653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CA" sz="3200" dirty="0"/>
              <a:t>Public Domain Information?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3140968"/>
            <a:ext cx="158190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CA" sz="2400" dirty="0" smtClean="0"/>
              <a:t>A Product</a:t>
            </a:r>
            <a:r>
              <a:rPr lang="en-CA" sz="24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4551" y="2564904"/>
            <a:ext cx="108965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A Standard?</a:t>
            </a:r>
            <a:endParaRPr lang="en-CA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1988840"/>
            <a:ext cx="26802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?</a:t>
            </a:r>
            <a:endParaRPr lang="en-CA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71463"/>
            <a:ext cx="7772400" cy="89852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Common Language</a:t>
            </a:r>
            <a:endParaRPr lang="en-US" sz="3600" dirty="0"/>
          </a:p>
        </p:txBody>
      </p:sp>
      <p:pic>
        <p:nvPicPr>
          <p:cNvPr id="285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89088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7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Municipality’s Business Model </a:t>
            </a:r>
            <a:br>
              <a:rPr lang="en-CA" dirty="0" smtClean="0"/>
            </a:br>
            <a:r>
              <a:rPr lang="en-CA" dirty="0" smtClean="0"/>
              <a:t>(Part of a view shown here)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87156"/>
            <a:ext cx="8111629" cy="521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89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267200" y="2590800"/>
          <a:ext cx="172243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PI3" r:id="rId3" imgW="2219048" imgH="2095238" progId="PI3.Image">
                  <p:embed/>
                </p:oleObj>
              </mc:Choice>
              <mc:Fallback>
                <p:oleObj name="PI3" r:id="rId3" imgW="2219048" imgH="2095238" progId="PI3.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172243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442088" y="3048000"/>
            <a:ext cx="14173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srgbClr val="FFFF00"/>
                </a:solidFill>
                <a:latin typeface="Comic Sans MS" pitchFamily="66" charset="0"/>
              </a:rPr>
              <a:t>Customized</a:t>
            </a:r>
          </a:p>
          <a:p>
            <a:pPr algn="r"/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Business</a:t>
            </a:r>
          </a:p>
          <a:p>
            <a:pPr algn="r"/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Model</a:t>
            </a:r>
            <a:endParaRPr lang="en-US" sz="18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70325" y="2479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2309814" y="3962401"/>
            <a:ext cx="2185989" cy="2295526"/>
            <a:chOff x="1455" y="2496"/>
            <a:chExt cx="1377" cy="1446"/>
          </a:xfrm>
        </p:grpSpPr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1455" y="2641"/>
              <a:ext cx="1083" cy="1301"/>
              <a:chOff x="964" y="2784"/>
              <a:chExt cx="1197" cy="1482"/>
            </a:xfrm>
          </p:grpSpPr>
          <p:graphicFrame>
            <p:nvGraphicFramePr>
              <p:cNvPr id="4103" name="Object 7"/>
              <p:cNvGraphicFramePr>
                <a:graphicFrameLocks noChangeAspect="1"/>
              </p:cNvGraphicFramePr>
              <p:nvPr/>
            </p:nvGraphicFramePr>
            <p:xfrm>
              <a:off x="1056" y="2784"/>
              <a:ext cx="991" cy="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" name="Clip" r:id="rId5" imgW="4519440" imgH="3466800" progId="MS_ClipArt_Gallery.2">
                      <p:embed/>
                    </p:oleObj>
                  </mc:Choice>
                  <mc:Fallback>
                    <p:oleObj name="Clip" r:id="rId5" imgW="4519440" imgH="3466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784"/>
                            <a:ext cx="991" cy="7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964" y="3537"/>
                <a:ext cx="1197" cy="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latin typeface="Comic Sans MS" pitchFamily="66" charset="0"/>
                  </a:rPr>
                  <a:t>Organization</a:t>
                </a:r>
              </a:p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Development</a:t>
                </a:r>
              </a:p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Use Cases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4105" name="AutoShape 9"/>
            <p:cNvSpPr>
              <a:spLocks noChangeArrowheads="1"/>
            </p:cNvSpPr>
            <p:nvPr/>
          </p:nvSpPr>
          <p:spPr bwMode="auto">
            <a:xfrm rot="3455390">
              <a:off x="2544" y="2352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5791200" y="533400"/>
            <a:ext cx="2208213" cy="2362200"/>
            <a:chOff x="3648" y="336"/>
            <a:chExt cx="1391" cy="1488"/>
          </a:xfrm>
        </p:grpSpPr>
        <p:graphicFrame>
          <p:nvGraphicFramePr>
            <p:cNvPr id="4107" name="Object 11"/>
            <p:cNvGraphicFramePr>
              <a:graphicFrameLocks noChangeAspect="1"/>
            </p:cNvGraphicFramePr>
            <p:nvPr/>
          </p:nvGraphicFramePr>
          <p:xfrm>
            <a:off x="4080" y="897"/>
            <a:ext cx="616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" name="Clip" r:id="rId7" imgW="5640120" imgH="6414840" progId="MS_ClipArt_Gallery.2">
                    <p:embed/>
                  </p:oleObj>
                </mc:Choice>
                <mc:Fallback>
                  <p:oleObj name="Clip" r:id="rId7" imgW="5640120" imgH="64148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897"/>
                          <a:ext cx="616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3925" y="336"/>
              <a:ext cx="111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Comic Sans MS" pitchFamily="66" charset="0"/>
                </a:rPr>
                <a:t>Information</a:t>
              </a:r>
            </a:p>
            <a:p>
              <a:pPr algn="ctr"/>
              <a:r>
                <a:rPr lang="en-US" sz="2000" dirty="0">
                  <a:latin typeface="Comic Sans MS" pitchFamily="66" charset="0"/>
                </a:rPr>
                <a:t>&amp; </a:t>
              </a:r>
              <a:r>
                <a:rPr lang="en-US" sz="2000" dirty="0" smtClean="0">
                  <a:latin typeface="Comic Sans MS" pitchFamily="66" charset="0"/>
                </a:rPr>
                <a:t>Technology</a:t>
              </a:r>
              <a:endParaRPr lang="en-US" sz="2000" dirty="0">
                <a:latin typeface="Comic Sans MS" pitchFamily="66" charset="0"/>
              </a:endParaRPr>
            </a:p>
            <a:p>
              <a:pPr algn="ctr"/>
              <a:r>
                <a:rPr lang="en-US" sz="2000" dirty="0" smtClean="0">
                  <a:latin typeface="Comic Sans MS" pitchFamily="66" charset="0"/>
                </a:rPr>
                <a:t>Use Cases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109" name="AutoShape 13"/>
            <p:cNvSpPr>
              <a:spLocks noChangeArrowheads="1"/>
            </p:cNvSpPr>
            <p:nvPr/>
          </p:nvSpPr>
          <p:spPr bwMode="auto">
            <a:xfrm rot="3455390">
              <a:off x="3792" y="1536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5638801" y="4114801"/>
            <a:ext cx="2419351" cy="2374901"/>
            <a:chOff x="3552" y="2592"/>
            <a:chExt cx="1524" cy="1496"/>
          </a:xfrm>
        </p:grpSpPr>
        <p:grpSp>
          <p:nvGrpSpPr>
            <p:cNvPr id="4111" name="Group 15"/>
            <p:cNvGrpSpPr>
              <a:grpSpLocks/>
            </p:cNvGrpSpPr>
            <p:nvPr/>
          </p:nvGrpSpPr>
          <p:grpSpPr bwMode="auto">
            <a:xfrm>
              <a:off x="3997" y="2977"/>
              <a:ext cx="1079" cy="1111"/>
              <a:chOff x="3697" y="2933"/>
              <a:chExt cx="1491" cy="1750"/>
            </a:xfrm>
          </p:grpSpPr>
          <p:graphicFrame>
            <p:nvGraphicFramePr>
              <p:cNvPr id="4112" name="Object 16"/>
              <p:cNvGraphicFramePr>
                <a:graphicFrameLocks noChangeAspect="1"/>
              </p:cNvGraphicFramePr>
              <p:nvPr/>
            </p:nvGraphicFramePr>
            <p:xfrm>
              <a:off x="3936" y="2933"/>
              <a:ext cx="1042" cy="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0" name="Clip" r:id="rId9" imgW="6659640" imgH="4875480" progId="MS_ClipArt_Gallery.2">
                      <p:embed/>
                    </p:oleObj>
                  </mc:Choice>
                  <mc:Fallback>
                    <p:oleObj name="Clip" r:id="rId9" imgW="6659640" imgH="487548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933"/>
                            <a:ext cx="1042" cy="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3" name="Text Box 17"/>
              <p:cNvSpPr txBox="1">
                <a:spLocks noChangeArrowheads="1"/>
              </p:cNvSpPr>
              <p:nvPr/>
            </p:nvSpPr>
            <p:spPr bwMode="auto">
              <a:xfrm>
                <a:off x="3697" y="3675"/>
                <a:ext cx="1491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Workforce</a:t>
                </a:r>
              </a:p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Development</a:t>
                </a:r>
                <a:endParaRPr lang="en-US" sz="2000" dirty="0">
                  <a:latin typeface="Comic Sans MS" pitchFamily="66" charset="0"/>
                </a:endParaRPr>
              </a:p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Use Cases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4114" name="AutoShape 18"/>
            <p:cNvSpPr>
              <a:spLocks noChangeArrowheads="1"/>
            </p:cNvSpPr>
            <p:nvPr/>
          </p:nvSpPr>
          <p:spPr bwMode="auto">
            <a:xfrm rot="18144610" flipH="1">
              <a:off x="3696" y="2448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15" name="Group 19"/>
          <p:cNvGrpSpPr>
            <a:grpSpLocks/>
          </p:cNvGrpSpPr>
          <p:nvPr/>
        </p:nvGrpSpPr>
        <p:grpSpPr bwMode="auto">
          <a:xfrm>
            <a:off x="2295525" y="585788"/>
            <a:ext cx="2124074" cy="2386012"/>
            <a:chOff x="1446" y="369"/>
            <a:chExt cx="1338" cy="1503"/>
          </a:xfrm>
        </p:grpSpPr>
        <p:grpSp>
          <p:nvGrpSpPr>
            <p:cNvPr id="4116" name="Group 20"/>
            <p:cNvGrpSpPr>
              <a:grpSpLocks/>
            </p:cNvGrpSpPr>
            <p:nvPr/>
          </p:nvGrpSpPr>
          <p:grpSpPr bwMode="auto">
            <a:xfrm>
              <a:off x="1446" y="369"/>
              <a:ext cx="918" cy="1203"/>
              <a:chOff x="1446" y="369"/>
              <a:chExt cx="918" cy="1203"/>
            </a:xfrm>
          </p:grpSpPr>
          <p:graphicFrame>
            <p:nvGraphicFramePr>
              <p:cNvPr id="4117" name="Object 21"/>
              <p:cNvGraphicFramePr>
                <a:graphicFrameLocks noChangeAspect="1"/>
              </p:cNvGraphicFramePr>
              <p:nvPr/>
            </p:nvGraphicFramePr>
            <p:xfrm>
              <a:off x="1513" y="934"/>
              <a:ext cx="851" cy="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1" name="Clip" r:id="rId11" imgW="4539600" imgH="3497040" progId="MS_ClipArt_Gallery.2">
                      <p:embed/>
                    </p:oleObj>
                  </mc:Choice>
                  <mc:Fallback>
                    <p:oleObj name="Clip" r:id="rId11" imgW="4539600" imgH="34970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3" y="934"/>
                            <a:ext cx="851" cy="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8" name="Text Box 22"/>
              <p:cNvSpPr txBox="1">
                <a:spLocks noChangeArrowheads="1"/>
              </p:cNvSpPr>
              <p:nvPr/>
            </p:nvSpPr>
            <p:spPr bwMode="auto">
              <a:xfrm>
                <a:off x="1446" y="369"/>
                <a:ext cx="878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latin typeface="Comic Sans MS" pitchFamily="66" charset="0"/>
                  </a:rPr>
                  <a:t>Process</a:t>
                </a:r>
              </a:p>
              <a:p>
                <a:pPr algn="ctr"/>
                <a:r>
                  <a:rPr lang="en-US" sz="2000" dirty="0">
                    <a:latin typeface="Comic Sans MS" pitchFamily="66" charset="0"/>
                  </a:rPr>
                  <a:t>&amp; Quality</a:t>
                </a:r>
              </a:p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Use Cases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4119" name="AutoShape 23"/>
            <p:cNvSpPr>
              <a:spLocks noChangeArrowheads="1"/>
            </p:cNvSpPr>
            <p:nvPr/>
          </p:nvSpPr>
          <p:spPr bwMode="auto">
            <a:xfrm rot="18144610" flipH="1">
              <a:off x="2496" y="1584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20" name="Group 24"/>
          <p:cNvGrpSpPr>
            <a:grpSpLocks/>
          </p:cNvGrpSpPr>
          <p:nvPr/>
        </p:nvGrpSpPr>
        <p:grpSpPr bwMode="auto">
          <a:xfrm>
            <a:off x="4343399" y="4267200"/>
            <a:ext cx="1739900" cy="2336800"/>
            <a:chOff x="2736" y="2688"/>
            <a:chExt cx="1096" cy="1472"/>
          </a:xfrm>
        </p:grpSpPr>
        <p:grpSp>
          <p:nvGrpSpPr>
            <p:cNvPr id="4121" name="Group 25"/>
            <p:cNvGrpSpPr>
              <a:grpSpLocks/>
            </p:cNvGrpSpPr>
            <p:nvPr/>
          </p:nvGrpSpPr>
          <p:grpSpPr bwMode="auto">
            <a:xfrm>
              <a:off x="2736" y="2975"/>
              <a:ext cx="1096" cy="1185"/>
              <a:chOff x="2352" y="3024"/>
              <a:chExt cx="1398" cy="1525"/>
            </a:xfrm>
          </p:grpSpPr>
          <p:graphicFrame>
            <p:nvGraphicFramePr>
              <p:cNvPr id="4122" name="Object 26"/>
              <p:cNvGraphicFramePr>
                <a:graphicFrameLocks noChangeAspect="1"/>
              </p:cNvGraphicFramePr>
              <p:nvPr/>
            </p:nvGraphicFramePr>
            <p:xfrm>
              <a:off x="2352" y="3024"/>
              <a:ext cx="1336" cy="6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2" name="Clip" r:id="rId13" imgW="5614560" imgH="2750760" progId="MS_ClipArt_Gallery.2">
                      <p:embed/>
                    </p:oleObj>
                  </mc:Choice>
                  <mc:Fallback>
                    <p:oleObj name="Clip" r:id="rId13" imgW="5614560" imgH="2750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024"/>
                            <a:ext cx="1336" cy="6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3" name="Text Box 27"/>
              <p:cNvSpPr txBox="1">
                <a:spLocks noChangeArrowheads="1"/>
              </p:cNvSpPr>
              <p:nvPr/>
            </p:nvSpPr>
            <p:spPr bwMode="auto">
              <a:xfrm>
                <a:off x="2352" y="3726"/>
                <a:ext cx="1398" cy="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latin typeface="Comic Sans MS" pitchFamily="66" charset="0"/>
                  </a:rPr>
                  <a:t>Leadership &amp;</a:t>
                </a:r>
              </a:p>
              <a:p>
                <a:pPr algn="ctr"/>
                <a:r>
                  <a:rPr lang="en-US" sz="2000" dirty="0">
                    <a:latin typeface="Comic Sans MS" pitchFamily="66" charset="0"/>
                  </a:rPr>
                  <a:t>Management</a:t>
                </a:r>
              </a:p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Use Cases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4124" name="AutoShape 28"/>
            <p:cNvSpPr>
              <a:spLocks noChangeArrowheads="1"/>
            </p:cNvSpPr>
            <p:nvPr/>
          </p:nvSpPr>
          <p:spPr bwMode="auto">
            <a:xfrm rot="50669" flipH="1">
              <a:off x="3120" y="2688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25" name="Group 29"/>
          <p:cNvGrpSpPr>
            <a:grpSpLocks/>
          </p:cNvGrpSpPr>
          <p:nvPr/>
        </p:nvGrpSpPr>
        <p:grpSpPr bwMode="auto">
          <a:xfrm>
            <a:off x="4057655" y="204788"/>
            <a:ext cx="1679576" cy="2386012"/>
            <a:chOff x="2556" y="129"/>
            <a:chExt cx="1058" cy="1503"/>
          </a:xfrm>
        </p:grpSpPr>
        <p:grpSp>
          <p:nvGrpSpPr>
            <p:cNvPr id="4126" name="Group 30"/>
            <p:cNvGrpSpPr>
              <a:grpSpLocks/>
            </p:cNvGrpSpPr>
            <p:nvPr/>
          </p:nvGrpSpPr>
          <p:grpSpPr bwMode="auto">
            <a:xfrm>
              <a:off x="2556" y="129"/>
              <a:ext cx="1058" cy="973"/>
              <a:chOff x="2556" y="129"/>
              <a:chExt cx="1058" cy="973"/>
            </a:xfrm>
          </p:grpSpPr>
          <p:graphicFrame>
            <p:nvGraphicFramePr>
              <p:cNvPr id="4127" name="Object 31"/>
              <p:cNvGraphicFramePr>
                <a:graphicFrameLocks noChangeAspect="1"/>
              </p:cNvGraphicFramePr>
              <p:nvPr/>
            </p:nvGraphicFramePr>
            <p:xfrm>
              <a:off x="2645" y="651"/>
              <a:ext cx="922" cy="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3" name="Clip" r:id="rId15" imgW="5821200" imgH="2887200" progId="MS_ClipArt_Gallery.2">
                      <p:embed/>
                    </p:oleObj>
                  </mc:Choice>
                  <mc:Fallback>
                    <p:oleObj name="Clip" r:id="rId15" imgW="5821200" imgH="28872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5" y="651"/>
                            <a:ext cx="922" cy="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8" name="Text Box 32"/>
              <p:cNvSpPr txBox="1">
                <a:spLocks noChangeArrowheads="1"/>
              </p:cNvSpPr>
              <p:nvPr/>
            </p:nvSpPr>
            <p:spPr bwMode="auto">
              <a:xfrm>
                <a:off x="2556" y="129"/>
                <a:ext cx="1058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Financial</a:t>
                </a:r>
              </a:p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Management</a:t>
                </a:r>
                <a:endParaRPr lang="en-US" sz="2000" dirty="0">
                  <a:latin typeface="Comic Sans MS" pitchFamily="66" charset="0"/>
                </a:endParaRPr>
              </a:p>
              <a:p>
                <a:pPr algn="ctr"/>
                <a:r>
                  <a:rPr lang="en-US" sz="2000" dirty="0" smtClean="0">
                    <a:latin typeface="Comic Sans MS" pitchFamily="66" charset="0"/>
                  </a:rPr>
                  <a:t>Use Cases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4129" name="AutoShape 33"/>
            <p:cNvSpPr>
              <a:spLocks noChangeArrowheads="1"/>
            </p:cNvSpPr>
            <p:nvPr/>
          </p:nvSpPr>
          <p:spPr bwMode="auto">
            <a:xfrm rot="50669" flipH="1">
              <a:off x="3120" y="1200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30" name="Group 34"/>
          <p:cNvGrpSpPr>
            <a:grpSpLocks/>
          </p:cNvGrpSpPr>
          <p:nvPr/>
        </p:nvGrpSpPr>
        <p:grpSpPr bwMode="auto">
          <a:xfrm>
            <a:off x="5943599" y="2646363"/>
            <a:ext cx="2568575" cy="1765300"/>
            <a:chOff x="3744" y="1667"/>
            <a:chExt cx="1618" cy="1112"/>
          </a:xfrm>
        </p:grpSpPr>
        <p:graphicFrame>
          <p:nvGraphicFramePr>
            <p:cNvPr id="4131" name="Object 35"/>
            <p:cNvGraphicFramePr>
              <a:graphicFrameLocks noChangeAspect="1"/>
            </p:cNvGraphicFramePr>
            <p:nvPr/>
          </p:nvGraphicFramePr>
          <p:xfrm>
            <a:off x="4560" y="2256"/>
            <a:ext cx="691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Clip" r:id="rId17" imgW="5128560" imgH="4198680" progId="MS_ClipArt_Gallery.2">
                    <p:embed/>
                  </p:oleObj>
                </mc:Choice>
                <mc:Fallback>
                  <p:oleObj name="Clip" r:id="rId17" imgW="5128560" imgH="41986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56"/>
                          <a:ext cx="691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Text Box 36"/>
            <p:cNvSpPr txBox="1">
              <a:spLocks noChangeArrowheads="1"/>
            </p:cNvSpPr>
            <p:nvPr/>
          </p:nvSpPr>
          <p:spPr bwMode="auto">
            <a:xfrm>
              <a:off x="4484" y="1667"/>
              <a:ext cx="87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Comic Sans MS" pitchFamily="66" charset="0"/>
                </a:rPr>
                <a:t>Strategy</a:t>
              </a:r>
            </a:p>
            <a:p>
              <a:pPr algn="ctr"/>
              <a:r>
                <a:rPr lang="en-US" sz="2000" dirty="0">
                  <a:latin typeface="Comic Sans MS" pitchFamily="66" charset="0"/>
                </a:rPr>
                <a:t>&amp; </a:t>
              </a:r>
              <a:r>
                <a:rPr lang="en-US" sz="2000" dirty="0" smtClean="0">
                  <a:latin typeface="Comic Sans MS" pitchFamily="66" charset="0"/>
                </a:rPr>
                <a:t>Planning</a:t>
              </a:r>
              <a:endParaRPr lang="en-US" sz="2000" dirty="0">
                <a:latin typeface="Comic Sans MS" pitchFamily="66" charset="0"/>
              </a:endParaRPr>
            </a:p>
            <a:p>
              <a:pPr algn="ctr"/>
              <a:r>
                <a:rPr lang="en-US" sz="2000" dirty="0" smtClean="0">
                  <a:latin typeface="Comic Sans MS" pitchFamily="66" charset="0"/>
                </a:rPr>
                <a:t>Use Cases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133" name="AutoShape 37"/>
            <p:cNvSpPr>
              <a:spLocks noChangeArrowheads="1"/>
            </p:cNvSpPr>
            <p:nvPr/>
          </p:nvSpPr>
          <p:spPr bwMode="auto">
            <a:xfrm rot="16250669" flipH="1">
              <a:off x="3888" y="1968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34" name="Group 38"/>
          <p:cNvGrpSpPr>
            <a:grpSpLocks/>
          </p:cNvGrpSpPr>
          <p:nvPr/>
        </p:nvGrpSpPr>
        <p:grpSpPr bwMode="auto">
          <a:xfrm>
            <a:off x="609600" y="2819400"/>
            <a:ext cx="3657600" cy="1222375"/>
            <a:chOff x="384" y="1776"/>
            <a:chExt cx="2304" cy="770"/>
          </a:xfrm>
        </p:grpSpPr>
        <p:sp>
          <p:nvSpPr>
            <p:cNvPr id="4135" name="AutoShape 39"/>
            <p:cNvSpPr>
              <a:spLocks noChangeArrowheads="1"/>
            </p:cNvSpPr>
            <p:nvPr/>
          </p:nvSpPr>
          <p:spPr bwMode="auto">
            <a:xfrm>
              <a:off x="1296" y="1968"/>
              <a:ext cx="1392" cy="384"/>
            </a:xfrm>
            <a:prstGeom prst="rightArrow">
              <a:avLst>
                <a:gd name="adj1" fmla="val 50000"/>
                <a:gd name="adj2" fmla="val 69144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FFF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Comic Sans MS" pitchFamily="66" charset="0"/>
                </a:rPr>
                <a:t>Customization</a:t>
              </a:r>
              <a:endParaRPr lang="en-US" sz="1600" dirty="0">
                <a:latin typeface="Comic Sans MS" pitchFamily="66" charset="0"/>
              </a:endParaRPr>
            </a:p>
          </p:txBody>
        </p:sp>
        <p:graphicFrame>
          <p:nvGraphicFramePr>
            <p:cNvPr id="4136" name="Object 40"/>
            <p:cNvGraphicFramePr>
              <a:graphicFrameLocks noChangeAspect="1"/>
            </p:cNvGraphicFramePr>
            <p:nvPr/>
          </p:nvGraphicFramePr>
          <p:xfrm>
            <a:off x="384" y="1776"/>
            <a:ext cx="816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PI3" r:id="rId19" imgW="2219048" imgH="2095238" progId="PI3.Image">
                    <p:embed/>
                  </p:oleObj>
                </mc:Choice>
                <mc:Fallback>
                  <p:oleObj name="PI3" r:id="rId19" imgW="2219048" imgH="2095238" progId="PI3.Imag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776"/>
                          <a:ext cx="816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" name="Text Box 41"/>
            <p:cNvSpPr txBox="1">
              <a:spLocks noChangeArrowheads="1"/>
            </p:cNvSpPr>
            <p:nvPr/>
          </p:nvSpPr>
          <p:spPr bwMode="auto">
            <a:xfrm>
              <a:off x="480" y="2112"/>
              <a:ext cx="5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Comic Sans MS" pitchFamily="66" charset="0"/>
                </a:rPr>
                <a:t>MRMv2</a:t>
              </a:r>
              <a:endParaRPr lang="en-US" sz="14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7313613" y="6518275"/>
            <a:ext cx="1830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© Chartwell 1998</a:t>
            </a:r>
          </a:p>
        </p:txBody>
      </p:sp>
      <p:sp>
        <p:nvSpPr>
          <p:cNvPr id="4140" name="AutoShape 4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819400" y="4495800"/>
            <a:ext cx="762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41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724400" y="4953000"/>
            <a:ext cx="762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42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81800" y="4800600"/>
            <a:ext cx="762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43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391400" y="3581400"/>
            <a:ext cx="762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44" name="AutoShape 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553200" y="1676400"/>
            <a:ext cx="762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45" name="AutoShape 4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95800" y="1066800"/>
            <a:ext cx="762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46" name="AutoShape 5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667000" y="1600200"/>
            <a:ext cx="762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365911" y="223566"/>
            <a:ext cx="1430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MRM</a:t>
            </a:r>
          </a:p>
          <a:p>
            <a:pPr algn="ctr"/>
            <a:r>
              <a:rPr lang="en-CA" sz="2400" dirty="0" smtClean="0"/>
              <a:t>Use Cases</a:t>
            </a:r>
            <a:endParaRPr lang="en-CA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71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Governed Standards</a:t>
            </a:r>
            <a:endParaRPr lang="en-CA" dirty="0"/>
          </a:p>
        </p:txBody>
      </p:sp>
      <p:grpSp>
        <p:nvGrpSpPr>
          <p:cNvPr id="51" name="Group 50"/>
          <p:cNvGrpSpPr/>
          <p:nvPr/>
        </p:nvGrpSpPr>
        <p:grpSpPr>
          <a:xfrm>
            <a:off x="-315614" y="1374738"/>
            <a:ext cx="9827318" cy="5371845"/>
            <a:chOff x="-315614" y="1374738"/>
            <a:chExt cx="9827318" cy="5371845"/>
          </a:xfrm>
        </p:grpSpPr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82" b="3691"/>
            <a:stretch>
              <a:fillRect/>
            </a:stretch>
          </p:blipFill>
          <p:spPr bwMode="auto">
            <a:xfrm>
              <a:off x="812317" y="1374738"/>
              <a:ext cx="3581400" cy="2547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 descr="MRMv2MetaModel_BusinessComponents_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1840843"/>
              <a:ext cx="3240410" cy="215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448272" y="4375880"/>
              <a:ext cx="4211960" cy="2128300"/>
              <a:chOff x="0" y="928670"/>
              <a:chExt cx="9144000" cy="57014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14313" y="3571875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Strategic Outcomes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500188" y="3571875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Inter-mediate Outcomes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786063" y="3571875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Direct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Outcomes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71938" y="3571875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Public Service Outputs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357813" y="3571875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Public Services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357813" y="4572000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Horizontal Account-ability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643688" y="4572000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Service Processes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929563" y="4572000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Resources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786063" y="2571750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Target Group Needs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786063" y="1571625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Programs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71938" y="2571750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Target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Groups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357813" y="1571625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Vertical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Account-ability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357813" y="5572125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Provider Services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071938" y="5572125"/>
                <a:ext cx="1000125" cy="714375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500" dirty="0">
                    <a:solidFill>
                      <a:schemeClr val="tx1"/>
                    </a:solidFill>
                  </a:rPr>
                  <a:t>Provider Service Outputs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0" y="3429000"/>
                <a:ext cx="5214938" cy="100012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643188" y="1428750"/>
                <a:ext cx="3857625" cy="3000375"/>
              </a:xfrm>
              <a:prstGeom prst="roundRect">
                <a:avLst>
                  <a:gd name="adj" fmla="val 7910"/>
                </a:avLst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929063" y="2428875"/>
                <a:ext cx="2571750" cy="4000500"/>
              </a:xfrm>
              <a:prstGeom prst="roundRect">
                <a:avLst>
                  <a:gd name="adj" fmla="val 8902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214938" y="3429000"/>
                <a:ext cx="3929062" cy="3000375"/>
              </a:xfrm>
              <a:prstGeom prst="roundRect">
                <a:avLst>
                  <a:gd name="adj" fmla="val 6508"/>
                </a:avLst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8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14" idx="3"/>
                <a:endCxn id="15" idx="1"/>
              </p:cNvCxnSpPr>
              <p:nvPr/>
            </p:nvCxnSpPr>
            <p:spPr>
              <a:xfrm>
                <a:off x="1214438" y="3929063"/>
                <a:ext cx="28575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500313" y="3929063"/>
                <a:ext cx="28575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86188" y="3929063"/>
                <a:ext cx="28575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072063" y="3929063"/>
                <a:ext cx="28575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357938" y="4927600"/>
                <a:ext cx="28575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3813" y="4929188"/>
                <a:ext cx="28575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86188" y="2927350"/>
                <a:ext cx="28575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72063" y="5929313"/>
                <a:ext cx="28575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22" idx="0"/>
                <a:endCxn id="23" idx="2"/>
              </p:cNvCxnSpPr>
              <p:nvPr/>
            </p:nvCxnSpPr>
            <p:spPr>
              <a:xfrm rot="5400000" flipH="1" flipV="1">
                <a:off x="3142457" y="2428081"/>
                <a:ext cx="28575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142457" y="3428206"/>
                <a:ext cx="28575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4429919" y="3428206"/>
                <a:ext cx="28575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5717382" y="4428331"/>
                <a:ext cx="28575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5715794" y="5428456"/>
                <a:ext cx="28575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3" idx="3"/>
                <a:endCxn id="25" idx="1"/>
              </p:cNvCxnSpPr>
              <p:nvPr/>
            </p:nvCxnSpPr>
            <p:spPr>
              <a:xfrm>
                <a:off x="3786188" y="1928813"/>
                <a:ext cx="1571625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8" idx="0"/>
                <a:endCxn id="25" idx="2"/>
              </p:cNvCxnSpPr>
              <p:nvPr/>
            </p:nvCxnSpPr>
            <p:spPr>
              <a:xfrm rot="5400000" flipH="1" flipV="1">
                <a:off x="5214937" y="2928938"/>
                <a:ext cx="1287463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330266" y="2928934"/>
                <a:ext cx="961193" cy="7008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  <a:latin typeface="+mn-lt"/>
                    <a:cs typeface="+mn-cs"/>
                  </a:rPr>
                  <a:t>PLM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104552" y="928670"/>
                <a:ext cx="1163036" cy="7008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  <a:latin typeface="+mn-lt"/>
                    <a:cs typeface="+mn-cs"/>
                  </a:rPr>
                  <a:t>PSAM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055334" y="4893323"/>
                <a:ext cx="1332084" cy="5679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  <a:latin typeface="+mn-lt"/>
                    <a:cs typeface="+mn-cs"/>
                  </a:rPr>
                  <a:t>SIAM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05951" y="5929330"/>
                <a:ext cx="1984328" cy="7008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  <a:latin typeface="+mn-lt"/>
                    <a:cs typeface="+mn-cs"/>
                  </a:rPr>
                  <a:t>Workflow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 rot="19609678">
              <a:off x="-315614" y="4752063"/>
              <a:ext cx="3058979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Reference</a:t>
              </a:r>
            </a:p>
            <a:p>
              <a:pPr algn="ctr"/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Model</a:t>
              </a:r>
              <a:endPara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9609678">
              <a:off x="5819923" y="5823253"/>
              <a:ext cx="3691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100" dirty="0" err="1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MetaModel</a:t>
              </a:r>
              <a:endPara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 rot="19609678">
              <a:off x="3165306" y="4571372"/>
              <a:ext cx="2828210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Analytic</a:t>
              </a:r>
            </a:p>
            <a:p>
              <a:pPr algn="ctr"/>
              <a:r>
                <a:rPr lang="en-US" sz="5400" b="1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Models</a:t>
              </a:r>
              <a:endParaRPr 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endParaRPr>
            </a:p>
          </p:txBody>
        </p:sp>
      </p:grp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3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627784" y="1268760"/>
            <a:ext cx="6408712" cy="4896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657" name="AutoShape 3"/>
          <p:cNvSpPr>
            <a:spLocks noChangeArrowheads="1"/>
          </p:cNvSpPr>
          <p:nvPr/>
        </p:nvSpPr>
        <p:spPr bwMode="auto">
          <a:xfrm>
            <a:off x="5147658" y="1583770"/>
            <a:ext cx="1447800" cy="1219200"/>
          </a:xfrm>
          <a:prstGeom prst="can">
            <a:avLst>
              <a:gd name="adj" fmla="val 25000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 b="1">
                <a:latin typeface="Tahoma" pitchFamily="34" charset="0"/>
                <a:cs typeface="ＭＳ Ｐゴシック"/>
              </a:rPr>
              <a:t>Customized Municipality C Model</a:t>
            </a:r>
          </a:p>
        </p:txBody>
      </p:sp>
      <p:sp>
        <p:nvSpPr>
          <p:cNvPr id="70658" name="AutoShape 4"/>
          <p:cNvSpPr>
            <a:spLocks noChangeArrowheads="1"/>
          </p:cNvSpPr>
          <p:nvPr/>
        </p:nvSpPr>
        <p:spPr bwMode="auto">
          <a:xfrm>
            <a:off x="1026469" y="1556792"/>
            <a:ext cx="1447800" cy="1828800"/>
          </a:xfrm>
          <a:prstGeom prst="can">
            <a:avLst>
              <a:gd name="adj" fmla="val 315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 b="1">
                <a:latin typeface="Tahoma" pitchFamily="34" charset="0"/>
                <a:cs typeface="ＭＳ Ｐゴシック"/>
              </a:rPr>
              <a:t>MRM Meta-Model </a:t>
            </a:r>
          </a:p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>
                <a:latin typeface="Tahoma" pitchFamily="34" charset="0"/>
                <a:cs typeface="ＭＳ Ｐゴシック"/>
              </a:rPr>
              <a:t>(i.e. Shell Program, Shell Service, etc.)</a:t>
            </a:r>
          </a:p>
        </p:txBody>
      </p:sp>
      <p:sp>
        <p:nvSpPr>
          <p:cNvPr id="70659" name="AutoShape 5"/>
          <p:cNvSpPr>
            <a:spLocks noChangeArrowheads="1"/>
          </p:cNvSpPr>
          <p:nvPr/>
        </p:nvSpPr>
        <p:spPr bwMode="auto">
          <a:xfrm>
            <a:off x="1035968" y="3766592"/>
            <a:ext cx="1447800" cy="1828800"/>
          </a:xfrm>
          <a:prstGeom prst="can">
            <a:avLst>
              <a:gd name="adj" fmla="val 31579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 b="1">
                <a:latin typeface="Tahoma" pitchFamily="34" charset="0"/>
                <a:cs typeface="ＭＳ Ｐゴシック"/>
              </a:rPr>
              <a:t>MRM Reference Model </a:t>
            </a:r>
          </a:p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>
                <a:latin typeface="Tahoma" pitchFamily="34" charset="0"/>
                <a:cs typeface="ＭＳ Ｐゴシック"/>
              </a:rPr>
              <a:t>(i.e. Public Safety Program, Fire Rescue Service, etc.)</a:t>
            </a:r>
          </a:p>
        </p:txBody>
      </p:sp>
      <p:sp>
        <p:nvSpPr>
          <p:cNvPr id="70660" name="AutoShape 6"/>
          <p:cNvSpPr>
            <a:spLocks noChangeArrowheads="1"/>
          </p:cNvSpPr>
          <p:nvPr/>
        </p:nvSpPr>
        <p:spPr bwMode="auto">
          <a:xfrm>
            <a:off x="7119224" y="2642581"/>
            <a:ext cx="1447800" cy="1828800"/>
          </a:xfrm>
          <a:prstGeom prst="can">
            <a:avLst>
              <a:gd name="adj" fmla="val 31579"/>
            </a:avLst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 b="1">
                <a:latin typeface="Tahoma" pitchFamily="34" charset="0"/>
                <a:cs typeface="ＭＳ Ｐゴシック"/>
              </a:rPr>
              <a:t>Best Practice Model </a:t>
            </a:r>
          </a:p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>
                <a:latin typeface="Tahoma" pitchFamily="34" charset="0"/>
                <a:cs typeface="ＭＳ Ｐゴシック"/>
              </a:rPr>
              <a:t>(i.e. AWWA Potable Water Supply Service, etc.)</a:t>
            </a:r>
          </a:p>
        </p:txBody>
      </p:sp>
      <p:sp>
        <p:nvSpPr>
          <p:cNvPr id="70661" name="AutoShape 7"/>
          <p:cNvSpPr>
            <a:spLocks noChangeArrowheads="1"/>
          </p:cNvSpPr>
          <p:nvPr/>
        </p:nvSpPr>
        <p:spPr bwMode="auto">
          <a:xfrm>
            <a:off x="5148064" y="2947381"/>
            <a:ext cx="1447800" cy="1219200"/>
          </a:xfrm>
          <a:prstGeom prst="can">
            <a:avLst>
              <a:gd name="adj" fmla="val 25000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 b="1" dirty="0">
                <a:latin typeface="Tahoma" pitchFamily="34" charset="0"/>
                <a:cs typeface="ＭＳ Ｐゴシック"/>
              </a:rPr>
              <a:t>Customized Municipality B Model</a:t>
            </a:r>
          </a:p>
        </p:txBody>
      </p:sp>
      <p:sp>
        <p:nvSpPr>
          <p:cNvPr id="70662" name="AutoShape 8"/>
          <p:cNvSpPr>
            <a:spLocks noChangeArrowheads="1"/>
          </p:cNvSpPr>
          <p:nvPr/>
        </p:nvSpPr>
        <p:spPr bwMode="auto">
          <a:xfrm>
            <a:off x="5148064" y="4323533"/>
            <a:ext cx="1447800" cy="1447800"/>
          </a:xfrm>
          <a:prstGeom prst="can">
            <a:avLst>
              <a:gd name="adj" fmla="val 25000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 b="1">
                <a:latin typeface="Tahoma" pitchFamily="34" charset="0"/>
                <a:cs typeface="ＭＳ Ｐゴシック"/>
              </a:rPr>
              <a:t>Customized Municipality A Model</a:t>
            </a:r>
          </a:p>
        </p:txBody>
      </p:sp>
      <p:sp>
        <p:nvSpPr>
          <p:cNvPr id="70663" name="AutoShape 9"/>
          <p:cNvSpPr>
            <a:spLocks noChangeArrowheads="1"/>
          </p:cNvSpPr>
          <p:nvPr/>
        </p:nvSpPr>
        <p:spPr bwMode="auto">
          <a:xfrm>
            <a:off x="2843808" y="2947381"/>
            <a:ext cx="1447800" cy="1219200"/>
          </a:xfrm>
          <a:prstGeom prst="can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200" b="1">
                <a:latin typeface="Tahoma" pitchFamily="34" charset="0"/>
                <a:cs typeface="ＭＳ Ｐゴシック"/>
              </a:rPr>
              <a:t>Customized “My Municipality’s” Model</a:t>
            </a:r>
          </a:p>
        </p:txBody>
      </p:sp>
      <p:sp>
        <p:nvSpPr>
          <p:cNvPr id="70674" name="Rectangle 19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251520" y="980728"/>
            <a:ext cx="4320480" cy="547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ular Callout 4"/>
          <p:cNvSpPr/>
          <p:nvPr/>
        </p:nvSpPr>
        <p:spPr>
          <a:xfrm>
            <a:off x="539552" y="404664"/>
            <a:ext cx="1296144" cy="576064"/>
          </a:xfrm>
          <a:prstGeom prst="wedgeRoundRectCallout">
            <a:avLst>
              <a:gd name="adj1" fmla="val -129"/>
              <a:gd name="adj2" fmla="val 129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System</a:t>
            </a:r>
          </a:p>
          <a:p>
            <a:pPr algn="ctr"/>
            <a:r>
              <a:rPr lang="en-CA" dirty="0" smtClean="0"/>
              <a:t>Architect</a:t>
            </a:r>
            <a:endParaRPr lang="en-CA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195052" y="476672"/>
            <a:ext cx="1625420" cy="789045"/>
          </a:xfrm>
          <a:prstGeom prst="wedgeRoundRectCallout">
            <a:avLst>
              <a:gd name="adj1" fmla="val -40771"/>
              <a:gd name="adj2" fmla="val 852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Quickr</a:t>
            </a:r>
            <a:endParaRPr lang="en-CA" dirty="0" smtClean="0"/>
          </a:p>
          <a:p>
            <a:pPr algn="ctr"/>
            <a:r>
              <a:rPr lang="en-CA" dirty="0" smtClean="0"/>
              <a:t>Collaboration Site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57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Some Context</a:t>
            </a:r>
            <a:endParaRPr lang="en-CA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Subscriber’s Line of Sight</a:t>
            </a:r>
          </a:p>
          <a:p>
            <a:r>
              <a:rPr lang="en-CA" dirty="0" smtClean="0"/>
              <a:t>MRMv2 Value Equation</a:t>
            </a:r>
          </a:p>
          <a:p>
            <a:r>
              <a:rPr lang="en-CA" dirty="0" smtClean="0"/>
              <a:t>An Abridged History</a:t>
            </a:r>
          </a:p>
          <a:p>
            <a:r>
              <a:rPr lang="en-CA" dirty="0" smtClean="0"/>
              <a:t>What Does the MRMv2 Want to Be?</a:t>
            </a:r>
          </a:p>
          <a:p>
            <a:pPr lvl="1"/>
            <a:r>
              <a:rPr lang="en-CA" dirty="0" smtClean="0"/>
              <a:t>Supplementary Information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51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What’s in the Subscriber’s Line of Sight Now?</a:t>
            </a:r>
            <a:endParaRPr lang="en-CA" dirty="0"/>
          </a:p>
        </p:txBody>
      </p:sp>
      <p:pic>
        <p:nvPicPr>
          <p:cNvPr id="4099" name="Picture 3" descr="C:\Users\Skip\AppData\Local\Microsoft\Windows\Temporary Internet Files\Content.IE5\1DFDAP53\MP900443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60" y="3778828"/>
            <a:ext cx="2337288" cy="15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99" y="1502424"/>
            <a:ext cx="1794793" cy="107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44" y="2379478"/>
            <a:ext cx="1630909" cy="104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2" y="3784993"/>
            <a:ext cx="2142408" cy="1628465"/>
          </a:xfrm>
          <a:prstGeom prst="rect">
            <a:avLst/>
          </a:prstGeom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2" b="3691"/>
          <a:stretch>
            <a:fillRect/>
          </a:stretch>
        </p:blipFill>
        <p:spPr bwMode="auto">
          <a:xfrm>
            <a:off x="5740048" y="1158353"/>
            <a:ext cx="1408320" cy="100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 descr="MRMv2MetaModel_BusinessComponents_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556792"/>
            <a:ext cx="1368202" cy="91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61048"/>
            <a:ext cx="2099740" cy="14763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22750" y="5334269"/>
            <a:ext cx="8393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28630" y="2318580"/>
            <a:ext cx="1463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Governed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Standards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59579" y="1556792"/>
            <a:ext cx="17732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My Business</a:t>
            </a: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00839" y="2533492"/>
            <a:ext cx="1393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Common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Language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25800" y="5334268"/>
            <a:ext cx="14510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 Cases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96" name="Rectangle 4095"/>
          <p:cNvSpPr/>
          <p:nvPr/>
        </p:nvSpPr>
        <p:spPr>
          <a:xfrm>
            <a:off x="7236296" y="3860331"/>
            <a:ext cx="497946" cy="23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Rectangle 107"/>
          <p:cNvSpPr/>
          <p:nvPr/>
        </p:nvSpPr>
        <p:spPr>
          <a:xfrm>
            <a:off x="3377555" y="5565100"/>
            <a:ext cx="23787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Training,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Support</a:t>
            </a: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&amp; Consulting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100" name="Straight Arrow Connector 4099"/>
          <p:cNvCxnSpPr/>
          <p:nvPr/>
        </p:nvCxnSpPr>
        <p:spPr>
          <a:xfrm flipH="1" flipV="1">
            <a:off x="2796610" y="2948990"/>
            <a:ext cx="606150" cy="829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099" idx="1"/>
          </p:cNvCxnSpPr>
          <p:nvPr/>
        </p:nvCxnSpPr>
        <p:spPr>
          <a:xfrm flipH="1" flipV="1">
            <a:off x="2832192" y="4509120"/>
            <a:ext cx="570568" cy="47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4099" idx="0"/>
            <a:endCxn id="8" idx="2"/>
          </p:cNvCxnSpPr>
          <p:nvPr/>
        </p:nvCxnSpPr>
        <p:spPr>
          <a:xfrm flipH="1" flipV="1">
            <a:off x="4546199" y="3427030"/>
            <a:ext cx="25205" cy="351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5740048" y="2996952"/>
            <a:ext cx="488136" cy="78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099" idx="3"/>
          </p:cNvCxnSpPr>
          <p:nvPr/>
        </p:nvCxnSpPr>
        <p:spPr>
          <a:xfrm>
            <a:off x="5740048" y="4556548"/>
            <a:ext cx="632152" cy="52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099" idx="2"/>
            <a:endCxn id="108" idx="0"/>
          </p:cNvCxnSpPr>
          <p:nvPr/>
        </p:nvCxnSpPr>
        <p:spPr>
          <a:xfrm flipH="1">
            <a:off x="4566952" y="5334268"/>
            <a:ext cx="4452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93" y="5980598"/>
            <a:ext cx="370095" cy="51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Footer Placeholder 4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16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 smtClean="0"/>
              <a:t>MRM Value: helps manage complex change caused by constantly shifting demands and unceasing innovation</a:t>
            </a:r>
            <a:endParaRPr lang="en-CA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0536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04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 smtClean="0"/>
              <a:t>Short History of the MRM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72090"/>
              </p:ext>
            </p:extLst>
          </p:nvPr>
        </p:nvGraphicFramePr>
        <p:xfrm>
          <a:off x="467544" y="1124744"/>
          <a:ext cx="8229600" cy="552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542960"/>
                <a:gridCol w="174888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Era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Business</a:t>
                      </a:r>
                      <a:r>
                        <a:rPr lang="en-CA" sz="1400" baseline="0" dirty="0" smtClean="0"/>
                        <a:t> Model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Governance Model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Tools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Results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MRMv1 Program</a:t>
                      </a:r>
                    </a:p>
                    <a:p>
                      <a:r>
                        <a:rPr lang="en-CA" sz="1400" dirty="0" smtClean="0"/>
                        <a:t>1995-98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aseline="0" dirty="0" smtClean="0"/>
                        <a:t>Development sponsorships; a</a:t>
                      </a:r>
                      <a:r>
                        <a:rPr lang="en-CA" sz="1400" dirty="0" smtClean="0"/>
                        <a:t>nnual</a:t>
                      </a:r>
                      <a:r>
                        <a:rPr lang="en-CA" sz="1400" baseline="0" dirty="0" smtClean="0"/>
                        <a:t> user fees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Joint Venture</a:t>
                      </a:r>
                      <a:r>
                        <a:rPr lang="en-CA" sz="1400" baseline="0" dirty="0" smtClean="0"/>
                        <a:t>; (</a:t>
                      </a:r>
                      <a:r>
                        <a:rPr lang="en-CA" sz="1400" baseline="0" dirty="0" err="1" smtClean="0"/>
                        <a:t>Chartwell</a:t>
                      </a:r>
                      <a:r>
                        <a:rPr lang="en-CA" sz="1400" baseline="0" dirty="0" smtClean="0"/>
                        <a:t> under contract)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Red Books, shareware CASE tool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Modest</a:t>
                      </a:r>
                      <a:r>
                        <a:rPr lang="en-CA" sz="1400" baseline="0" dirty="0" smtClean="0"/>
                        <a:t> subscriber growth including several  businesses; modest consulting revenue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Transition 1</a:t>
                      </a:r>
                    </a:p>
                    <a:p>
                      <a:r>
                        <a:rPr lang="en-CA" sz="1400" dirty="0" smtClean="0"/>
                        <a:t>c. 1998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Subscription fees dropped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Chartwell</a:t>
                      </a:r>
                      <a:r>
                        <a:rPr lang="en-CA" sz="1400" baseline="0" dirty="0" smtClean="0"/>
                        <a:t> licensed for unrestricted use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Chartwell</a:t>
                      </a:r>
                      <a:endParaRPr lang="en-CA" sz="1400" dirty="0" smtClean="0"/>
                    </a:p>
                    <a:p>
                      <a:r>
                        <a:rPr lang="en-CA" sz="1400" dirty="0" smtClean="0"/>
                        <a:t>1999-2009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Consulting revenue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Market driven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Chartwell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err="1" smtClean="0"/>
                        <a:t>ScribeIT</a:t>
                      </a:r>
                      <a:r>
                        <a:rPr lang="en-CA" sz="1400" dirty="0" smtClean="0"/>
                        <a:t> (MS Access); spreadsheets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Significant revenues</a:t>
                      </a:r>
                      <a:r>
                        <a:rPr lang="en-CA" sz="1400" baseline="0" dirty="0" smtClean="0"/>
                        <a:t> and SR&amp;ED tax credits; s</a:t>
                      </a:r>
                      <a:r>
                        <a:rPr lang="en-CA" sz="1400" dirty="0" smtClean="0"/>
                        <a:t>ubstantial</a:t>
                      </a:r>
                      <a:r>
                        <a:rPr lang="en-CA" sz="1400" baseline="0" dirty="0" smtClean="0"/>
                        <a:t> product develop-</a:t>
                      </a:r>
                      <a:r>
                        <a:rPr lang="en-CA" sz="1400" baseline="0" dirty="0" err="1" smtClean="0"/>
                        <a:t>ment</a:t>
                      </a:r>
                      <a:r>
                        <a:rPr lang="en-CA" sz="1400" baseline="0" dirty="0" smtClean="0"/>
                        <a:t>; MRM/IS; PSRM; GSRM; </a:t>
                      </a:r>
                      <a:r>
                        <a:rPr lang="en-CA" sz="1400" baseline="0" dirty="0" err="1" smtClean="0"/>
                        <a:t>MSMotion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Transition 2</a:t>
                      </a:r>
                    </a:p>
                    <a:p>
                      <a:r>
                        <a:rPr lang="en-CA" sz="1400" dirty="0" smtClean="0"/>
                        <a:t>c. 2009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Chartwell</a:t>
                      </a:r>
                      <a:r>
                        <a:rPr lang="en-CA" sz="1400" baseline="0" dirty="0" smtClean="0"/>
                        <a:t> acquired by KPMG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IP ownership clarified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MRMv2 Project</a:t>
                      </a:r>
                    </a:p>
                    <a:p>
                      <a:r>
                        <a:rPr lang="en-CA" sz="1400" dirty="0" smtClean="0"/>
                        <a:t>2007-2011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Development sponsorships &amp;  partner</a:t>
                      </a:r>
                      <a:r>
                        <a:rPr lang="en-CA" sz="1400" baseline="0" dirty="0" smtClean="0"/>
                        <a:t> investments; user s</a:t>
                      </a:r>
                      <a:r>
                        <a:rPr lang="en-CA" sz="1400" dirty="0" smtClean="0"/>
                        <a:t>ubscription</a:t>
                      </a:r>
                      <a:r>
                        <a:rPr lang="en-CA" sz="1400" baseline="0" dirty="0" smtClean="0"/>
                        <a:t> fees (tentative)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MISA/ASIM ; user working groups (including business</a:t>
                      </a:r>
                      <a:r>
                        <a:rPr lang="en-CA" sz="1400" baseline="0" dirty="0" smtClean="0"/>
                        <a:t> partners informally)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SDW (Service</a:t>
                      </a:r>
                      <a:r>
                        <a:rPr lang="en-CA" sz="1400" baseline="0" dirty="0" smtClean="0"/>
                        <a:t> Design Work-bench); collaboration site; limited-function spreadsheet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Significant product</a:t>
                      </a:r>
                      <a:r>
                        <a:rPr lang="en-CA" sz="1400" baseline="0" dirty="0" smtClean="0"/>
                        <a:t> development; still considerable ‘market’ interest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41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Lessons Learned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r>
              <a:rPr lang="en-CA" sz="2000" dirty="0" smtClean="0"/>
              <a:t>Very complex ‘product’ (40+ diverse use cases); easy to be interested, hard to learn and apply; systematic thinking is not always seen as desirable</a:t>
            </a:r>
          </a:p>
          <a:p>
            <a:r>
              <a:rPr lang="en-CA" sz="2000" dirty="0" smtClean="0"/>
              <a:t>Appeals to C-levels with corporate perspective: CFO, CAO, CIO; but hard to find a natural ‘home’ for the model</a:t>
            </a:r>
          </a:p>
          <a:p>
            <a:r>
              <a:rPr lang="en-CA" sz="2000" dirty="0" smtClean="0"/>
              <a:t>IT seems the obvious place to start (since MISA is the sponsor), but Finance and Planning produce better </a:t>
            </a:r>
            <a:r>
              <a:rPr lang="en-CA" sz="2000" dirty="0" err="1" smtClean="0"/>
              <a:t>takeup</a:t>
            </a:r>
            <a:endParaRPr lang="en-CA" sz="2000" dirty="0" smtClean="0"/>
          </a:p>
          <a:p>
            <a:r>
              <a:rPr lang="en-CA" sz="2000" dirty="0" err="1" smtClean="0"/>
              <a:t>Takeup</a:t>
            </a:r>
            <a:r>
              <a:rPr lang="en-CA" sz="2000" dirty="0" smtClean="0"/>
              <a:t> is 2-3 years, in a succession of business projects; first step should be service definition, which can be controversial </a:t>
            </a:r>
          </a:p>
          <a:p>
            <a:r>
              <a:rPr lang="en-CA" sz="2000" dirty="0" smtClean="0"/>
              <a:t>Perception of MRM value depends largely on each project’s business value and risk</a:t>
            </a:r>
          </a:p>
          <a:p>
            <a:r>
              <a:rPr lang="en-CA" sz="2000" dirty="0" smtClean="0"/>
              <a:t>Value within a municipality is large and proven (200+ projects); value between municipalities is relatively untested (federal projects only)</a:t>
            </a:r>
          </a:p>
          <a:p>
            <a:r>
              <a:rPr lang="en-CA" sz="2000" dirty="0" smtClean="0"/>
              <a:t>Concept universality has failed to overcome the pecking order between levels of government (so far).</a:t>
            </a:r>
          </a:p>
          <a:p>
            <a:r>
              <a:rPr lang="en-CA" sz="2000" dirty="0" smtClean="0"/>
              <a:t>Private sector will participate but only if it is a ‘standard’; otherwise seen as competition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9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does the MRMv2 want to be when it grows up?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 descr="C:\Users\Skip\AppData\Local\Microsoft\Windows\Temporary Internet Files\Content.IE5\ERVN8M1O\MP900427670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11000"/>
                    </a14:imgEffect>
                    <a14:imgEffect>
                      <a14:brightnessContrast bright="11000" contras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34739"/>
            <a:ext cx="7488832" cy="499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4581128"/>
            <a:ext cx="4960653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CA" sz="3200" dirty="0"/>
              <a:t>Public Domain Information?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3140968"/>
            <a:ext cx="158190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CA" sz="2400" dirty="0" smtClean="0"/>
              <a:t>A Product</a:t>
            </a:r>
            <a:r>
              <a:rPr lang="en-CA" sz="24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4551" y="2564904"/>
            <a:ext cx="108965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A Standard?</a:t>
            </a:r>
            <a:endParaRPr lang="en-CA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1988840"/>
            <a:ext cx="26802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?</a:t>
            </a:r>
            <a:endParaRPr lang="en-CA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8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Standards bodies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Sovereign bodies</a:t>
            </a:r>
          </a:p>
          <a:p>
            <a:pPr lvl="1"/>
            <a:r>
              <a:rPr lang="en-CA" dirty="0"/>
              <a:t>O</a:t>
            </a:r>
            <a:r>
              <a:rPr lang="en-CA" dirty="0" smtClean="0"/>
              <a:t>ne member per country</a:t>
            </a:r>
          </a:p>
          <a:p>
            <a:pPr lvl="1"/>
            <a:r>
              <a:rPr lang="en-CA" dirty="0" smtClean="0"/>
              <a:t>Government-supported</a:t>
            </a:r>
          </a:p>
          <a:p>
            <a:pPr lvl="1"/>
            <a:r>
              <a:rPr lang="en-CA" dirty="0" smtClean="0"/>
              <a:t>Examples: ISO, IEC, ITU </a:t>
            </a:r>
          </a:p>
          <a:p>
            <a:pPr lvl="1"/>
            <a:r>
              <a:rPr lang="en-CA" dirty="0"/>
              <a:t>N</a:t>
            </a:r>
            <a:r>
              <a:rPr lang="en-CA" dirty="0" smtClean="0"/>
              <a:t>ot the model we’re looking for</a:t>
            </a:r>
          </a:p>
          <a:p>
            <a:r>
              <a:rPr lang="en-CA" dirty="0" smtClean="0"/>
              <a:t>Industry bodies</a:t>
            </a:r>
          </a:p>
          <a:p>
            <a:pPr lvl="1"/>
            <a:r>
              <a:rPr lang="en-CA" dirty="0" smtClean="0"/>
              <a:t>Open to organizations &amp; individuals, public and private sector, anyone accepting the bylaws</a:t>
            </a:r>
          </a:p>
          <a:p>
            <a:pPr lvl="1"/>
            <a:r>
              <a:rPr lang="en-CA" dirty="0" smtClean="0"/>
              <a:t>Member-supported through membership and certification fees, product sales</a:t>
            </a:r>
          </a:p>
          <a:p>
            <a:pPr lvl="1"/>
            <a:r>
              <a:rPr lang="en-CA" dirty="0" smtClean="0"/>
              <a:t>Examples: IEEE, IETF, W3C, UN/CEFACT </a:t>
            </a:r>
          </a:p>
          <a:p>
            <a:pPr lvl="1"/>
            <a:r>
              <a:rPr lang="en-CA" dirty="0" smtClean="0"/>
              <a:t>Closer to the mark for the MRM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4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Parallels with the MRM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344724"/>
              </p:ext>
            </p:extLst>
          </p:nvPr>
        </p:nvGraphicFramePr>
        <p:xfrm>
          <a:off x="457200" y="1340769"/>
          <a:ext cx="8229600" cy="534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1841336"/>
                <a:gridCol w="1255008"/>
                <a:gridCol w="1800200"/>
                <a:gridCol w="1882552"/>
              </a:tblGrid>
              <a:tr h="626342">
                <a:tc>
                  <a:txBody>
                    <a:bodyPr/>
                    <a:lstStyle/>
                    <a:p>
                      <a:r>
                        <a:rPr lang="en-CA" dirty="0" smtClean="0"/>
                        <a:t>Organization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Example</a:t>
                      </a:r>
                      <a:r>
                        <a:rPr lang="en-CA" baseline="0" dirty="0" smtClean="0"/>
                        <a:t> Standards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Form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Stakeholders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Users</a:t>
                      </a:r>
                      <a:endParaRPr lang="en-CA" dirty="0"/>
                    </a:p>
                  </a:txBody>
                  <a:tcPr/>
                </a:tc>
              </a:tr>
              <a:tr h="924600">
                <a:tc>
                  <a:txBody>
                    <a:bodyPr/>
                    <a:lstStyle/>
                    <a:p>
                      <a:r>
                        <a:rPr lang="en-CA" dirty="0" smtClean="0"/>
                        <a:t>OMG </a:t>
                      </a:r>
                      <a:r>
                        <a:rPr lang="en-CA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Management Group</a:t>
                      </a:r>
                      <a:endParaRPr lang="en-CA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BMM </a:t>
                      </a:r>
                      <a:r>
                        <a:rPr lang="en-CA" sz="1050" dirty="0" smtClean="0"/>
                        <a:t>(Business Motivation</a:t>
                      </a:r>
                      <a:r>
                        <a:rPr lang="en-CA" sz="1050" baseline="0" dirty="0" smtClean="0"/>
                        <a:t> Model), </a:t>
                      </a:r>
                      <a:r>
                        <a:rPr lang="en-CA" baseline="0" dirty="0" smtClean="0"/>
                        <a:t>UML </a:t>
                      </a:r>
                      <a:r>
                        <a:rPr lang="en-CA" sz="1050" baseline="0" dirty="0" smtClean="0"/>
                        <a:t>(Unified Modeling Language)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Specifications, e.g. </a:t>
                      </a:r>
                      <a:r>
                        <a:rPr lang="en-CA" sz="1400" dirty="0" err="1" smtClean="0"/>
                        <a:t>metamodel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Methods</a:t>
                      </a:r>
                      <a:r>
                        <a:rPr lang="en-CA" sz="1400" baseline="0" dirty="0" smtClean="0"/>
                        <a:t> and software suppliers and practitioners/ integrators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Business and systems analysts</a:t>
                      </a:r>
                      <a:endParaRPr lang="en-CA" sz="1400" dirty="0"/>
                    </a:p>
                  </a:txBody>
                  <a:tcPr/>
                </a:tc>
              </a:tr>
              <a:tr h="924600">
                <a:tc>
                  <a:txBody>
                    <a:bodyPr/>
                    <a:lstStyle/>
                    <a:p>
                      <a:r>
                        <a:rPr lang="en-CA" dirty="0" smtClean="0"/>
                        <a:t>PPDMA </a:t>
                      </a:r>
                      <a:r>
                        <a:rPr lang="en-CA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Petroleum Data Model Assoc.</a:t>
                      </a:r>
                      <a:endParaRPr lang="en-CA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PPDM </a:t>
                      </a:r>
                      <a:r>
                        <a:rPr lang="en-CA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(Public Petroleum Data Model)</a:t>
                      </a:r>
                      <a:endParaRPr lang="en-CA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model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Oil industry (upstream &amp; downstream), governments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systems analysts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24600">
                <a:tc>
                  <a:txBody>
                    <a:bodyPr/>
                    <a:lstStyle/>
                    <a:p>
                      <a:r>
                        <a:rPr lang="en-CA" dirty="0" smtClean="0"/>
                        <a:t>TM Forum </a:t>
                      </a:r>
                      <a:r>
                        <a:rPr lang="en-CA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Telemanagement</a:t>
                      </a:r>
                      <a:r>
                        <a:rPr lang="en-CA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Forum</a:t>
                      </a:r>
                      <a:endParaRPr lang="en-CA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dirty="0" err="1" smtClean="0"/>
                        <a:t>eTOM</a:t>
                      </a:r>
                      <a:r>
                        <a:rPr lang="en-CA" dirty="0" smtClean="0"/>
                        <a:t> </a:t>
                      </a:r>
                      <a:r>
                        <a:rPr lang="en-CA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(enhanced Telecom Operations Map)</a:t>
                      </a:r>
                      <a:endParaRPr lang="en-CA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model – functions, processes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Telcos</a:t>
                      </a:r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cable/network operators, software &amp; equipment suppliers, system integrators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planners, business and systems analysts, electronic equipment designers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24600">
                <a:tc>
                  <a:txBody>
                    <a:bodyPr/>
                    <a:lstStyle/>
                    <a:p>
                      <a:r>
                        <a:rPr lang="en-CA" dirty="0" smtClean="0"/>
                        <a:t>SCC </a:t>
                      </a:r>
                      <a:r>
                        <a:rPr lang="en-CA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Supply Chain Council</a:t>
                      </a:r>
                      <a:endParaRPr lang="en-CA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dirty="0" smtClean="0"/>
                        <a:t>SCOR </a:t>
                      </a:r>
                      <a:r>
                        <a:rPr lang="en-CA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Supply Chain Operations Reference</a:t>
                      </a:r>
                      <a:endParaRPr lang="en-CA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model – functions,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industry, manufacturers, retailers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planners, business and systems analysts, equipment designers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5819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itSMF</a:t>
                      </a:r>
                      <a:r>
                        <a:rPr lang="en-CA" dirty="0" smtClean="0"/>
                        <a:t> </a:t>
                      </a:r>
                      <a:r>
                        <a:rPr lang="en-CA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Service Management Forum</a:t>
                      </a:r>
                      <a:endParaRPr lang="en-CA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dirty="0" smtClean="0"/>
                        <a:t>ITIL </a:t>
                      </a:r>
                      <a:r>
                        <a:rPr lang="en-CA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Infrastructure Library</a:t>
                      </a:r>
                      <a:endParaRPr lang="en-CA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model -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executives and service managers, IT management consultants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planners, </a:t>
                      </a:r>
                      <a:r>
                        <a:rPr lang="en-CA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analysts</a:t>
                      </a:r>
                      <a:endParaRPr lang="en-CA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MRMv2 Vision Session Dec 2 2011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64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1411</Words>
  <Application>Microsoft Macintosh PowerPoint</Application>
  <PresentationFormat>On-screen Show (4:3)</PresentationFormat>
  <Paragraphs>249</Paragraphs>
  <Slides>16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PI3</vt:lpstr>
      <vt:lpstr>Clip</vt:lpstr>
      <vt:lpstr>PowerPoint Presentation</vt:lpstr>
      <vt:lpstr>Some Context</vt:lpstr>
      <vt:lpstr>What’s in the Subscriber’s Line of Sight Now?</vt:lpstr>
      <vt:lpstr>MRM Value: helps manage complex change caused by constantly shifting demands and unceasing innovation</vt:lpstr>
      <vt:lpstr>Short History of the MRM</vt:lpstr>
      <vt:lpstr>Lessons Learned</vt:lpstr>
      <vt:lpstr>What does the MRMv2 want to be when it grows up?</vt:lpstr>
      <vt:lpstr>Standards bodies</vt:lpstr>
      <vt:lpstr>Parallels with the MRM</vt:lpstr>
      <vt:lpstr>Common Themes</vt:lpstr>
      <vt:lpstr>What does the MRMv2 want to be when it grows up?</vt:lpstr>
      <vt:lpstr>Common Language</vt:lpstr>
      <vt:lpstr>Municipality’s Business Model  (Part of a view shown here)</vt:lpstr>
      <vt:lpstr>PowerPoint Presentation</vt:lpstr>
      <vt:lpstr>Governed Standards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Skip</dc:creator>
  <cp:lastModifiedBy>Jim Amsden</cp:lastModifiedBy>
  <cp:revision>57</cp:revision>
  <cp:lastPrinted>2011-12-02T12:42:57Z</cp:lastPrinted>
  <dcterms:created xsi:type="dcterms:W3CDTF">2011-11-30T21:57:29Z</dcterms:created>
  <dcterms:modified xsi:type="dcterms:W3CDTF">2011-12-02T17:59:27Z</dcterms:modified>
</cp:coreProperties>
</file>