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22" r:id="rId2"/>
  </p:sldMasterIdLst>
  <p:sldIdLst>
    <p:sldId id="267" r:id="rId3"/>
    <p:sldId id="256" r:id="rId4"/>
    <p:sldId id="257" r:id="rId5"/>
    <p:sldId id="258" r:id="rId6"/>
    <p:sldId id="265" r:id="rId7"/>
    <p:sldId id="259" r:id="rId8"/>
    <p:sldId id="260" r:id="rId9"/>
    <p:sldId id="261" r:id="rId10"/>
    <p:sldId id="268" r:id="rId11"/>
    <p:sldId id="269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5"/>
  </p:normalViewPr>
  <p:slideViewPr>
    <p:cSldViewPr snapToGrid="0" snapToObjects="1">
      <p:cViewPr>
        <p:scale>
          <a:sx n="83" d="100"/>
          <a:sy n="83" d="100"/>
        </p:scale>
        <p:origin x="49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5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1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2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09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27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6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4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24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5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62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85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39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207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050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73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0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2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iff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DB013-4434-5C45-81A5-B178DFC51C54}"/>
              </a:ext>
            </a:extLst>
          </p:cNvPr>
          <p:cNvSpPr txBox="1"/>
          <p:nvPr/>
        </p:nvSpPr>
        <p:spPr>
          <a:xfrm>
            <a:off x="3360717" y="3004457"/>
            <a:ext cx="5937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Добрый день!</a:t>
            </a:r>
          </a:p>
        </p:txBody>
      </p:sp>
    </p:spTree>
    <p:extLst>
      <p:ext uri="{BB962C8B-B14F-4D97-AF65-F5344CB8AC3E}">
        <p14:creationId xmlns:p14="http://schemas.microsoft.com/office/powerpoint/2010/main" val="255317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FD9D6-D90C-FA4E-890B-99E9DA8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6" y="610413"/>
            <a:ext cx="8761413" cy="706964"/>
          </a:xfrm>
        </p:spPr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1B11F2-9E83-0245-8604-0ADE9E3B8861}"/>
              </a:ext>
            </a:extLst>
          </p:cNvPr>
          <p:cNvSpPr/>
          <p:nvPr/>
        </p:nvSpPr>
        <p:spPr>
          <a:xfrm>
            <a:off x="419343" y="1453019"/>
            <a:ext cx="11339725" cy="10330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42114-E75F-E042-888E-6092C3B06032}"/>
              </a:ext>
            </a:extLst>
          </p:cNvPr>
          <p:cNvSpPr txBox="1"/>
          <p:nvPr/>
        </p:nvSpPr>
        <p:spPr>
          <a:xfrm>
            <a:off x="10608849" y="950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3B56E-6B11-6340-98ED-D8955F32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5" y="1753354"/>
            <a:ext cx="2427501" cy="4855001"/>
          </a:xfrm>
          <a:prstGeom prst="rect">
            <a:avLst/>
          </a:prstGeom>
          <a:effectLst>
            <a:outerShdw blurRad="139700" dist="139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64E8E4-D3DD-D848-A0CF-58D0C5BD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275" y="1753354"/>
            <a:ext cx="2427501" cy="4855001"/>
          </a:xfrm>
          <a:prstGeom prst="rect">
            <a:avLst/>
          </a:prstGeom>
          <a:effectLst>
            <a:outerShdw blurRad="139700" dist="139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CBFEC5-73BA-AC4E-BB94-B72003E75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55" y="1753354"/>
            <a:ext cx="2427501" cy="4855002"/>
          </a:xfrm>
          <a:prstGeom prst="rect">
            <a:avLst/>
          </a:prstGeom>
          <a:effectLst>
            <a:outerShdw blurRad="139700" dist="139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368867-2D05-D14F-BF87-1171B086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219" y="2566481"/>
            <a:ext cx="2495105" cy="3225995"/>
          </a:xfrm>
          <a:prstGeom prst="rect">
            <a:avLst/>
          </a:prstGeom>
          <a:effectLst>
            <a:outerShdw blurRad="139700" dist="139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A95E32E-ABAA-564F-827D-9EF5ACEC3F6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689696" y="4180855"/>
            <a:ext cx="650579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99C41CE-5775-C943-B1E1-F0A20DC38C4A}"/>
              </a:ext>
            </a:extLst>
          </p:cNvPr>
          <p:cNvCxnSpPr/>
          <p:nvPr/>
        </p:nvCxnSpPr>
        <p:spPr>
          <a:xfrm>
            <a:off x="5767776" y="4180855"/>
            <a:ext cx="650579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EFA9D51-72B0-BA45-949A-C828EE07305F}"/>
              </a:ext>
            </a:extLst>
          </p:cNvPr>
          <p:cNvCxnSpPr/>
          <p:nvPr/>
        </p:nvCxnSpPr>
        <p:spPr>
          <a:xfrm>
            <a:off x="8845856" y="4164532"/>
            <a:ext cx="650579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9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5E63B-F77F-AE48-8F33-D550522F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B997A-B478-3144-87D8-8FD206EA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4580"/>
            <a:ext cx="7127655" cy="2840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Что сделано ?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Рассмотрены аналоги приложения.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Разработан пользовательский интерфейс.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Представлена архитектура приложения.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Представлена архитектура базы данных.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Разработана демонстрационная версия приложения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ru-RU" dirty="0"/>
              <a:t>Исходный код (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/OSLL/</a:t>
            </a:r>
            <a:r>
              <a:rPr lang="en-US" dirty="0" err="1"/>
              <a:t>android_public_speech_trainer</a:t>
            </a:r>
            <a:r>
              <a:rPr lang="ru-RU" dirty="0"/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6F47F5-EE49-DB4C-80ED-0DD8D115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55" y="2987534"/>
            <a:ext cx="1959715" cy="2488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DDFC6-1C47-8346-BB9B-97243BCF48BC}"/>
              </a:ext>
            </a:extLst>
          </p:cNvPr>
          <p:cNvSpPr txBox="1"/>
          <p:nvPr/>
        </p:nvSpPr>
        <p:spPr>
          <a:xfrm>
            <a:off x="10517409" y="11533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8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C32C-5C11-DD4F-900E-AAD38B30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C995D0-D0AC-FF41-B490-BA843A67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19" y="2208905"/>
            <a:ext cx="3156033" cy="44105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6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333A-B39D-7244-8D43-042245D4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56683"/>
            <a:ext cx="8825658" cy="2677648"/>
          </a:xfrm>
        </p:spPr>
        <p:txBody>
          <a:bodyPr/>
          <a:lstStyle/>
          <a:p>
            <a:r>
              <a:rPr lang="ru-RU" dirty="0"/>
              <a:t>Мобильный тренажёр публичных выступлений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A7C43-E9E6-A442-B207-5617CA783531}"/>
              </a:ext>
            </a:extLst>
          </p:cNvPr>
          <p:cNvSpPr txBox="1"/>
          <p:nvPr/>
        </p:nvSpPr>
        <p:spPr>
          <a:xfrm>
            <a:off x="1154955" y="4249271"/>
            <a:ext cx="98850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Моторин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Евгений (2 курс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бакалавриат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ct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Дементиев Михаил (2 курс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бакалавриат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algn="ctr"/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Шаркова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Дарья (2 курс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бакалавриат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ru-RU" dirty="0" err="1">
                <a:solidFill>
                  <a:schemeClr val="bg1">
                    <a:lumMod val="65000"/>
                  </a:schemeClr>
                </a:solidFill>
              </a:rPr>
              <a:t>Заславский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М.М. (ассистент кафедры МО ЭВМ)</a:t>
            </a:r>
          </a:p>
          <a:p>
            <a:pPr algn="ctr"/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Санкт-Петербургский государственный университет «ЛЭТИ» им. В. И. Ульянова (Ленина)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10DA7-58D2-5444-BF13-E7D571E76E8B}"/>
              </a:ext>
            </a:extLst>
          </p:cNvPr>
          <p:cNvSpPr txBox="1"/>
          <p:nvPr/>
        </p:nvSpPr>
        <p:spPr>
          <a:xfrm>
            <a:off x="10608849" y="9501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87DA7-C1FA-B146-AA26-827FC7C0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AE46C-4BA3-E441-A3BC-CFC711C3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07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Цель</a:t>
            </a:r>
            <a:r>
              <a:rPr lang="ru-RU" sz="2000" dirty="0"/>
              <a:t> – создать приложение, которое позволит пользователям самостоятельно практиковаться в развитии навыков публичных выступлений.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Задачи:</a:t>
            </a:r>
          </a:p>
          <a:p>
            <a:r>
              <a:rPr lang="ru-RU" sz="2000" dirty="0"/>
              <a:t>Сравнение аналогов</a:t>
            </a:r>
          </a:p>
          <a:p>
            <a:r>
              <a:rPr lang="ru-RU" sz="2000" dirty="0"/>
              <a:t>Описание пользовательского интерфейса</a:t>
            </a:r>
          </a:p>
          <a:p>
            <a:r>
              <a:rPr lang="ru-RU" sz="2000" dirty="0"/>
              <a:t>Описание архитектуры приложения</a:t>
            </a:r>
            <a:endParaRPr lang="en-US" sz="2000" dirty="0"/>
          </a:p>
          <a:p>
            <a:r>
              <a:rPr lang="ru-RU" sz="2000" dirty="0"/>
              <a:t>Исследование точности работы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6DF62-CACB-AC4A-9FCF-1AED9A5BB583}"/>
              </a:ext>
            </a:extLst>
          </p:cNvPr>
          <p:cNvSpPr txBox="1"/>
          <p:nvPr/>
        </p:nvSpPr>
        <p:spPr>
          <a:xfrm>
            <a:off x="10608849" y="950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6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8D907-E189-C442-B8A7-34F2CA94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аналогов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GooglePlay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7BEEFFC-EE48-4647-8DF5-F41C14F6E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74466"/>
              </p:ext>
            </p:extLst>
          </p:nvPr>
        </p:nvGraphicFramePr>
        <p:xfrm>
          <a:off x="1720516" y="2553264"/>
          <a:ext cx="8896790" cy="4023565"/>
        </p:xfrm>
        <a:graphic>
          <a:graphicData uri="http://schemas.openxmlformats.org/drawingml/2006/table">
            <a:tbl>
              <a:tblPr/>
              <a:tblGrid>
                <a:gridCol w="2579944">
                  <a:extLst>
                    <a:ext uri="{9D8B030D-6E8A-4147-A177-3AD203B41FA5}">
                      <a16:colId xmlns:a16="http://schemas.microsoft.com/office/drawing/2014/main" val="2526752858"/>
                    </a:ext>
                  </a:extLst>
                </a:gridCol>
                <a:gridCol w="3753067">
                  <a:extLst>
                    <a:ext uri="{9D8B030D-6E8A-4147-A177-3AD203B41FA5}">
                      <a16:colId xmlns:a16="http://schemas.microsoft.com/office/drawing/2014/main" val="703654253"/>
                    </a:ext>
                  </a:extLst>
                </a:gridCol>
                <a:gridCol w="2563779">
                  <a:extLst>
                    <a:ext uri="{9D8B030D-6E8A-4147-A177-3AD203B41FA5}">
                      <a16:colId xmlns:a16="http://schemas.microsoft.com/office/drawing/2014/main" val="3298161620"/>
                    </a:ext>
                  </a:extLst>
                </a:gridCol>
              </a:tblGrid>
              <a:tr h="4074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Название </a:t>
                      </a:r>
                      <a:endParaRPr lang="ru-RU" sz="2000" b="1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Анализ голоса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Количество загрузок</a:t>
                      </a:r>
                      <a:endParaRPr lang="ru-RU" sz="2000" b="1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55894"/>
                  </a:ext>
                </a:extLst>
              </a:tr>
              <a:tr h="5018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Скороговорун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- Развитие речи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Отсутствует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100,000+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459352"/>
                  </a:ext>
                </a:extLst>
              </a:tr>
              <a:tr h="3776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Говорилло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🚀 Развитие речи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Скорость речи, процент “лишних” слов от всего сказанного, сложность текста (возраст целевой аудитории)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10 000+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78406"/>
                  </a:ext>
                </a:extLst>
              </a:tr>
              <a:tr h="5018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Публичные выступления. Руководство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Отсутствует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1,000+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83623"/>
                  </a:ext>
                </a:extLst>
              </a:tr>
              <a:tr h="5018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Публичное выступление, оратор</a:t>
                      </a:r>
                      <a:endParaRPr lang="ru-RU" sz="180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Отсутствует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5,000+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646655"/>
                  </a:ext>
                </a:extLst>
              </a:tr>
              <a:tr h="5033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Скороболтушки</a:t>
                      </a:r>
                      <a:endParaRPr lang="ru-RU" sz="180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Отсутствует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1,000+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303165"/>
                  </a:ext>
                </a:extLst>
              </a:tr>
              <a:tr h="3881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Diction</a:t>
                      </a:r>
                      <a:endParaRPr lang="en-US" sz="180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Отсутствует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100,000+</a:t>
                      </a:r>
                      <a:endParaRPr lang="ru-RU" sz="1800" dirty="0">
                        <a:effectLst/>
                      </a:endParaRPr>
                    </a:p>
                  </a:txBody>
                  <a:tcPr marL="31964" marR="31964" marT="31964" marB="31964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64295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CB26BC7-47D7-8B43-A68B-35FDEB81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84103" y="2385684"/>
            <a:ext cx="242417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B1AEC2-4E0F-0B4A-8F79-0E38402E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864" y="456961"/>
            <a:ext cx="672690" cy="672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EB4BF-4748-3644-A350-15A73923F304}"/>
              </a:ext>
            </a:extLst>
          </p:cNvPr>
          <p:cNvSpPr txBox="1"/>
          <p:nvPr/>
        </p:nvSpPr>
        <p:spPr>
          <a:xfrm>
            <a:off x="10608849" y="950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4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0B522-292C-E04A-9D34-0A1271B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Разработанное приложение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8519AE-D80E-AD46-9D38-56AC867F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632" y="4468980"/>
            <a:ext cx="4331368" cy="23890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1BA575-0A8F-9C44-A8FA-887310DF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453" y="4468980"/>
            <a:ext cx="1457828" cy="3693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F330EF-FFDE-5E44-85DF-7E180D060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1771" y="410190"/>
            <a:ext cx="650167" cy="563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512A14-49C8-D145-BF2A-3132EE832ADA}"/>
              </a:ext>
            </a:extLst>
          </p:cNvPr>
          <p:cNvSpPr txBox="1"/>
          <p:nvPr/>
        </p:nvSpPr>
        <p:spPr>
          <a:xfrm>
            <a:off x="8241870" y="3054130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2000" dirty="0"/>
              <a:t>Платформа – </a:t>
            </a:r>
            <a:r>
              <a:rPr lang="en-US" sz="2000" dirty="0"/>
              <a:t>Android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sz="2000" dirty="0"/>
              <a:t>Язык - </a:t>
            </a:r>
            <a:r>
              <a:rPr lang="en-US" sz="2000" dirty="0"/>
              <a:t>Kotlin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2FA0D0-FEEB-3A46-B57D-029A139B9E55}"/>
              </a:ext>
            </a:extLst>
          </p:cNvPr>
          <p:cNvSpPr txBox="1"/>
          <p:nvPr/>
        </p:nvSpPr>
        <p:spPr>
          <a:xfrm>
            <a:off x="2900297" y="222644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Функционал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6C812-2206-DA45-9571-CBB16549F045}"/>
              </a:ext>
            </a:extLst>
          </p:cNvPr>
          <p:cNvSpPr txBox="1"/>
          <p:nvPr/>
        </p:nvSpPr>
        <p:spPr>
          <a:xfrm>
            <a:off x="799115" y="2606924"/>
            <a:ext cx="58313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sz="2000" dirty="0"/>
              <a:t>Импорт и хранение мультимедиа-презентаций для подготовки к различным выступлениям в формате </a:t>
            </a:r>
            <a:r>
              <a:rPr lang="en-US" sz="2000" dirty="0"/>
              <a:t>PDF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ru-RU" sz="2000" dirty="0"/>
              <a:t>Хранение истории тренировок.</a:t>
            </a:r>
          </a:p>
          <a:p>
            <a:endParaRPr lang="ru-RU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ru-RU" sz="2000" dirty="0"/>
              <a:t>Тренировка публичного выступления с использованием мультимедиа-презентации.</a:t>
            </a:r>
          </a:p>
          <a:p>
            <a:endParaRPr lang="ru-RU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ru-RU" sz="2000" dirty="0"/>
              <a:t>Анализ результата тренировки.</a:t>
            </a:r>
          </a:p>
          <a:p>
            <a:endParaRPr lang="ru-RU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ru-RU" sz="2000" dirty="0"/>
              <a:t>Экспорт результата тренировки.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776912-D025-BF46-AA80-4393259F5826}"/>
              </a:ext>
            </a:extLst>
          </p:cNvPr>
          <p:cNvSpPr txBox="1"/>
          <p:nvPr/>
        </p:nvSpPr>
        <p:spPr>
          <a:xfrm>
            <a:off x="10608849" y="950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FD9D6-D90C-FA4E-890B-99E9DA8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6" y="610413"/>
            <a:ext cx="8761413" cy="706964"/>
          </a:xfrm>
        </p:spPr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61B453-1F07-7749-A0D6-54FAE99D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130" y="415302"/>
            <a:ext cx="726808" cy="72680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1B11F2-9E83-0245-8604-0ADE9E3B8861}"/>
              </a:ext>
            </a:extLst>
          </p:cNvPr>
          <p:cNvSpPr/>
          <p:nvPr/>
        </p:nvSpPr>
        <p:spPr>
          <a:xfrm>
            <a:off x="419343" y="1453020"/>
            <a:ext cx="11339725" cy="7934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3E82C1-A4E1-D444-BE1F-59348E8F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962" y="1453020"/>
            <a:ext cx="7587760" cy="5404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C42114-E75F-E042-888E-6092C3B06032}"/>
              </a:ext>
            </a:extLst>
          </p:cNvPr>
          <p:cNvSpPr txBox="1"/>
          <p:nvPr/>
        </p:nvSpPr>
        <p:spPr>
          <a:xfrm>
            <a:off x="10608849" y="950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7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14232-CA15-3C45-A677-5D2A97E4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AD7EA-3A6F-6D4B-A9EC-D5A5A6DC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024" y="2201117"/>
            <a:ext cx="1276560" cy="424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/>
              <a:t>Схема</a:t>
            </a:r>
          </a:p>
        </p:txBody>
      </p:sp>
      <p:pic>
        <p:nvPicPr>
          <p:cNvPr id="3074" name="Picture 2" descr="https://lh6.googleusercontent.com/WBAIfqJunXkCYxavlWKqJOhEAs-HuvJvyZpvFUDwUeN79BEV-dA1rb4usaeDBHMQoY4RnVhC2rddYLVtHZLmphsCiYnMjLn9qDpnpKr1ykBIqK2ttFSPZ_upPmjrGSWepD-4nf4i">
            <a:extLst>
              <a:ext uri="{FF2B5EF4-FFF2-40B4-BE49-F238E27FC236}">
                <a16:creationId xmlns:a16="http://schemas.microsoft.com/office/drawing/2014/main" id="{8FBAAB61-9C97-C144-BEB1-99E50CB5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9" y="2660793"/>
            <a:ext cx="4102109" cy="39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0E7329F-1889-F445-B7A3-8B5B06B9610B}"/>
              </a:ext>
            </a:extLst>
          </p:cNvPr>
          <p:cNvSpPr txBox="1">
            <a:spLocks/>
          </p:cNvSpPr>
          <p:nvPr/>
        </p:nvSpPr>
        <p:spPr>
          <a:xfrm>
            <a:off x="7438768" y="2201117"/>
            <a:ext cx="1928506" cy="424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000" b="1" dirty="0"/>
              <a:t>Компоненты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86A65-0612-5143-9657-A5F4422299B2}"/>
              </a:ext>
            </a:extLst>
          </p:cNvPr>
          <p:cNvSpPr txBox="1"/>
          <p:nvPr/>
        </p:nvSpPr>
        <p:spPr>
          <a:xfrm>
            <a:off x="5139559" y="3052361"/>
            <a:ext cx="6526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dirty="0"/>
              <a:t>Служба </a:t>
            </a:r>
            <a:r>
              <a:rPr lang="en-US" b="1" dirty="0" err="1"/>
              <a:t>SpeechRecognition</a:t>
            </a:r>
            <a:r>
              <a:rPr lang="en-US" dirty="0"/>
              <a:t> – </a:t>
            </a:r>
            <a:r>
              <a:rPr lang="ru-RU" dirty="0"/>
              <a:t>отвечает за непрерывное распознавание речи во время тренировки.</a:t>
            </a:r>
            <a:r>
              <a:rPr lang="en-US" dirty="0"/>
              <a:t> </a:t>
            </a:r>
            <a:r>
              <a:rPr lang="ru-RU" dirty="0"/>
              <a:t>Непосредственно для распознавания речи используется</a:t>
            </a:r>
            <a:r>
              <a:rPr lang="en-US" dirty="0"/>
              <a:t> Speech Recognizer (Android SDK)</a:t>
            </a:r>
            <a:endParaRPr lang="ru-RU" dirty="0"/>
          </a:p>
          <a:p>
            <a:endParaRPr lang="ru-RU" dirty="0"/>
          </a:p>
          <a:p>
            <a:pPr marL="342900" indent="-342900">
              <a:buFont typeface="Wingdings" pitchFamily="2" charset="2"/>
              <a:buChar char="q"/>
            </a:pPr>
            <a:r>
              <a:rPr lang="ru-RU" dirty="0"/>
              <a:t>Модуль для работы с локальной СУБД </a:t>
            </a:r>
            <a:r>
              <a:rPr lang="en-US" b="1" dirty="0"/>
              <a:t>SQLite</a:t>
            </a:r>
            <a:r>
              <a:rPr lang="en-US" dirty="0"/>
              <a:t> – </a:t>
            </a:r>
            <a:r>
              <a:rPr lang="ru-RU" dirty="0"/>
              <a:t>используется высокоуровневый интерфейс </a:t>
            </a:r>
            <a:r>
              <a:rPr lang="en-US" b="1" dirty="0"/>
              <a:t>Room</a:t>
            </a:r>
            <a:r>
              <a:rPr lang="en-US" dirty="0"/>
              <a:t> </a:t>
            </a:r>
            <a:r>
              <a:rPr lang="ru-RU" dirty="0"/>
              <a:t>для хранения информации о тренировках и добавленных презентациях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/>
              <a:t>PDF</a:t>
            </a:r>
            <a:r>
              <a:rPr lang="ru-RU" b="1" dirty="0"/>
              <a:t> </a:t>
            </a:r>
            <a:r>
              <a:rPr lang="en-US" b="1" dirty="0"/>
              <a:t>Reader </a:t>
            </a:r>
            <a:r>
              <a:rPr lang="en-US" dirty="0"/>
              <a:t>– </a:t>
            </a:r>
            <a:r>
              <a:rPr lang="ru-RU" dirty="0"/>
              <a:t>отвечает за отображение презентации во время тренировки.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B15468-3C44-E04C-AE53-2BBE19CC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512" y="459452"/>
            <a:ext cx="686764" cy="686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B26C13-D77D-0A4F-BD52-790C0E86C483}"/>
              </a:ext>
            </a:extLst>
          </p:cNvPr>
          <p:cNvSpPr txBox="1"/>
          <p:nvPr/>
        </p:nvSpPr>
        <p:spPr>
          <a:xfrm>
            <a:off x="10608849" y="950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5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454C-A7B9-4B49-A7A3-4D8CE780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точности работы приложения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B753F54-36AA-3D43-9B83-DCCBC4CFE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97074"/>
              </p:ext>
            </p:extLst>
          </p:nvPr>
        </p:nvGraphicFramePr>
        <p:xfrm>
          <a:off x="6031737" y="3295806"/>
          <a:ext cx="5680760" cy="1206751"/>
        </p:xfrm>
        <a:graphic>
          <a:graphicData uri="http://schemas.openxmlformats.org/drawingml/2006/table">
            <a:tbl>
              <a:tblPr/>
              <a:tblGrid>
                <a:gridCol w="914887">
                  <a:extLst>
                    <a:ext uri="{9D8B030D-6E8A-4147-A177-3AD203B41FA5}">
                      <a16:colId xmlns:a16="http://schemas.microsoft.com/office/drawing/2014/main" val="319418977"/>
                    </a:ext>
                  </a:extLst>
                </a:gridCol>
                <a:gridCol w="965906">
                  <a:extLst>
                    <a:ext uri="{9D8B030D-6E8A-4147-A177-3AD203B41FA5}">
                      <a16:colId xmlns:a16="http://schemas.microsoft.com/office/drawing/2014/main" val="642747689"/>
                    </a:ext>
                  </a:extLst>
                </a:gridCol>
                <a:gridCol w="1357164">
                  <a:extLst>
                    <a:ext uri="{9D8B030D-6E8A-4147-A177-3AD203B41FA5}">
                      <a16:colId xmlns:a16="http://schemas.microsoft.com/office/drawing/2014/main" val="1255968046"/>
                    </a:ext>
                  </a:extLst>
                </a:gridCol>
                <a:gridCol w="1128168">
                  <a:extLst>
                    <a:ext uri="{9D8B030D-6E8A-4147-A177-3AD203B41FA5}">
                      <a16:colId xmlns:a16="http://schemas.microsoft.com/office/drawing/2014/main" val="3240909203"/>
                    </a:ext>
                  </a:extLst>
                </a:gridCol>
                <a:gridCol w="1314635">
                  <a:extLst>
                    <a:ext uri="{9D8B030D-6E8A-4147-A177-3AD203B41FA5}">
                      <a16:colId xmlns:a16="http://schemas.microsoft.com/office/drawing/2014/main" val="3470418229"/>
                    </a:ext>
                  </a:extLst>
                </a:gridCol>
              </a:tblGrid>
              <a:tr h="75463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 распознано слов</a:t>
                      </a:r>
                      <a:endParaRPr lang="ru-RU" sz="1400" dirty="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Слов распознано неверно</a:t>
                      </a:r>
                      <a:endParaRPr lang="ru-RU" sz="1400" dirty="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Искажено слов</a:t>
                      </a:r>
                      <a:endParaRPr lang="ru-RU" sz="140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Новых слов</a:t>
                      </a:r>
                      <a:endParaRPr lang="ru-RU" sz="1400" dirty="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363704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Средние показатели</a:t>
                      </a:r>
                      <a:endParaRPr lang="ru-RU" sz="140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  <a:endParaRPr lang="ru-RU" sz="1600" dirty="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  <a:endParaRPr lang="ru-RU" sz="1600" dirty="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2,4</a:t>
                      </a:r>
                      <a:endParaRPr lang="ru-RU" sz="1600" dirty="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endParaRPr lang="ru-RU" sz="1600" dirty="0">
                        <a:effectLst/>
                      </a:endParaRPr>
                    </a:p>
                  </a:txBody>
                  <a:tcPr marL="12700" marR="12700" marT="12700" marB="127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76080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A9F04EAA-A568-D844-B46A-C8967A2D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06" y="2975852"/>
            <a:ext cx="122827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21C7C1-9E04-6F45-A91A-FCA3DB6FA0F7}"/>
              </a:ext>
            </a:extLst>
          </p:cNvPr>
          <p:cNvSpPr txBox="1">
            <a:spLocks/>
          </p:cNvSpPr>
          <p:nvPr/>
        </p:nvSpPr>
        <p:spPr>
          <a:xfrm>
            <a:off x="6032939" y="2523091"/>
            <a:ext cx="5665075" cy="325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600" b="1" u="sng" dirty="0"/>
              <a:t>Усредненные значения критериев качества распознавания </a:t>
            </a:r>
          </a:p>
          <a:p>
            <a:pPr marL="0" indent="0" algn="ctr">
              <a:buFont typeface="Wingdings 3" charset="2"/>
              <a:buNone/>
            </a:pPr>
            <a:endParaRPr lang="ru-RU" sz="16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017B1-CE8A-004F-9F85-5617E0D337CB}"/>
              </a:ext>
            </a:extLst>
          </p:cNvPr>
          <p:cNvSpPr txBox="1"/>
          <p:nvPr/>
        </p:nvSpPr>
        <p:spPr>
          <a:xfrm>
            <a:off x="372406" y="2975852"/>
            <a:ext cx="54426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v"/>
            </a:pPr>
            <a:r>
              <a:rPr lang="ru-RU" sz="1600" b="1" dirty="0"/>
              <a:t>Количество нераспознанных слов </a:t>
            </a:r>
            <a:r>
              <a:rPr lang="ru-RU" sz="1400" dirty="0"/>
              <a:t>– слова, присутствующие в исходном тексте и отсутствующие в распознанном.</a:t>
            </a:r>
          </a:p>
          <a:p>
            <a:pPr fontAlgn="base"/>
            <a:endParaRPr lang="ru-RU" sz="1400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ru-RU" sz="1600" b="1" dirty="0"/>
              <a:t>Количество слов, распознанных </a:t>
            </a:r>
            <a:r>
              <a:rPr lang="ru-RU" sz="1400" b="1" dirty="0"/>
              <a:t>неверно</a:t>
            </a:r>
            <a:r>
              <a:rPr lang="ru-RU" sz="1400" dirty="0"/>
              <a:t> – слова, претерпевшие смысловые изменения во время распознавания.</a:t>
            </a:r>
          </a:p>
          <a:p>
            <a:pPr fontAlgn="base"/>
            <a:endParaRPr lang="ru-RU" sz="1400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ru-RU" sz="1600" b="1" dirty="0"/>
              <a:t>Количество искаженных слов</a:t>
            </a:r>
            <a:r>
              <a:rPr lang="ru-RU" dirty="0"/>
              <a:t> </a:t>
            </a:r>
            <a:r>
              <a:rPr lang="ru-RU" sz="1400" dirty="0"/>
              <a:t>– слова, изменившие форму, но сохранившие смысл.</a:t>
            </a:r>
          </a:p>
          <a:p>
            <a:pPr fontAlgn="base"/>
            <a:endParaRPr lang="ru-RU" sz="1400" dirty="0"/>
          </a:p>
          <a:p>
            <a:pPr marL="285750" indent="-285750" fontAlgn="base">
              <a:buFont typeface="Wingdings" pitchFamily="2" charset="2"/>
              <a:buChar char="v"/>
            </a:pPr>
            <a:r>
              <a:rPr lang="ru-RU" sz="1600" b="1" dirty="0"/>
              <a:t>Количество новых слов </a:t>
            </a:r>
            <a:r>
              <a:rPr lang="ru-RU" sz="1400" dirty="0"/>
              <a:t>– слова, которые присутствуют в распознанном тексте и отсутствуют в исходном.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D05C8-1580-5A4A-89F9-DA16FC15685B}"/>
              </a:ext>
            </a:extLst>
          </p:cNvPr>
          <p:cNvSpPr txBox="1"/>
          <p:nvPr/>
        </p:nvSpPr>
        <p:spPr>
          <a:xfrm>
            <a:off x="1372124" y="2523091"/>
            <a:ext cx="3126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u="sng" dirty="0"/>
              <a:t>Характеристики сравнения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B294496-D920-B544-AFBD-827DDB2C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723" y="471871"/>
            <a:ext cx="673451" cy="673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8B1B66-646A-1B44-B6C8-38B361D995FC}"/>
              </a:ext>
            </a:extLst>
          </p:cNvPr>
          <p:cNvSpPr txBox="1"/>
          <p:nvPr/>
        </p:nvSpPr>
        <p:spPr>
          <a:xfrm>
            <a:off x="5858995" y="4745567"/>
            <a:ext cx="60262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600" dirty="0"/>
              <a:t>Искажению подверглось менее </a:t>
            </a:r>
            <a:r>
              <a:rPr lang="ru-RU" sz="1600" b="1" dirty="0"/>
              <a:t>11%</a:t>
            </a:r>
            <a:r>
              <a:rPr lang="ru-RU" sz="1600" dirty="0"/>
              <a:t> от общего текста</a:t>
            </a:r>
            <a:r>
              <a:rPr lang="en-US" sz="1600" dirty="0"/>
              <a:t>, </a:t>
            </a:r>
            <a:r>
              <a:rPr lang="ru-RU" dirty="0"/>
              <a:t>что </a:t>
            </a:r>
            <a:r>
              <a:rPr lang="ru-RU" b="1" dirty="0"/>
              <a:t>меньше</a:t>
            </a:r>
            <a:r>
              <a:rPr lang="ru-RU" dirty="0"/>
              <a:t> уровня избыточности русского языка, определенного теоретически как </a:t>
            </a:r>
            <a:r>
              <a:rPr lang="ru-RU" b="1" dirty="0"/>
              <a:t>70%</a:t>
            </a:r>
            <a:r>
              <a:rPr lang="en-US" dirty="0"/>
              <a:t>.</a:t>
            </a: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FDA05-AC4B-1747-B26C-7F8F6B676ECB}"/>
              </a:ext>
            </a:extLst>
          </p:cNvPr>
          <p:cNvSpPr txBox="1"/>
          <p:nvPr/>
        </p:nvSpPr>
        <p:spPr>
          <a:xfrm>
            <a:off x="10608849" y="950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7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2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FD9D6-D90C-FA4E-890B-99E9DA8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6" y="610413"/>
            <a:ext cx="8761413" cy="706964"/>
          </a:xfrm>
        </p:spPr>
        <p:txBody>
          <a:bodyPr/>
          <a:lstStyle/>
          <a:p>
            <a:r>
              <a:rPr lang="ru-RU" dirty="0"/>
              <a:t>Статистика тренировки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1B11F2-9E83-0245-8604-0ADE9E3B8861}"/>
              </a:ext>
            </a:extLst>
          </p:cNvPr>
          <p:cNvSpPr/>
          <p:nvPr/>
        </p:nvSpPr>
        <p:spPr>
          <a:xfrm>
            <a:off x="419343" y="1453019"/>
            <a:ext cx="11339725" cy="10330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42114-E75F-E042-888E-6092C3B06032}"/>
              </a:ext>
            </a:extLst>
          </p:cNvPr>
          <p:cNvSpPr txBox="1"/>
          <p:nvPr/>
        </p:nvSpPr>
        <p:spPr>
          <a:xfrm>
            <a:off x="10608849" y="950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8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D17AD5-6D05-6747-8227-C74F378B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4" y="1524663"/>
            <a:ext cx="3723183" cy="5114675"/>
          </a:xfrm>
          <a:prstGeom prst="rect">
            <a:avLst/>
          </a:prstGeom>
          <a:effectLst>
            <a:outerShdw blurRad="139700" dist="139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CC01F7-DD04-FA40-B42D-BA4F6DDD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04" y="1524664"/>
            <a:ext cx="4114746" cy="5114674"/>
          </a:xfrm>
          <a:prstGeom prst="rect">
            <a:avLst/>
          </a:prstGeom>
          <a:effectLst>
            <a:outerShdw blurRad="139700" dist="139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C172FF-361D-0346-B504-EF13AB15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827" y="2627940"/>
            <a:ext cx="3102565" cy="4011398"/>
          </a:xfrm>
          <a:prstGeom prst="rect">
            <a:avLst/>
          </a:prstGeom>
          <a:effectLst>
            <a:outerShdw blurRad="139700" dist="139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D3A6F5-9435-354B-8524-21794524F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110" y="453250"/>
            <a:ext cx="700690" cy="7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00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15227</TotalTime>
  <Words>423</Words>
  <Application>Microsoft Macintosh PowerPoint</Application>
  <PresentationFormat>Широкоэкранный</PresentationFormat>
  <Paragraphs>103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Times New Roman</vt:lpstr>
      <vt:lpstr>Trebuchet MS</vt:lpstr>
      <vt:lpstr>Wingdings</vt:lpstr>
      <vt:lpstr>Wingdings 3</vt:lpstr>
      <vt:lpstr>Совет директоров</vt:lpstr>
      <vt:lpstr>Берлин</vt:lpstr>
      <vt:lpstr>Презентация PowerPoint</vt:lpstr>
      <vt:lpstr>Мобильный тренажёр публичных выступлений</vt:lpstr>
      <vt:lpstr>Цель и задачи</vt:lpstr>
      <vt:lpstr>Сравнение аналогов из GooglePlay</vt:lpstr>
      <vt:lpstr>Разработанное приложение</vt:lpstr>
      <vt:lpstr>Пользовательский Интерфейс</vt:lpstr>
      <vt:lpstr>Архитектура приложения</vt:lpstr>
      <vt:lpstr>Исследование точности работы приложения</vt:lpstr>
      <vt:lpstr>Статистика тренировки</vt:lpstr>
      <vt:lpstr>Применение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Мобильный тренажер публичных выступлений</dc:title>
  <dc:creator>zmotorin174@gmail.com</dc:creator>
  <cp:lastModifiedBy>zmotorin174@gmail.com</cp:lastModifiedBy>
  <cp:revision>57</cp:revision>
  <cp:lastPrinted>2019-02-19T21:43:41Z</cp:lastPrinted>
  <dcterms:created xsi:type="dcterms:W3CDTF">2019-01-23T17:14:53Z</dcterms:created>
  <dcterms:modified xsi:type="dcterms:W3CDTF">2019-02-19T21:44:24Z</dcterms:modified>
</cp:coreProperties>
</file>