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3"/>
  </p:notesMasterIdLst>
  <p:sldIdLst>
    <p:sldId id="312" r:id="rId4"/>
    <p:sldId id="366" r:id="rId5"/>
    <p:sldId id="362" r:id="rId6"/>
    <p:sldId id="369" r:id="rId7"/>
    <p:sldId id="365" r:id="rId8"/>
    <p:sldId id="368" r:id="rId9"/>
    <p:sldId id="383" r:id="rId10"/>
    <p:sldId id="384" r:id="rId11"/>
    <p:sldId id="371" r:id="rId12"/>
    <p:sldId id="370" r:id="rId13"/>
    <p:sldId id="372" r:id="rId14"/>
    <p:sldId id="373" r:id="rId15"/>
    <p:sldId id="375" r:id="rId16"/>
    <p:sldId id="376" r:id="rId17"/>
    <p:sldId id="377" r:id="rId18"/>
    <p:sldId id="374" r:id="rId19"/>
    <p:sldId id="367" r:id="rId20"/>
    <p:sldId id="363" r:id="rId21"/>
    <p:sldId id="36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31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2CEB-5DF7-4808-8224-1EF646B93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1F61-0992-4120-A1E9-FA3A21BB77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DDB-C4B4-4602-831B-33D7CA2285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CE2-FC60-405A-858E-53FC0D5D517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97D1-6629-49F3-8447-AFCF4DA4A25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DDB-C4B4-4602-831B-33D7CA2285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C8A-D80A-4DE1-A999-215FD607DB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9216"/>
          </a:xfrm>
        </p:spPr>
        <p:txBody>
          <a:bodyPr anchor="b"/>
          <a:lstStyle>
            <a:lvl1pPr algn="l">
              <a:defRPr sz="6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938955"/>
            <a:ext cx="10515600" cy="2150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6F48-097D-4E21-B763-D29753566D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B37-EF3E-4286-9A7A-8A71F864A97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B14-2060-46DE-8771-7F348C53841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00BA-1A83-449D-8AEA-1E736981FE2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BB-10C1-4E24-9BB7-3D382288F27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A1B-C557-45E4-9C66-0434B6B2BC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C8A-D80A-4DE1-A999-215FD607DB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BD16-E0DE-4D56-BE59-0FECC58F071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CE2-FC60-405A-858E-53FC0D5D517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97D1-6629-49F3-8447-AFCF4DA4A25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9216"/>
          </a:xfrm>
        </p:spPr>
        <p:txBody>
          <a:bodyPr anchor="b"/>
          <a:lstStyle>
            <a:lvl1pPr algn="l">
              <a:defRPr sz="6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938955"/>
            <a:ext cx="10515600" cy="2150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6F48-097D-4E21-B763-D29753566D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B37-EF3E-4286-9A7A-8A71F864A97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B14-2060-46DE-8771-7F348C53841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00BA-1A83-449D-8AEA-1E736981FE2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BB-10C1-4E24-9BB7-3D382288F27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A1B-C557-45E4-9C66-0434B6B2BC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BD16-E0DE-4D56-BE59-0FECC58F071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667-A427-4A7F-A6E1-89474718F8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3"/>
            <a:ext cx="12192000" cy="985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667-A427-4A7F-A6E1-89474718F8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3"/>
            <a:ext cx="12192000" cy="985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10.xml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大实验中期报告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刘松铭 于子淳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进度汇报（刘松铭）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240" y="1814830"/>
            <a:ext cx="10515600" cy="4351338"/>
          </a:xfrm>
        </p:spPr>
        <p:txBody>
          <a:bodyPr/>
          <a:lstStyle/>
          <a:p>
            <a:r>
              <a:rPr lang="zh-CN" altLang="en-US" dirty="0"/>
              <a:t>第一批吃“螃蟹”的人</a:t>
            </a:r>
            <a:endParaRPr lang="en-US" altLang="zh-CN" dirty="0"/>
          </a:p>
          <a:p>
            <a:pPr lvl="1"/>
            <a:r>
              <a:rPr lang="zh-CN" altLang="en-US" dirty="0"/>
              <a:t>从零开始使 </a:t>
            </a:r>
            <a:r>
              <a:rPr lang="en-US" altLang="zh-CN" dirty="0" err="1"/>
              <a:t>zCore</a:t>
            </a:r>
            <a:r>
              <a:rPr lang="en-US" altLang="zh-CN" dirty="0"/>
              <a:t> </a:t>
            </a:r>
            <a:r>
              <a:rPr lang="zh-CN" altLang="en-US" dirty="0"/>
              <a:t>基本支持 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Signals </a:t>
            </a:r>
            <a:r>
              <a:rPr lang="zh-CN" altLang="en-US" dirty="0"/>
              <a:t>系统</a:t>
            </a:r>
            <a:endParaRPr lang="en-US" altLang="zh-CN" dirty="0"/>
          </a:p>
          <a:p>
            <a:pPr lvl="1"/>
            <a:r>
              <a:rPr lang="en-US" altLang="zh-CN" dirty="0"/>
              <a:t>kill</a:t>
            </a:r>
            <a:r>
              <a:rPr lang="zh-CN" altLang="en-US" dirty="0"/>
              <a:t>、</a:t>
            </a:r>
            <a:r>
              <a:rPr lang="en-US" altLang="zh-CN" dirty="0" err="1"/>
              <a:t>tkill</a:t>
            </a:r>
            <a:r>
              <a:rPr lang="zh-CN" altLang="en-US" dirty="0"/>
              <a:t>、</a:t>
            </a:r>
            <a:r>
              <a:rPr lang="en-US" altLang="zh-CN" dirty="0" err="1"/>
              <a:t>tgkill</a:t>
            </a:r>
            <a:r>
              <a:rPr lang="zh-CN" altLang="en-US" dirty="0"/>
              <a:t>系统调用（发送信号）</a:t>
            </a:r>
            <a:endParaRPr lang="en-US" altLang="zh-CN" dirty="0"/>
          </a:p>
          <a:p>
            <a:pPr lvl="1"/>
            <a:r>
              <a:rPr lang="en-US" altLang="zh-CN" dirty="0" err="1"/>
              <a:t>sigreturn</a:t>
            </a:r>
            <a:r>
              <a:rPr lang="zh-CN" altLang="en-US" dirty="0"/>
              <a:t>系统调用（从处理信号中返回）</a:t>
            </a:r>
            <a:endParaRPr lang="en-US" altLang="zh-CN" dirty="0"/>
          </a:p>
          <a:p>
            <a:r>
              <a:rPr lang="zh-CN" altLang="en-US" dirty="0"/>
              <a:t>支持 </a:t>
            </a:r>
            <a:r>
              <a:rPr lang="en-US" altLang="zh-CN" dirty="0"/>
              <a:t>Signal </a:t>
            </a:r>
            <a:r>
              <a:rPr lang="zh-CN" altLang="en-US" dirty="0"/>
              <a:t>相关的基本数据结构</a:t>
            </a:r>
            <a:endParaRPr lang="en-US" altLang="zh-CN" dirty="0"/>
          </a:p>
          <a:p>
            <a:pPr lvl="1"/>
            <a:r>
              <a:rPr lang="zh-CN" altLang="en-US" dirty="0"/>
              <a:t>扩展原有的 </a:t>
            </a:r>
            <a:r>
              <a:rPr lang="en-US" altLang="zh-CN" dirty="0" err="1"/>
              <a:t>UserContext</a:t>
            </a:r>
            <a:endParaRPr lang="en-US" altLang="zh-CN" dirty="0"/>
          </a:p>
          <a:p>
            <a:pPr lvl="1"/>
            <a:r>
              <a:rPr lang="zh-CN" altLang="en-US" dirty="0"/>
              <a:t>修复原有的 </a:t>
            </a:r>
            <a:r>
              <a:rPr lang="en-US" altLang="zh-CN" dirty="0" err="1"/>
              <a:t>SignalUserContext</a:t>
            </a:r>
            <a:r>
              <a:rPr lang="zh-CN" altLang="en-US" dirty="0"/>
              <a:t> 的对齐问题</a:t>
            </a:r>
            <a:endParaRPr lang="en-US" altLang="zh-CN" dirty="0"/>
          </a:p>
          <a:p>
            <a:pPr lvl="1"/>
            <a:r>
              <a:rPr lang="zh-CN" altLang="en-US" dirty="0"/>
              <a:t>维护进程的状态</a:t>
            </a:r>
            <a:r>
              <a:rPr lang="en-US" altLang="zh-CN" dirty="0"/>
              <a:t> handling</a:t>
            </a:r>
            <a:r>
              <a:rPr lang="zh-CN" altLang="en-US" dirty="0"/>
              <a:t>，避免死循环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一开始的实现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6520" y="2729106"/>
            <a:ext cx="2596394" cy="5400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tkill</a:t>
            </a:r>
            <a:r>
              <a:rPr lang="en-US" altLang="zh-CN" dirty="0"/>
              <a:t> </a:t>
            </a:r>
            <a:r>
              <a:rPr lang="zh-CN" altLang="en-US" dirty="0"/>
              <a:t>发送信号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46159" y="2633430"/>
            <a:ext cx="1954635" cy="11744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68524" y="2633429"/>
            <a:ext cx="1954635" cy="11744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5" idx="1"/>
            <a:endCxn id="6" idx="3"/>
          </p:cNvCxnSpPr>
          <p:nvPr/>
        </p:nvCxnSpPr>
        <p:spPr>
          <a:xfrm flipH="1" flipV="1">
            <a:off x="4223159" y="3220659"/>
            <a:ext cx="4723000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68524" y="4889171"/>
            <a:ext cx="1954635" cy="11744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6" idx="2"/>
            <a:endCxn id="9" idx="0"/>
          </p:cNvCxnSpPr>
          <p:nvPr/>
        </p:nvCxnSpPr>
        <p:spPr>
          <a:xfrm>
            <a:off x="3245842" y="3807888"/>
            <a:ext cx="0" cy="108128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内容占位符 2"/>
          <p:cNvSpPr txBox="1"/>
          <p:nvPr/>
        </p:nvSpPr>
        <p:spPr>
          <a:xfrm>
            <a:off x="3363287" y="4109730"/>
            <a:ext cx="2596394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dirty="0"/>
              <a:t>中断进入内核</a:t>
            </a:r>
            <a:endParaRPr lang="zh-CN" altLang="en-US" dirty="0"/>
          </a:p>
        </p:txBody>
      </p:sp>
      <p:sp>
        <p:nvSpPr>
          <p:cNvPr id="15" name="内容占位符 2"/>
          <p:cNvSpPr txBox="1"/>
          <p:nvPr/>
        </p:nvSpPr>
        <p:spPr>
          <a:xfrm>
            <a:off x="5546520" y="3310683"/>
            <a:ext cx="2596394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dirty="0"/>
              <a:t>记录在</a:t>
            </a:r>
            <a:r>
              <a:rPr lang="en-US" altLang="zh-CN" dirty="0"/>
              <a:t>Bitmap</a:t>
            </a:r>
            <a:r>
              <a:rPr lang="zh-CN" altLang="en-US" dirty="0"/>
              <a:t>中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1626765" y="5167617"/>
            <a:ext cx="641759" cy="0"/>
          </a:xfrm>
          <a:prstGeom prst="line">
            <a:avLst/>
          </a:prstGeom>
          <a:ln w="2222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/>
          <p:cNvCxnSpPr/>
          <p:nvPr/>
        </p:nvCxnSpPr>
        <p:spPr>
          <a:xfrm>
            <a:off x="1626765" y="5167617"/>
            <a:ext cx="641759" cy="570452"/>
          </a:xfrm>
          <a:prstGeom prst="bentConnector3">
            <a:avLst>
              <a:gd name="adj1" fmla="val 1634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内容占位符 2"/>
          <p:cNvSpPr txBox="1"/>
          <p:nvPr/>
        </p:nvSpPr>
        <p:spPr>
          <a:xfrm>
            <a:off x="19925" y="5271431"/>
            <a:ext cx="1636550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dirty="0"/>
              <a:t>检查信号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584659" y="4889171"/>
            <a:ext cx="1954635" cy="11744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9" idx="3"/>
            <a:endCxn id="29" idx="1"/>
          </p:cNvCxnSpPr>
          <p:nvPr/>
        </p:nvCxnSpPr>
        <p:spPr>
          <a:xfrm>
            <a:off x="4223159" y="5476401"/>
            <a:ext cx="236150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严格要求的标准实现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7417263" y="1530605"/>
            <a:ext cx="1692481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发送信号</a:t>
            </a:r>
            <a:endParaRPr lang="zh-CN" altLang="en-US" sz="2400" dirty="0"/>
          </a:p>
        </p:txBody>
      </p:sp>
      <p:sp>
        <p:nvSpPr>
          <p:cNvPr id="6" name="灯片编号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23664" y="1451670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28" idx="2"/>
          </p:cNvCxnSpPr>
          <p:nvPr/>
        </p:nvCxnSpPr>
        <p:spPr>
          <a:xfrm>
            <a:off x="1662768" y="2452926"/>
            <a:ext cx="0" cy="82593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338194" y="1445534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7" idx="1"/>
            <a:endCxn id="21" idx="3"/>
          </p:cNvCxnSpPr>
          <p:nvPr/>
        </p:nvCxnSpPr>
        <p:spPr>
          <a:xfrm flipH="1" flipV="1">
            <a:off x="6987330" y="1949230"/>
            <a:ext cx="2336334" cy="613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1"/>
            <a:endCxn id="28" idx="3"/>
          </p:cNvCxnSpPr>
          <p:nvPr/>
        </p:nvCxnSpPr>
        <p:spPr>
          <a:xfrm flipH="1">
            <a:off x="2487336" y="1949230"/>
            <a:ext cx="285085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38200" y="1445534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2"/>
          <p:cNvSpPr txBox="1"/>
          <p:nvPr/>
        </p:nvSpPr>
        <p:spPr>
          <a:xfrm>
            <a:off x="2730965" y="1571960"/>
            <a:ext cx="2441198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dirty="0"/>
              <a:t>中断进入内核态</a:t>
            </a:r>
            <a:endParaRPr lang="zh-CN" altLang="en-US" dirty="0"/>
          </a:p>
        </p:txBody>
      </p:sp>
      <p:sp>
        <p:nvSpPr>
          <p:cNvPr id="33" name="内容占位符 2"/>
          <p:cNvSpPr txBox="1"/>
          <p:nvPr/>
        </p:nvSpPr>
        <p:spPr>
          <a:xfrm>
            <a:off x="1669062" y="2592892"/>
            <a:ext cx="2361851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信号是否被</a:t>
            </a:r>
            <a:r>
              <a:rPr lang="en-US" altLang="zh-CN" sz="2400" dirty="0"/>
              <a:t>mask</a:t>
            </a:r>
            <a:endParaRPr lang="zh-CN" altLang="en-US" sz="2400" dirty="0"/>
          </a:p>
        </p:txBody>
      </p:sp>
      <p:cxnSp>
        <p:nvCxnSpPr>
          <p:cNvPr id="37" name="连接符: 肘形 36"/>
          <p:cNvCxnSpPr>
            <a:endCxn id="21" idx="2"/>
          </p:cNvCxnSpPr>
          <p:nvPr/>
        </p:nvCxnSpPr>
        <p:spPr>
          <a:xfrm flipV="1">
            <a:off x="1656475" y="2452926"/>
            <a:ext cx="4506287" cy="825938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内容占位符 2"/>
          <p:cNvSpPr txBox="1"/>
          <p:nvPr/>
        </p:nvSpPr>
        <p:spPr>
          <a:xfrm>
            <a:off x="4030913" y="2878760"/>
            <a:ext cx="2155444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是，返回用户态</a:t>
            </a:r>
            <a:endParaRPr lang="zh-CN" altLang="en-US" sz="2400" dirty="0"/>
          </a:p>
        </p:txBody>
      </p:sp>
      <p:cxnSp>
        <p:nvCxnSpPr>
          <p:cNvPr id="42" name="连接符: 肘形 41"/>
          <p:cNvCxnSpPr/>
          <p:nvPr/>
        </p:nvCxnSpPr>
        <p:spPr>
          <a:xfrm rot="10800000">
            <a:off x="6610529" y="2452931"/>
            <a:ext cx="3456261" cy="825932"/>
          </a:xfrm>
          <a:prstGeom prst="bentConnector3">
            <a:avLst>
              <a:gd name="adj1" fmla="val 100000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内容占位符 2"/>
          <p:cNvSpPr txBox="1"/>
          <p:nvPr/>
        </p:nvSpPr>
        <p:spPr>
          <a:xfrm>
            <a:off x="6610528" y="2862927"/>
            <a:ext cx="3532293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设置 </a:t>
            </a:r>
            <a:r>
              <a:rPr lang="en-US" altLang="zh-CN" sz="2400" dirty="0" err="1"/>
              <a:t>Sigaction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Sigmask</a:t>
            </a:r>
            <a:endParaRPr lang="zh-CN" altLang="en-US" sz="2400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664864" y="3278863"/>
            <a:ext cx="0" cy="9156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内容占位符 2"/>
          <p:cNvSpPr txBox="1"/>
          <p:nvPr/>
        </p:nvSpPr>
        <p:spPr>
          <a:xfrm>
            <a:off x="1656475" y="3530102"/>
            <a:ext cx="3074916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是否处于</a:t>
            </a:r>
            <a:r>
              <a:rPr lang="en-US" altLang="zh-CN" sz="2400" dirty="0"/>
              <a:t>cancel point</a:t>
            </a:r>
            <a:endParaRPr lang="zh-CN" altLang="en-US" sz="2400" dirty="0"/>
          </a:p>
        </p:txBody>
      </p:sp>
      <p:cxnSp>
        <p:nvCxnSpPr>
          <p:cNvPr id="55" name="连接符: 肘形 54"/>
          <p:cNvCxnSpPr/>
          <p:nvPr/>
        </p:nvCxnSpPr>
        <p:spPr>
          <a:xfrm flipV="1">
            <a:off x="1664864" y="3278863"/>
            <a:ext cx="4497898" cy="915632"/>
          </a:xfrm>
          <a:prstGeom prst="bentConnector3">
            <a:avLst>
              <a:gd name="adj1" fmla="val 99984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内容占位符 2"/>
          <p:cNvSpPr txBox="1"/>
          <p:nvPr/>
        </p:nvSpPr>
        <p:spPr>
          <a:xfrm>
            <a:off x="5172161" y="3800137"/>
            <a:ext cx="544234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否</a:t>
            </a:r>
            <a:endParaRPr lang="zh-CN" altLang="en-US" sz="2400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656475" y="4194495"/>
            <a:ext cx="8389" cy="85567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内容占位符 2"/>
          <p:cNvSpPr txBox="1"/>
          <p:nvPr/>
        </p:nvSpPr>
        <p:spPr>
          <a:xfrm>
            <a:off x="1664864" y="4470468"/>
            <a:ext cx="3457488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 dirty="0" err="1"/>
              <a:t>sepc</a:t>
            </a:r>
            <a:r>
              <a:rPr lang="zh-CN" altLang="en-US" sz="2400" dirty="0"/>
              <a:t>是否在</a:t>
            </a:r>
            <a:r>
              <a:rPr lang="en-US" altLang="zh-CN" sz="2400" dirty="0"/>
              <a:t>handler</a:t>
            </a:r>
            <a:r>
              <a:rPr lang="zh-CN" altLang="en-US" sz="2400" dirty="0"/>
              <a:t>函数中</a:t>
            </a:r>
            <a:endParaRPr lang="zh-CN" altLang="en-US" sz="2400" dirty="0"/>
          </a:p>
        </p:txBody>
      </p:sp>
      <p:cxnSp>
        <p:nvCxnSpPr>
          <p:cNvPr id="62" name="连接符: 肘形 61"/>
          <p:cNvCxnSpPr/>
          <p:nvPr/>
        </p:nvCxnSpPr>
        <p:spPr>
          <a:xfrm flipV="1">
            <a:off x="1673253" y="4194495"/>
            <a:ext cx="4489509" cy="855677"/>
          </a:xfrm>
          <a:prstGeom prst="bentConnector3">
            <a:avLst>
              <a:gd name="adj1" fmla="val 100078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内容占位符 2"/>
          <p:cNvSpPr txBox="1"/>
          <p:nvPr/>
        </p:nvSpPr>
        <p:spPr>
          <a:xfrm>
            <a:off x="5172161" y="4622333"/>
            <a:ext cx="544234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是</a:t>
            </a:r>
            <a:endParaRPr lang="zh-CN" altLang="en-US" sz="2400" dirty="0"/>
          </a:p>
        </p:txBody>
      </p:sp>
      <p:sp>
        <p:nvSpPr>
          <p:cNvPr id="68" name="矩形 67"/>
          <p:cNvSpPr/>
          <p:nvPr/>
        </p:nvSpPr>
        <p:spPr>
          <a:xfrm>
            <a:off x="848685" y="5730494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信号执行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>
            <a:endCxn id="68" idx="0"/>
          </p:cNvCxnSpPr>
          <p:nvPr/>
        </p:nvCxnSpPr>
        <p:spPr>
          <a:xfrm>
            <a:off x="1673253" y="5050172"/>
            <a:ext cx="0" cy="68032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内容占位符 2"/>
          <p:cNvSpPr txBox="1"/>
          <p:nvPr/>
        </p:nvSpPr>
        <p:spPr>
          <a:xfrm>
            <a:off x="1716511" y="5212499"/>
            <a:ext cx="4751401" cy="464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备份当前</a:t>
            </a:r>
            <a:r>
              <a:rPr lang="en-US" altLang="zh-CN" sz="2400" dirty="0"/>
              <a:t>context </a:t>
            </a:r>
            <a:r>
              <a:rPr lang="zh-CN" altLang="en-US" sz="2400" dirty="0"/>
              <a:t>修改 </a:t>
            </a:r>
            <a:r>
              <a:rPr lang="en-US" altLang="zh-CN" sz="2400" dirty="0" err="1"/>
              <a:t>trapframe</a:t>
            </a:r>
            <a:endParaRPr lang="zh-CN" altLang="en-US" sz="2400" dirty="0"/>
          </a:p>
        </p:txBody>
      </p:sp>
      <p:sp>
        <p:nvSpPr>
          <p:cNvPr id="75" name="内容占位符 2"/>
          <p:cNvSpPr txBox="1"/>
          <p:nvPr/>
        </p:nvSpPr>
        <p:spPr>
          <a:xfrm>
            <a:off x="6517722" y="3632225"/>
            <a:ext cx="4963214" cy="30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 dirty="0"/>
              <a:t>Context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包装为</a:t>
            </a:r>
            <a:r>
              <a:rPr lang="en-US" altLang="zh-CN" sz="2400" dirty="0" err="1"/>
              <a:t>SignalContext</a:t>
            </a:r>
            <a:r>
              <a:rPr lang="zh-CN" altLang="en-US" sz="2400" dirty="0"/>
              <a:t>，包含 </a:t>
            </a:r>
            <a:r>
              <a:rPr lang="en-US" altLang="zh-CN" sz="2400" dirty="0"/>
              <a:t>Signal</a:t>
            </a:r>
            <a:r>
              <a:rPr lang="zh-CN" altLang="en-US" sz="2400" dirty="0"/>
              <a:t>状态、通用寄存器信息等</a:t>
            </a:r>
            <a:endParaRPr lang="en-US" altLang="zh-CN" sz="2400" dirty="0"/>
          </a:p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将</a:t>
            </a:r>
            <a:r>
              <a:rPr lang="en-US" altLang="zh-CN" sz="2400" dirty="0" err="1"/>
              <a:t>SignalContext</a:t>
            </a:r>
            <a:r>
              <a:rPr lang="zh-CN" altLang="en-US" sz="2400" dirty="0"/>
              <a:t>压入用户栈，传入指针</a:t>
            </a:r>
            <a:endParaRPr lang="en-US" altLang="zh-CN" sz="2400" dirty="0"/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 dirty="0" err="1"/>
              <a:t>SignalContex</a:t>
            </a:r>
            <a:r>
              <a:rPr lang="zh-CN" altLang="en-US" sz="2400" dirty="0"/>
              <a:t>在</a:t>
            </a:r>
            <a:r>
              <a:rPr lang="en-US" altLang="zh-CN" sz="2400" dirty="0"/>
              <a:t>handler</a:t>
            </a:r>
            <a:r>
              <a:rPr lang="zh-CN" altLang="en-US" sz="2400" dirty="0"/>
              <a:t>函数中可见，可以被用户修改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严格要求的标准实现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7417263" y="1530605"/>
            <a:ext cx="1692481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发送信号</a:t>
            </a:r>
            <a:endParaRPr lang="zh-CN" altLang="en-US" sz="2400" dirty="0"/>
          </a:p>
        </p:txBody>
      </p:sp>
      <p:sp>
        <p:nvSpPr>
          <p:cNvPr id="6" name="灯片编号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23664" y="1451670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28" idx="2"/>
          </p:cNvCxnSpPr>
          <p:nvPr/>
        </p:nvCxnSpPr>
        <p:spPr>
          <a:xfrm>
            <a:off x="1662768" y="2452926"/>
            <a:ext cx="0" cy="82593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338194" y="1445534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7" idx="1"/>
            <a:endCxn id="21" idx="3"/>
          </p:cNvCxnSpPr>
          <p:nvPr/>
        </p:nvCxnSpPr>
        <p:spPr>
          <a:xfrm flipH="1" flipV="1">
            <a:off x="6987330" y="1949230"/>
            <a:ext cx="2336334" cy="613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1"/>
            <a:endCxn id="28" idx="3"/>
          </p:cNvCxnSpPr>
          <p:nvPr/>
        </p:nvCxnSpPr>
        <p:spPr>
          <a:xfrm flipH="1">
            <a:off x="2487336" y="1949230"/>
            <a:ext cx="285085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38200" y="1445534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2"/>
          <p:cNvSpPr txBox="1"/>
          <p:nvPr/>
        </p:nvSpPr>
        <p:spPr>
          <a:xfrm>
            <a:off x="2730965" y="1571960"/>
            <a:ext cx="2441198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dirty="0"/>
              <a:t>中断进入内核态</a:t>
            </a:r>
            <a:endParaRPr lang="zh-CN" altLang="en-US" dirty="0"/>
          </a:p>
        </p:txBody>
      </p:sp>
      <p:sp>
        <p:nvSpPr>
          <p:cNvPr id="33" name="内容占位符 2"/>
          <p:cNvSpPr txBox="1"/>
          <p:nvPr/>
        </p:nvSpPr>
        <p:spPr>
          <a:xfrm>
            <a:off x="1669062" y="2592892"/>
            <a:ext cx="2361851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信号是否被</a:t>
            </a:r>
            <a:r>
              <a:rPr lang="en-US" altLang="zh-CN" sz="2400" dirty="0"/>
              <a:t>mask</a:t>
            </a:r>
            <a:endParaRPr lang="zh-CN" altLang="en-US" sz="2400" dirty="0"/>
          </a:p>
        </p:txBody>
      </p:sp>
      <p:cxnSp>
        <p:nvCxnSpPr>
          <p:cNvPr id="37" name="连接符: 肘形 36"/>
          <p:cNvCxnSpPr>
            <a:endCxn id="21" idx="2"/>
          </p:cNvCxnSpPr>
          <p:nvPr/>
        </p:nvCxnSpPr>
        <p:spPr>
          <a:xfrm flipV="1">
            <a:off x="1656475" y="2452926"/>
            <a:ext cx="4506287" cy="825938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内容占位符 2"/>
          <p:cNvSpPr txBox="1"/>
          <p:nvPr/>
        </p:nvSpPr>
        <p:spPr>
          <a:xfrm>
            <a:off x="4030913" y="2878760"/>
            <a:ext cx="2155444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是，返回用户态</a:t>
            </a:r>
            <a:endParaRPr lang="zh-CN" altLang="en-US" sz="2400" dirty="0"/>
          </a:p>
        </p:txBody>
      </p:sp>
      <p:cxnSp>
        <p:nvCxnSpPr>
          <p:cNvPr id="42" name="连接符: 肘形 41"/>
          <p:cNvCxnSpPr/>
          <p:nvPr/>
        </p:nvCxnSpPr>
        <p:spPr>
          <a:xfrm rot="10800000">
            <a:off x="6610529" y="2452931"/>
            <a:ext cx="3456261" cy="825932"/>
          </a:xfrm>
          <a:prstGeom prst="bentConnector3">
            <a:avLst>
              <a:gd name="adj1" fmla="val 100000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内容占位符 2"/>
          <p:cNvSpPr txBox="1"/>
          <p:nvPr/>
        </p:nvSpPr>
        <p:spPr>
          <a:xfrm>
            <a:off x="6610528" y="2862927"/>
            <a:ext cx="3532293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设置 </a:t>
            </a:r>
            <a:r>
              <a:rPr lang="en-US" altLang="zh-CN" sz="2400" dirty="0" err="1"/>
              <a:t>Sigaction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Sigmask</a:t>
            </a:r>
            <a:endParaRPr lang="zh-CN" altLang="en-US" sz="2400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664864" y="3278863"/>
            <a:ext cx="0" cy="9156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内容占位符 2"/>
          <p:cNvSpPr txBox="1"/>
          <p:nvPr/>
        </p:nvSpPr>
        <p:spPr>
          <a:xfrm>
            <a:off x="1656475" y="3530102"/>
            <a:ext cx="3074916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是否处于</a:t>
            </a:r>
            <a:r>
              <a:rPr lang="en-US" altLang="zh-CN" sz="2400" dirty="0"/>
              <a:t>cancel point</a:t>
            </a:r>
            <a:endParaRPr lang="zh-CN" altLang="en-US" sz="2400" dirty="0"/>
          </a:p>
        </p:txBody>
      </p:sp>
      <p:cxnSp>
        <p:nvCxnSpPr>
          <p:cNvPr id="55" name="连接符: 肘形 54"/>
          <p:cNvCxnSpPr/>
          <p:nvPr/>
        </p:nvCxnSpPr>
        <p:spPr>
          <a:xfrm flipV="1">
            <a:off x="1664864" y="3278863"/>
            <a:ext cx="4497898" cy="915632"/>
          </a:xfrm>
          <a:prstGeom prst="bentConnector3">
            <a:avLst>
              <a:gd name="adj1" fmla="val 99984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内容占位符 2"/>
          <p:cNvSpPr txBox="1"/>
          <p:nvPr/>
        </p:nvSpPr>
        <p:spPr>
          <a:xfrm>
            <a:off x="5172161" y="3800137"/>
            <a:ext cx="544234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否</a:t>
            </a:r>
            <a:endParaRPr lang="zh-CN" altLang="en-US" sz="2400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656475" y="4194495"/>
            <a:ext cx="8389" cy="85567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内容占位符 2"/>
          <p:cNvSpPr txBox="1"/>
          <p:nvPr/>
        </p:nvSpPr>
        <p:spPr>
          <a:xfrm>
            <a:off x="1664864" y="4470468"/>
            <a:ext cx="3457488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 dirty="0" err="1"/>
              <a:t>sepc</a:t>
            </a:r>
            <a:r>
              <a:rPr lang="zh-CN" altLang="en-US" sz="2400" dirty="0"/>
              <a:t>是否在</a:t>
            </a:r>
            <a:r>
              <a:rPr lang="en-US" altLang="zh-CN" sz="2400" dirty="0"/>
              <a:t>handler</a:t>
            </a:r>
            <a:r>
              <a:rPr lang="zh-CN" altLang="en-US" sz="2400" dirty="0"/>
              <a:t>函数中</a:t>
            </a:r>
            <a:endParaRPr lang="zh-CN" altLang="en-US" sz="2400" dirty="0"/>
          </a:p>
        </p:txBody>
      </p:sp>
      <p:cxnSp>
        <p:nvCxnSpPr>
          <p:cNvPr id="62" name="连接符: 肘形 61"/>
          <p:cNvCxnSpPr/>
          <p:nvPr/>
        </p:nvCxnSpPr>
        <p:spPr>
          <a:xfrm flipV="1">
            <a:off x="1673253" y="4194495"/>
            <a:ext cx="4489509" cy="855677"/>
          </a:xfrm>
          <a:prstGeom prst="bentConnector3">
            <a:avLst>
              <a:gd name="adj1" fmla="val 100078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内容占位符 2"/>
          <p:cNvSpPr txBox="1"/>
          <p:nvPr/>
        </p:nvSpPr>
        <p:spPr>
          <a:xfrm>
            <a:off x="5172161" y="4622333"/>
            <a:ext cx="544234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是</a:t>
            </a:r>
            <a:endParaRPr lang="zh-CN" altLang="en-US" sz="2400" dirty="0"/>
          </a:p>
        </p:txBody>
      </p:sp>
      <p:sp>
        <p:nvSpPr>
          <p:cNvPr id="68" name="矩形 67"/>
          <p:cNvSpPr/>
          <p:nvPr/>
        </p:nvSpPr>
        <p:spPr>
          <a:xfrm>
            <a:off x="848685" y="5730494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信号执行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>
            <a:endCxn id="68" idx="0"/>
          </p:cNvCxnSpPr>
          <p:nvPr/>
        </p:nvCxnSpPr>
        <p:spPr>
          <a:xfrm>
            <a:off x="1673253" y="5050172"/>
            <a:ext cx="0" cy="68032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内容占位符 2"/>
          <p:cNvSpPr txBox="1"/>
          <p:nvPr/>
        </p:nvSpPr>
        <p:spPr>
          <a:xfrm>
            <a:off x="1716511" y="5212499"/>
            <a:ext cx="4751401" cy="464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备份当前</a:t>
            </a:r>
            <a:r>
              <a:rPr lang="en-US" altLang="zh-CN" sz="2400" dirty="0"/>
              <a:t>context </a:t>
            </a:r>
            <a:r>
              <a:rPr lang="zh-CN" altLang="en-US" sz="2400" dirty="0"/>
              <a:t>修改 </a:t>
            </a:r>
            <a:r>
              <a:rPr lang="en-US" altLang="zh-CN" sz="2400" dirty="0" err="1"/>
              <a:t>trapframe</a:t>
            </a:r>
            <a:endParaRPr lang="zh-CN" altLang="en-US" sz="2400" dirty="0"/>
          </a:p>
        </p:txBody>
      </p:sp>
      <p:sp>
        <p:nvSpPr>
          <p:cNvPr id="75" name="内容占位符 2"/>
          <p:cNvSpPr txBox="1"/>
          <p:nvPr/>
        </p:nvSpPr>
        <p:spPr>
          <a:xfrm>
            <a:off x="6603532" y="3661120"/>
            <a:ext cx="4963214" cy="30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 dirty="0" err="1"/>
              <a:t>Trapframe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将</a:t>
            </a:r>
            <a:r>
              <a:rPr lang="en-US" altLang="zh-CN" sz="2400" dirty="0" err="1"/>
              <a:t>sp</a:t>
            </a:r>
            <a:r>
              <a:rPr lang="zh-CN" altLang="en-US" sz="2400" dirty="0"/>
              <a:t>下拉，依次将</a:t>
            </a:r>
            <a:r>
              <a:rPr lang="en-US" altLang="zh-CN" sz="2400" dirty="0"/>
              <a:t>handler</a:t>
            </a:r>
            <a:r>
              <a:rPr lang="zh-CN" altLang="en-US" sz="2400" dirty="0"/>
              <a:t>函数的参数以及</a:t>
            </a:r>
            <a:r>
              <a:rPr lang="en-US" altLang="zh-CN" sz="2400" dirty="0" err="1"/>
              <a:t>SignalContext</a:t>
            </a:r>
            <a:r>
              <a:rPr lang="zh-CN" altLang="en-US" sz="2400" dirty="0"/>
              <a:t>压栈</a:t>
            </a:r>
            <a:endParaRPr lang="en-US" altLang="zh-CN" sz="2400" dirty="0"/>
          </a:p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将参数以及</a:t>
            </a:r>
            <a:r>
              <a:rPr lang="en-US" altLang="zh-CN" sz="2400" dirty="0" err="1"/>
              <a:t>SignalContext</a:t>
            </a:r>
            <a:r>
              <a:rPr lang="zh-CN" altLang="en-US" sz="2400" dirty="0"/>
              <a:t>的指针放入传参寄存器</a:t>
            </a:r>
            <a:endParaRPr lang="en-US" altLang="zh-CN" sz="2400" dirty="0"/>
          </a:p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将</a:t>
            </a:r>
            <a:r>
              <a:rPr lang="en-US" altLang="zh-CN" sz="2400" dirty="0"/>
              <a:t>spec</a:t>
            </a:r>
            <a:r>
              <a:rPr lang="zh-CN" altLang="en-US" sz="2400" dirty="0"/>
              <a:t>设为</a:t>
            </a:r>
            <a:r>
              <a:rPr lang="en-US" altLang="zh-CN" sz="2400" dirty="0"/>
              <a:t>handler</a:t>
            </a:r>
            <a:r>
              <a:rPr lang="zh-CN" altLang="en-US" sz="2400" dirty="0"/>
              <a:t>函数的地址，</a:t>
            </a:r>
            <a:r>
              <a:rPr lang="en-US" altLang="zh-CN" sz="2400" dirty="0" err="1"/>
              <a:t>ra</a:t>
            </a:r>
            <a:r>
              <a:rPr lang="zh-CN" altLang="en-US" sz="2400" dirty="0"/>
              <a:t>设为</a:t>
            </a:r>
            <a:r>
              <a:rPr lang="en-US" altLang="zh-CN" sz="2400" dirty="0"/>
              <a:t>restorer</a:t>
            </a:r>
            <a:r>
              <a:rPr lang="zh-CN" altLang="en-US" sz="2400" dirty="0"/>
              <a:t>函数的地址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严格要求的标准实现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7417263" y="1530605"/>
            <a:ext cx="1692481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发送信号</a:t>
            </a:r>
            <a:endParaRPr lang="zh-CN" altLang="en-US" sz="2400" dirty="0"/>
          </a:p>
        </p:txBody>
      </p:sp>
      <p:sp>
        <p:nvSpPr>
          <p:cNvPr id="6" name="灯片编号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23664" y="1451670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28" idx="2"/>
          </p:cNvCxnSpPr>
          <p:nvPr/>
        </p:nvCxnSpPr>
        <p:spPr>
          <a:xfrm>
            <a:off x="1662768" y="2452926"/>
            <a:ext cx="0" cy="82593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338194" y="1445534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7" idx="1"/>
            <a:endCxn id="21" idx="3"/>
          </p:cNvCxnSpPr>
          <p:nvPr/>
        </p:nvCxnSpPr>
        <p:spPr>
          <a:xfrm flipH="1" flipV="1">
            <a:off x="6987330" y="1949230"/>
            <a:ext cx="2336334" cy="613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1"/>
            <a:endCxn id="28" idx="3"/>
          </p:cNvCxnSpPr>
          <p:nvPr/>
        </p:nvCxnSpPr>
        <p:spPr>
          <a:xfrm flipH="1">
            <a:off x="2487336" y="1949230"/>
            <a:ext cx="285085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38200" y="1445534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2"/>
          <p:cNvSpPr txBox="1"/>
          <p:nvPr/>
        </p:nvSpPr>
        <p:spPr>
          <a:xfrm>
            <a:off x="2730965" y="1571960"/>
            <a:ext cx="2441198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dirty="0"/>
              <a:t>中断进入内核态</a:t>
            </a:r>
            <a:endParaRPr lang="zh-CN" altLang="en-US" dirty="0"/>
          </a:p>
        </p:txBody>
      </p:sp>
      <p:sp>
        <p:nvSpPr>
          <p:cNvPr id="33" name="内容占位符 2"/>
          <p:cNvSpPr txBox="1"/>
          <p:nvPr/>
        </p:nvSpPr>
        <p:spPr>
          <a:xfrm>
            <a:off x="1669062" y="2592892"/>
            <a:ext cx="2361851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信号是否被</a:t>
            </a:r>
            <a:r>
              <a:rPr lang="en-US" altLang="zh-CN" sz="2400" dirty="0"/>
              <a:t>mask</a:t>
            </a:r>
            <a:endParaRPr lang="zh-CN" altLang="en-US" sz="2400" dirty="0"/>
          </a:p>
        </p:txBody>
      </p:sp>
      <p:cxnSp>
        <p:nvCxnSpPr>
          <p:cNvPr id="37" name="连接符: 肘形 36"/>
          <p:cNvCxnSpPr>
            <a:endCxn id="21" idx="2"/>
          </p:cNvCxnSpPr>
          <p:nvPr/>
        </p:nvCxnSpPr>
        <p:spPr>
          <a:xfrm flipV="1">
            <a:off x="1656475" y="2452926"/>
            <a:ext cx="4506287" cy="825938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内容占位符 2"/>
          <p:cNvSpPr txBox="1"/>
          <p:nvPr/>
        </p:nvSpPr>
        <p:spPr>
          <a:xfrm>
            <a:off x="4030913" y="2878760"/>
            <a:ext cx="2155444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是，返回用户态</a:t>
            </a:r>
            <a:endParaRPr lang="zh-CN" altLang="en-US" sz="2400" dirty="0"/>
          </a:p>
        </p:txBody>
      </p:sp>
      <p:cxnSp>
        <p:nvCxnSpPr>
          <p:cNvPr id="42" name="连接符: 肘形 41"/>
          <p:cNvCxnSpPr/>
          <p:nvPr/>
        </p:nvCxnSpPr>
        <p:spPr>
          <a:xfrm rot="10800000">
            <a:off x="6610529" y="2452931"/>
            <a:ext cx="3456261" cy="825932"/>
          </a:xfrm>
          <a:prstGeom prst="bentConnector3">
            <a:avLst>
              <a:gd name="adj1" fmla="val 100000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内容占位符 2"/>
          <p:cNvSpPr txBox="1"/>
          <p:nvPr/>
        </p:nvSpPr>
        <p:spPr>
          <a:xfrm>
            <a:off x="6610528" y="2862927"/>
            <a:ext cx="3532293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设置 </a:t>
            </a:r>
            <a:r>
              <a:rPr lang="en-US" altLang="zh-CN" sz="2400" dirty="0" err="1"/>
              <a:t>Sigaction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Sigmask</a:t>
            </a:r>
            <a:endParaRPr lang="zh-CN" altLang="en-US" sz="2400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664864" y="3278863"/>
            <a:ext cx="0" cy="9156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内容占位符 2"/>
          <p:cNvSpPr txBox="1"/>
          <p:nvPr/>
        </p:nvSpPr>
        <p:spPr>
          <a:xfrm>
            <a:off x="1656475" y="3530102"/>
            <a:ext cx="3074916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是否处于</a:t>
            </a:r>
            <a:r>
              <a:rPr lang="en-US" altLang="zh-CN" sz="2400" dirty="0"/>
              <a:t>cancel point</a:t>
            </a:r>
            <a:endParaRPr lang="zh-CN" altLang="en-US" sz="2400" dirty="0"/>
          </a:p>
        </p:txBody>
      </p:sp>
      <p:cxnSp>
        <p:nvCxnSpPr>
          <p:cNvPr id="55" name="连接符: 肘形 54"/>
          <p:cNvCxnSpPr/>
          <p:nvPr/>
        </p:nvCxnSpPr>
        <p:spPr>
          <a:xfrm flipV="1">
            <a:off x="1664864" y="3278863"/>
            <a:ext cx="4497898" cy="915632"/>
          </a:xfrm>
          <a:prstGeom prst="bentConnector3">
            <a:avLst>
              <a:gd name="adj1" fmla="val 99984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内容占位符 2"/>
          <p:cNvSpPr txBox="1"/>
          <p:nvPr/>
        </p:nvSpPr>
        <p:spPr>
          <a:xfrm>
            <a:off x="5172161" y="3800137"/>
            <a:ext cx="544234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否</a:t>
            </a:r>
            <a:endParaRPr lang="zh-CN" altLang="en-US" sz="2400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656475" y="4194495"/>
            <a:ext cx="8389" cy="85567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内容占位符 2"/>
          <p:cNvSpPr txBox="1"/>
          <p:nvPr/>
        </p:nvSpPr>
        <p:spPr>
          <a:xfrm>
            <a:off x="1664864" y="4470468"/>
            <a:ext cx="3457488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 dirty="0" err="1"/>
              <a:t>sepc</a:t>
            </a:r>
            <a:r>
              <a:rPr lang="zh-CN" altLang="en-US" sz="2400" dirty="0"/>
              <a:t>是否在</a:t>
            </a:r>
            <a:r>
              <a:rPr lang="en-US" altLang="zh-CN" sz="2400" dirty="0"/>
              <a:t>handler</a:t>
            </a:r>
            <a:r>
              <a:rPr lang="zh-CN" altLang="en-US" sz="2400" dirty="0"/>
              <a:t>函数中</a:t>
            </a:r>
            <a:endParaRPr lang="zh-CN" altLang="en-US" sz="2400" dirty="0"/>
          </a:p>
        </p:txBody>
      </p:sp>
      <p:cxnSp>
        <p:nvCxnSpPr>
          <p:cNvPr id="62" name="连接符: 肘形 61"/>
          <p:cNvCxnSpPr/>
          <p:nvPr/>
        </p:nvCxnSpPr>
        <p:spPr>
          <a:xfrm flipV="1">
            <a:off x="1673253" y="4194495"/>
            <a:ext cx="4489509" cy="855677"/>
          </a:xfrm>
          <a:prstGeom prst="bentConnector3">
            <a:avLst>
              <a:gd name="adj1" fmla="val 100078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内容占位符 2"/>
          <p:cNvSpPr txBox="1"/>
          <p:nvPr/>
        </p:nvSpPr>
        <p:spPr>
          <a:xfrm>
            <a:off x="5172161" y="4622333"/>
            <a:ext cx="544234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是</a:t>
            </a:r>
            <a:endParaRPr lang="zh-CN" altLang="en-US" sz="2400" dirty="0"/>
          </a:p>
        </p:txBody>
      </p:sp>
      <p:sp>
        <p:nvSpPr>
          <p:cNvPr id="68" name="矩形 67"/>
          <p:cNvSpPr/>
          <p:nvPr/>
        </p:nvSpPr>
        <p:spPr>
          <a:xfrm>
            <a:off x="848685" y="5730494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信号执行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>
            <a:endCxn id="68" idx="0"/>
          </p:cNvCxnSpPr>
          <p:nvPr/>
        </p:nvCxnSpPr>
        <p:spPr>
          <a:xfrm>
            <a:off x="1673253" y="5050172"/>
            <a:ext cx="0" cy="68032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内容占位符 2"/>
          <p:cNvSpPr txBox="1"/>
          <p:nvPr/>
        </p:nvSpPr>
        <p:spPr>
          <a:xfrm>
            <a:off x="1716511" y="5212499"/>
            <a:ext cx="4751401" cy="464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备份当前</a:t>
            </a:r>
            <a:r>
              <a:rPr lang="en-US" altLang="zh-CN" sz="2400" dirty="0"/>
              <a:t>context </a:t>
            </a:r>
            <a:r>
              <a:rPr lang="zh-CN" altLang="en-US" sz="2400" dirty="0"/>
              <a:t>修改 </a:t>
            </a:r>
            <a:r>
              <a:rPr lang="en-US" altLang="zh-CN" sz="2400" dirty="0" err="1"/>
              <a:t>trapframe</a:t>
            </a:r>
            <a:endParaRPr lang="zh-CN" altLang="en-US" sz="2400" dirty="0"/>
          </a:p>
        </p:txBody>
      </p:sp>
      <p:cxnSp>
        <p:nvCxnSpPr>
          <p:cNvPr id="8" name="连接符: 肘形 7"/>
          <p:cNvCxnSpPr>
            <a:stCxn id="68" idx="1"/>
            <a:endCxn id="28" idx="1"/>
          </p:cNvCxnSpPr>
          <p:nvPr/>
        </p:nvCxnSpPr>
        <p:spPr>
          <a:xfrm rot="10800000">
            <a:off x="838201" y="1949230"/>
            <a:ext cx="10485" cy="4284960"/>
          </a:xfrm>
          <a:prstGeom prst="bentConnector3">
            <a:avLst>
              <a:gd name="adj1" fmla="val 4440505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内容占位符 2"/>
          <p:cNvSpPr txBox="1"/>
          <p:nvPr/>
        </p:nvSpPr>
        <p:spPr>
          <a:xfrm>
            <a:off x="403892" y="3713723"/>
            <a:ext cx="1114515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中断</a:t>
            </a:r>
            <a:endParaRPr lang="zh-CN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5271432" y="5730494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信号返回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68" idx="3"/>
            <a:endCxn id="35" idx="1"/>
          </p:cNvCxnSpPr>
          <p:nvPr/>
        </p:nvCxnSpPr>
        <p:spPr>
          <a:xfrm>
            <a:off x="2497821" y="6234190"/>
            <a:ext cx="277361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内容占位符 2"/>
          <p:cNvSpPr txBox="1"/>
          <p:nvPr/>
        </p:nvSpPr>
        <p:spPr>
          <a:xfrm>
            <a:off x="2483448" y="6293642"/>
            <a:ext cx="2936232" cy="464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用户态调用</a:t>
            </a:r>
            <a:r>
              <a:rPr lang="en-US" altLang="zh-CN" sz="2400" dirty="0"/>
              <a:t>restorer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9323664" y="5730494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信号恢复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stCxn id="35" idx="3"/>
            <a:endCxn id="40" idx="1"/>
          </p:cNvCxnSpPr>
          <p:nvPr/>
        </p:nvCxnSpPr>
        <p:spPr>
          <a:xfrm>
            <a:off x="6920568" y="6234190"/>
            <a:ext cx="240309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内容占位符 2"/>
          <p:cNvSpPr txBox="1"/>
          <p:nvPr/>
        </p:nvSpPr>
        <p:spPr>
          <a:xfrm>
            <a:off x="7365250" y="5825308"/>
            <a:ext cx="1513732" cy="464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 dirty="0" err="1"/>
              <a:t>sigreturn</a:t>
            </a:r>
            <a:endParaRPr lang="zh-CN" altLang="en-US" sz="2400" dirty="0"/>
          </a:p>
        </p:txBody>
      </p:sp>
      <p:sp>
        <p:nvSpPr>
          <p:cNvPr id="46" name="内容占位符 2"/>
          <p:cNvSpPr txBox="1"/>
          <p:nvPr/>
        </p:nvSpPr>
        <p:spPr>
          <a:xfrm>
            <a:off x="6603532" y="3632991"/>
            <a:ext cx="4369264" cy="1893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将</a:t>
            </a:r>
            <a:r>
              <a:rPr lang="en-US" altLang="zh-CN" sz="2400" dirty="0" err="1"/>
              <a:t>SignalContext</a:t>
            </a:r>
            <a:r>
              <a:rPr lang="zh-CN" altLang="en-US" sz="2400" dirty="0"/>
              <a:t>的更改应用于当前的</a:t>
            </a:r>
            <a:r>
              <a:rPr lang="en-US" altLang="zh-CN" sz="2400" dirty="0"/>
              <a:t>Context</a:t>
            </a:r>
            <a:endParaRPr lang="en-US" altLang="zh-CN" sz="2400" dirty="0"/>
          </a:p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取消</a:t>
            </a:r>
            <a:r>
              <a:rPr lang="en-US" altLang="zh-CN" sz="2400" dirty="0"/>
              <a:t>handling</a:t>
            </a:r>
            <a:r>
              <a:rPr lang="zh-CN" altLang="en-US" sz="2400" dirty="0"/>
              <a:t>状态</a:t>
            </a:r>
            <a:endParaRPr lang="en-US" altLang="zh-CN" sz="2400" dirty="0"/>
          </a:p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将</a:t>
            </a:r>
            <a:r>
              <a:rPr lang="en-US" altLang="zh-CN" sz="2400" dirty="0"/>
              <a:t>signal</a:t>
            </a:r>
            <a:r>
              <a:rPr lang="zh-CN" altLang="en-US" sz="2400" dirty="0"/>
              <a:t>恢复到先前的状态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严格要求的标准实现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7417263" y="1530605"/>
            <a:ext cx="1692481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发送信号</a:t>
            </a:r>
            <a:endParaRPr lang="zh-CN" altLang="en-US" sz="2400" dirty="0"/>
          </a:p>
        </p:txBody>
      </p:sp>
      <p:sp>
        <p:nvSpPr>
          <p:cNvPr id="6" name="灯片编号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23664" y="1451670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28" idx="2"/>
          </p:cNvCxnSpPr>
          <p:nvPr/>
        </p:nvCxnSpPr>
        <p:spPr>
          <a:xfrm>
            <a:off x="1662768" y="2452926"/>
            <a:ext cx="0" cy="82593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338194" y="1445534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7" idx="1"/>
            <a:endCxn id="21" idx="3"/>
          </p:cNvCxnSpPr>
          <p:nvPr/>
        </p:nvCxnSpPr>
        <p:spPr>
          <a:xfrm flipH="1" flipV="1">
            <a:off x="6987330" y="1949230"/>
            <a:ext cx="2336334" cy="613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1"/>
            <a:endCxn id="28" idx="3"/>
          </p:cNvCxnSpPr>
          <p:nvPr/>
        </p:nvCxnSpPr>
        <p:spPr>
          <a:xfrm flipH="1">
            <a:off x="2487336" y="1949230"/>
            <a:ext cx="285085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38200" y="1445534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2"/>
          <p:cNvSpPr txBox="1"/>
          <p:nvPr/>
        </p:nvSpPr>
        <p:spPr>
          <a:xfrm>
            <a:off x="2730965" y="1571960"/>
            <a:ext cx="2441198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dirty="0"/>
              <a:t>中断进入内核态</a:t>
            </a:r>
            <a:endParaRPr lang="zh-CN" altLang="en-US" dirty="0"/>
          </a:p>
        </p:txBody>
      </p:sp>
      <p:sp>
        <p:nvSpPr>
          <p:cNvPr id="33" name="内容占位符 2"/>
          <p:cNvSpPr txBox="1"/>
          <p:nvPr/>
        </p:nvSpPr>
        <p:spPr>
          <a:xfrm>
            <a:off x="1669062" y="2592892"/>
            <a:ext cx="2361851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信号是否被</a:t>
            </a:r>
            <a:r>
              <a:rPr lang="en-US" altLang="zh-CN" sz="2400" dirty="0"/>
              <a:t>mask</a:t>
            </a:r>
            <a:endParaRPr lang="zh-CN" altLang="en-US" sz="2400" dirty="0"/>
          </a:p>
        </p:txBody>
      </p:sp>
      <p:cxnSp>
        <p:nvCxnSpPr>
          <p:cNvPr id="37" name="连接符: 肘形 36"/>
          <p:cNvCxnSpPr>
            <a:endCxn id="21" idx="2"/>
          </p:cNvCxnSpPr>
          <p:nvPr/>
        </p:nvCxnSpPr>
        <p:spPr>
          <a:xfrm flipV="1">
            <a:off x="1656475" y="2452926"/>
            <a:ext cx="4506287" cy="825938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内容占位符 2"/>
          <p:cNvSpPr txBox="1"/>
          <p:nvPr/>
        </p:nvSpPr>
        <p:spPr>
          <a:xfrm>
            <a:off x="4030913" y="2878760"/>
            <a:ext cx="2155444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是，返回用户态</a:t>
            </a:r>
            <a:endParaRPr lang="zh-CN" altLang="en-US" sz="2400" dirty="0"/>
          </a:p>
        </p:txBody>
      </p:sp>
      <p:cxnSp>
        <p:nvCxnSpPr>
          <p:cNvPr id="42" name="连接符: 肘形 41"/>
          <p:cNvCxnSpPr/>
          <p:nvPr/>
        </p:nvCxnSpPr>
        <p:spPr>
          <a:xfrm rot="10800000">
            <a:off x="6610529" y="2452931"/>
            <a:ext cx="3456261" cy="825932"/>
          </a:xfrm>
          <a:prstGeom prst="bentConnector3">
            <a:avLst>
              <a:gd name="adj1" fmla="val 100000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内容占位符 2"/>
          <p:cNvSpPr txBox="1"/>
          <p:nvPr/>
        </p:nvSpPr>
        <p:spPr>
          <a:xfrm>
            <a:off x="6610528" y="2862927"/>
            <a:ext cx="3532293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设置 </a:t>
            </a:r>
            <a:r>
              <a:rPr lang="en-US" altLang="zh-CN" sz="2400" dirty="0" err="1"/>
              <a:t>Sigaction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Sigmask</a:t>
            </a:r>
            <a:endParaRPr lang="zh-CN" altLang="en-US" sz="2400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664864" y="3278863"/>
            <a:ext cx="0" cy="9156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内容占位符 2"/>
          <p:cNvSpPr txBox="1"/>
          <p:nvPr/>
        </p:nvSpPr>
        <p:spPr>
          <a:xfrm>
            <a:off x="1656475" y="3530102"/>
            <a:ext cx="3074916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是否处于</a:t>
            </a:r>
            <a:r>
              <a:rPr lang="en-US" altLang="zh-CN" sz="2400" dirty="0"/>
              <a:t>cancel point</a:t>
            </a:r>
            <a:endParaRPr lang="zh-CN" altLang="en-US" sz="2400" dirty="0"/>
          </a:p>
        </p:txBody>
      </p:sp>
      <p:cxnSp>
        <p:nvCxnSpPr>
          <p:cNvPr id="55" name="连接符: 肘形 54"/>
          <p:cNvCxnSpPr/>
          <p:nvPr/>
        </p:nvCxnSpPr>
        <p:spPr>
          <a:xfrm flipV="1">
            <a:off x="1664864" y="3278863"/>
            <a:ext cx="4497898" cy="915632"/>
          </a:xfrm>
          <a:prstGeom prst="bentConnector3">
            <a:avLst>
              <a:gd name="adj1" fmla="val 99984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内容占位符 2"/>
          <p:cNvSpPr txBox="1"/>
          <p:nvPr/>
        </p:nvSpPr>
        <p:spPr>
          <a:xfrm>
            <a:off x="5172161" y="3800137"/>
            <a:ext cx="544234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否</a:t>
            </a:r>
            <a:endParaRPr lang="zh-CN" altLang="en-US" sz="2400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656475" y="4194495"/>
            <a:ext cx="8389" cy="85567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内容占位符 2"/>
          <p:cNvSpPr txBox="1"/>
          <p:nvPr/>
        </p:nvSpPr>
        <p:spPr>
          <a:xfrm>
            <a:off x="1664864" y="4470468"/>
            <a:ext cx="3457488" cy="540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 dirty="0" err="1"/>
              <a:t>sepc</a:t>
            </a:r>
            <a:r>
              <a:rPr lang="zh-CN" altLang="en-US" sz="2400" dirty="0"/>
              <a:t>是否在</a:t>
            </a:r>
            <a:r>
              <a:rPr lang="en-US" altLang="zh-CN" sz="2400" dirty="0"/>
              <a:t>handler</a:t>
            </a:r>
            <a:r>
              <a:rPr lang="zh-CN" altLang="en-US" sz="2400" dirty="0"/>
              <a:t>函数中</a:t>
            </a:r>
            <a:endParaRPr lang="zh-CN" altLang="en-US" sz="2400" dirty="0"/>
          </a:p>
        </p:txBody>
      </p:sp>
      <p:cxnSp>
        <p:nvCxnSpPr>
          <p:cNvPr id="62" name="连接符: 肘形 61"/>
          <p:cNvCxnSpPr/>
          <p:nvPr/>
        </p:nvCxnSpPr>
        <p:spPr>
          <a:xfrm flipV="1">
            <a:off x="1673253" y="4194495"/>
            <a:ext cx="4489509" cy="855677"/>
          </a:xfrm>
          <a:prstGeom prst="bentConnector3">
            <a:avLst>
              <a:gd name="adj1" fmla="val 100078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内容占位符 2"/>
          <p:cNvSpPr txBox="1"/>
          <p:nvPr/>
        </p:nvSpPr>
        <p:spPr>
          <a:xfrm>
            <a:off x="5172161" y="4622333"/>
            <a:ext cx="544234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是</a:t>
            </a:r>
            <a:endParaRPr lang="zh-CN" altLang="en-US" sz="2400" dirty="0"/>
          </a:p>
        </p:txBody>
      </p:sp>
      <p:sp>
        <p:nvSpPr>
          <p:cNvPr id="68" name="矩形 67"/>
          <p:cNvSpPr/>
          <p:nvPr/>
        </p:nvSpPr>
        <p:spPr>
          <a:xfrm>
            <a:off x="848685" y="5730494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信号执行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>
            <a:endCxn id="68" idx="0"/>
          </p:cNvCxnSpPr>
          <p:nvPr/>
        </p:nvCxnSpPr>
        <p:spPr>
          <a:xfrm>
            <a:off x="1673253" y="5050172"/>
            <a:ext cx="0" cy="68032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内容占位符 2"/>
          <p:cNvSpPr txBox="1"/>
          <p:nvPr/>
        </p:nvSpPr>
        <p:spPr>
          <a:xfrm>
            <a:off x="1716511" y="5212499"/>
            <a:ext cx="4751401" cy="464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备份当前</a:t>
            </a:r>
            <a:r>
              <a:rPr lang="en-US" altLang="zh-CN" sz="2400" dirty="0"/>
              <a:t>context </a:t>
            </a:r>
            <a:r>
              <a:rPr lang="zh-CN" altLang="en-US" sz="2400" dirty="0"/>
              <a:t>修改 </a:t>
            </a:r>
            <a:r>
              <a:rPr lang="en-US" altLang="zh-CN" sz="2400" dirty="0" err="1"/>
              <a:t>trapframe</a:t>
            </a:r>
            <a:endParaRPr lang="zh-CN" altLang="en-US" sz="2400" dirty="0"/>
          </a:p>
        </p:txBody>
      </p:sp>
      <p:cxnSp>
        <p:nvCxnSpPr>
          <p:cNvPr id="8" name="连接符: 肘形 7"/>
          <p:cNvCxnSpPr>
            <a:stCxn id="68" idx="1"/>
            <a:endCxn id="28" idx="1"/>
          </p:cNvCxnSpPr>
          <p:nvPr/>
        </p:nvCxnSpPr>
        <p:spPr>
          <a:xfrm rot="10800000">
            <a:off x="838201" y="1949230"/>
            <a:ext cx="10485" cy="4284960"/>
          </a:xfrm>
          <a:prstGeom prst="bentConnector3">
            <a:avLst>
              <a:gd name="adj1" fmla="val 4440505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内容占位符 2"/>
          <p:cNvSpPr txBox="1"/>
          <p:nvPr/>
        </p:nvSpPr>
        <p:spPr>
          <a:xfrm>
            <a:off x="403892" y="3713723"/>
            <a:ext cx="1114515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中断</a:t>
            </a:r>
            <a:endParaRPr lang="zh-CN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5271432" y="5730494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信号返回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68" idx="3"/>
            <a:endCxn id="35" idx="1"/>
          </p:cNvCxnSpPr>
          <p:nvPr/>
        </p:nvCxnSpPr>
        <p:spPr>
          <a:xfrm>
            <a:off x="2497821" y="6234190"/>
            <a:ext cx="277361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内容占位符 2"/>
          <p:cNvSpPr txBox="1"/>
          <p:nvPr/>
        </p:nvSpPr>
        <p:spPr>
          <a:xfrm>
            <a:off x="2483448" y="6293642"/>
            <a:ext cx="2936232" cy="464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用户态调用</a:t>
            </a:r>
            <a:r>
              <a:rPr lang="en-US" altLang="zh-CN" sz="2400" dirty="0"/>
              <a:t>restorer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9323664" y="5730494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信号返回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stCxn id="35" idx="3"/>
            <a:endCxn id="40" idx="1"/>
          </p:cNvCxnSpPr>
          <p:nvPr/>
        </p:nvCxnSpPr>
        <p:spPr>
          <a:xfrm>
            <a:off x="6920568" y="6234190"/>
            <a:ext cx="240309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内容占位符 2"/>
          <p:cNvSpPr txBox="1"/>
          <p:nvPr/>
        </p:nvSpPr>
        <p:spPr>
          <a:xfrm>
            <a:off x="7365250" y="5825308"/>
            <a:ext cx="1513732" cy="464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 dirty="0" err="1"/>
              <a:t>sigreturn</a:t>
            </a:r>
            <a:endParaRPr lang="zh-CN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9323664" y="3830943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cancel()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40" idx="0"/>
            <a:endCxn id="43" idx="2"/>
          </p:cNvCxnSpPr>
          <p:nvPr/>
        </p:nvCxnSpPr>
        <p:spPr>
          <a:xfrm flipV="1">
            <a:off x="10148232" y="4838335"/>
            <a:ext cx="0" cy="89215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内容占位符 2"/>
          <p:cNvSpPr txBox="1"/>
          <p:nvPr/>
        </p:nvSpPr>
        <p:spPr>
          <a:xfrm>
            <a:off x="9556238" y="5266433"/>
            <a:ext cx="2403095" cy="46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zh-CN" altLang="en-US" sz="2400" dirty="0"/>
              <a:t>用户态调用</a:t>
            </a:r>
            <a:r>
              <a:rPr lang="en-US" altLang="zh-CN" sz="2400" dirty="0"/>
              <a:t>cancel()</a:t>
            </a:r>
            <a:endParaRPr lang="zh-CN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6373007" y="3830943"/>
            <a:ext cx="1649136" cy="10073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43" idx="1"/>
            <a:endCxn id="48" idx="3"/>
          </p:cNvCxnSpPr>
          <p:nvPr/>
        </p:nvCxnSpPr>
        <p:spPr>
          <a:xfrm flipH="1">
            <a:off x="8022143" y="4334639"/>
            <a:ext cx="130152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内容占位符 2"/>
          <p:cNvSpPr txBox="1"/>
          <p:nvPr/>
        </p:nvSpPr>
        <p:spPr>
          <a:xfrm>
            <a:off x="8022143" y="3917296"/>
            <a:ext cx="2403095" cy="464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en-US" altLang="zh-CN" sz="2400" dirty="0" err="1"/>
              <a:t>sys_exit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熟悉 </a:t>
            </a:r>
            <a:r>
              <a:rPr lang="en-US" altLang="zh-CN" dirty="0" err="1"/>
              <a:t>zCore</a:t>
            </a:r>
            <a:r>
              <a:rPr lang="en-US" altLang="zh-CN" dirty="0"/>
              <a:t> </a:t>
            </a:r>
            <a:r>
              <a:rPr lang="zh-CN" altLang="en-US" dirty="0"/>
              <a:t>的设计</a:t>
            </a:r>
            <a:endParaRPr lang="en-US" altLang="zh-CN" dirty="0"/>
          </a:p>
          <a:p>
            <a:pPr lvl="1"/>
            <a:r>
              <a:rPr lang="zh-CN" altLang="en-US" dirty="0"/>
              <a:t>内核态缺页</a:t>
            </a:r>
            <a:endParaRPr lang="en-US" altLang="zh-CN" dirty="0"/>
          </a:p>
          <a:p>
            <a:r>
              <a:rPr lang="zh-CN" altLang="en-US" dirty="0"/>
              <a:t>繁杂的 </a:t>
            </a:r>
            <a:r>
              <a:rPr lang="en-US" altLang="zh-CN" dirty="0"/>
              <a:t>C </a:t>
            </a:r>
            <a:r>
              <a:rPr lang="zh-CN" altLang="en-US" dirty="0"/>
              <a:t>库约定（例如</a:t>
            </a:r>
            <a:r>
              <a:rPr lang="en-US" altLang="zh-CN" dirty="0"/>
              <a:t> cancel points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既要仔细阅读 </a:t>
            </a:r>
            <a:r>
              <a:rPr lang="en-US" altLang="zh-CN" dirty="0"/>
              <a:t>Linux 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zh-CN" altLang="en-US" dirty="0"/>
              <a:t>又要源代码级别看 </a:t>
            </a:r>
            <a:r>
              <a:rPr lang="en-US" altLang="zh-CN" dirty="0" err="1"/>
              <a:t>musl</a:t>
            </a:r>
            <a:r>
              <a:rPr lang="en-US" altLang="zh-CN" dirty="0"/>
              <a:t> 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en-US" altLang="zh-CN" dirty="0" err="1"/>
              <a:t>SignalContex</a:t>
            </a:r>
            <a:r>
              <a:rPr lang="zh-CN" altLang="en-US" dirty="0"/>
              <a:t>的对齐</a:t>
            </a:r>
            <a:endParaRPr lang="en-US" altLang="zh-CN" dirty="0"/>
          </a:p>
          <a:p>
            <a:r>
              <a:rPr lang="zh-CN" altLang="en-US" dirty="0"/>
              <a:t>频繁 </a:t>
            </a:r>
            <a:r>
              <a:rPr lang="en-US" altLang="zh-CN" dirty="0"/>
              <a:t>Debug</a:t>
            </a:r>
            <a:endParaRPr lang="en-US" altLang="zh-CN" dirty="0"/>
          </a:p>
          <a:p>
            <a:pPr lvl="1"/>
            <a:r>
              <a:rPr lang="zh-CN" altLang="en-US" dirty="0"/>
              <a:t>充分提升对 </a:t>
            </a:r>
            <a:r>
              <a:rPr lang="en-US" altLang="zh-CN" dirty="0"/>
              <a:t>Signal</a:t>
            </a:r>
            <a:r>
              <a:rPr lang="zh-CN" altLang="en-US" dirty="0"/>
              <a:t> 的理解</a:t>
            </a:r>
            <a:endParaRPr lang="en-US" altLang="zh-CN" dirty="0"/>
          </a:p>
          <a:p>
            <a:pPr lvl="1"/>
            <a:r>
              <a:rPr lang="en-US" altLang="zh-CN" dirty="0"/>
              <a:t>GDB </a:t>
            </a:r>
            <a:r>
              <a:rPr lang="zh-CN" altLang="en-US" dirty="0"/>
              <a:t>单步调试</a:t>
            </a:r>
            <a:endParaRPr lang="en-US" altLang="zh-CN" dirty="0"/>
          </a:p>
          <a:p>
            <a:pPr lvl="1"/>
            <a:r>
              <a:rPr lang="en-US" altLang="zh-CN" dirty="0" err="1"/>
              <a:t>rCore</a:t>
            </a:r>
            <a:r>
              <a:rPr lang="en-US" altLang="zh-CN" dirty="0"/>
              <a:t>-fs</a:t>
            </a:r>
            <a:r>
              <a:rPr lang="zh-CN" altLang="en-US" dirty="0"/>
              <a:t>的外部库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07" y="365125"/>
            <a:ext cx="7925906" cy="58586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47" y="0"/>
            <a:ext cx="9453524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28"/>
          <a:stretch>
            <a:fillRect/>
          </a:stretch>
        </p:blipFill>
        <p:spPr>
          <a:xfrm>
            <a:off x="1928651" y="171137"/>
            <a:ext cx="7494662" cy="6515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lstStyle/>
          <a:p>
            <a:r>
              <a:rPr lang="zh-CN" altLang="en-US" dirty="0"/>
              <a:t>演示 </a:t>
            </a:r>
            <a:r>
              <a:rPr lang="en-US" altLang="zh-CN" dirty="0"/>
              <a:t>zCore </a:t>
            </a:r>
            <a:r>
              <a:rPr lang="zh-CN" altLang="en-US" dirty="0"/>
              <a:t>多线程测例支持情况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新增 </a:t>
            </a:r>
            <a:r>
              <a:rPr lang="en-US" altLang="zh-CN" dirty="0">
                <a:sym typeface="+mn-ea"/>
              </a:rPr>
              <a:t>zCore </a:t>
            </a:r>
            <a:r>
              <a:rPr lang="zh-CN" altLang="en-US" dirty="0">
                <a:sym typeface="+mn-ea"/>
              </a:rPr>
              <a:t>可通过测例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24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个（原多进程未通过测例共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36 </a:t>
            </a:r>
            <a:r>
              <a:rPr lang="zh-CN" altLang="en-US" dirty="0">
                <a:sym typeface="+mn-ea"/>
              </a:rPr>
              <a:t>个）：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0285" y="2677795"/>
            <a:ext cx="895223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/libc-test/functional/pthread_cancel.exe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/libc-test/functional/pthread_cancel-static.exe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/libc-test/src/functional/pthread_cancel-points.exe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/libc-test/functional/pthread_cancel-points-static.exe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/libc-test/functional/pthread_cond.exe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/libc-test/functional/pthread_cond-static.exe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/libc-test/functional/pthread_tsd.exe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/libc-test/functional/pthread_tsd-static.exe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/libc-test/regression/pthread-robust-detach.exe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/libc-test/regression/pthread-robust-detach-static.exe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/libc-test/regression/pthread_cond-smasher.exe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/libc-test/regression/pthread_cond-smasher-static.exe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libc-test/regression/pthread_condattr_setclock.exe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libc-test/regression/pthread_condattr_setclock-static.exe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/libc-test/regression/pthread_once-deadlock.exe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/libc-test/regression/pthread_once-deadlock-static.exe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/libc-test/regression/pthread_rwlock-ebusy.exe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/libc-test/regression/pthread_rwlock-ebusy-static.exe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/libc-test/src/regression/pthread_cancel-sem_wait.exe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/libc-test/regression/pthread_cancel-sem_wait-static.exe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/libc-test/src/regression/pthread_exit-cancel.exe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/libc-test/regression/pthread_exit-cancel-static.exe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/libc-test/regression/pthread_exit-dtor.exe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/libc-test/regression/pthread_exit-dtor-static.exe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556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将目前修复的 </a:t>
            </a:r>
            <a:r>
              <a:rPr lang="en-US" altLang="zh-CN" dirty="0"/>
              <a:t>bugs </a:t>
            </a:r>
            <a:r>
              <a:rPr lang="zh-CN" altLang="en-US" dirty="0"/>
              <a:t>做代码优化，合并到 </a:t>
            </a:r>
            <a:r>
              <a:rPr lang="en-US" altLang="zh-CN" dirty="0"/>
              <a:t>zCore </a:t>
            </a:r>
            <a:r>
              <a:rPr lang="zh-CN" altLang="en-US" dirty="0"/>
              <a:t>的 </a:t>
            </a:r>
            <a:r>
              <a:rPr lang="en-US" altLang="zh-CN" dirty="0"/>
              <a:t>master </a:t>
            </a:r>
            <a:r>
              <a:rPr lang="zh-CN" altLang="en-US" dirty="0"/>
              <a:t>分支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熟悉硬件开发环境，尝试在板子上起多核</a:t>
            </a:r>
            <a:endParaRPr lang="zh-CN" altLang="en-US" dirty="0"/>
          </a:p>
          <a:p>
            <a:r>
              <a:rPr lang="zh-CN" altLang="en-US" dirty="0"/>
              <a:t>修改 </a:t>
            </a:r>
            <a:r>
              <a:rPr lang="en-US" altLang="zh-CN" dirty="0" err="1"/>
              <a:t>zCore </a:t>
            </a:r>
            <a:r>
              <a:rPr lang="zh-CN" altLang="en-US" dirty="0"/>
              <a:t>代码，区分用户任务和纯内核任务</a:t>
            </a:r>
            <a:endParaRPr lang="en-US" altLang="zh-CN" dirty="0"/>
          </a:p>
          <a:p>
            <a:r>
              <a:rPr lang="zh-CN" altLang="en-US" dirty="0"/>
              <a:t>实现基于延迟敏感和优先级的调度器</a:t>
            </a:r>
            <a:endParaRPr lang="en-US" altLang="zh-CN" dirty="0"/>
          </a:p>
          <a:p>
            <a:pPr lvl="1"/>
            <a:r>
              <a:rPr lang="zh-CN" altLang="en-US" dirty="0"/>
              <a:t>打 </a:t>
            </a:r>
            <a:r>
              <a:rPr lang="en-US" altLang="zh-CN" dirty="0"/>
              <a:t>tag</a:t>
            </a:r>
            <a:r>
              <a:rPr lang="zh-CN" altLang="en-US" dirty="0"/>
              <a:t>（延迟敏感、吞吐率导向等）</a:t>
            </a:r>
            <a:endParaRPr lang="en-US" altLang="zh-CN" dirty="0"/>
          </a:p>
          <a:p>
            <a:pPr lvl="1"/>
            <a:r>
              <a:rPr lang="zh-CN" altLang="en-US" dirty="0"/>
              <a:t>实装优先级</a:t>
            </a:r>
            <a:endParaRPr lang="en-US" altLang="zh-CN" dirty="0"/>
          </a:p>
          <a:p>
            <a:r>
              <a:rPr lang="zh-CN" altLang="en-US" dirty="0"/>
              <a:t>完善多核的支持（专核专用，动态调整）</a:t>
            </a:r>
            <a:endParaRPr lang="en-US" altLang="zh-CN" dirty="0"/>
          </a:p>
          <a:p>
            <a:r>
              <a:rPr lang="zh-CN" altLang="en-US" dirty="0"/>
              <a:t>测例编写和数据测试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感谢张译仁助教的鼎力支持！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320" y="155257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sz="2800" dirty="0"/>
              <a:t>背景：</a:t>
            </a:r>
            <a:r>
              <a:rPr lang="en-US" altLang="zh-CN" sz="2800" dirty="0"/>
              <a:t>zCore </a:t>
            </a:r>
            <a:r>
              <a:rPr lang="zh-CN" altLang="en-US" sz="2800" dirty="0"/>
              <a:t>目前的调度器过于简单（</a:t>
            </a:r>
            <a:r>
              <a:rPr lang="en-US" altLang="zh-CN" sz="2800" dirty="0"/>
              <a:t>FIFO</a:t>
            </a:r>
            <a:r>
              <a:rPr lang="zh-CN" altLang="en-US" sz="2800" dirty="0"/>
              <a:t>），且有许多问题</a:t>
            </a:r>
            <a:endParaRPr lang="zh-CN" altLang="en-US" sz="2800" dirty="0"/>
          </a:p>
          <a:p>
            <a:pPr marL="457200" lvl="1" indent="0">
              <a:buNone/>
            </a:pPr>
            <a:endParaRPr lang="zh-CN" altLang="en-US" sz="2800" dirty="0"/>
          </a:p>
          <a:p>
            <a:pPr marL="457200" lvl="1" indent="0">
              <a:buNone/>
            </a:pPr>
            <a:r>
              <a:rPr lang="zh-CN" altLang="en-US" sz="2800" dirty="0"/>
              <a:t>分阶段目标：</a:t>
            </a:r>
            <a:endParaRPr lang="zh-CN" altLang="en-US" sz="2800" dirty="0"/>
          </a:p>
          <a:p>
            <a:pPr lvl="2"/>
            <a:r>
              <a:rPr lang="zh-CN" altLang="en-US" sz="2400" dirty="0">
                <a:sym typeface="+mn-ea"/>
              </a:rPr>
              <a:t>完善 </a:t>
            </a:r>
            <a:r>
              <a:rPr lang="en-US" altLang="zh-CN" sz="2400" dirty="0">
                <a:sym typeface="+mn-ea"/>
              </a:rPr>
              <a:t>zCore </a:t>
            </a:r>
            <a:r>
              <a:rPr lang="zh-CN" altLang="en-US" sz="2400" dirty="0">
                <a:sym typeface="+mn-ea"/>
              </a:rPr>
              <a:t>关于多线程的支持，通过多线程的测例（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基本完成</a:t>
            </a:r>
            <a:r>
              <a:rPr lang="zh-CN" altLang="en-US" sz="2400" dirty="0">
                <a:sym typeface="+mn-ea"/>
              </a:rPr>
              <a:t>）</a:t>
            </a:r>
            <a:endParaRPr lang="zh-CN" altLang="en-US" sz="2400" dirty="0">
              <a:sym typeface="+mn-ea"/>
            </a:endParaRPr>
          </a:p>
          <a:p>
            <a:pPr lvl="2"/>
            <a:r>
              <a:rPr lang="zh-CN" altLang="en-US" sz="2400" dirty="0">
                <a:sym typeface="+mn-ea"/>
              </a:rPr>
              <a:t>基于延迟敏感、优先级、系统状态</a:t>
            </a:r>
            <a:r>
              <a:rPr lang="zh-CN" altLang="en-US" sz="2400" dirty="0"/>
              <a:t>实现更先进的调度器（</a:t>
            </a:r>
            <a:r>
              <a:rPr lang="zh-CN" altLang="en-US" sz="2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完成调研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lvl="2"/>
            <a:r>
              <a:rPr lang="zh-CN" altLang="en-US" sz="2400" dirty="0"/>
              <a:t>支持多核和真机测试（并行开发）</a:t>
            </a:r>
            <a:endParaRPr lang="zh-CN" altLang="en-US" sz="2400" dirty="0"/>
          </a:p>
          <a:p>
            <a:pPr lvl="2"/>
            <a:r>
              <a:rPr lang="zh-CN" altLang="en-US" sz="2400" dirty="0"/>
              <a:t>编写更多的测例来验证有效性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745" y="156337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sz="2800" dirty="0">
                <a:sym typeface="+mn-ea"/>
              </a:rPr>
              <a:t>调研了相关 </a:t>
            </a:r>
            <a:r>
              <a:rPr lang="en-US" altLang="zh-CN" sz="2800" dirty="0">
                <a:sym typeface="+mn-ea"/>
              </a:rPr>
              <a:t>executor </a:t>
            </a:r>
            <a:r>
              <a:rPr lang="zh-CN" altLang="en-US" sz="2800" dirty="0">
                <a:sym typeface="+mn-ea"/>
              </a:rPr>
              <a:t>的实现</a:t>
            </a:r>
            <a:endParaRPr lang="en-US" altLang="zh-CN" sz="2800" dirty="0"/>
          </a:p>
          <a:p>
            <a:pPr lvl="2"/>
            <a:r>
              <a:rPr lang="en-US" altLang="zh-CN" sz="2400" dirty="0">
                <a:sym typeface="+mn-ea"/>
              </a:rPr>
              <a:t>Naive </a:t>
            </a:r>
            <a:r>
              <a:rPr lang="en-US" altLang="zh-CN" sz="2400" dirty="0" err="1">
                <a:sym typeface="+mn-ea"/>
              </a:rPr>
              <a:t>fifo</a:t>
            </a:r>
            <a:r>
              <a:rPr lang="en-US" altLang="zh-CN" sz="2400" dirty="0">
                <a:sym typeface="+mn-ea"/>
              </a:rPr>
              <a:t> executor</a:t>
            </a:r>
            <a:endParaRPr lang="en-US" altLang="zh-CN" sz="2400" dirty="0"/>
          </a:p>
          <a:p>
            <a:pPr lvl="2"/>
            <a:r>
              <a:rPr lang="en-US" altLang="zh-CN" sz="2400" dirty="0" err="1">
                <a:sym typeface="+mn-ea"/>
              </a:rPr>
              <a:t>PreemptiveScheduler</a:t>
            </a:r>
            <a:endParaRPr lang="en-US" altLang="zh-CN" sz="2400" dirty="0"/>
          </a:p>
          <a:p>
            <a:pPr lvl="2"/>
            <a:r>
              <a:rPr lang="en-US" altLang="zh-CN" sz="2400" dirty="0" err="1">
                <a:sym typeface="+mn-ea"/>
              </a:rPr>
              <a:t>Tokio</a:t>
            </a:r>
            <a:endParaRPr lang="en-US" altLang="zh-CN" sz="2400" dirty="0"/>
          </a:p>
          <a:p>
            <a:pPr lvl="2"/>
            <a:r>
              <a:rPr lang="en-US" altLang="zh-CN" sz="2400" dirty="0" err="1">
                <a:sym typeface="+mn-ea"/>
              </a:rPr>
              <a:t>Monoio</a:t>
            </a:r>
            <a:endParaRPr lang="en-US" altLang="zh-CN" sz="2400" dirty="0" err="1">
              <a:sym typeface="+mn-ea"/>
            </a:endParaRPr>
          </a:p>
          <a:p>
            <a:pPr lvl="2"/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Glommio</a:t>
            </a:r>
            <a:endParaRPr lang="en-US" altLang="zh-CN" sz="2400" dirty="0" err="1">
              <a:sym typeface="+mn-ea"/>
            </a:endParaRPr>
          </a:p>
          <a:p>
            <a:pPr lvl="2"/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Smol executor</a:t>
            </a:r>
            <a:endParaRPr lang="en-US" altLang="zh-CN" sz="2400" dirty="0" err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sym typeface="+mn-ea"/>
              </a:rPr>
              <a:t>Glommio</a:t>
            </a:r>
            <a:endParaRPr lang="en-US" altLang="zh-CN" dirty="0" err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7075" y="1576705"/>
            <a:ext cx="8197850" cy="4164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sym typeface="+mn-ea"/>
              </a:rPr>
              <a:t>Smol executor</a:t>
            </a:r>
            <a:endParaRPr lang="en-US" altLang="zh-CN" dirty="0" err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截屏2022-04-04 下午9.47.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1397635"/>
            <a:ext cx="8362315" cy="4624705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7533640" y="5857240"/>
            <a:ext cx="1636395" cy="408940"/>
          </a:xfrm>
          <a:prstGeom prst="borderCallout1">
            <a:avLst>
              <a:gd name="adj1" fmla="val 18750"/>
              <a:gd name="adj2" fmla="val -8333"/>
              <a:gd name="adj3" fmla="val -5124"/>
              <a:gd name="adj4" fmla="val -5083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33640" y="5867400"/>
            <a:ext cx="163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减少同步开销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9417685" y="4865370"/>
            <a:ext cx="1636395" cy="408940"/>
          </a:xfrm>
          <a:prstGeom prst="borderCallout1">
            <a:avLst>
              <a:gd name="adj1" fmla="val 18750"/>
              <a:gd name="adj2" fmla="val -8333"/>
              <a:gd name="adj3" fmla="val -5124"/>
              <a:gd name="adj4" fmla="val -5083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417685" y="4875530"/>
            <a:ext cx="163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增强负载均衡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9610090" y="3079115"/>
            <a:ext cx="1636395" cy="408940"/>
          </a:xfrm>
          <a:prstGeom prst="borderCallout1">
            <a:avLst>
              <a:gd name="adj1" fmla="val 18750"/>
              <a:gd name="adj2" fmla="val -8333"/>
              <a:gd name="adj3" fmla="val -5124"/>
              <a:gd name="adj4" fmla="val -5083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610090" y="3089275"/>
            <a:ext cx="163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专用阻塞队列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进度汇报（于子淳）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42303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sz="2800" dirty="0"/>
              <a:t>修复了 riscv 和 x86 中 sys_clone 调用参数顺序不一致导致的子线程地址空间错误</a:t>
            </a:r>
            <a:endParaRPr lang="zh-CN" altLang="en-US" sz="2800" dirty="0"/>
          </a:p>
          <a:p>
            <a:pPr lvl="1"/>
            <a:r>
              <a:rPr lang="zh-CN" altLang="en-US" sz="2800" dirty="0"/>
              <a:t>完整支持 sys_futex 系统调用的 LOCK_PI 和 REQUEUE，修复了 timeout 和错误的调用地址产生的 page_fault</a:t>
            </a:r>
            <a:endParaRPr lang="zh-CN" altLang="en-US" sz="2800" dirty="0"/>
          </a:p>
          <a:p>
            <a:pPr lvl="1"/>
            <a:r>
              <a:rPr lang="zh-CN" altLang="en-US" sz="2800" dirty="0"/>
              <a:t>完整支持 sys_get_robust_list 和 sys_set_robust_list</a:t>
            </a:r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futex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41224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225" y="1691005"/>
            <a:ext cx="8458835" cy="475805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263390" y="2393315"/>
            <a:ext cx="1848485" cy="12141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567170" y="2381250"/>
            <a:ext cx="806450" cy="122618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8187690" y="2438400"/>
            <a:ext cx="206375" cy="11690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209665" y="1412240"/>
            <a:ext cx="2604135" cy="776605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92240" y="1508760"/>
            <a:ext cx="2038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memory 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futex word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83835" y="4915535"/>
            <a:ext cx="1624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FUTEX_LOCK_PI</a:t>
            </a:r>
            <a:b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FUTEX_REQUEUE</a:t>
            </a:r>
            <a:b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futex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41224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225" y="1691005"/>
            <a:ext cx="8458835" cy="475805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263390" y="2393315"/>
            <a:ext cx="1848485" cy="12141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567170" y="2381250"/>
            <a:ext cx="806450" cy="122618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8187690" y="2438400"/>
            <a:ext cx="206375" cy="11690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209665" y="1412240"/>
            <a:ext cx="2604135" cy="776605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92240" y="1508760"/>
            <a:ext cx="2038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memory 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futex word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83835" y="4915535"/>
            <a:ext cx="1624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FUTEX_LOCK_PI</a:t>
            </a:r>
            <a:b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FUTEX_REQUEUE</a:t>
            </a:r>
            <a:b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乘号 11"/>
          <p:cNvSpPr/>
          <p:nvPr/>
        </p:nvSpPr>
        <p:spPr>
          <a:xfrm>
            <a:off x="7713345" y="3607435"/>
            <a:ext cx="998220" cy="734060"/>
          </a:xfrm>
          <a:prstGeom prst="mathMultiply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73695" y="4790440"/>
            <a:ext cx="1624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sys_set_robust_list</a:t>
            </a:r>
            <a:b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sys_get_robust_list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修复流程举例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3" name="任意形状 82"/>
          <p:cNvSpPr/>
          <p:nvPr>
            <p:custDataLst>
              <p:tags r:id="rId1"/>
            </p:custDataLst>
          </p:nvPr>
        </p:nvSpPr>
        <p:spPr>
          <a:xfrm>
            <a:off x="5710133" y="2012977"/>
            <a:ext cx="938323" cy="938323"/>
          </a:xfrm>
          <a:custGeom>
            <a:avLst/>
            <a:gdLst>
              <a:gd name="connsiteX0" fmla="*/ 0 w 1137118"/>
              <a:gd name="connsiteY0" fmla="*/ 568559 h 1137118"/>
              <a:gd name="connsiteX1" fmla="*/ 568559 w 1137118"/>
              <a:gd name="connsiteY1" fmla="*/ 0 h 1137118"/>
              <a:gd name="connsiteX2" fmla="*/ 1137118 w 1137118"/>
              <a:gd name="connsiteY2" fmla="*/ 568559 h 1137118"/>
              <a:gd name="connsiteX3" fmla="*/ 568559 w 1137118"/>
              <a:gd name="connsiteY3" fmla="*/ 1137118 h 1137118"/>
              <a:gd name="connsiteX4" fmla="*/ 0 w 1137118"/>
              <a:gd name="connsiteY4" fmla="*/ 568559 h 113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118" h="1137118">
                <a:moveTo>
                  <a:pt x="0" y="568559"/>
                </a:moveTo>
                <a:cubicBezTo>
                  <a:pt x="0" y="254553"/>
                  <a:pt x="254553" y="0"/>
                  <a:pt x="568559" y="0"/>
                </a:cubicBezTo>
                <a:cubicBezTo>
                  <a:pt x="882565" y="0"/>
                  <a:pt x="1137118" y="254553"/>
                  <a:pt x="1137118" y="568559"/>
                </a:cubicBezTo>
                <a:cubicBezTo>
                  <a:pt x="1137118" y="882565"/>
                  <a:pt x="882565" y="1137118"/>
                  <a:pt x="568559" y="1137118"/>
                </a:cubicBezTo>
                <a:cubicBezTo>
                  <a:pt x="254553" y="1137118"/>
                  <a:pt x="0" y="882565"/>
                  <a:pt x="0" y="568559"/>
                </a:cubicBezTo>
                <a:close/>
              </a:path>
            </a:pathLst>
          </a:custGeom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rgbClr val="2196F3">
              <a:hueOff val="0"/>
              <a:satOff val="0"/>
              <a:lumOff val="0"/>
              <a:alphaOff val="0"/>
            </a:srgbClr>
          </a:fillRef>
          <a:effectRef idx="0">
            <a:srgbClr val="2196F3">
              <a:hueOff val="0"/>
              <a:satOff val="0"/>
              <a:lumOff val="0"/>
              <a:alphaOff val="0"/>
            </a:srgbClr>
          </a:effectRef>
          <a:fontRef idx="minor">
            <a:srgbClr val="FFFFFF"/>
          </a:fontRef>
        </p:style>
        <p:txBody>
          <a:bodyPr spcFirstLastPara="0" vert="horz" wrap="square" lIns="198277" tIns="198277" rIns="198277" bIns="198277" numCol="1" spcCol="1270" anchor="ctr" anchorCtr="0">
            <a:noAutofit/>
          </a:bodyPr>
          <a:lstStyle/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任意形状 84"/>
          <p:cNvSpPr/>
          <p:nvPr>
            <p:custDataLst>
              <p:tags r:id="rId2"/>
            </p:custDataLst>
          </p:nvPr>
        </p:nvSpPr>
        <p:spPr>
          <a:xfrm>
            <a:off x="6762137" y="3835103"/>
            <a:ext cx="938323" cy="938323"/>
          </a:xfrm>
          <a:custGeom>
            <a:avLst/>
            <a:gdLst>
              <a:gd name="connsiteX0" fmla="*/ 0 w 1137118"/>
              <a:gd name="connsiteY0" fmla="*/ 568559 h 1137118"/>
              <a:gd name="connsiteX1" fmla="*/ 568559 w 1137118"/>
              <a:gd name="connsiteY1" fmla="*/ 0 h 1137118"/>
              <a:gd name="connsiteX2" fmla="*/ 1137118 w 1137118"/>
              <a:gd name="connsiteY2" fmla="*/ 568559 h 1137118"/>
              <a:gd name="connsiteX3" fmla="*/ 568559 w 1137118"/>
              <a:gd name="connsiteY3" fmla="*/ 1137118 h 1137118"/>
              <a:gd name="connsiteX4" fmla="*/ 0 w 1137118"/>
              <a:gd name="connsiteY4" fmla="*/ 568559 h 113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118" h="1137118">
                <a:moveTo>
                  <a:pt x="0" y="568559"/>
                </a:moveTo>
                <a:cubicBezTo>
                  <a:pt x="0" y="254553"/>
                  <a:pt x="254553" y="0"/>
                  <a:pt x="568559" y="0"/>
                </a:cubicBezTo>
                <a:cubicBezTo>
                  <a:pt x="882565" y="0"/>
                  <a:pt x="1137118" y="254553"/>
                  <a:pt x="1137118" y="568559"/>
                </a:cubicBezTo>
                <a:cubicBezTo>
                  <a:pt x="1137118" y="882565"/>
                  <a:pt x="882565" y="1137118"/>
                  <a:pt x="568559" y="1137118"/>
                </a:cubicBezTo>
                <a:cubicBezTo>
                  <a:pt x="254553" y="1137118"/>
                  <a:pt x="0" y="882565"/>
                  <a:pt x="0" y="568559"/>
                </a:cubicBezTo>
                <a:close/>
              </a:path>
            </a:pathLst>
          </a:custGeom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rgbClr val="2196F3">
              <a:hueOff val="0"/>
              <a:satOff val="0"/>
              <a:lumOff val="0"/>
              <a:alphaOff val="0"/>
            </a:srgbClr>
          </a:fillRef>
          <a:effectRef idx="0">
            <a:srgbClr val="2196F3">
              <a:hueOff val="0"/>
              <a:satOff val="0"/>
              <a:lumOff val="0"/>
              <a:alphaOff val="0"/>
            </a:srgbClr>
          </a:effectRef>
          <a:fontRef idx="minor">
            <a:srgbClr val="FFFFFF"/>
          </a:fontRef>
        </p:style>
        <p:txBody>
          <a:bodyPr spcFirstLastPara="0" vert="horz" wrap="square" lIns="198277" tIns="198277" rIns="198277" bIns="198277" numCol="1" spcCol="1270" anchor="ctr" anchorCtr="0">
            <a:noAutofit/>
          </a:bodyPr>
          <a:lstStyle/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任意形状 86"/>
          <p:cNvSpPr/>
          <p:nvPr>
            <p:custDataLst>
              <p:tags r:id="rId3"/>
            </p:custDataLst>
          </p:nvPr>
        </p:nvSpPr>
        <p:spPr>
          <a:xfrm>
            <a:off x="4658128" y="3835103"/>
            <a:ext cx="938323" cy="938323"/>
          </a:xfrm>
          <a:custGeom>
            <a:avLst/>
            <a:gdLst>
              <a:gd name="connsiteX0" fmla="*/ 0 w 1137118"/>
              <a:gd name="connsiteY0" fmla="*/ 568559 h 1137118"/>
              <a:gd name="connsiteX1" fmla="*/ 568559 w 1137118"/>
              <a:gd name="connsiteY1" fmla="*/ 0 h 1137118"/>
              <a:gd name="connsiteX2" fmla="*/ 1137118 w 1137118"/>
              <a:gd name="connsiteY2" fmla="*/ 568559 h 1137118"/>
              <a:gd name="connsiteX3" fmla="*/ 568559 w 1137118"/>
              <a:gd name="connsiteY3" fmla="*/ 1137118 h 1137118"/>
              <a:gd name="connsiteX4" fmla="*/ 0 w 1137118"/>
              <a:gd name="connsiteY4" fmla="*/ 568559 h 113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118" h="1137118">
                <a:moveTo>
                  <a:pt x="0" y="568559"/>
                </a:moveTo>
                <a:cubicBezTo>
                  <a:pt x="0" y="254553"/>
                  <a:pt x="254553" y="0"/>
                  <a:pt x="568559" y="0"/>
                </a:cubicBezTo>
                <a:cubicBezTo>
                  <a:pt x="882565" y="0"/>
                  <a:pt x="1137118" y="254553"/>
                  <a:pt x="1137118" y="568559"/>
                </a:cubicBezTo>
                <a:cubicBezTo>
                  <a:pt x="1137118" y="882565"/>
                  <a:pt x="882565" y="1137118"/>
                  <a:pt x="568559" y="1137118"/>
                </a:cubicBezTo>
                <a:cubicBezTo>
                  <a:pt x="254553" y="1137118"/>
                  <a:pt x="0" y="882565"/>
                  <a:pt x="0" y="568559"/>
                </a:cubicBezTo>
                <a:close/>
              </a:path>
            </a:pathLst>
          </a:custGeom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rgbClr val="2196F3">
              <a:hueOff val="0"/>
              <a:satOff val="0"/>
              <a:lumOff val="0"/>
              <a:alphaOff val="0"/>
            </a:srgbClr>
          </a:fillRef>
          <a:effectRef idx="0">
            <a:srgbClr val="2196F3">
              <a:hueOff val="0"/>
              <a:satOff val="0"/>
              <a:lumOff val="0"/>
              <a:alphaOff val="0"/>
            </a:srgbClr>
          </a:effectRef>
          <a:fontRef idx="minor">
            <a:srgbClr val="FFFFFF"/>
          </a:fontRef>
        </p:style>
        <p:txBody>
          <a:bodyPr spcFirstLastPara="0" vert="horz" wrap="square" lIns="198277" tIns="198277" rIns="198277" bIns="198277" numCol="1" spcCol="1270" anchor="ctr" anchorCtr="0">
            <a:noAutofit/>
          </a:bodyPr>
          <a:lstStyle/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Shape 1307"/>
          <p:cNvSpPr/>
          <p:nvPr>
            <p:custDataLst>
              <p:tags r:id="rId4"/>
            </p:custDataLst>
          </p:nvPr>
        </p:nvSpPr>
        <p:spPr>
          <a:xfrm rot="3600000">
            <a:off x="6904182" y="3149797"/>
            <a:ext cx="398582" cy="17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rgbClr val="FFFFFF">
                <a:lumMod val="65000"/>
              </a:srgb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  <a:defRPr sz="2000">
                <a:solidFill>
                  <a:srgbClr val="4C4C4C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pPr>
            <a:endParaRPr sz="100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  <a:sym typeface="Helvetica Neue Light" panose="02000503000000020004"/>
            </a:endParaRPr>
          </a:p>
        </p:txBody>
      </p:sp>
      <p:sp>
        <p:nvSpPr>
          <p:cNvPr id="98" name="Shape 1308"/>
          <p:cNvSpPr/>
          <p:nvPr>
            <p:custDataLst>
              <p:tags r:id="rId5"/>
            </p:custDataLst>
          </p:nvPr>
        </p:nvSpPr>
        <p:spPr>
          <a:xfrm rot="10800000">
            <a:off x="5980002" y="4491221"/>
            <a:ext cx="398582" cy="17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rgbClr val="FFFFFF">
                <a:lumMod val="65000"/>
              </a:srgb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  <a:defRPr sz="2000">
                <a:solidFill>
                  <a:srgbClr val="4C4C4C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pPr>
            <a:endParaRPr sz="100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  <a:sym typeface="Helvetica Neue Light" panose="02000503000000020004"/>
            </a:endParaRPr>
          </a:p>
        </p:txBody>
      </p:sp>
      <p:sp>
        <p:nvSpPr>
          <p:cNvPr id="99" name="Shape 1309"/>
          <p:cNvSpPr/>
          <p:nvPr>
            <p:custDataLst>
              <p:tags r:id="rId6"/>
            </p:custDataLst>
          </p:nvPr>
        </p:nvSpPr>
        <p:spPr>
          <a:xfrm rot="18000000">
            <a:off x="5095539" y="3153197"/>
            <a:ext cx="398582" cy="17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rgbClr val="FFFFFF">
                <a:lumMod val="65000"/>
              </a:srgb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  <a:defRPr sz="2000">
                <a:solidFill>
                  <a:srgbClr val="4C4C4C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pPr>
            <a:endParaRPr sz="100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  <a:sym typeface="Helvetica Neue Light" panose="02000503000000020004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6762136" y="2044042"/>
            <a:ext cx="2801919" cy="87619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kern="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出现问题，查看 libc-test 源码（包括 musl libc）</a:t>
            </a:r>
            <a:endParaRPr lang="zh-CN" altLang="en-US" sz="1600" kern="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7814310" y="3865880"/>
            <a:ext cx="2947035" cy="8763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600" kern="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zCore 输出按系统调用顺序一行行比对，怀疑是创建子线程 clone 出现的问题</a:t>
            </a:r>
            <a:endParaRPr lang="zh-CN" altLang="en-US" sz="1600" kern="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 flipH="1">
            <a:off x="1243330" y="3865880"/>
            <a:ext cx="3300730" cy="8763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1600" kern="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继续看 musl libc，比对汇编，发现 riscv 和 x86 sys_clone 调用参数顺序不一致</a:t>
            </a:r>
            <a:endParaRPr lang="zh-CN" altLang="en-US" sz="1600" kern="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1480" y="462915"/>
            <a:ext cx="4237990" cy="1395730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960" y="1691005"/>
            <a:ext cx="3014980" cy="1965325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3910" y="1350645"/>
            <a:ext cx="2470150" cy="2416810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32555" y="5269865"/>
            <a:ext cx="5240020" cy="80962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14"/>
            </p:custDataLst>
          </p:nvPr>
        </p:nvSpPr>
        <p:spPr>
          <a:xfrm>
            <a:off x="2548890" y="5400040"/>
            <a:ext cx="130683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600" kern="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修复代码：</a:t>
            </a:r>
            <a:endParaRPr lang="zh-CN" altLang="en-US" sz="1600" kern="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i*1_1_1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1_1"/>
  <p:tag name="KSO_WM_UNIT_FILL_FORE_SCHEMECOLOR_INDEX" val="5"/>
  <p:tag name="KSO_WM_UNIT_FILL_TYPE" val="1"/>
  <p:tag name="KSO_WM_UNIT_LINE_FORE_SCHEMECOLOR_INDEX" val="2"/>
  <p:tag name="KSO_WM_UNIT_LINE_FILL_TYPE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f*1_2_1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UNIT_NOCLEAR" val="0"/>
  <p:tag name="KSO_WM_DIAGRAM_GROUP_CODE" val="q1-1"/>
  <p:tag name="KSO_WM_UNIT_TYPE" val="q_h_f"/>
  <p:tag name="KSO_WM_UNIT_INDEX" val="1_2_1"/>
  <p:tag name="KSO_WM_UNIT_PRESET_TEXT" val="单击此处添加文本具体内容，简明扼要的阐述您的观点。"/>
  <p:tag name="KSO_WM_UNIT_VALUE" val="8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i*1_2_1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2_1"/>
  <p:tag name="KSO_WM_UNIT_FILL_FORE_SCHEMECOLOR_INDEX" val="5"/>
  <p:tag name="KSO_WM_UNIT_FILL_TYPE" val="1"/>
  <p:tag name="KSO_WM_UNIT_LINE_FORE_SCHEMECOLOR_INDEX" val="2"/>
  <p:tag name="KSO_WM_UNIT_LINE_FILL_TYPE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i*1_3_1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3_1"/>
  <p:tag name="KSO_WM_UNIT_FILL_FORE_SCHEMECOLOR_INDEX" val="5"/>
  <p:tag name="KSO_WM_UNIT_FILL_TYPE" val="1"/>
  <p:tag name="KSO_WM_UNIT_LINE_FORE_SCHEMECOLOR_INDEX" val="2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i*1_2_2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2_2"/>
  <p:tag name="KSO_WM_UNIT_LINE_FORE_SCHEMECOLOR_INDEX" val="14"/>
  <p:tag name="KSO_WM_UNIT_LINE_FILL_TYPE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i*1_3_2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3_2"/>
  <p:tag name="KSO_WM_UNIT_LINE_FORE_SCHEMECOLOR_INDEX" val="14"/>
  <p:tag name="KSO_WM_UNIT_LINE_FILL_TYPE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i*1_1_2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1_2"/>
  <p:tag name="KSO_WM_UNIT_LINE_FORE_SCHEMECOLOR_INDEX" val="14"/>
  <p:tag name="KSO_WM_UNIT_LINE_FILL_TYPE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f*1_1_1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UNIT_NOCLEAR" val="0"/>
  <p:tag name="KSO_WM_DIAGRAM_GROUP_CODE" val="q1-1"/>
  <p:tag name="KSO_WM_UNIT_TYPE" val="q_h_f"/>
  <p:tag name="KSO_WM_UNIT_INDEX" val="1_1_1"/>
  <p:tag name="KSO_WM_UNIT_PRESET_TEXT" val="单击此处添加文本具体内容，简明扼要的阐述您的观点。"/>
  <p:tag name="KSO_WM_UNIT_VALUE" val="8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f*1_2_1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UNIT_NOCLEAR" val="0"/>
  <p:tag name="KSO_WM_DIAGRAM_GROUP_CODE" val="q1-1"/>
  <p:tag name="KSO_WM_UNIT_TYPE" val="q_h_f"/>
  <p:tag name="KSO_WM_UNIT_INDEX" val="1_2_1"/>
  <p:tag name="KSO_WM_UNIT_PRESET_TEXT" val="单击此处添加文本具体内容，简明扼要的阐述您的观点。"/>
  <p:tag name="KSO_WM_UNIT_VALUE" val="8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27_1*q_h_f*1_3_1"/>
  <p:tag name="KSO_WM_TEMPLATE_CATEGORY" val="diagram"/>
  <p:tag name="KSO_WM_TEMPLATE_INDEX" val="20201527"/>
  <p:tag name="KSO_WM_UNIT_LAYERLEVEL" val="1_1_1"/>
  <p:tag name="KSO_WM_TAG_VERSION" val="1.0"/>
  <p:tag name="KSO_WM_BEAUTIFY_FLAG" val="#wm#"/>
  <p:tag name="KSO_WM_UNIT_NOCLEAR" val="0"/>
  <p:tag name="KSO_WM_DIAGRAM_GROUP_CODE" val="q1-1"/>
  <p:tag name="KSO_WM_UNIT_TYPE" val="q_h_f"/>
  <p:tag name="KSO_WM_UNIT_INDEX" val="1_3_1"/>
  <p:tag name="KSO_WM_UNIT_PRESET_TEXT" val="单击此处添加文本具体内容，简明扼要的阐述您的观点。"/>
  <p:tag name="KSO_WM_UNIT_VALUE" val="7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3457</Words>
  <Application>WPS 演示</Application>
  <PresentationFormat>宽屏</PresentationFormat>
  <Paragraphs>387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方正书宋_GBK</vt:lpstr>
      <vt:lpstr>Wingdings</vt:lpstr>
      <vt:lpstr>微软雅黑</vt:lpstr>
      <vt:lpstr>汉仪旗黑</vt:lpstr>
      <vt:lpstr>Helvetica Neue Light</vt:lpstr>
      <vt:lpstr>Lato Light</vt:lpstr>
      <vt:lpstr>等线</vt:lpstr>
      <vt:lpstr>汉仪中等线KW</vt:lpstr>
      <vt:lpstr>宋体</vt:lpstr>
      <vt:lpstr>Arial Unicode MS</vt:lpstr>
      <vt:lpstr>Thonburi</vt:lpstr>
      <vt:lpstr>汉仪书宋二KW</vt:lpstr>
      <vt:lpstr>Office 主题​​</vt:lpstr>
      <vt:lpstr>1_Office 主题​​</vt:lpstr>
      <vt:lpstr>大实验中期报告</vt:lpstr>
      <vt:lpstr>项目目标</vt:lpstr>
      <vt:lpstr>相关工作</vt:lpstr>
      <vt:lpstr>Glommio</vt:lpstr>
      <vt:lpstr>Smol executor</vt:lpstr>
      <vt:lpstr>进度汇报（于子淳）</vt:lpstr>
      <vt:lpstr>进度汇报（于子淳）</vt:lpstr>
      <vt:lpstr>Futex</vt:lpstr>
      <vt:lpstr>修复流程举例</vt:lpstr>
      <vt:lpstr>进度汇报（刘松铭）</vt:lpstr>
      <vt:lpstr>一开始的实现</vt:lpstr>
      <vt:lpstr>严格要求的标准实现</vt:lpstr>
      <vt:lpstr>严格要求的标准实现</vt:lpstr>
      <vt:lpstr>严格要求的标准实现</vt:lpstr>
      <vt:lpstr>严格要求的标准实现</vt:lpstr>
      <vt:lpstr>遇到的困难</vt:lpstr>
      <vt:lpstr>Demo</vt:lpstr>
      <vt:lpstr>未来工作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读书会分享</dc:title>
  <dc:creator>snade jack</dc:creator>
  <cp:lastModifiedBy>zichunyu</cp:lastModifiedBy>
  <cp:revision>130</cp:revision>
  <dcterms:created xsi:type="dcterms:W3CDTF">2022-04-05T01:58:43Z</dcterms:created>
  <dcterms:modified xsi:type="dcterms:W3CDTF">2022-04-05T01:58:43Z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