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57" r:id="rId3"/>
    <p:sldId id="259" r:id="rId4"/>
    <p:sldId id="268" r:id="rId5"/>
    <p:sldId id="261" r:id="rId6"/>
    <p:sldId id="260" r:id="rId7"/>
    <p:sldId id="262" r:id="rId8"/>
    <p:sldId id="269" r:id="rId9"/>
    <p:sldId id="270" r:id="rId10"/>
    <p:sldId id="272" r:id="rId11"/>
    <p:sldId id="263" r:id="rId12"/>
    <p:sldId id="264" r:id="rId13"/>
    <p:sldId id="274" r:id="rId14"/>
    <p:sldId id="275" r:id="rId15"/>
    <p:sldId id="265" r:id="rId16"/>
    <p:sldId id="266" r:id="rId17"/>
    <p:sldId id="271" r:id="rId18"/>
    <p:sldId id="276"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E03E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00" d="100"/>
          <a:sy n="100" d="100"/>
        </p:scale>
        <p:origin x="-1092" y="-34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image" Target="../media/image9.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8.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ED88D52-184A-49DA-9F8B-928D6751A5A1}" type="datetimeFigureOut">
              <a:rPr lang="zh-CN" altLang="en-US" smtClean="0"/>
              <a:t>2013/12/12</a:t>
            </a:fld>
            <a:endParaRPr lang="zh-CN" alt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B7FE57E-B929-4952-9CA6-1A8325BC6B3D}" type="slidenum">
              <a:rPr lang="zh-CN" altLang="en-US" smtClean="0"/>
              <a:t>‹#›</a:t>
            </a:fld>
            <a:endParaRPr lang="zh-CN" altLang="en-US"/>
          </a:p>
        </p:txBody>
      </p:sp>
    </p:spTree>
    <p:extLst>
      <p:ext uri="{BB962C8B-B14F-4D97-AF65-F5344CB8AC3E}">
        <p14:creationId xmlns:p14="http://schemas.microsoft.com/office/powerpoint/2010/main" val="1622731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smtClean="0"/>
              <a:t>社交影响力</a:t>
            </a:r>
            <a:endParaRPr lang="zh-CN" altLang="en-US" dirty="0"/>
          </a:p>
        </p:txBody>
      </p:sp>
      <p:sp>
        <p:nvSpPr>
          <p:cNvPr id="4" name="Slide Number Placeholder 3"/>
          <p:cNvSpPr>
            <a:spLocks noGrp="1"/>
          </p:cNvSpPr>
          <p:nvPr>
            <p:ph type="sldNum" sz="quarter" idx="10"/>
          </p:nvPr>
        </p:nvSpPr>
        <p:spPr/>
        <p:txBody>
          <a:bodyPr/>
          <a:lstStyle/>
          <a:p>
            <a:fld id="{4B7FE57E-B929-4952-9CA6-1A8325BC6B3D}" type="slidenum">
              <a:rPr lang="zh-CN" altLang="en-US" smtClean="0"/>
              <a:t>2</a:t>
            </a:fld>
            <a:endParaRPr lang="zh-CN" altLang="en-US"/>
          </a:p>
        </p:txBody>
      </p:sp>
    </p:spTree>
    <p:extLst>
      <p:ext uri="{BB962C8B-B14F-4D97-AF65-F5344CB8AC3E}">
        <p14:creationId xmlns:p14="http://schemas.microsoft.com/office/powerpoint/2010/main" val="23785390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12/12/2013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12/12/2013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12/12/2013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12/12/2013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12/12/2013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12/12/2013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12/12/2013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12/12/2013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15.png"/><Relationship Id="rId5" Type="http://schemas.openxmlformats.org/officeDocument/2006/relationships/image" Target="../media/image14.emf"/><Relationship Id="rId4" Type="http://schemas.openxmlformats.org/officeDocument/2006/relationships/oleObject" Target="../embeddings/oleObject3.bin"/></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19.png"/><Relationship Id="rId5" Type="http://schemas.openxmlformats.org/officeDocument/2006/relationships/image" Target="../media/image18.emf"/><Relationship Id="rId4" Type="http://schemas.openxmlformats.org/officeDocument/2006/relationships/oleObject" Target="../embeddings/oleObject4.bin"/></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10.e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9.emf"/><Relationship Id="rId4" Type="http://schemas.openxmlformats.org/officeDocument/2006/relationships/oleObject" Target="../embeddings/oleObject1.bin"/></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772400" cy="1470025"/>
          </a:xfrm>
        </p:spPr>
        <p:txBody>
          <a:bodyPr/>
          <a:lstStyle/>
          <a:p>
            <a:r>
              <a:rPr lang="zh-CN" altLang="en-US" dirty="0">
                <a:latin typeface="黑体" panose="02010609060101010101" pitchFamily="49" charset="-122"/>
                <a:ea typeface="黑体" panose="02010609060101010101" pitchFamily="49" charset="-122"/>
              </a:rPr>
              <a:t>微博垃圾信息过滤系统的</a:t>
            </a:r>
            <a:r>
              <a:rPr lang="en-US" altLang="zh-CN" dirty="0">
                <a:latin typeface="黑体" panose="02010609060101010101" pitchFamily="49" charset="-122"/>
                <a:ea typeface="黑体" panose="02010609060101010101" pitchFamily="49" charset="-122"/>
              </a:rPr>
              <a:t/>
            </a:r>
            <a:br>
              <a:rPr lang="en-US" altLang="zh-CN" dirty="0">
                <a:latin typeface="黑体" panose="02010609060101010101" pitchFamily="49" charset="-122"/>
                <a:ea typeface="黑体" panose="02010609060101010101" pitchFamily="49" charset="-122"/>
              </a:rPr>
            </a:br>
            <a:r>
              <a:rPr lang="zh-CN" altLang="en-US" dirty="0">
                <a:latin typeface="黑体" panose="02010609060101010101" pitchFamily="49" charset="-122"/>
                <a:ea typeface="黑体" panose="02010609060101010101" pitchFamily="49" charset="-122"/>
              </a:rPr>
              <a:t>设计与实现</a:t>
            </a:r>
          </a:p>
        </p:txBody>
      </p:sp>
      <p:sp>
        <p:nvSpPr>
          <p:cNvPr id="3" name="Subtitle 2"/>
          <p:cNvSpPr>
            <a:spLocks noGrp="1"/>
          </p:cNvSpPr>
          <p:nvPr>
            <p:ph type="subTitle" idx="1"/>
          </p:nvPr>
        </p:nvSpPr>
        <p:spPr>
          <a:xfrm>
            <a:off x="1371600" y="3581400"/>
            <a:ext cx="6400800" cy="914400"/>
          </a:xfrm>
        </p:spPr>
        <p:txBody>
          <a:bodyPr>
            <a:noAutofit/>
          </a:bodyPr>
          <a:lstStyle/>
          <a:p>
            <a:r>
              <a:rPr lang="en-US" altLang="zh-CN" sz="2400" dirty="0" smtClean="0">
                <a:solidFill>
                  <a:schemeClr val="tx1">
                    <a:lumMod val="65000"/>
                    <a:lumOff val="35000"/>
                  </a:schemeClr>
                </a:solidFill>
              </a:rPr>
              <a:t>Design and Implementation of </a:t>
            </a:r>
          </a:p>
          <a:p>
            <a:r>
              <a:rPr lang="en-US" altLang="zh-CN" sz="2400" dirty="0" smtClean="0">
                <a:solidFill>
                  <a:schemeClr val="tx1">
                    <a:lumMod val="65000"/>
                    <a:lumOff val="35000"/>
                  </a:schemeClr>
                </a:solidFill>
              </a:rPr>
              <a:t>Weibo Spam Filtering System</a:t>
            </a:r>
            <a:endParaRPr lang="zh-CN" altLang="en-US" sz="2400" dirty="0">
              <a:solidFill>
                <a:schemeClr val="tx1">
                  <a:lumMod val="65000"/>
                  <a:lumOff val="35000"/>
                </a:schemeClr>
              </a:solidFill>
            </a:endParaRPr>
          </a:p>
        </p:txBody>
      </p:sp>
      <p:pic>
        <p:nvPicPr>
          <p:cNvPr id="4" name="Picture 18" descr="C:\Documents and Settings\Administrator\桌面\logo_small.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93663"/>
            <a:ext cx="3124200" cy="820737"/>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19"/>
          <p:cNvSpPr>
            <a:spLocks noChangeArrowheads="1"/>
          </p:cNvSpPr>
          <p:nvPr/>
        </p:nvSpPr>
        <p:spPr bwMode="auto">
          <a:xfrm>
            <a:off x="0" y="6629400"/>
            <a:ext cx="9144000" cy="228600"/>
          </a:xfrm>
          <a:prstGeom prst="rect">
            <a:avLst/>
          </a:prstGeom>
          <a:solidFill>
            <a:srgbClr val="0E03E7"/>
          </a:solidFill>
          <a:ln w="9525">
            <a:solidFill>
              <a:schemeClr val="tx1"/>
            </a:solidFill>
            <a:miter lim="800000"/>
            <a:headEnd/>
            <a:tailEnd/>
          </a:ln>
          <a:effectLst/>
        </p:spPr>
        <p:txBody>
          <a:bodyPr wrap="none" anchor="ctr"/>
          <a:lstStyle/>
          <a:p>
            <a:endParaRPr lang="zh-CN" altLang="en-US"/>
          </a:p>
        </p:txBody>
      </p:sp>
      <p:sp>
        <p:nvSpPr>
          <p:cNvPr id="6" name="Subtitle 2"/>
          <p:cNvSpPr txBox="1">
            <a:spLocks/>
          </p:cNvSpPr>
          <p:nvPr/>
        </p:nvSpPr>
        <p:spPr>
          <a:xfrm>
            <a:off x="152400" y="5410200"/>
            <a:ext cx="1752600" cy="1066800"/>
          </a:xfrm>
          <a:prstGeom prst="rect">
            <a:avLst/>
          </a:prstGeom>
        </p:spPr>
        <p:txBody>
          <a:bodyPr vert="horz" lIns="91440" tIns="45720" rIns="91440" bIns="45720" rtlCol="0">
            <a:normAutofit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zh-CN" altLang="en-US" sz="1400" b="1" dirty="0">
                <a:solidFill>
                  <a:schemeClr val="tx1"/>
                </a:solidFill>
                <a:latin typeface="楷体" panose="02010609060101010101" pitchFamily="49" charset="-122"/>
                <a:ea typeface="楷体" panose="02010609060101010101" pitchFamily="49" charset="-122"/>
              </a:rPr>
              <a:t>姓</a:t>
            </a:r>
            <a:r>
              <a:rPr lang="zh-CN" altLang="en-US" sz="1400" b="1" dirty="0" smtClean="0">
                <a:solidFill>
                  <a:schemeClr val="tx1"/>
                </a:solidFill>
                <a:latin typeface="楷体" panose="02010609060101010101" pitchFamily="49" charset="-122"/>
                <a:ea typeface="楷体" panose="02010609060101010101" pitchFamily="49" charset="-122"/>
              </a:rPr>
              <a:t>名：于俊超 </a:t>
            </a:r>
            <a:endParaRPr lang="en-US" altLang="zh-CN" sz="1400" b="1" dirty="0" smtClean="0">
              <a:solidFill>
                <a:schemeClr val="tx1"/>
              </a:solidFill>
              <a:latin typeface="楷体" panose="02010609060101010101" pitchFamily="49" charset="-122"/>
              <a:ea typeface="楷体" panose="02010609060101010101" pitchFamily="49" charset="-122"/>
            </a:endParaRPr>
          </a:p>
          <a:p>
            <a:pPr algn="l"/>
            <a:r>
              <a:rPr lang="zh-CN" altLang="en-US" sz="1400" b="1" dirty="0" smtClean="0">
                <a:solidFill>
                  <a:schemeClr val="tx1"/>
                </a:solidFill>
                <a:latin typeface="楷体" panose="02010609060101010101" pitchFamily="49" charset="-122"/>
                <a:ea typeface="楷体" panose="02010609060101010101" pitchFamily="49" charset="-122"/>
              </a:rPr>
              <a:t>学号：</a:t>
            </a:r>
            <a:r>
              <a:rPr lang="en-US" altLang="zh-CN" sz="1400" b="1" dirty="0" smtClean="0">
                <a:solidFill>
                  <a:schemeClr val="tx1"/>
                </a:solidFill>
                <a:latin typeface="楷体" panose="02010609060101010101" pitchFamily="49" charset="-122"/>
                <a:ea typeface="楷体" panose="02010609060101010101" pitchFamily="49" charset="-122"/>
              </a:rPr>
              <a:t>GS11211B8</a:t>
            </a:r>
          </a:p>
          <a:p>
            <a:pPr algn="l"/>
            <a:r>
              <a:rPr lang="zh-CN" altLang="en-US" sz="1400" b="1" dirty="0" smtClean="0">
                <a:solidFill>
                  <a:schemeClr val="tx1"/>
                </a:solidFill>
                <a:latin typeface="楷体" panose="02010609060101010101" pitchFamily="49" charset="-122"/>
                <a:ea typeface="楷体" panose="02010609060101010101" pitchFamily="49" charset="-122"/>
              </a:rPr>
              <a:t>导师：谭火彬</a:t>
            </a:r>
            <a:endParaRPr lang="en-US" altLang="zh-CN" sz="1400" b="1" dirty="0" smtClean="0">
              <a:solidFill>
                <a:schemeClr val="tx1"/>
              </a:solidFill>
              <a:latin typeface="楷体" panose="02010609060101010101" pitchFamily="49" charset="-122"/>
              <a:ea typeface="楷体" panose="02010609060101010101" pitchFamily="49" charset="-122"/>
            </a:endParaRPr>
          </a:p>
          <a:p>
            <a:pPr algn="l"/>
            <a:r>
              <a:rPr lang="zh-CN" altLang="en-US" sz="1400" b="1" dirty="0">
                <a:solidFill>
                  <a:schemeClr val="tx1"/>
                </a:solidFill>
                <a:latin typeface="楷体" panose="02010609060101010101" pitchFamily="49" charset="-122"/>
                <a:ea typeface="楷体" panose="02010609060101010101" pitchFamily="49" charset="-122"/>
              </a:rPr>
              <a:t>方</a:t>
            </a:r>
            <a:r>
              <a:rPr lang="zh-CN" altLang="en-US" sz="1400" b="1" dirty="0" smtClean="0">
                <a:solidFill>
                  <a:schemeClr val="tx1"/>
                </a:solidFill>
                <a:latin typeface="楷体" panose="02010609060101010101" pitchFamily="49" charset="-122"/>
                <a:ea typeface="楷体" panose="02010609060101010101" pitchFamily="49" charset="-122"/>
              </a:rPr>
              <a:t>向：移动云计算</a:t>
            </a:r>
            <a:endParaRPr lang="zh-CN" altLang="en-US" sz="1400" b="1" dirty="0">
              <a:solidFill>
                <a:schemeClr val="tx1"/>
              </a:solidFill>
              <a:latin typeface="楷体" panose="02010609060101010101" pitchFamily="49" charset="-122"/>
              <a:ea typeface="楷体" panose="02010609060101010101" pitchFamily="49" charset="-122"/>
            </a:endParaRPr>
          </a:p>
        </p:txBody>
      </p:sp>
      <p:sp>
        <p:nvSpPr>
          <p:cNvPr id="7" name="Rectangle 14"/>
          <p:cNvSpPr>
            <a:spLocks noGrp="1" noChangeArrowheads="1"/>
          </p:cNvSpPr>
          <p:nvPr>
            <p:ph type="dt" sz="half" idx="4294967295"/>
          </p:nvPr>
        </p:nvSpPr>
        <p:spPr bwMode="auto">
          <a:xfrm>
            <a:off x="7924800" y="6019800"/>
            <a:ext cx="1066800" cy="4572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kumimoji="0" sz="1400">
                <a:solidFill>
                  <a:schemeClr val="bg2"/>
                </a:solidFill>
              </a:defRPr>
            </a:lvl1pPr>
          </a:lstStyle>
          <a:p>
            <a:r>
              <a:rPr lang="en-US" altLang="zh-CN" dirty="0" smtClean="0">
                <a:solidFill>
                  <a:schemeClr val="tx1"/>
                </a:solidFill>
              </a:rPr>
              <a:t>2013.12.14</a:t>
            </a:r>
            <a:endParaRPr lang="zh-CN" altLang="en-US" dirty="0">
              <a:solidFill>
                <a:schemeClr val="tx1"/>
              </a:solidFill>
            </a:endParaRPr>
          </a:p>
        </p:txBody>
      </p:sp>
    </p:spTree>
    <p:extLst>
      <p:ext uri="{BB962C8B-B14F-4D97-AF65-F5344CB8AC3E}">
        <p14:creationId xmlns:p14="http://schemas.microsoft.com/office/powerpoint/2010/main" val="683844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66800"/>
            <a:ext cx="4419600" cy="914400"/>
          </a:xfrm>
        </p:spPr>
        <p:txBody>
          <a:bodyPr>
            <a:normAutofit/>
          </a:bodyPr>
          <a:lstStyle/>
          <a:p>
            <a:pPr algn="l"/>
            <a:r>
              <a:rPr lang="zh-CN" altLang="en-US" sz="3200" dirty="0" smtClean="0">
                <a:latin typeface="黑体" panose="02010609060101010101" pitchFamily="49" charset="-122"/>
                <a:ea typeface="黑体" panose="02010609060101010101" pitchFamily="49" charset="-122"/>
              </a:rPr>
              <a:t>关键问题及解决方案</a:t>
            </a:r>
            <a:endParaRPr lang="zh-CN" altLang="en-US" sz="3200" dirty="0">
              <a:latin typeface="黑体" panose="02010609060101010101" pitchFamily="49" charset="-122"/>
              <a:ea typeface="黑体" panose="02010609060101010101" pitchFamily="49" charset="-122"/>
            </a:endParaRPr>
          </a:p>
        </p:txBody>
      </p:sp>
      <p:sp>
        <p:nvSpPr>
          <p:cNvPr id="4" name="Rectangle 19"/>
          <p:cNvSpPr>
            <a:spLocks noChangeArrowheads="1"/>
          </p:cNvSpPr>
          <p:nvPr/>
        </p:nvSpPr>
        <p:spPr bwMode="auto">
          <a:xfrm>
            <a:off x="0" y="6629400"/>
            <a:ext cx="9144000" cy="228600"/>
          </a:xfrm>
          <a:prstGeom prst="rect">
            <a:avLst/>
          </a:prstGeom>
          <a:solidFill>
            <a:srgbClr val="0E03E7"/>
          </a:solidFill>
          <a:ln w="9525">
            <a:solidFill>
              <a:schemeClr val="tx1"/>
            </a:solidFill>
            <a:miter lim="800000"/>
            <a:headEnd/>
            <a:tailEnd/>
          </a:ln>
          <a:effectLst/>
        </p:spPr>
        <p:txBody>
          <a:bodyPr wrap="none" anchor="ctr"/>
          <a:lstStyle/>
          <a:p>
            <a:endParaRPr lang="zh-CN" altLang="en-US"/>
          </a:p>
        </p:txBody>
      </p:sp>
      <p:pic>
        <p:nvPicPr>
          <p:cNvPr id="5" name="Picture 18" descr="C:\Documents and Settings\Administrator\桌面\logo_small.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93663"/>
            <a:ext cx="3124200" cy="820737"/>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 name="Object 6"/>
          <p:cNvGraphicFramePr>
            <a:graphicFrameLocks noChangeAspect="1"/>
          </p:cNvGraphicFramePr>
          <p:nvPr>
            <p:extLst>
              <p:ext uri="{D42A27DB-BD31-4B8C-83A1-F6EECF244321}">
                <p14:modId xmlns:p14="http://schemas.microsoft.com/office/powerpoint/2010/main" val="800001420"/>
              </p:ext>
            </p:extLst>
          </p:nvPr>
        </p:nvGraphicFramePr>
        <p:xfrm>
          <a:off x="4529004" y="228600"/>
          <a:ext cx="4462596" cy="5917071"/>
        </p:xfrm>
        <a:graphic>
          <a:graphicData uri="http://schemas.openxmlformats.org/presentationml/2006/ole">
            <mc:AlternateContent xmlns:mc="http://schemas.openxmlformats.org/markup-compatibility/2006">
              <mc:Choice xmlns:v="urn:schemas-microsoft-com:vml" Requires="v">
                <p:oleObj spid="_x0000_s6297" name="Visio" r:id="rId4" imgW="5282819" imgH="7012768" progId="Visio.Drawing.11">
                  <p:embed/>
                </p:oleObj>
              </mc:Choice>
              <mc:Fallback>
                <p:oleObj name="Visio" r:id="rId4" imgW="5282819" imgH="7012768" progId="Visio.Drawing.11">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29004" y="228600"/>
                        <a:ext cx="4462596" cy="5917071"/>
                      </a:xfrm>
                      <a:prstGeom prst="rect">
                        <a:avLst/>
                      </a:prstGeom>
                      <a:noFill/>
                    </p:spPr>
                  </p:pic>
                </p:oleObj>
              </mc:Fallback>
            </mc:AlternateContent>
          </a:graphicData>
        </a:graphic>
      </p:graphicFrame>
      <p:pic>
        <p:nvPicPr>
          <p:cNvPr id="6147"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7267" y="3276600"/>
            <a:ext cx="3571960" cy="290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Content Placeholder 2"/>
          <p:cNvSpPr>
            <a:spLocks noGrp="1"/>
          </p:cNvSpPr>
          <p:nvPr>
            <p:ph idx="1"/>
          </p:nvPr>
        </p:nvSpPr>
        <p:spPr>
          <a:xfrm>
            <a:off x="457200" y="2209800"/>
            <a:ext cx="4648200" cy="762000"/>
          </a:xfrm>
        </p:spPr>
        <p:txBody>
          <a:bodyPr/>
          <a:lstStyle/>
          <a:p>
            <a:r>
              <a:rPr lang="en-US" altLang="zh-CN" dirty="0" smtClean="0"/>
              <a:t>UML</a:t>
            </a:r>
            <a:r>
              <a:rPr lang="zh-CN" altLang="en-US" dirty="0" smtClean="0"/>
              <a:t>图及实际应用示例</a:t>
            </a:r>
            <a:endParaRPr lang="zh-CN" altLang="en-US" dirty="0"/>
          </a:p>
        </p:txBody>
      </p:sp>
    </p:spTree>
    <p:extLst>
      <p:ext uri="{BB962C8B-B14F-4D97-AF65-F5344CB8AC3E}">
        <p14:creationId xmlns:p14="http://schemas.microsoft.com/office/powerpoint/2010/main" val="16350253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66800"/>
            <a:ext cx="8229600" cy="914400"/>
          </a:xfrm>
        </p:spPr>
        <p:txBody>
          <a:bodyPr>
            <a:normAutofit/>
          </a:bodyPr>
          <a:lstStyle/>
          <a:p>
            <a:pPr algn="l"/>
            <a:r>
              <a:rPr lang="zh-CN" altLang="en-US" sz="3200" dirty="0" smtClean="0">
                <a:latin typeface="黑体" panose="02010609060101010101" pitchFamily="49" charset="-122"/>
                <a:ea typeface="黑体" panose="02010609060101010101" pitchFamily="49" charset="-122"/>
              </a:rPr>
              <a:t>关键问题及解决方案</a:t>
            </a:r>
            <a:endParaRPr lang="zh-CN" altLang="en-US" sz="3200" dirty="0">
              <a:latin typeface="黑体" panose="02010609060101010101" pitchFamily="49" charset="-122"/>
              <a:ea typeface="黑体" panose="02010609060101010101" pitchFamily="49" charset="-122"/>
            </a:endParaRPr>
          </a:p>
        </p:txBody>
      </p:sp>
      <p:sp>
        <p:nvSpPr>
          <p:cNvPr id="4" name="Rectangle 19"/>
          <p:cNvSpPr>
            <a:spLocks noChangeArrowheads="1"/>
          </p:cNvSpPr>
          <p:nvPr/>
        </p:nvSpPr>
        <p:spPr bwMode="auto">
          <a:xfrm>
            <a:off x="0" y="6629400"/>
            <a:ext cx="9144000" cy="228600"/>
          </a:xfrm>
          <a:prstGeom prst="rect">
            <a:avLst/>
          </a:prstGeom>
          <a:solidFill>
            <a:srgbClr val="0E03E7"/>
          </a:solidFill>
          <a:ln w="9525">
            <a:solidFill>
              <a:schemeClr val="tx1"/>
            </a:solidFill>
            <a:miter lim="800000"/>
            <a:headEnd/>
            <a:tailEnd/>
          </a:ln>
          <a:effectLst/>
        </p:spPr>
        <p:txBody>
          <a:bodyPr wrap="none" anchor="ctr"/>
          <a:lstStyle/>
          <a:p>
            <a:endParaRPr lang="zh-CN" altLang="en-US"/>
          </a:p>
        </p:txBody>
      </p:sp>
      <p:pic>
        <p:nvPicPr>
          <p:cNvPr id="5" name="Picture 18" descr="C:\Documents and Settings\Administrator\桌面\logo_small.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93663"/>
            <a:ext cx="3124200" cy="820737"/>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457200"/>
            <a:ext cx="4314675" cy="2543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1"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3429000"/>
            <a:ext cx="4306115" cy="281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Content Placeholder 2"/>
          <p:cNvSpPr>
            <a:spLocks noGrp="1"/>
          </p:cNvSpPr>
          <p:nvPr>
            <p:ph idx="1"/>
          </p:nvPr>
        </p:nvSpPr>
        <p:spPr>
          <a:xfrm>
            <a:off x="457200" y="2209800"/>
            <a:ext cx="2971800" cy="3886200"/>
          </a:xfrm>
        </p:spPr>
        <p:txBody>
          <a:bodyPr>
            <a:normAutofit/>
          </a:bodyPr>
          <a:lstStyle/>
          <a:p>
            <a:r>
              <a:rPr lang="zh-CN" altLang="en-US" dirty="0" smtClean="0"/>
              <a:t>使用系统架构的灵活性特点可以迅速的建立起诸如</a:t>
            </a:r>
            <a:r>
              <a:rPr lang="en-US" altLang="zh-CN" dirty="0" smtClean="0"/>
              <a:t>RandomForest</a:t>
            </a:r>
            <a:r>
              <a:rPr lang="zh-CN" altLang="en-US" dirty="0"/>
              <a:t> </a:t>
            </a:r>
            <a:r>
              <a:rPr lang="en-US" altLang="zh-CN" dirty="0" smtClean="0"/>
              <a:t>AdaBoost</a:t>
            </a:r>
          </a:p>
          <a:p>
            <a:pPr marL="0" indent="0">
              <a:buNone/>
            </a:pPr>
            <a:r>
              <a:rPr lang="zh-CN" altLang="en-US" dirty="0" smtClean="0"/>
              <a:t>   这样的过滤器</a:t>
            </a:r>
            <a:endParaRPr lang="zh-CN" altLang="en-US" dirty="0"/>
          </a:p>
        </p:txBody>
      </p:sp>
    </p:spTree>
    <p:extLst>
      <p:ext uri="{BB962C8B-B14F-4D97-AF65-F5344CB8AC3E}">
        <p14:creationId xmlns:p14="http://schemas.microsoft.com/office/powerpoint/2010/main" val="21620824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66800"/>
            <a:ext cx="8229600" cy="914400"/>
          </a:xfrm>
        </p:spPr>
        <p:txBody>
          <a:bodyPr>
            <a:normAutofit/>
          </a:bodyPr>
          <a:lstStyle/>
          <a:p>
            <a:pPr algn="l"/>
            <a:r>
              <a:rPr lang="zh-CN" altLang="en-US" sz="3200" dirty="0" smtClean="0">
                <a:latin typeface="黑体" panose="02010609060101010101" pitchFamily="49" charset="-122"/>
                <a:ea typeface="黑体" panose="02010609060101010101" pitchFamily="49" charset="-122"/>
              </a:rPr>
              <a:t>详细设计与实现</a:t>
            </a:r>
            <a:endParaRPr lang="zh-CN" altLang="en-US" sz="3200" dirty="0">
              <a:latin typeface="黑体" panose="02010609060101010101" pitchFamily="49" charset="-122"/>
              <a:ea typeface="黑体" panose="02010609060101010101" pitchFamily="49" charset="-122"/>
            </a:endParaRPr>
          </a:p>
        </p:txBody>
      </p:sp>
      <p:sp>
        <p:nvSpPr>
          <p:cNvPr id="4" name="Rectangle 19"/>
          <p:cNvSpPr>
            <a:spLocks noChangeArrowheads="1"/>
          </p:cNvSpPr>
          <p:nvPr/>
        </p:nvSpPr>
        <p:spPr bwMode="auto">
          <a:xfrm>
            <a:off x="0" y="6629400"/>
            <a:ext cx="9144000" cy="228600"/>
          </a:xfrm>
          <a:prstGeom prst="rect">
            <a:avLst/>
          </a:prstGeom>
          <a:solidFill>
            <a:srgbClr val="0E03E7"/>
          </a:solidFill>
          <a:ln w="9525">
            <a:solidFill>
              <a:schemeClr val="tx1"/>
            </a:solidFill>
            <a:miter lim="800000"/>
            <a:headEnd/>
            <a:tailEnd/>
          </a:ln>
          <a:effectLst/>
        </p:spPr>
        <p:txBody>
          <a:bodyPr wrap="none" anchor="ctr"/>
          <a:lstStyle/>
          <a:p>
            <a:endParaRPr lang="zh-CN" altLang="en-US"/>
          </a:p>
        </p:txBody>
      </p:sp>
      <p:pic>
        <p:nvPicPr>
          <p:cNvPr id="5" name="Picture 18" descr="C:\Documents and Settings\Administrator\桌面\logo_small.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93663"/>
            <a:ext cx="3124200" cy="820737"/>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 name="Object 6"/>
          <p:cNvGraphicFramePr>
            <a:graphicFrameLocks noChangeAspect="1"/>
          </p:cNvGraphicFramePr>
          <p:nvPr>
            <p:extLst>
              <p:ext uri="{D42A27DB-BD31-4B8C-83A1-F6EECF244321}">
                <p14:modId xmlns:p14="http://schemas.microsoft.com/office/powerpoint/2010/main" val="1063658327"/>
              </p:ext>
            </p:extLst>
          </p:nvPr>
        </p:nvGraphicFramePr>
        <p:xfrm>
          <a:off x="6324600" y="152400"/>
          <a:ext cx="1371600" cy="2458845"/>
        </p:xfrm>
        <a:graphic>
          <a:graphicData uri="http://schemas.openxmlformats.org/presentationml/2006/ole">
            <mc:AlternateContent xmlns:mc="http://schemas.openxmlformats.org/markup-compatibility/2006">
              <mc:Choice xmlns:v="urn:schemas-microsoft-com:vml" Requires="v">
                <p:oleObj spid="_x0000_s9352" name="Visio" r:id="rId4" imgW="1565120" imgH="2802512" progId="Visio.Drawing.11">
                  <p:embed/>
                </p:oleObj>
              </mc:Choice>
              <mc:Fallback>
                <p:oleObj name="Visio" r:id="rId4" imgW="1565120" imgH="2802512" progId="Visio.Drawing.11">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24600" y="152400"/>
                        <a:ext cx="1371600" cy="2458845"/>
                      </a:xfrm>
                      <a:prstGeom prst="rect">
                        <a:avLst/>
                      </a:prstGeom>
                      <a:noFill/>
                    </p:spPr>
                  </p:pic>
                </p:oleObj>
              </mc:Fallback>
            </mc:AlternateContent>
          </a:graphicData>
        </a:graphic>
      </p:graphicFrame>
      <p:pic>
        <p:nvPicPr>
          <p:cNvPr id="9220"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62600" y="2819400"/>
            <a:ext cx="3252191" cy="3581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Content Placeholder 7"/>
          <p:cNvSpPr>
            <a:spLocks noGrp="1"/>
          </p:cNvSpPr>
          <p:nvPr>
            <p:ph idx="1"/>
          </p:nvPr>
        </p:nvSpPr>
        <p:spPr>
          <a:xfrm>
            <a:off x="457200" y="2209800"/>
            <a:ext cx="4038600" cy="3916363"/>
          </a:xfrm>
        </p:spPr>
        <p:txBody>
          <a:bodyPr/>
          <a:lstStyle/>
          <a:p>
            <a:r>
              <a:rPr lang="zh-CN" altLang="en-US" dirty="0" smtClean="0"/>
              <a:t>简单的分类器</a:t>
            </a:r>
            <a:endParaRPr lang="en-US" altLang="zh-CN" dirty="0" smtClean="0"/>
          </a:p>
          <a:p>
            <a:pPr lvl="1"/>
            <a:r>
              <a:rPr lang="en-US" altLang="zh-CN" dirty="0"/>
              <a:t>Filter</a:t>
            </a:r>
            <a:endParaRPr lang="en-US" altLang="zh-CN" dirty="0" smtClean="0"/>
          </a:p>
          <a:p>
            <a:pPr lvl="1"/>
            <a:r>
              <a:rPr lang="en-US" altLang="zh-CN" dirty="0" smtClean="0"/>
              <a:t>Rules</a:t>
            </a:r>
            <a:endParaRPr lang="en-US" altLang="zh-CN" dirty="0"/>
          </a:p>
          <a:p>
            <a:r>
              <a:rPr lang="zh-CN" altLang="en-US" dirty="0" smtClean="0"/>
              <a:t>具备机器学习能力的分类器</a:t>
            </a:r>
            <a:endParaRPr lang="en-US" altLang="zh-CN" dirty="0" smtClean="0"/>
          </a:p>
          <a:p>
            <a:pPr lvl="1"/>
            <a:r>
              <a:rPr lang="en-US" altLang="zh-CN" dirty="0" smtClean="0"/>
              <a:t>Detector</a:t>
            </a:r>
          </a:p>
          <a:p>
            <a:pPr lvl="1"/>
            <a:r>
              <a:rPr lang="en-US" altLang="zh-CN" dirty="0"/>
              <a:t>Classifier</a:t>
            </a:r>
            <a:endParaRPr lang="zh-CN" altLang="en-US" dirty="0"/>
          </a:p>
        </p:txBody>
      </p:sp>
    </p:spTree>
    <p:extLst>
      <p:ext uri="{BB962C8B-B14F-4D97-AF65-F5344CB8AC3E}">
        <p14:creationId xmlns:p14="http://schemas.microsoft.com/office/powerpoint/2010/main" val="21620824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66800"/>
            <a:ext cx="8229600" cy="914400"/>
          </a:xfrm>
        </p:spPr>
        <p:txBody>
          <a:bodyPr>
            <a:normAutofit/>
          </a:bodyPr>
          <a:lstStyle/>
          <a:p>
            <a:pPr algn="l"/>
            <a:r>
              <a:rPr lang="zh-CN" altLang="en-US" sz="3200" dirty="0">
                <a:latin typeface="黑体" panose="02010609060101010101" pitchFamily="49" charset="-122"/>
                <a:ea typeface="黑体" panose="02010609060101010101" pitchFamily="49" charset="-122"/>
              </a:rPr>
              <a:t>贝叶斯算法</a:t>
            </a:r>
            <a:r>
              <a:rPr lang="zh-CN" altLang="en-US" sz="3200" dirty="0" smtClean="0">
                <a:latin typeface="黑体" panose="02010609060101010101" pitchFamily="49" charset="-122"/>
                <a:ea typeface="黑体" panose="02010609060101010101" pitchFamily="49" charset="-122"/>
              </a:rPr>
              <a:t>的概述</a:t>
            </a:r>
            <a:endParaRPr lang="zh-CN" altLang="en-US" sz="3200" dirty="0">
              <a:latin typeface="黑体" panose="02010609060101010101" pitchFamily="49" charset="-122"/>
              <a:ea typeface="黑体" panose="02010609060101010101" pitchFamily="49" charset="-122"/>
            </a:endParaRPr>
          </a:p>
        </p:txBody>
      </p:sp>
      <p:sp>
        <p:nvSpPr>
          <p:cNvPr id="4" name="Rectangle 19"/>
          <p:cNvSpPr>
            <a:spLocks noChangeArrowheads="1"/>
          </p:cNvSpPr>
          <p:nvPr/>
        </p:nvSpPr>
        <p:spPr bwMode="auto">
          <a:xfrm>
            <a:off x="0" y="6629400"/>
            <a:ext cx="9144000" cy="228600"/>
          </a:xfrm>
          <a:prstGeom prst="rect">
            <a:avLst/>
          </a:prstGeom>
          <a:solidFill>
            <a:srgbClr val="0E03E7"/>
          </a:solidFill>
          <a:ln w="9525">
            <a:solidFill>
              <a:schemeClr val="tx1"/>
            </a:solidFill>
            <a:miter lim="800000"/>
            <a:headEnd/>
            <a:tailEnd/>
          </a:ln>
          <a:effectLst/>
        </p:spPr>
        <p:txBody>
          <a:bodyPr wrap="none" anchor="ctr"/>
          <a:lstStyle/>
          <a:p>
            <a:endParaRPr lang="zh-CN" altLang="en-US"/>
          </a:p>
        </p:txBody>
      </p:sp>
      <p:pic>
        <p:nvPicPr>
          <p:cNvPr id="5" name="Picture 18" descr="C:\Documents and Settings\Administrator\桌面\logo_small.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93663"/>
            <a:ext cx="3124200" cy="820737"/>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mc:AlternateContent xmlns:mc="http://schemas.openxmlformats.org/markup-compatibility/2006" xmlns:a14="http://schemas.microsoft.com/office/drawing/2010/main">
        <mc:Choice Requires="a14">
          <p:sp>
            <p:nvSpPr>
              <p:cNvPr id="8" name="Content Placeholder 7"/>
              <p:cNvSpPr>
                <a:spLocks noGrp="1"/>
              </p:cNvSpPr>
              <p:nvPr>
                <p:ph idx="1"/>
              </p:nvPr>
            </p:nvSpPr>
            <p:spPr>
              <a:xfrm>
                <a:off x="457200" y="1981200"/>
                <a:ext cx="8001000" cy="4144963"/>
              </a:xfrm>
            </p:spPr>
            <p:txBody>
              <a:bodyPr/>
              <a:lstStyle/>
              <a:p>
                <a14:m>
                  <m:oMath xmlns:m="http://schemas.openxmlformats.org/officeDocument/2006/math">
                    <m:func>
                      <m:funcPr>
                        <m:ctrlPr>
                          <a:rPr lang="zh-CN" altLang="zh-CN" i="1" smtClean="0">
                            <a:latin typeface="Cambria Math"/>
                          </a:rPr>
                        </m:ctrlPr>
                      </m:funcPr>
                      <m:fName>
                        <m:r>
                          <a:rPr lang="en-US" altLang="zh-CN" i="1">
                            <a:latin typeface="Cambria Math"/>
                          </a:rPr>
                          <m:t>𝑃𝑟</m:t>
                        </m:r>
                      </m:fName>
                      <m:e>
                        <m:d>
                          <m:dPr>
                            <m:ctrlPr>
                              <a:rPr lang="zh-CN" altLang="zh-CN" i="1">
                                <a:latin typeface="Cambria Math"/>
                              </a:rPr>
                            </m:ctrlPr>
                          </m:dPr>
                          <m:e>
                            <m:r>
                              <a:rPr lang="en-US" altLang="zh-CN" i="1">
                                <a:latin typeface="Cambria Math"/>
                              </a:rPr>
                              <m:t>𝐴</m:t>
                            </m:r>
                          </m:e>
                          <m:e>
                            <m:r>
                              <a:rPr lang="en-US" altLang="zh-CN" i="1">
                                <a:latin typeface="Cambria Math"/>
                              </a:rPr>
                              <m:t>𝐵</m:t>
                            </m:r>
                          </m:e>
                        </m:d>
                      </m:e>
                    </m:func>
                    <m:r>
                      <a:rPr lang="en-US" altLang="zh-CN" i="1">
                        <a:latin typeface="Cambria Math"/>
                      </a:rPr>
                      <m:t>=</m:t>
                    </m:r>
                    <m:func>
                      <m:funcPr>
                        <m:ctrlPr>
                          <a:rPr lang="zh-CN" altLang="zh-CN" i="1">
                            <a:latin typeface="Cambria Math"/>
                          </a:rPr>
                        </m:ctrlPr>
                      </m:funcPr>
                      <m:fName>
                        <m:r>
                          <a:rPr lang="en-US" altLang="zh-CN" i="1">
                            <a:latin typeface="Cambria Math"/>
                          </a:rPr>
                          <m:t>𝑃𝑟</m:t>
                        </m:r>
                      </m:fName>
                      <m:e>
                        <m:d>
                          <m:dPr>
                            <m:ctrlPr>
                              <a:rPr lang="zh-CN" altLang="zh-CN" i="1">
                                <a:latin typeface="Cambria Math"/>
                              </a:rPr>
                            </m:ctrlPr>
                          </m:dPr>
                          <m:e>
                            <m:r>
                              <a:rPr lang="en-US" altLang="zh-CN" i="1">
                                <a:latin typeface="Cambria Math"/>
                              </a:rPr>
                              <m:t>𝐵</m:t>
                            </m:r>
                            <m:r>
                              <a:rPr lang="en-US" altLang="zh-CN" i="1">
                                <a:latin typeface="Cambria Math"/>
                              </a:rPr>
                              <m:t>|</m:t>
                            </m:r>
                            <m:r>
                              <a:rPr lang="en-US" altLang="zh-CN" i="1">
                                <a:latin typeface="Cambria Math"/>
                              </a:rPr>
                              <m:t>𝐴</m:t>
                            </m:r>
                          </m:e>
                        </m:d>
                        <m:r>
                          <a:rPr lang="en-US" altLang="zh-CN" i="1">
                            <a:latin typeface="Cambria Math"/>
                          </a:rPr>
                          <m:t>∗</m:t>
                        </m:r>
                        <m:f>
                          <m:fPr>
                            <m:ctrlPr>
                              <a:rPr lang="zh-CN" altLang="zh-CN" i="1">
                                <a:latin typeface="Cambria Math"/>
                              </a:rPr>
                            </m:ctrlPr>
                          </m:fPr>
                          <m:num>
                            <m:func>
                              <m:funcPr>
                                <m:ctrlPr>
                                  <a:rPr lang="zh-CN" altLang="zh-CN" i="1">
                                    <a:latin typeface="Cambria Math"/>
                                  </a:rPr>
                                </m:ctrlPr>
                              </m:funcPr>
                              <m:fName>
                                <m:r>
                                  <a:rPr lang="en-US" altLang="zh-CN" i="1">
                                    <a:latin typeface="Cambria Math"/>
                                  </a:rPr>
                                  <m:t>𝑃𝑟</m:t>
                                </m:r>
                              </m:fName>
                              <m:e>
                                <m:d>
                                  <m:dPr>
                                    <m:ctrlPr>
                                      <a:rPr lang="zh-CN" altLang="zh-CN" i="1">
                                        <a:latin typeface="Cambria Math"/>
                                      </a:rPr>
                                    </m:ctrlPr>
                                  </m:dPr>
                                  <m:e>
                                    <m:r>
                                      <a:rPr lang="en-US" altLang="zh-CN" i="1">
                                        <a:latin typeface="Cambria Math"/>
                                      </a:rPr>
                                      <m:t>𝐴</m:t>
                                    </m:r>
                                  </m:e>
                                </m:d>
                              </m:e>
                            </m:func>
                          </m:num>
                          <m:den>
                            <m:r>
                              <a:rPr lang="en-US" altLang="zh-CN" i="1">
                                <a:latin typeface="Cambria Math"/>
                              </a:rPr>
                              <m:t>𝑃𝑟</m:t>
                            </m:r>
                            <m:r>
                              <a:rPr lang="en-US" altLang="zh-CN" i="1">
                                <a:latin typeface="Cambria Math"/>
                              </a:rPr>
                              <m:t>(</m:t>
                            </m:r>
                            <m:r>
                              <a:rPr lang="en-US" altLang="zh-CN" i="1">
                                <a:latin typeface="Cambria Math"/>
                              </a:rPr>
                              <m:t>𝐵</m:t>
                            </m:r>
                            <m:r>
                              <a:rPr lang="en-US" altLang="zh-CN" i="1">
                                <a:latin typeface="Cambria Math"/>
                              </a:rPr>
                              <m:t>)</m:t>
                            </m:r>
                          </m:den>
                        </m:f>
                      </m:e>
                    </m:func>
                  </m:oMath>
                </a14:m>
                <a:endParaRPr lang="en-US" altLang="zh-CN" i="1" dirty="0" smtClean="0"/>
              </a:p>
              <a:p>
                <a:r>
                  <a:rPr lang="en-US" altLang="zh-CN" i="1" dirty="0"/>
                  <a:t>A = Category</a:t>
                </a:r>
                <a:r>
                  <a:rPr lang="zh-CN" altLang="en-US" i="1" dirty="0"/>
                  <a:t>， </a:t>
                </a:r>
                <a:r>
                  <a:rPr lang="en-US" altLang="zh-CN" i="1" dirty="0"/>
                  <a:t>B = Document </a:t>
                </a:r>
              </a:p>
              <a:p>
                <a14:m>
                  <m:oMath xmlns:m="http://schemas.openxmlformats.org/officeDocument/2006/math">
                    <m:func>
                      <m:funcPr>
                        <m:ctrlPr>
                          <a:rPr lang="zh-CN" altLang="zh-CN" i="1">
                            <a:latin typeface="Cambria Math"/>
                          </a:rPr>
                        </m:ctrlPr>
                      </m:funcPr>
                      <m:fName>
                        <m:r>
                          <a:rPr lang="en-US" altLang="zh-CN" i="1">
                            <a:latin typeface="Cambria Math"/>
                          </a:rPr>
                          <m:t>𝑃𝑟</m:t>
                        </m:r>
                      </m:fName>
                      <m:e>
                        <m:d>
                          <m:dPr>
                            <m:ctrlPr>
                              <a:rPr lang="zh-CN" altLang="zh-CN" i="1">
                                <a:latin typeface="Cambria Math"/>
                              </a:rPr>
                            </m:ctrlPr>
                          </m:dPr>
                          <m:e>
                            <m:r>
                              <a:rPr lang="en-US" altLang="zh-CN" i="1">
                                <a:latin typeface="Cambria Math"/>
                              </a:rPr>
                              <m:t>𝐶𝑎𝑡</m:t>
                            </m:r>
                          </m:e>
                          <m:e>
                            <m:r>
                              <a:rPr lang="en-US" altLang="zh-CN" i="1">
                                <a:latin typeface="Cambria Math"/>
                              </a:rPr>
                              <m:t>𝐷𝑜𝑐</m:t>
                            </m:r>
                          </m:e>
                        </m:d>
                      </m:e>
                    </m:func>
                    <m:r>
                      <a:rPr lang="en-US" altLang="zh-CN" i="1">
                        <a:latin typeface="Cambria Math"/>
                      </a:rPr>
                      <m:t>=</m:t>
                    </m:r>
                    <m:func>
                      <m:funcPr>
                        <m:ctrlPr>
                          <a:rPr lang="zh-CN" altLang="zh-CN" i="1">
                            <a:latin typeface="Cambria Math"/>
                          </a:rPr>
                        </m:ctrlPr>
                      </m:funcPr>
                      <m:fName>
                        <m:r>
                          <a:rPr lang="en-US" altLang="zh-CN" i="1">
                            <a:latin typeface="Cambria Math"/>
                          </a:rPr>
                          <m:t>𝑃𝑟</m:t>
                        </m:r>
                      </m:fName>
                      <m:e>
                        <m:d>
                          <m:dPr>
                            <m:ctrlPr>
                              <a:rPr lang="zh-CN" altLang="zh-CN" i="1">
                                <a:latin typeface="Cambria Math"/>
                              </a:rPr>
                            </m:ctrlPr>
                          </m:dPr>
                          <m:e>
                            <m:r>
                              <a:rPr lang="en-US" altLang="zh-CN" i="1">
                                <a:latin typeface="Cambria Math"/>
                              </a:rPr>
                              <m:t>𝐷𝑜𝑐</m:t>
                            </m:r>
                            <m:r>
                              <a:rPr lang="en-US" altLang="zh-CN" i="1">
                                <a:latin typeface="Cambria Math"/>
                              </a:rPr>
                              <m:t>|</m:t>
                            </m:r>
                            <m:r>
                              <a:rPr lang="en-US" altLang="zh-CN" i="1">
                                <a:latin typeface="Cambria Math"/>
                              </a:rPr>
                              <m:t>𝐶𝑎𝑡</m:t>
                            </m:r>
                          </m:e>
                        </m:d>
                        <m:r>
                          <a:rPr lang="en-US" altLang="zh-CN" i="1">
                            <a:latin typeface="Cambria Math"/>
                          </a:rPr>
                          <m:t>∗</m:t>
                        </m:r>
                        <m:f>
                          <m:fPr>
                            <m:ctrlPr>
                              <a:rPr lang="zh-CN" altLang="zh-CN" i="1">
                                <a:latin typeface="Cambria Math"/>
                              </a:rPr>
                            </m:ctrlPr>
                          </m:fPr>
                          <m:num>
                            <m:func>
                              <m:funcPr>
                                <m:ctrlPr>
                                  <a:rPr lang="zh-CN" altLang="zh-CN" i="1">
                                    <a:latin typeface="Cambria Math"/>
                                  </a:rPr>
                                </m:ctrlPr>
                              </m:funcPr>
                              <m:fName>
                                <m:r>
                                  <a:rPr lang="en-US" altLang="zh-CN" i="1">
                                    <a:latin typeface="Cambria Math"/>
                                  </a:rPr>
                                  <m:t>𝑃𝑟</m:t>
                                </m:r>
                              </m:fName>
                              <m:e>
                                <m:d>
                                  <m:dPr>
                                    <m:ctrlPr>
                                      <a:rPr lang="zh-CN" altLang="zh-CN" i="1">
                                        <a:latin typeface="Cambria Math"/>
                                      </a:rPr>
                                    </m:ctrlPr>
                                  </m:dPr>
                                  <m:e>
                                    <m:r>
                                      <a:rPr lang="en-US" altLang="zh-CN" i="1">
                                        <a:latin typeface="Cambria Math"/>
                                      </a:rPr>
                                      <m:t>𝐶𝑎𝑡</m:t>
                                    </m:r>
                                  </m:e>
                                </m:d>
                              </m:e>
                            </m:func>
                          </m:num>
                          <m:den>
                            <m:r>
                              <a:rPr lang="en-US" altLang="zh-CN" i="1">
                                <a:latin typeface="Cambria Math"/>
                              </a:rPr>
                              <m:t>𝑃𝑟</m:t>
                            </m:r>
                            <m:r>
                              <a:rPr lang="en-US" altLang="zh-CN" i="1">
                                <a:latin typeface="Cambria Math"/>
                              </a:rPr>
                              <m:t>(</m:t>
                            </m:r>
                            <m:r>
                              <a:rPr lang="en-US" altLang="zh-CN" i="1">
                                <a:latin typeface="Cambria Math"/>
                              </a:rPr>
                              <m:t>𝐷𝑜𝑐</m:t>
                            </m:r>
                            <m:r>
                              <a:rPr lang="en-US" altLang="zh-CN" i="1">
                                <a:latin typeface="Cambria Math"/>
                              </a:rPr>
                              <m:t>)</m:t>
                            </m:r>
                          </m:den>
                        </m:f>
                      </m:e>
                    </m:func>
                  </m:oMath>
                </a14:m>
                <a:endParaRPr lang="en-US" altLang="zh-CN" i="1" dirty="0" smtClean="0"/>
              </a:p>
              <a:p>
                <a:r>
                  <a:rPr lang="en-US" altLang="zh-CN" i="1" dirty="0" smtClean="0"/>
                  <a:t>Feature = Word</a:t>
                </a:r>
              </a:p>
              <a:p>
                <a14:m>
                  <m:oMath xmlns:m="http://schemas.openxmlformats.org/officeDocument/2006/math">
                    <m:r>
                      <a:rPr lang="en-US" altLang="zh-CN" i="1">
                        <a:latin typeface="Cambria Math"/>
                        <a:ea typeface="+mj-ea"/>
                      </a:rPr>
                      <m:t>𝑃</m:t>
                    </m:r>
                    <m:d>
                      <m:dPr>
                        <m:ctrlPr>
                          <a:rPr lang="zh-CN" altLang="zh-CN" i="1">
                            <a:latin typeface="Cambria Math"/>
                            <a:ea typeface="+mj-ea"/>
                          </a:rPr>
                        </m:ctrlPr>
                      </m:dPr>
                      <m:e>
                        <m:r>
                          <a:rPr lang="en-US" altLang="zh-CN" i="1">
                            <a:latin typeface="Cambria Math"/>
                            <a:ea typeface="+mj-ea"/>
                          </a:rPr>
                          <m:t>𝑑𝑜𝑐</m:t>
                        </m:r>
                      </m:e>
                      <m:e>
                        <m:r>
                          <a:rPr lang="en-US" altLang="zh-CN" i="1">
                            <a:latin typeface="Cambria Math"/>
                            <a:ea typeface="+mj-ea"/>
                          </a:rPr>
                          <m:t>𝑐𝑎𝑡</m:t>
                        </m:r>
                      </m:e>
                    </m:d>
                    <m:r>
                      <a:rPr lang="en-US" altLang="zh-CN" i="1">
                        <a:latin typeface="Cambria Math"/>
                        <a:ea typeface="+mj-ea"/>
                      </a:rPr>
                      <m:t>=</m:t>
                    </m:r>
                    <m:nary>
                      <m:naryPr>
                        <m:chr m:val="∏"/>
                        <m:subHide m:val="on"/>
                        <m:supHide m:val="on"/>
                        <m:ctrlPr>
                          <a:rPr lang="zh-CN" altLang="zh-CN" i="1">
                            <a:latin typeface="Cambria Math"/>
                            <a:ea typeface="+mj-ea"/>
                          </a:rPr>
                        </m:ctrlPr>
                      </m:naryPr>
                      <m:sub/>
                      <m:sup/>
                      <m:e>
                        <m:r>
                          <a:rPr lang="en-US" altLang="zh-CN" i="1">
                            <a:latin typeface="Cambria Math"/>
                            <a:ea typeface="+mj-ea"/>
                          </a:rPr>
                          <m:t>𝑤</m:t>
                        </m:r>
                        <m:r>
                          <m:rPr>
                            <m:sty m:val="p"/>
                          </m:rPr>
                          <a:rPr lang="en-US" altLang="zh-CN" i="1">
                            <a:latin typeface="Cambria Math"/>
                            <a:ea typeface="+mj-ea"/>
                          </a:rPr>
                          <m:t>eighted</m:t>
                        </m:r>
                        <m:r>
                          <a:rPr lang="en-US" altLang="zh-CN" b="0" i="1" smtClean="0">
                            <a:latin typeface="Cambria Math"/>
                            <a:ea typeface="+mj-ea"/>
                          </a:rPr>
                          <m:t>𝑃</m:t>
                        </m:r>
                        <m:r>
                          <a:rPr lang="en-US" altLang="zh-CN" i="1">
                            <a:latin typeface="Cambria Math"/>
                            <a:ea typeface="+mj-ea"/>
                          </a:rPr>
                          <m:t>(</m:t>
                        </m:r>
                        <m:r>
                          <a:rPr lang="en-US" altLang="zh-CN" i="1">
                            <a:latin typeface="Cambria Math"/>
                            <a:ea typeface="+mj-ea"/>
                          </a:rPr>
                          <m:t>𝑤𝑜</m:t>
                        </m:r>
                        <m:r>
                          <a:rPr lang="en-US" altLang="zh-CN" b="0" i="1" smtClean="0">
                            <a:latin typeface="Cambria Math"/>
                            <a:ea typeface="+mj-ea"/>
                          </a:rPr>
                          <m:t>𝑟𝑑𝑖</m:t>
                        </m:r>
                        <m:r>
                          <a:rPr lang="en-US" altLang="zh-CN" i="1">
                            <a:latin typeface="Cambria Math"/>
                            <a:ea typeface="+mj-ea"/>
                          </a:rPr>
                          <m:t> | </m:t>
                        </m:r>
                        <m:r>
                          <a:rPr lang="en-US" altLang="zh-CN" i="1">
                            <a:latin typeface="Cambria Math"/>
                            <a:ea typeface="+mj-ea"/>
                          </a:rPr>
                          <m:t>𝑐𝑎𝑡</m:t>
                        </m:r>
                        <m:r>
                          <a:rPr lang="en-US" altLang="zh-CN" i="1">
                            <a:latin typeface="Cambria Math"/>
                            <a:ea typeface="+mj-ea"/>
                          </a:rPr>
                          <m:t>)</m:t>
                        </m:r>
                      </m:e>
                    </m:nary>
                  </m:oMath>
                </a14:m>
                <a:endParaRPr lang="en-US" altLang="zh-CN" i="1" dirty="0" smtClean="0">
                  <a:latin typeface="+mj-ea"/>
                  <a:ea typeface="+mj-ea"/>
                </a:endParaRPr>
              </a:p>
              <a:p>
                <a:endParaRPr lang="en-US" altLang="zh-CN" dirty="0" smtClean="0"/>
              </a:p>
              <a:p>
                <a:endParaRPr lang="zh-CN" altLang="en-US" dirty="0"/>
              </a:p>
            </p:txBody>
          </p:sp>
        </mc:Choice>
        <mc:Fallback xmlns="">
          <p:sp>
            <p:nvSpPr>
              <p:cNvPr id="8" name="Content Placeholder 7"/>
              <p:cNvSpPr>
                <a:spLocks noGrp="1" noRot="1" noChangeAspect="1" noMove="1" noResize="1" noEditPoints="1" noAdjustHandles="1" noChangeArrowheads="1" noChangeShapeType="1" noTextEdit="1"/>
              </p:cNvSpPr>
              <p:nvPr>
                <p:ph idx="1"/>
              </p:nvPr>
            </p:nvSpPr>
            <p:spPr>
              <a:xfrm>
                <a:off x="457200" y="1981200"/>
                <a:ext cx="8001000" cy="4144963"/>
              </a:xfrm>
              <a:blipFill rotWithShape="1">
                <a:blip r:embed="rId3"/>
                <a:stretch>
                  <a:fillRect l="-167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9795968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66800"/>
            <a:ext cx="8229600" cy="914400"/>
          </a:xfrm>
        </p:spPr>
        <p:txBody>
          <a:bodyPr>
            <a:normAutofit/>
          </a:bodyPr>
          <a:lstStyle/>
          <a:p>
            <a:pPr algn="l"/>
            <a:r>
              <a:rPr lang="zh-CN" altLang="en-US" sz="3200" dirty="0">
                <a:latin typeface="黑体" panose="02010609060101010101" pitchFamily="49" charset="-122"/>
                <a:ea typeface="黑体" panose="02010609060101010101" pitchFamily="49" charset="-122"/>
              </a:rPr>
              <a:t>贝叶斯算法</a:t>
            </a:r>
            <a:r>
              <a:rPr lang="zh-CN" altLang="en-US" sz="3200" dirty="0" smtClean="0">
                <a:latin typeface="黑体" panose="02010609060101010101" pitchFamily="49" charset="-122"/>
                <a:ea typeface="黑体" panose="02010609060101010101" pitchFamily="49" charset="-122"/>
              </a:rPr>
              <a:t>的创新优</a:t>
            </a:r>
            <a:r>
              <a:rPr lang="zh-CN" altLang="en-US" sz="3200" dirty="0">
                <a:latin typeface="黑体" panose="02010609060101010101" pitchFamily="49" charset="-122"/>
                <a:ea typeface="黑体" panose="02010609060101010101" pitchFamily="49" charset="-122"/>
              </a:rPr>
              <a:t>化</a:t>
            </a:r>
          </a:p>
        </p:txBody>
      </p:sp>
      <p:sp>
        <p:nvSpPr>
          <p:cNvPr id="4" name="Rectangle 19"/>
          <p:cNvSpPr>
            <a:spLocks noChangeArrowheads="1"/>
          </p:cNvSpPr>
          <p:nvPr/>
        </p:nvSpPr>
        <p:spPr bwMode="auto">
          <a:xfrm>
            <a:off x="0" y="6629400"/>
            <a:ext cx="9144000" cy="228600"/>
          </a:xfrm>
          <a:prstGeom prst="rect">
            <a:avLst/>
          </a:prstGeom>
          <a:solidFill>
            <a:srgbClr val="0E03E7"/>
          </a:solidFill>
          <a:ln w="9525">
            <a:solidFill>
              <a:schemeClr val="tx1"/>
            </a:solidFill>
            <a:miter lim="800000"/>
            <a:headEnd/>
            <a:tailEnd/>
          </a:ln>
          <a:effectLst/>
        </p:spPr>
        <p:txBody>
          <a:bodyPr wrap="none" anchor="ctr"/>
          <a:lstStyle/>
          <a:p>
            <a:endParaRPr lang="zh-CN" altLang="en-US"/>
          </a:p>
        </p:txBody>
      </p:sp>
      <p:pic>
        <p:nvPicPr>
          <p:cNvPr id="5" name="Picture 18" descr="C:\Documents and Settings\Administrator\桌面\logo_small.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93663"/>
            <a:ext cx="3124200" cy="820737"/>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mc:AlternateContent xmlns:mc="http://schemas.openxmlformats.org/markup-compatibility/2006" xmlns:a14="http://schemas.microsoft.com/office/drawing/2010/main">
        <mc:Choice Requires="a14">
          <p:sp>
            <p:nvSpPr>
              <p:cNvPr id="8" name="Content Placeholder 7"/>
              <p:cNvSpPr>
                <a:spLocks noGrp="1"/>
              </p:cNvSpPr>
              <p:nvPr>
                <p:ph idx="1"/>
              </p:nvPr>
            </p:nvSpPr>
            <p:spPr>
              <a:xfrm>
                <a:off x="457200" y="1981200"/>
                <a:ext cx="8001000" cy="4144963"/>
              </a:xfrm>
            </p:spPr>
            <p:txBody>
              <a:bodyPr>
                <a:normAutofit/>
              </a:bodyPr>
              <a:lstStyle/>
              <a:p>
                <a14:m>
                  <m:oMath xmlns:m="http://schemas.openxmlformats.org/officeDocument/2006/math">
                    <m:r>
                      <a:rPr lang="en-US" altLang="zh-CN" sz="2600" i="1" smtClean="0">
                        <a:latin typeface="Cambria Math"/>
                      </a:rPr>
                      <m:t>𝑃</m:t>
                    </m:r>
                    <m:d>
                      <m:dPr>
                        <m:ctrlPr>
                          <a:rPr lang="zh-CN" altLang="zh-CN" sz="2600" i="1">
                            <a:latin typeface="Cambria Math"/>
                          </a:rPr>
                        </m:ctrlPr>
                      </m:dPr>
                      <m:e>
                        <m:r>
                          <a:rPr lang="en-US" altLang="zh-CN" sz="2600" i="1">
                            <a:latin typeface="Cambria Math"/>
                          </a:rPr>
                          <m:t>𝑐𝑎𝑡𝑒𝑔𝑜𝑟𝑦</m:t>
                        </m:r>
                      </m:e>
                    </m:d>
                    <m:r>
                      <a:rPr lang="en-US" altLang="zh-CN" sz="2600" i="1">
                        <a:latin typeface="Cambria Math"/>
                      </a:rPr>
                      <m:t>=</m:t>
                    </m:r>
                    <m:f>
                      <m:fPr>
                        <m:ctrlPr>
                          <a:rPr lang="zh-CN" altLang="zh-CN" sz="2600" i="1">
                            <a:latin typeface="Cambria Math"/>
                          </a:rPr>
                        </m:ctrlPr>
                      </m:fPr>
                      <m:num>
                        <m:r>
                          <a:rPr lang="en-US" altLang="zh-CN" sz="2600" i="1">
                            <a:latin typeface="Cambria Math"/>
                          </a:rPr>
                          <m:t>𝑡𝑜𝑡𝑎𝑙</m:t>
                        </m:r>
                        <m:d>
                          <m:dPr>
                            <m:ctrlPr>
                              <a:rPr lang="zh-CN" altLang="zh-CN" sz="2600" i="1">
                                <a:latin typeface="Cambria Math"/>
                              </a:rPr>
                            </m:ctrlPr>
                          </m:dPr>
                          <m:e>
                            <m:r>
                              <a:rPr lang="en-US" altLang="zh-CN" sz="2600" i="1">
                                <a:latin typeface="Cambria Math"/>
                              </a:rPr>
                              <m:t>𝑑𝑜𝑐𝑢𝑚𝑒𝑛𝑡𝑠</m:t>
                            </m:r>
                            <m:r>
                              <a:rPr lang="en-US" altLang="zh-CN" sz="2600" i="1">
                                <a:latin typeface="Cambria Math"/>
                              </a:rPr>
                              <m:t> </m:t>
                            </m:r>
                            <m:r>
                              <a:rPr lang="en-US" altLang="zh-CN" sz="2600" i="1">
                                <a:latin typeface="Cambria Math"/>
                              </a:rPr>
                              <m:t>𝑖𝑛</m:t>
                            </m:r>
                            <m:r>
                              <a:rPr lang="en-US" altLang="zh-CN" sz="2600" i="1">
                                <a:latin typeface="Cambria Math"/>
                              </a:rPr>
                              <m:t> </m:t>
                            </m:r>
                            <m:r>
                              <a:rPr lang="en-US" altLang="zh-CN" sz="2600" i="1">
                                <a:latin typeface="Cambria Math"/>
                              </a:rPr>
                              <m:t>𝑐𝑎𝑡𝑒𝑔𝑜𝑟𝑦</m:t>
                            </m:r>
                          </m:e>
                        </m:d>
                      </m:num>
                      <m:den>
                        <m:nary>
                          <m:naryPr>
                            <m:chr m:val="∑"/>
                            <m:subHide m:val="on"/>
                            <m:supHide m:val="on"/>
                            <m:ctrlPr>
                              <a:rPr lang="zh-CN" altLang="zh-CN" sz="2600" i="1">
                                <a:latin typeface="Cambria Math"/>
                              </a:rPr>
                            </m:ctrlPr>
                          </m:naryPr>
                          <m:sub/>
                          <m:sup/>
                          <m:e>
                            <m:r>
                              <a:rPr lang="en-US" altLang="zh-CN" sz="2600" i="1">
                                <a:latin typeface="Cambria Math"/>
                              </a:rPr>
                              <m:t>𝑡𝑜𝑡𝑎𝑙</m:t>
                            </m:r>
                            <m:r>
                              <a:rPr lang="en-US" altLang="zh-CN" sz="2600" i="1">
                                <a:latin typeface="Cambria Math"/>
                              </a:rPr>
                              <m:t>(</m:t>
                            </m:r>
                            <m:r>
                              <a:rPr lang="en-US" altLang="zh-CN" sz="2600" i="1">
                                <a:latin typeface="Cambria Math"/>
                              </a:rPr>
                              <m:t>𝑑𝑜𝑐𝑢𝑚𝑒𝑛𝑡𝑠</m:t>
                            </m:r>
                            <m:r>
                              <a:rPr lang="en-US" altLang="zh-CN" sz="2600" i="1">
                                <a:latin typeface="Cambria Math"/>
                              </a:rPr>
                              <m:t>)</m:t>
                            </m:r>
                          </m:e>
                        </m:nary>
                      </m:den>
                    </m:f>
                  </m:oMath>
                </a14:m>
                <a:endParaRPr lang="en-US" altLang="zh-CN" sz="2600" i="1" dirty="0" smtClean="0"/>
              </a:p>
              <a:p>
                <a14:m>
                  <m:oMath xmlns:m="http://schemas.openxmlformats.org/officeDocument/2006/math">
                    <m:r>
                      <a:rPr lang="en-US" altLang="zh-CN" sz="2600" i="1">
                        <a:latin typeface="Cambria Math"/>
                      </a:rPr>
                      <m:t>𝑃</m:t>
                    </m:r>
                    <m:d>
                      <m:dPr>
                        <m:ctrlPr>
                          <a:rPr lang="zh-CN" altLang="zh-CN" sz="2600" i="1">
                            <a:latin typeface="Cambria Math"/>
                          </a:rPr>
                        </m:ctrlPr>
                      </m:dPr>
                      <m:e>
                        <m:r>
                          <a:rPr lang="en-US" altLang="zh-CN" sz="2600" i="1">
                            <a:latin typeface="Cambria Math"/>
                          </a:rPr>
                          <m:t>𝑐𝑎𝑡𝑒𝑔𝑜𝑟𝑦</m:t>
                        </m:r>
                      </m:e>
                    </m:d>
                    <m:r>
                      <a:rPr lang="en-US" altLang="zh-CN" sz="2600" i="1">
                        <a:latin typeface="Cambria Math"/>
                      </a:rPr>
                      <m:t>=</m:t>
                    </m:r>
                    <m:f>
                      <m:fPr>
                        <m:ctrlPr>
                          <a:rPr lang="zh-CN" altLang="zh-CN" sz="2600" i="1">
                            <a:latin typeface="Cambria Math"/>
                          </a:rPr>
                        </m:ctrlPr>
                      </m:fPr>
                      <m:num>
                        <m:r>
                          <a:rPr lang="en-US" altLang="zh-CN" sz="2600" i="1">
                            <a:latin typeface="Cambria Math"/>
                          </a:rPr>
                          <m:t>𝑡𝑜𝑡𝑎𝑙</m:t>
                        </m:r>
                        <m:d>
                          <m:dPr>
                            <m:ctrlPr>
                              <a:rPr lang="zh-CN" altLang="zh-CN" sz="2600" i="1">
                                <a:latin typeface="Cambria Math"/>
                              </a:rPr>
                            </m:ctrlPr>
                          </m:dPr>
                          <m:e>
                            <m:r>
                              <a:rPr lang="en-US" altLang="zh-CN" sz="2600" b="0" i="1" smtClean="0">
                                <a:solidFill>
                                  <a:srgbClr val="FF0000"/>
                                </a:solidFill>
                                <a:latin typeface="Cambria Math"/>
                              </a:rPr>
                              <m:t>𝑤𝑜𝑟𝑑𝑠</m:t>
                            </m:r>
                            <m:r>
                              <a:rPr lang="en-US" altLang="zh-CN" sz="2600" i="1">
                                <a:solidFill>
                                  <a:srgbClr val="FF0000"/>
                                </a:solidFill>
                                <a:latin typeface="Cambria Math"/>
                              </a:rPr>
                              <m:t> </m:t>
                            </m:r>
                            <m:r>
                              <a:rPr lang="en-US" altLang="zh-CN" sz="2600" i="1">
                                <a:solidFill>
                                  <a:srgbClr val="FF0000"/>
                                </a:solidFill>
                                <a:latin typeface="Cambria Math"/>
                              </a:rPr>
                              <m:t>𝑖𝑛</m:t>
                            </m:r>
                            <m:r>
                              <a:rPr lang="en-US" altLang="zh-CN" sz="2600" i="1">
                                <a:solidFill>
                                  <a:srgbClr val="FF0000"/>
                                </a:solidFill>
                                <a:latin typeface="Cambria Math"/>
                              </a:rPr>
                              <m:t> </m:t>
                            </m:r>
                            <m:r>
                              <a:rPr lang="en-US" altLang="zh-CN" sz="2600" i="1">
                                <a:solidFill>
                                  <a:srgbClr val="FF0000"/>
                                </a:solidFill>
                                <a:latin typeface="Cambria Math"/>
                              </a:rPr>
                              <m:t>𝑐𝑎𝑡𝑒𝑔𝑜𝑟𝑦</m:t>
                            </m:r>
                          </m:e>
                        </m:d>
                      </m:num>
                      <m:den>
                        <m:nary>
                          <m:naryPr>
                            <m:chr m:val="∑"/>
                            <m:subHide m:val="on"/>
                            <m:supHide m:val="on"/>
                            <m:ctrlPr>
                              <a:rPr lang="zh-CN" altLang="zh-CN" sz="2600" i="1">
                                <a:latin typeface="Cambria Math"/>
                              </a:rPr>
                            </m:ctrlPr>
                          </m:naryPr>
                          <m:sub/>
                          <m:sup/>
                          <m:e>
                            <m:r>
                              <a:rPr lang="en-US" altLang="zh-CN" sz="2600" i="1">
                                <a:latin typeface="Cambria Math"/>
                              </a:rPr>
                              <m:t>𝑡𝑜𝑡𝑎𝑙</m:t>
                            </m:r>
                            <m:r>
                              <a:rPr lang="en-US" altLang="zh-CN" sz="2600" i="1">
                                <a:latin typeface="Cambria Math"/>
                              </a:rPr>
                              <m:t>(</m:t>
                            </m:r>
                            <m:r>
                              <a:rPr lang="en-US" altLang="zh-CN" sz="2600" b="0" i="1" smtClean="0">
                                <a:solidFill>
                                  <a:srgbClr val="FF0000"/>
                                </a:solidFill>
                                <a:latin typeface="Cambria Math"/>
                              </a:rPr>
                              <m:t>𝑤𝑜𝑟𝑑𝑠</m:t>
                            </m:r>
                            <m:r>
                              <a:rPr lang="en-US" altLang="zh-CN" sz="2600" i="1">
                                <a:latin typeface="Cambria Math"/>
                              </a:rPr>
                              <m:t>)</m:t>
                            </m:r>
                          </m:e>
                        </m:nary>
                      </m:den>
                    </m:f>
                  </m:oMath>
                </a14:m>
                <a:endParaRPr lang="en-US" altLang="zh-CN" sz="2600" i="1" dirty="0" smtClean="0"/>
              </a:p>
              <a:p>
                <a:endParaRPr lang="en-US" altLang="zh-CN" sz="2600" i="1" dirty="0" smtClean="0"/>
              </a:p>
              <a:p>
                <a14:m>
                  <m:oMath xmlns:m="http://schemas.openxmlformats.org/officeDocument/2006/math">
                    <m:r>
                      <a:rPr lang="en-US" altLang="zh-CN" sz="2600" i="1">
                        <a:latin typeface="Cambria Math"/>
                      </a:rPr>
                      <m:t>𝑃</m:t>
                    </m:r>
                    <m:d>
                      <m:dPr>
                        <m:ctrlPr>
                          <a:rPr lang="zh-CN" altLang="zh-CN" sz="2600" i="1">
                            <a:latin typeface="Cambria Math"/>
                          </a:rPr>
                        </m:ctrlPr>
                      </m:dPr>
                      <m:e>
                        <m:r>
                          <a:rPr lang="en-US" altLang="zh-CN" sz="2600" b="0" i="1" smtClean="0">
                            <a:latin typeface="Cambria Math"/>
                          </a:rPr>
                          <m:t>𝑤𝑜𝑟𝑑</m:t>
                        </m:r>
                        <m:r>
                          <a:rPr lang="en-US" altLang="zh-CN" sz="2600" i="1">
                            <a:latin typeface="Cambria Math"/>
                          </a:rPr>
                          <m:t>|</m:t>
                        </m:r>
                        <m:r>
                          <a:rPr lang="en-US" altLang="zh-CN" sz="2600" i="1">
                            <a:latin typeface="Cambria Math"/>
                          </a:rPr>
                          <m:t>𝑐𝑎𝑡𝑒𝑔𝑜𝑟𝑦</m:t>
                        </m:r>
                      </m:e>
                    </m:d>
                    <m:r>
                      <a:rPr lang="en-US" altLang="zh-CN" sz="2600" i="1">
                        <a:latin typeface="Cambria Math"/>
                      </a:rPr>
                      <m:t>=</m:t>
                    </m:r>
                    <m:f>
                      <m:fPr>
                        <m:ctrlPr>
                          <a:rPr lang="en-US" altLang="zh-CN" sz="2600" i="1">
                            <a:latin typeface="Cambria Math"/>
                          </a:rPr>
                        </m:ctrlPr>
                      </m:fPr>
                      <m:num>
                        <m:r>
                          <a:rPr lang="en-US" altLang="zh-CN" sz="2600" b="0" i="1" smtClean="0">
                            <a:latin typeface="Cambria Math"/>
                          </a:rPr>
                          <m:t>𝑡𝑜𝑡𝑎𝑙</m:t>
                        </m:r>
                        <m:r>
                          <a:rPr lang="en-US" altLang="zh-CN" sz="2600" i="1">
                            <a:latin typeface="Cambria Math"/>
                          </a:rPr>
                          <m:t>(</m:t>
                        </m:r>
                        <m:r>
                          <a:rPr lang="en-US" altLang="zh-CN" sz="2600" b="0" i="1" smtClean="0">
                            <a:latin typeface="Cambria Math"/>
                          </a:rPr>
                          <m:t>𝑤𝑜𝑟𝑑</m:t>
                        </m:r>
                        <m:r>
                          <a:rPr lang="en-US" altLang="zh-CN" sz="2600" i="1">
                            <a:latin typeface="Cambria Math"/>
                          </a:rPr>
                          <m:t> </m:t>
                        </m:r>
                        <m:r>
                          <a:rPr lang="en-US" altLang="zh-CN" sz="2600" i="1">
                            <a:latin typeface="Cambria Math"/>
                          </a:rPr>
                          <m:t>𝑖𝑛</m:t>
                        </m:r>
                        <m:r>
                          <a:rPr lang="en-US" altLang="zh-CN" sz="2600" i="1">
                            <a:latin typeface="Cambria Math"/>
                          </a:rPr>
                          <m:t> </m:t>
                        </m:r>
                        <m:r>
                          <a:rPr lang="en-US" altLang="zh-CN" sz="2600" i="1">
                            <a:latin typeface="Cambria Math"/>
                          </a:rPr>
                          <m:t>𝑑𝑜𝑐𝑢𝑚𝑒𝑛𝑡𝑠</m:t>
                        </m:r>
                        <m:r>
                          <a:rPr lang="en-US" altLang="zh-CN" sz="2600" i="1">
                            <a:latin typeface="Cambria Math"/>
                          </a:rPr>
                          <m:t> </m:t>
                        </m:r>
                        <m:r>
                          <a:rPr lang="en-US" altLang="zh-CN" sz="2600" i="1">
                            <a:latin typeface="Cambria Math"/>
                          </a:rPr>
                          <m:t>𝑜𝑓</m:t>
                        </m:r>
                        <m:r>
                          <a:rPr lang="en-US" altLang="zh-CN" sz="2600" i="1">
                            <a:latin typeface="Cambria Math"/>
                          </a:rPr>
                          <m:t> </m:t>
                        </m:r>
                        <m:r>
                          <a:rPr lang="en-US" altLang="zh-CN" sz="2600" i="1">
                            <a:latin typeface="Cambria Math"/>
                          </a:rPr>
                          <m:t>𝑐𝑎𝑡</m:t>
                        </m:r>
                        <m:r>
                          <a:rPr lang="en-US" altLang="zh-CN" sz="2600" i="1">
                            <a:latin typeface="Cambria Math"/>
                          </a:rPr>
                          <m:t>)</m:t>
                        </m:r>
                      </m:num>
                      <m:den>
                        <m:r>
                          <a:rPr lang="en-US" altLang="zh-CN" sz="2600" i="1">
                            <a:latin typeface="Cambria Math"/>
                          </a:rPr>
                          <m:t>𝑡</m:t>
                        </m:r>
                        <m:r>
                          <a:rPr lang="en-US" altLang="zh-CN" sz="2600" b="0" i="1" smtClean="0">
                            <a:latin typeface="Cambria Math"/>
                          </a:rPr>
                          <m:t>𝑜𝑡𝑎𝑙</m:t>
                        </m:r>
                        <m:r>
                          <a:rPr lang="en-US" altLang="zh-CN" sz="2600" i="1">
                            <a:latin typeface="Cambria Math"/>
                          </a:rPr>
                          <m:t>(</m:t>
                        </m:r>
                        <m:r>
                          <a:rPr lang="en-US" altLang="zh-CN" sz="2600" i="1">
                            <a:latin typeface="Cambria Math"/>
                          </a:rPr>
                          <m:t>𝑎𝑙𝑙</m:t>
                        </m:r>
                        <m:r>
                          <a:rPr lang="en-US" altLang="zh-CN" sz="2600" i="1">
                            <a:latin typeface="Cambria Math"/>
                          </a:rPr>
                          <m:t> </m:t>
                        </m:r>
                        <m:r>
                          <a:rPr lang="en-US" altLang="zh-CN" sz="2600" i="1">
                            <a:latin typeface="Cambria Math"/>
                          </a:rPr>
                          <m:t>𝑑𝑜𝑐𝑢𝑚𝑒𝑛𝑡𝑠</m:t>
                        </m:r>
                        <m:r>
                          <a:rPr lang="en-US" altLang="zh-CN" sz="2600" i="1">
                            <a:latin typeface="Cambria Math"/>
                          </a:rPr>
                          <m:t> </m:t>
                        </m:r>
                        <m:r>
                          <a:rPr lang="en-US" altLang="zh-CN" sz="2600" i="1">
                            <a:latin typeface="Cambria Math"/>
                          </a:rPr>
                          <m:t>𝑜𝑓</m:t>
                        </m:r>
                        <m:r>
                          <a:rPr lang="en-US" altLang="zh-CN" sz="2600" i="1">
                            <a:latin typeface="Cambria Math"/>
                          </a:rPr>
                          <m:t> </m:t>
                        </m:r>
                        <m:r>
                          <a:rPr lang="en-US" altLang="zh-CN" sz="2600" i="1">
                            <a:latin typeface="Cambria Math"/>
                          </a:rPr>
                          <m:t>𝑐𝑎𝑡</m:t>
                        </m:r>
                        <m:r>
                          <a:rPr lang="en-US" altLang="zh-CN" sz="2600" i="1">
                            <a:latin typeface="Cambria Math"/>
                          </a:rPr>
                          <m:t>)</m:t>
                        </m:r>
                      </m:den>
                    </m:f>
                  </m:oMath>
                </a14:m>
                <a:endParaRPr lang="en-US" altLang="zh-CN" sz="2600" i="1" dirty="0" smtClean="0"/>
              </a:p>
              <a:p>
                <a14:m>
                  <m:oMath xmlns:m="http://schemas.openxmlformats.org/officeDocument/2006/math">
                    <m:r>
                      <a:rPr lang="en-US" altLang="zh-CN" sz="2600" i="1">
                        <a:latin typeface="Cambria Math"/>
                      </a:rPr>
                      <m:t>𝑃</m:t>
                    </m:r>
                    <m:d>
                      <m:dPr>
                        <m:ctrlPr>
                          <a:rPr lang="zh-CN" altLang="zh-CN" sz="2600" i="1">
                            <a:latin typeface="Cambria Math"/>
                          </a:rPr>
                        </m:ctrlPr>
                      </m:dPr>
                      <m:e>
                        <m:r>
                          <a:rPr lang="en-US" altLang="zh-CN" sz="2600" i="1">
                            <a:latin typeface="Cambria Math"/>
                          </a:rPr>
                          <m:t>𝑤</m:t>
                        </m:r>
                        <m:r>
                          <a:rPr lang="en-US" altLang="zh-CN" sz="2600" b="0" i="1" smtClean="0">
                            <a:latin typeface="Cambria Math"/>
                          </a:rPr>
                          <m:t>𝑜𝑟𝑑</m:t>
                        </m:r>
                        <m:r>
                          <a:rPr lang="en-US" altLang="zh-CN" sz="2600" i="1">
                            <a:latin typeface="Cambria Math"/>
                          </a:rPr>
                          <m:t>|</m:t>
                        </m:r>
                        <m:r>
                          <a:rPr lang="en-US" altLang="zh-CN" sz="2600" i="1">
                            <a:latin typeface="Cambria Math"/>
                          </a:rPr>
                          <m:t>𝑐𝑎𝑡𝑒𝑔𝑜𝑟𝑦</m:t>
                        </m:r>
                      </m:e>
                    </m:d>
                    <m:r>
                      <a:rPr lang="en-US" altLang="zh-CN" sz="2600" i="1">
                        <a:latin typeface="Cambria Math"/>
                      </a:rPr>
                      <m:t>=</m:t>
                    </m:r>
                    <m:f>
                      <m:fPr>
                        <m:ctrlPr>
                          <a:rPr lang="zh-CN" altLang="zh-CN" sz="2600" i="1">
                            <a:latin typeface="Cambria Math"/>
                          </a:rPr>
                        </m:ctrlPr>
                      </m:fPr>
                      <m:num>
                        <m:r>
                          <a:rPr lang="en-US" altLang="zh-CN" sz="2600" i="1">
                            <a:latin typeface="Cambria Math"/>
                          </a:rPr>
                          <m:t>𝑡𝑜𝑡𝑎𝑙</m:t>
                        </m:r>
                        <m:d>
                          <m:dPr>
                            <m:ctrlPr>
                              <a:rPr lang="zh-CN" altLang="zh-CN" sz="2600" i="1">
                                <a:latin typeface="Cambria Math"/>
                              </a:rPr>
                            </m:ctrlPr>
                          </m:dPr>
                          <m:e>
                            <m:r>
                              <a:rPr lang="en-US" altLang="zh-CN" sz="2600" i="1" smtClean="0">
                                <a:solidFill>
                                  <a:srgbClr val="FF0000"/>
                                </a:solidFill>
                                <a:latin typeface="Cambria Math"/>
                              </a:rPr>
                              <m:t>𝑤</m:t>
                            </m:r>
                            <m:r>
                              <a:rPr lang="en-US" altLang="zh-CN" sz="2600" b="0" i="1" smtClean="0">
                                <a:solidFill>
                                  <a:srgbClr val="FF0000"/>
                                </a:solidFill>
                                <a:latin typeface="Cambria Math"/>
                              </a:rPr>
                              <m:t>𝑜𝑟𝑑𝑠</m:t>
                            </m:r>
                            <m:r>
                              <a:rPr lang="en-US" altLang="zh-CN" sz="2600" i="1">
                                <a:solidFill>
                                  <a:srgbClr val="FF0000"/>
                                </a:solidFill>
                                <a:latin typeface="Cambria Math"/>
                              </a:rPr>
                              <m:t> </m:t>
                            </m:r>
                            <m:r>
                              <a:rPr lang="en-US" altLang="zh-CN" sz="2600" i="1">
                                <a:solidFill>
                                  <a:srgbClr val="FF0000"/>
                                </a:solidFill>
                                <a:latin typeface="Cambria Math"/>
                              </a:rPr>
                              <m:t>𝑖𝑛</m:t>
                            </m:r>
                            <m:r>
                              <a:rPr lang="en-US" altLang="zh-CN" sz="2600" i="1">
                                <a:solidFill>
                                  <a:srgbClr val="FF0000"/>
                                </a:solidFill>
                                <a:latin typeface="Cambria Math"/>
                              </a:rPr>
                              <m:t> </m:t>
                            </m:r>
                            <m:r>
                              <a:rPr lang="en-US" altLang="zh-CN" sz="2600" i="1">
                                <a:solidFill>
                                  <a:srgbClr val="FF0000"/>
                                </a:solidFill>
                                <a:latin typeface="Cambria Math"/>
                              </a:rPr>
                              <m:t>𝑡h𝑖𝑠</m:t>
                            </m:r>
                            <m:r>
                              <a:rPr lang="en-US" altLang="zh-CN" sz="2600" i="1">
                                <a:solidFill>
                                  <a:srgbClr val="FF0000"/>
                                </a:solidFill>
                                <a:latin typeface="Cambria Math"/>
                              </a:rPr>
                              <m:t> </m:t>
                            </m:r>
                            <m:r>
                              <a:rPr lang="en-US" altLang="zh-CN" sz="2600" i="1">
                                <a:solidFill>
                                  <a:srgbClr val="FF0000"/>
                                </a:solidFill>
                                <a:latin typeface="Cambria Math"/>
                              </a:rPr>
                              <m:t>𝑐𝑎𝑡𝑒𝑔𝑜𝑟𝑦</m:t>
                            </m:r>
                          </m:e>
                        </m:d>
                      </m:num>
                      <m:den>
                        <m:r>
                          <a:rPr lang="en-US" altLang="zh-CN" sz="2600" i="1">
                            <a:latin typeface="Cambria Math"/>
                          </a:rPr>
                          <m:t>𝑡𝑜𝑡𝑎𝑙</m:t>
                        </m:r>
                        <m:r>
                          <a:rPr lang="en-US" altLang="zh-CN" sz="2600" i="1">
                            <a:latin typeface="Cambria Math"/>
                          </a:rPr>
                          <m:t>(</m:t>
                        </m:r>
                        <m:r>
                          <a:rPr lang="en-US" altLang="zh-CN" sz="2600" i="1" smtClean="0">
                            <a:solidFill>
                              <a:srgbClr val="FF0000"/>
                            </a:solidFill>
                            <a:latin typeface="Cambria Math"/>
                          </a:rPr>
                          <m:t>𝑤</m:t>
                        </m:r>
                        <m:r>
                          <a:rPr lang="en-US" altLang="zh-CN" sz="2600" b="0" i="1" smtClean="0">
                            <a:solidFill>
                              <a:srgbClr val="FF0000"/>
                            </a:solidFill>
                            <a:latin typeface="Cambria Math"/>
                          </a:rPr>
                          <m:t>𝑜𝑟𝑑𝑠</m:t>
                        </m:r>
                        <m:r>
                          <a:rPr lang="en-US" altLang="zh-CN" sz="2600" i="1">
                            <a:solidFill>
                              <a:srgbClr val="FF0000"/>
                            </a:solidFill>
                            <a:latin typeface="Cambria Math"/>
                          </a:rPr>
                          <m:t> </m:t>
                        </m:r>
                        <m:r>
                          <a:rPr lang="en-US" altLang="zh-CN" sz="2600" i="1">
                            <a:solidFill>
                              <a:srgbClr val="FF0000"/>
                            </a:solidFill>
                            <a:latin typeface="Cambria Math"/>
                          </a:rPr>
                          <m:t>𝑖𝑛</m:t>
                        </m:r>
                        <m:r>
                          <a:rPr lang="en-US" altLang="zh-CN" sz="2600" i="1">
                            <a:solidFill>
                              <a:srgbClr val="FF0000"/>
                            </a:solidFill>
                            <a:latin typeface="Cambria Math"/>
                          </a:rPr>
                          <m:t> </m:t>
                        </m:r>
                        <m:r>
                          <a:rPr lang="en-US" altLang="zh-CN" sz="2600" i="1">
                            <a:solidFill>
                              <a:srgbClr val="FF0000"/>
                            </a:solidFill>
                            <a:latin typeface="Cambria Math"/>
                          </a:rPr>
                          <m:t>𝑎𝑙𝑙</m:t>
                        </m:r>
                        <m:r>
                          <a:rPr lang="en-US" altLang="zh-CN" sz="2600" i="1">
                            <a:solidFill>
                              <a:srgbClr val="FF0000"/>
                            </a:solidFill>
                            <a:latin typeface="Cambria Math"/>
                          </a:rPr>
                          <m:t> </m:t>
                        </m:r>
                        <m:r>
                          <a:rPr lang="en-US" altLang="zh-CN" sz="2600" i="1">
                            <a:solidFill>
                              <a:srgbClr val="FF0000"/>
                            </a:solidFill>
                            <a:latin typeface="Cambria Math"/>
                          </a:rPr>
                          <m:t>𝑐𝑎𝑡𝑒𝑔𝑜𝑟𝑦</m:t>
                        </m:r>
                        <m:r>
                          <a:rPr lang="en-US" altLang="zh-CN" sz="2600" i="1">
                            <a:latin typeface="Cambria Math"/>
                          </a:rPr>
                          <m:t>)</m:t>
                        </m:r>
                      </m:den>
                    </m:f>
                  </m:oMath>
                </a14:m>
                <a:r>
                  <a:rPr lang="en-US" altLang="zh-CN" sz="2600" i="1" dirty="0"/>
                  <a:t> </a:t>
                </a:r>
                <a:endParaRPr lang="en-US" altLang="zh-CN" sz="2600" i="1" dirty="0" smtClean="0"/>
              </a:p>
              <a:p>
                <a:endParaRPr lang="zh-CN" altLang="en-US" i="1" dirty="0"/>
              </a:p>
            </p:txBody>
          </p:sp>
        </mc:Choice>
        <mc:Fallback xmlns="">
          <p:sp>
            <p:nvSpPr>
              <p:cNvPr id="8" name="Content Placeholder 7"/>
              <p:cNvSpPr>
                <a:spLocks noGrp="1" noRot="1" noChangeAspect="1" noMove="1" noResize="1" noEditPoints="1" noAdjustHandles="1" noChangeArrowheads="1" noChangeShapeType="1" noTextEdit="1"/>
              </p:cNvSpPr>
              <p:nvPr>
                <p:ph idx="1"/>
              </p:nvPr>
            </p:nvSpPr>
            <p:spPr>
              <a:xfrm>
                <a:off x="457200" y="1981200"/>
                <a:ext cx="8001000" cy="4144963"/>
              </a:xfrm>
              <a:blipFill rotWithShape="1">
                <a:blip r:embed="rId3"/>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8159643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66800"/>
            <a:ext cx="2438400" cy="914400"/>
          </a:xfrm>
        </p:spPr>
        <p:txBody>
          <a:bodyPr>
            <a:normAutofit/>
          </a:bodyPr>
          <a:lstStyle/>
          <a:p>
            <a:pPr algn="l"/>
            <a:r>
              <a:rPr lang="zh-CN" altLang="en-US" sz="3200" dirty="0" smtClean="0">
                <a:latin typeface="黑体" panose="02010609060101010101" pitchFamily="49" charset="-122"/>
                <a:ea typeface="黑体" panose="02010609060101010101" pitchFamily="49" charset="-122"/>
              </a:rPr>
              <a:t>测试情况</a:t>
            </a:r>
            <a:endParaRPr lang="zh-CN" altLang="en-US" sz="3200" dirty="0">
              <a:latin typeface="黑体" panose="02010609060101010101" pitchFamily="49" charset="-122"/>
              <a:ea typeface="黑体" panose="02010609060101010101" pitchFamily="49" charset="-122"/>
            </a:endParaRPr>
          </a:p>
        </p:txBody>
      </p:sp>
      <p:sp>
        <p:nvSpPr>
          <p:cNvPr id="4" name="Rectangle 19"/>
          <p:cNvSpPr>
            <a:spLocks noChangeArrowheads="1"/>
          </p:cNvSpPr>
          <p:nvPr/>
        </p:nvSpPr>
        <p:spPr bwMode="auto">
          <a:xfrm>
            <a:off x="0" y="6629400"/>
            <a:ext cx="9144000" cy="228600"/>
          </a:xfrm>
          <a:prstGeom prst="rect">
            <a:avLst/>
          </a:prstGeom>
          <a:solidFill>
            <a:srgbClr val="0E03E7"/>
          </a:solidFill>
          <a:ln w="9525">
            <a:solidFill>
              <a:schemeClr val="tx1"/>
            </a:solidFill>
            <a:miter lim="800000"/>
            <a:headEnd/>
            <a:tailEnd/>
          </a:ln>
          <a:effectLst/>
        </p:spPr>
        <p:txBody>
          <a:bodyPr wrap="none" anchor="ctr"/>
          <a:lstStyle/>
          <a:p>
            <a:endParaRPr lang="zh-CN" altLang="en-US"/>
          </a:p>
        </p:txBody>
      </p:sp>
      <p:pic>
        <p:nvPicPr>
          <p:cNvPr id="5" name="Picture 18" descr="C:\Documents and Settings\Administrator\桌面\logo_small.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93663"/>
            <a:ext cx="3124200" cy="820737"/>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a14="http://schemas.microsoft.com/office/drawing/2010/main" Requires="a14">
          <p:sp>
            <p:nvSpPr>
              <p:cNvPr id="6" name="Content Placeholder 2"/>
              <p:cNvSpPr txBox="1">
                <a:spLocks/>
              </p:cNvSpPr>
              <p:nvPr/>
            </p:nvSpPr>
            <p:spPr>
              <a:xfrm>
                <a:off x="152400" y="1981200"/>
                <a:ext cx="8991600" cy="35814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altLang="zh-CN" sz="1000" dirty="0" smtClean="0"/>
                  <a:t>FEATURES	ALL	SPAM	GOOD	</a:t>
                </a:r>
                <a14:m>
                  <m:oMath xmlns:m="http://schemas.openxmlformats.org/officeDocument/2006/math">
                    <m:r>
                      <m:rPr>
                        <m:sty m:val="p"/>
                      </m:rPr>
                      <a:rPr lang="en-US" altLang="zh-CN" sz="1000" smtClean="0">
                        <a:latin typeface="Cambria Math"/>
                      </a:rPr>
                      <m:t>b</m:t>
                    </m:r>
                    <m:r>
                      <a:rPr lang="en-US" altLang="zh-CN" sz="1000" i="1">
                        <a:latin typeface="Cambria Math"/>
                      </a:rPr>
                      <m:t>(</m:t>
                    </m:r>
                    <m:r>
                      <a:rPr lang="en-US" altLang="zh-CN" sz="1000" i="1">
                        <a:latin typeface="Cambria Math"/>
                      </a:rPr>
                      <m:t>𝑆𝑝𝑎𝑚</m:t>
                    </m:r>
                    <m:r>
                      <a:rPr lang="en-US" altLang="zh-CN" sz="1000" i="1">
                        <a:latin typeface="Cambria Math"/>
                      </a:rPr>
                      <m:t>)</m:t>
                    </m:r>
                  </m:oMath>
                </a14:m>
                <a:r>
                  <a:rPr lang="en-US" altLang="zh-CN" sz="1000" dirty="0"/>
                  <a:t>	</a:t>
                </a:r>
                <a14:m>
                  <m:oMath xmlns:m="http://schemas.openxmlformats.org/officeDocument/2006/math">
                    <m:r>
                      <m:rPr>
                        <m:sty m:val="p"/>
                      </m:rPr>
                      <a:rPr lang="en-US" altLang="zh-CN" sz="1000" smtClean="0">
                        <a:latin typeface="Cambria Math"/>
                      </a:rPr>
                      <m:t>b</m:t>
                    </m:r>
                    <m:r>
                      <a:rPr lang="en-US" altLang="zh-CN" sz="1000" i="1">
                        <a:latin typeface="Cambria Math"/>
                      </a:rPr>
                      <m:t>(</m:t>
                    </m:r>
                    <m:r>
                      <a:rPr lang="en-US" altLang="zh-CN" sz="1000" i="1">
                        <a:latin typeface="Cambria Math"/>
                      </a:rPr>
                      <m:t>𝐺𝑜𝑜𝑑</m:t>
                    </m:r>
                    <m:r>
                      <a:rPr lang="en-US" altLang="zh-CN" sz="1000" i="1">
                        <a:latin typeface="Cambria Math"/>
                      </a:rPr>
                      <m:t>)</m:t>
                    </m:r>
                  </m:oMath>
                </a14:m>
                <a:r>
                  <a:rPr lang="en-US" altLang="zh-CN" sz="1000" dirty="0"/>
                  <a:t>	</a:t>
                </a:r>
                <a14:m>
                  <m:oMath xmlns:m="http://schemas.openxmlformats.org/officeDocument/2006/math">
                    <m:r>
                      <m:rPr>
                        <m:sty m:val="p"/>
                      </m:rPr>
                      <a:rPr lang="en-US" altLang="zh-CN" sz="1000" smtClean="0">
                        <a:latin typeface="Cambria Math"/>
                      </a:rPr>
                      <m:t>f</m:t>
                    </m:r>
                    <m:r>
                      <a:rPr lang="en-US" altLang="zh-CN" sz="1000" i="1">
                        <a:latin typeface="Cambria Math"/>
                      </a:rPr>
                      <m:t>(</m:t>
                    </m:r>
                    <m:r>
                      <a:rPr lang="en-US" altLang="zh-CN" sz="1000" i="1">
                        <a:latin typeface="Cambria Math"/>
                      </a:rPr>
                      <m:t>𝑆𝑝𝑎𝑚</m:t>
                    </m:r>
                    <m:r>
                      <a:rPr lang="en-US" altLang="zh-CN" sz="1000" i="1">
                        <a:latin typeface="Cambria Math"/>
                      </a:rPr>
                      <m:t>)</m:t>
                    </m:r>
                  </m:oMath>
                </a14:m>
                <a:r>
                  <a:rPr lang="en-US" altLang="zh-CN" sz="1000" dirty="0" smtClean="0"/>
                  <a:t>	</a:t>
                </a:r>
                <a14:m>
                  <m:oMath xmlns:m="http://schemas.openxmlformats.org/officeDocument/2006/math">
                    <m:r>
                      <m:rPr>
                        <m:sty m:val="p"/>
                      </m:rPr>
                      <a:rPr lang="en-US" altLang="zh-CN" sz="1000" dirty="0" smtClean="0">
                        <a:latin typeface="Cambria Math"/>
                      </a:rPr>
                      <m:t>f</m:t>
                    </m:r>
                    <m:r>
                      <a:rPr lang="en-US" altLang="zh-CN" sz="1000" i="1">
                        <a:latin typeface="Cambria Math"/>
                      </a:rPr>
                      <m:t>(</m:t>
                    </m:r>
                    <m:r>
                      <a:rPr lang="en-US" altLang="zh-CN" sz="1000" i="1">
                        <a:latin typeface="Cambria Math"/>
                      </a:rPr>
                      <m:t>𝐺𝑜𝑜𝑑</m:t>
                    </m:r>
                    <m:r>
                      <a:rPr lang="en-US" altLang="zh-CN" sz="1000" i="1">
                        <a:latin typeface="Cambria Math"/>
                      </a:rPr>
                      <m:t>)</m:t>
                    </m:r>
                  </m:oMath>
                </a14:m>
                <a:r>
                  <a:rPr lang="en-US" altLang="zh-CN" sz="1000" dirty="0" smtClean="0"/>
                  <a:t>	</a:t>
                </a:r>
                <a14:m>
                  <m:oMath xmlns:m="http://schemas.openxmlformats.org/officeDocument/2006/math">
                    <m:r>
                      <m:rPr>
                        <m:sty m:val="p"/>
                      </m:rPr>
                      <a:rPr lang="en-US" altLang="zh-CN" sz="1000" b="0" i="0" smtClean="0">
                        <a:latin typeface="Cambria Math"/>
                      </a:rPr>
                      <m:t>r</m:t>
                    </m:r>
                    <m:r>
                      <a:rPr lang="en-US" altLang="zh-CN" sz="1000" i="1">
                        <a:latin typeface="Cambria Math"/>
                      </a:rPr>
                      <m:t>(</m:t>
                    </m:r>
                    <m:r>
                      <a:rPr lang="en-US" altLang="zh-CN" sz="1000" i="1">
                        <a:latin typeface="Cambria Math"/>
                      </a:rPr>
                      <m:t>𝑆𝑝𝑎𝑚</m:t>
                    </m:r>
                    <m:r>
                      <a:rPr lang="en-US" altLang="zh-CN" sz="1000" i="1">
                        <a:latin typeface="Cambria Math"/>
                      </a:rPr>
                      <m:t>)</m:t>
                    </m:r>
                  </m:oMath>
                </a14:m>
                <a:r>
                  <a:rPr lang="en-US" altLang="zh-CN" sz="1000" dirty="0" smtClean="0"/>
                  <a:t>	</a:t>
                </a:r>
                <a14:m>
                  <m:oMath xmlns:m="http://schemas.openxmlformats.org/officeDocument/2006/math">
                    <m:r>
                      <m:rPr>
                        <m:sty m:val="p"/>
                      </m:rPr>
                      <a:rPr lang="en-US" altLang="zh-CN" sz="1000" b="0" i="0" smtClean="0">
                        <a:latin typeface="Cambria Math"/>
                      </a:rPr>
                      <m:t>r</m:t>
                    </m:r>
                    <m:r>
                      <a:rPr lang="en-US" altLang="zh-CN" sz="1000" i="1">
                        <a:latin typeface="Cambria Math"/>
                      </a:rPr>
                      <m:t>(</m:t>
                    </m:r>
                    <m:r>
                      <a:rPr lang="en-US" altLang="zh-CN" sz="1000" i="1" smtClean="0">
                        <a:latin typeface="Cambria Math"/>
                      </a:rPr>
                      <m:t>𝐺𝑜𝑜𝑑</m:t>
                    </m:r>
                    <m:r>
                      <a:rPr lang="en-US" altLang="zh-CN" sz="1000" i="1">
                        <a:latin typeface="Cambria Math"/>
                      </a:rPr>
                      <m:t>)</m:t>
                    </m:r>
                  </m:oMath>
                </a14:m>
                <a:endParaRPr lang="en-US" altLang="zh-CN" sz="1000" dirty="0"/>
              </a:p>
              <a:p>
                <a:pPr marL="0" indent="0">
                  <a:buNone/>
                </a:pPr>
                <a:r>
                  <a:rPr lang="zh-CN" altLang="zh-CN" sz="1000" dirty="0"/>
                  <a:t>秘笈</a:t>
                </a:r>
                <a:r>
                  <a:rPr lang="en-US" altLang="zh-CN" sz="1000" dirty="0"/>
                  <a:t>	1	1	0	50.00%	25.00%	75.00%	25.00%	75.00%	25.00%</a:t>
                </a:r>
                <a:endParaRPr lang="zh-CN" altLang="zh-CN" sz="1000" dirty="0"/>
              </a:p>
              <a:p>
                <a:pPr marL="0" indent="0">
                  <a:buNone/>
                </a:pPr>
                <a:r>
                  <a:rPr lang="zh-CN" altLang="zh-CN" sz="1000" dirty="0"/>
                  <a:t>女装</a:t>
                </a:r>
                <a:r>
                  <a:rPr lang="en-US" altLang="zh-CN" sz="1000" dirty="0"/>
                  <a:t>	1	1	0	50.00%	25.00%	75.00%	25.00%	75.00%	25.00%</a:t>
                </a:r>
                <a:endParaRPr lang="zh-CN" altLang="zh-CN" sz="1000" dirty="0"/>
              </a:p>
              <a:p>
                <a:pPr marL="0" indent="0">
                  <a:buNone/>
                </a:pPr>
                <a:r>
                  <a:rPr lang="zh-CN" altLang="zh-CN" sz="1000" dirty="0"/>
                  <a:t>限时</a:t>
                </a:r>
                <a:r>
                  <a:rPr lang="en-US" altLang="zh-CN" sz="1000" dirty="0"/>
                  <a:t>	1	1	0	50.00%	25.00%	75.00%	25.00%	75.00%	25.00%</a:t>
                </a:r>
                <a:endParaRPr lang="zh-CN" altLang="zh-CN" sz="1000" dirty="0"/>
              </a:p>
              <a:p>
                <a:pPr marL="0" indent="0">
                  <a:buNone/>
                </a:pPr>
                <a:r>
                  <a:rPr lang="zh-CN" altLang="zh-CN" sz="1000" dirty="0"/>
                  <a:t>赚钱</a:t>
                </a:r>
                <a:r>
                  <a:rPr lang="en-US" altLang="zh-CN" sz="1000" dirty="0"/>
                  <a:t>	1	1	0	50.00%	25.00%	75.00%	25.00%	75.00%	25.00%</a:t>
                </a:r>
                <a:endParaRPr lang="zh-CN" altLang="zh-CN" sz="1000" dirty="0"/>
              </a:p>
              <a:p>
                <a:pPr marL="0" indent="0">
                  <a:buNone/>
                </a:pPr>
                <a:r>
                  <a:rPr lang="zh-CN" altLang="zh-CN" sz="1000" dirty="0"/>
                  <a:t>清新</a:t>
                </a:r>
                <a:r>
                  <a:rPr lang="en-US" altLang="zh-CN" sz="1000" dirty="0"/>
                  <a:t>	1	1	0	50.00%	25.00%	75.00%	25.00%	75.00%	25.00%</a:t>
                </a:r>
                <a:endParaRPr lang="zh-CN" altLang="zh-CN" sz="1000" dirty="0"/>
              </a:p>
              <a:p>
                <a:pPr marL="0" indent="0">
                  <a:buNone/>
                </a:pPr>
                <a:r>
                  <a:rPr lang="zh-CN" altLang="zh-CN" sz="1000" dirty="0"/>
                  <a:t>淘宝</a:t>
                </a:r>
                <a:r>
                  <a:rPr lang="en-US" altLang="zh-CN" sz="1000" dirty="0"/>
                  <a:t>	1	1	0	50.00%	25.00%	75.00%	25.00%	75.00%	25.00</a:t>
                </a:r>
                <a:r>
                  <a:rPr lang="en-US" altLang="zh-CN" sz="1000" dirty="0" smtClean="0"/>
                  <a:t>%</a:t>
                </a:r>
              </a:p>
              <a:p>
                <a:pPr marL="0" indent="0">
                  <a:buNone/>
                </a:pPr>
                <a:r>
                  <a:rPr lang="zh-CN" altLang="en-US" sz="1000" dirty="0" smtClean="0"/>
                  <a:t>的</a:t>
                </a:r>
                <a:r>
                  <a:rPr lang="en-US" altLang="zh-CN" sz="1000" dirty="0"/>
                  <a:t>	3	1	2	50.00%	62.50%	44.64%	55.36%	37.50%	62.50</a:t>
                </a:r>
                <a:r>
                  <a:rPr lang="en-US" altLang="zh-CN" sz="1000" dirty="0" smtClean="0"/>
                  <a:t>%</a:t>
                </a:r>
                <a:endParaRPr lang="zh-CN" altLang="zh-CN" sz="1000" dirty="0"/>
              </a:p>
              <a:p>
                <a:pPr marL="0" indent="0">
                  <a:buNone/>
                </a:pPr>
                <a:r>
                  <a:rPr lang="zh-CN" altLang="zh-CN" sz="1000" dirty="0" smtClean="0"/>
                  <a:t>精</a:t>
                </a:r>
                <a:r>
                  <a:rPr lang="zh-CN" altLang="zh-CN" sz="1000" dirty="0"/>
                  <a:t>致</a:t>
                </a:r>
                <a:r>
                  <a:rPr lang="en-US" altLang="zh-CN" sz="1000" dirty="0"/>
                  <a:t>	1	1	0	50.00%	25.00%	75.00%	25.00%	75.00%	25.00%</a:t>
                </a:r>
                <a:endParaRPr lang="zh-CN" altLang="zh-CN" sz="1000" dirty="0"/>
              </a:p>
              <a:p>
                <a:pPr marL="0" indent="0">
                  <a:buNone/>
                </a:pPr>
                <a:r>
                  <a:rPr lang="zh-CN" altLang="zh-CN" sz="1000" dirty="0"/>
                  <a:t>点击</a:t>
                </a:r>
                <a:r>
                  <a:rPr lang="en-US" altLang="zh-CN" sz="1000" dirty="0"/>
                  <a:t>	1	1	0	50.00%	25.00%	75.00%	25.00%	75.00%	25.00%</a:t>
                </a:r>
                <a:endParaRPr lang="zh-CN" altLang="zh-CN" sz="1000" dirty="0"/>
              </a:p>
              <a:p>
                <a:pPr marL="0" indent="0">
                  <a:buNone/>
                </a:pPr>
                <a:r>
                  <a:rPr lang="zh-CN" altLang="zh-CN" sz="1000" dirty="0"/>
                  <a:t>明星</a:t>
                </a:r>
                <a:r>
                  <a:rPr lang="en-US" altLang="zh-CN" sz="1000" dirty="0"/>
                  <a:t>	1	0	1	25.00%	41.67%	25.00%	75.00%	25.00%	75.00%</a:t>
                </a:r>
                <a:endParaRPr lang="zh-CN" altLang="zh-CN" sz="1000" dirty="0"/>
              </a:p>
              <a:p>
                <a:pPr marL="0" indent="0">
                  <a:buNone/>
                </a:pPr>
                <a:r>
                  <a:rPr lang="zh-CN" altLang="zh-CN" sz="1000" dirty="0"/>
                  <a:t>淡水</a:t>
                </a:r>
                <a:r>
                  <a:rPr lang="en-US" altLang="zh-CN" sz="1000" dirty="0"/>
                  <a:t>	1	0	1	25.00%	41.67%	25.00%	75.00%	25.00%	75.00%</a:t>
                </a:r>
                <a:endParaRPr lang="zh-CN" altLang="zh-CN" sz="1000" dirty="0"/>
              </a:p>
              <a:p>
                <a:pPr marL="0" indent="0">
                  <a:buNone/>
                </a:pPr>
                <a:r>
                  <a:rPr lang="zh-CN" altLang="zh-CN" sz="1000" dirty="0"/>
                  <a:t>资源</a:t>
                </a:r>
                <a:r>
                  <a:rPr lang="en-US" altLang="zh-CN" sz="1000" dirty="0"/>
                  <a:t>	1	0	1	25.00%	41.67%	25.00%	75.00%	25.00%	75.00%</a:t>
                </a:r>
                <a:endParaRPr lang="zh-CN" altLang="zh-CN" sz="1000" dirty="0"/>
              </a:p>
              <a:p>
                <a:pPr marL="0" indent="0">
                  <a:buNone/>
                </a:pPr>
                <a:r>
                  <a:rPr lang="zh-CN" altLang="zh-CN" sz="1000" dirty="0"/>
                  <a:t>动物</a:t>
                </a:r>
                <a:r>
                  <a:rPr lang="en-US" altLang="zh-CN" sz="1000" dirty="0"/>
                  <a:t>	1	0	1	25.00%	41.67%	25.00%	75.00%	25.00%	75.00%</a:t>
                </a:r>
                <a:endParaRPr lang="zh-CN" altLang="zh-CN" sz="1000" dirty="0"/>
              </a:p>
              <a:p>
                <a:pPr marL="0" indent="0">
                  <a:buNone/>
                </a:pPr>
                <a:r>
                  <a:rPr lang="zh-CN" altLang="zh-CN" sz="1000" dirty="0"/>
                  <a:t>嗷</a:t>
                </a:r>
                <a:r>
                  <a:rPr lang="en-US" altLang="zh-CN" sz="1000" dirty="0"/>
                  <a:t>	</a:t>
                </a:r>
                <a:r>
                  <a:rPr lang="en-US" altLang="zh-CN" sz="1000" dirty="0" smtClean="0"/>
                  <a:t>2</a:t>
                </a:r>
                <a:r>
                  <a:rPr lang="en-US" altLang="zh-CN" sz="1000" dirty="0"/>
                  <a:t>	0	2	16.67%	61.11%	16.67%	83.33%	16.67%	83.33%</a:t>
                </a:r>
                <a:endParaRPr lang="zh-CN" altLang="zh-CN" sz="1000" dirty="0"/>
              </a:p>
              <a:p>
                <a:pPr marL="0" indent="0">
                  <a:buNone/>
                </a:pPr>
                <a:r>
                  <a:rPr lang="zh-CN" altLang="zh-CN" sz="1000" dirty="0"/>
                  <a:t>篱笆</a:t>
                </a:r>
                <a:r>
                  <a:rPr lang="en-US" altLang="zh-CN" sz="1000" dirty="0"/>
                  <a:t>	1	0	1	25.00%	41.67%	25.00%	75.00%	25.00%	75.00%</a:t>
                </a:r>
                <a:endParaRPr lang="zh-CN" altLang="zh-CN" sz="1000" dirty="0"/>
              </a:p>
              <a:p>
                <a:pPr marL="0" indent="0">
                  <a:buNone/>
                </a:pPr>
                <a:r>
                  <a:rPr lang="zh-CN" altLang="zh-CN" sz="1000" dirty="0"/>
                  <a:t>棕色</a:t>
                </a:r>
                <a:r>
                  <a:rPr lang="en-US" altLang="zh-CN" sz="1000" dirty="0"/>
                  <a:t>	1	0	1	25.00%	41.67%	25.00%	75.00%	25.00%	75.00%</a:t>
                </a:r>
                <a:endParaRPr lang="zh-CN" altLang="zh-CN" sz="1000" dirty="0"/>
              </a:p>
              <a:p>
                <a:pPr marL="0" indent="0">
                  <a:buNone/>
                </a:pPr>
                <a:r>
                  <a:rPr lang="zh-CN" altLang="zh-CN" sz="1000" dirty="0"/>
                  <a:t>浣熊</a:t>
                </a:r>
                <a:r>
                  <a:rPr lang="en-US" altLang="zh-CN" sz="1000" dirty="0"/>
                  <a:t>	1	0	1	25.00%	41.67%	25.00%	75.00%	25.00%	75.00%</a:t>
                </a:r>
                <a:endParaRPr lang="zh-CN" altLang="zh-CN" sz="1000" dirty="0"/>
              </a:p>
              <a:p>
                <a:pPr marL="0" indent="0">
                  <a:buFont typeface="Arial" pitchFamily="34" charset="0"/>
                  <a:buNone/>
                </a:pPr>
                <a:r>
                  <a:rPr lang="en-US" altLang="zh-CN" sz="800" dirty="0" smtClean="0"/>
                  <a:t>……………………</a:t>
                </a:r>
              </a:p>
            </p:txBody>
          </p:sp>
        </mc:Choice>
        <mc:Fallback>
          <p:sp>
            <p:nvSpPr>
              <p:cNvPr id="6" name="Content Placeholder 2"/>
              <p:cNvSpPr txBox="1">
                <a:spLocks noRot="1" noChangeAspect="1" noMove="1" noResize="1" noEditPoints="1" noAdjustHandles="1" noChangeArrowheads="1" noChangeShapeType="1" noTextEdit="1"/>
              </p:cNvSpPr>
              <p:nvPr/>
            </p:nvSpPr>
            <p:spPr>
              <a:xfrm>
                <a:off x="152400" y="1981200"/>
                <a:ext cx="8991600" cy="3581400"/>
              </a:xfrm>
              <a:prstGeom prst="rect">
                <a:avLst/>
              </a:prstGeom>
              <a:blipFill rotWithShape="1">
                <a:blip r:embed="rId3"/>
                <a:stretch>
                  <a:fillRect/>
                </a:stretch>
              </a:blipFill>
            </p:spPr>
            <p:txBody>
              <a:bodyPr/>
              <a:lstStyle/>
              <a:p>
                <a:r>
                  <a:rPr lang="zh-CN" altLang="en-US">
                    <a:noFill/>
                  </a:rPr>
                  <a:t> </a:t>
                </a:r>
              </a:p>
            </p:txBody>
          </p:sp>
        </mc:Fallback>
      </mc:AlternateContent>
      <p:sp>
        <p:nvSpPr>
          <p:cNvPr id="7" name="Content Placeholder 2"/>
          <p:cNvSpPr txBox="1">
            <a:spLocks/>
          </p:cNvSpPr>
          <p:nvPr/>
        </p:nvSpPr>
        <p:spPr>
          <a:xfrm>
            <a:off x="3895725" y="381000"/>
            <a:ext cx="5715000" cy="136207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zh-CN" sz="1400" dirty="0" smtClean="0">
                <a:latin typeface="+mn-ea"/>
                <a:cs typeface="Arial" panose="020B0604020202020204" pitchFamily="34" charset="0"/>
              </a:rPr>
              <a:t>c.train(</a:t>
            </a:r>
            <a:r>
              <a:rPr lang="en-US" altLang="zh-CN" sz="1400" dirty="0">
                <a:latin typeface="+mn-ea"/>
                <a:cs typeface="Arial" panose="020B0604020202020204" pitchFamily="34" charset="0"/>
              </a:rPr>
              <a:t>"</a:t>
            </a:r>
            <a:r>
              <a:rPr lang="zh-CN" altLang="en-US" sz="1400" dirty="0" smtClean="0">
                <a:latin typeface="+mn-ea"/>
                <a:cs typeface="Arial" panose="020B0604020202020204" pitchFamily="34" charset="0"/>
              </a:rPr>
              <a:t>棕色的小浣熊，萌翻了嗷嗷</a:t>
            </a:r>
            <a:r>
              <a:rPr lang="en-US" altLang="zh-CN" sz="1400" dirty="0" smtClean="0">
                <a:latin typeface="+mn-ea"/>
                <a:cs typeface="Arial" panose="020B0604020202020204" pitchFamily="34" charset="0"/>
              </a:rPr>
              <a:t>", </a:t>
            </a:r>
            <a:r>
              <a:rPr lang="en-US" altLang="zh-CN" sz="1400" dirty="0">
                <a:latin typeface="+mn-ea"/>
                <a:cs typeface="Arial" panose="020B0604020202020204" pitchFamily="34" charset="0"/>
              </a:rPr>
              <a:t>"</a:t>
            </a:r>
            <a:r>
              <a:rPr lang="en-US" altLang="zh-CN" sz="1400" dirty="0" smtClean="0">
                <a:latin typeface="+mn-ea"/>
                <a:cs typeface="Arial" panose="020B0604020202020204" pitchFamily="34" charset="0"/>
              </a:rPr>
              <a:t>Good");</a:t>
            </a:r>
            <a:endParaRPr lang="zh-CN" altLang="zh-CN" sz="1400" dirty="0">
              <a:latin typeface="+mn-ea"/>
              <a:cs typeface="Arial" panose="020B0604020202020204" pitchFamily="34" charset="0"/>
            </a:endParaRPr>
          </a:p>
          <a:p>
            <a:pPr marL="0" indent="0">
              <a:buNone/>
            </a:pPr>
            <a:r>
              <a:rPr lang="en-US" altLang="zh-CN" sz="1400" dirty="0" smtClean="0">
                <a:latin typeface="+mn-ea"/>
                <a:cs typeface="Arial" panose="020B0604020202020204" pitchFamily="34" charset="0"/>
              </a:rPr>
              <a:t>c.train("</a:t>
            </a:r>
            <a:r>
              <a:rPr lang="zh-CN" altLang="en-US" sz="1400" dirty="0" smtClean="0">
                <a:latin typeface="+mn-ea"/>
                <a:cs typeface="Arial" panose="020B0604020202020204" pitchFamily="34" charset="0"/>
              </a:rPr>
              <a:t>可爱动物明星视频集锦</a:t>
            </a:r>
            <a:r>
              <a:rPr lang="en-US" altLang="zh-CN" sz="1400" dirty="0" smtClean="0">
                <a:latin typeface="+mn-ea"/>
                <a:cs typeface="Arial" panose="020B0604020202020204" pitchFamily="34" charset="0"/>
              </a:rPr>
              <a:t>", </a:t>
            </a:r>
            <a:r>
              <a:rPr lang="en-US" altLang="zh-CN" sz="1400" dirty="0">
                <a:latin typeface="+mn-ea"/>
                <a:cs typeface="Arial" panose="020B0604020202020204" pitchFamily="34" charset="0"/>
              </a:rPr>
              <a:t>"</a:t>
            </a:r>
            <a:r>
              <a:rPr lang="en-US" altLang="zh-CN" sz="1400" dirty="0" smtClean="0">
                <a:latin typeface="+mn-ea"/>
                <a:cs typeface="Arial" panose="020B0604020202020204" pitchFamily="34" charset="0"/>
              </a:rPr>
              <a:t>Good");</a:t>
            </a:r>
            <a:endParaRPr lang="zh-CN" altLang="zh-CN" sz="1400" dirty="0">
              <a:latin typeface="+mn-ea"/>
              <a:cs typeface="Arial" panose="020B0604020202020204" pitchFamily="34" charset="0"/>
            </a:endParaRPr>
          </a:p>
          <a:p>
            <a:pPr marL="0" indent="0">
              <a:buNone/>
            </a:pPr>
            <a:r>
              <a:rPr lang="en-US" altLang="zh-CN" sz="1400" dirty="0" smtClean="0">
                <a:latin typeface="+mn-ea"/>
                <a:cs typeface="Arial" panose="020B0604020202020204" pitchFamily="34" charset="0"/>
              </a:rPr>
              <a:t>c.train(</a:t>
            </a:r>
            <a:r>
              <a:rPr lang="en-US" altLang="zh-CN" sz="1400" dirty="0">
                <a:latin typeface="+mn-ea"/>
                <a:cs typeface="Arial" panose="020B0604020202020204" pitchFamily="34" charset="0"/>
              </a:rPr>
              <a:t>"</a:t>
            </a:r>
            <a:r>
              <a:rPr lang="zh-CN" altLang="en-US" sz="1400" dirty="0" smtClean="0">
                <a:latin typeface="+mn-ea"/>
                <a:cs typeface="Arial" panose="020B0604020202020204" pitchFamily="34" charset="0"/>
              </a:rPr>
              <a:t>保护我们的地球，珍惜淡水资源</a:t>
            </a:r>
            <a:r>
              <a:rPr lang="en-US" altLang="zh-CN" sz="1400" dirty="0" smtClean="0">
                <a:latin typeface="+mn-ea"/>
                <a:cs typeface="Arial" panose="020B0604020202020204" pitchFamily="34" charset="0"/>
              </a:rPr>
              <a:t>", </a:t>
            </a:r>
            <a:r>
              <a:rPr lang="en-US" altLang="zh-CN" sz="1400" dirty="0">
                <a:latin typeface="+mn-ea"/>
                <a:cs typeface="Arial" panose="020B0604020202020204" pitchFamily="34" charset="0"/>
              </a:rPr>
              <a:t>"</a:t>
            </a:r>
            <a:r>
              <a:rPr lang="en-US" altLang="zh-CN" sz="1400" dirty="0" smtClean="0">
                <a:latin typeface="+mn-ea"/>
                <a:cs typeface="Arial" panose="020B0604020202020204" pitchFamily="34" charset="0"/>
              </a:rPr>
              <a:t>Good");</a:t>
            </a:r>
            <a:endParaRPr lang="zh-CN" altLang="zh-CN" sz="1400" dirty="0">
              <a:latin typeface="+mn-ea"/>
              <a:cs typeface="Arial" panose="020B0604020202020204" pitchFamily="34" charset="0"/>
            </a:endParaRPr>
          </a:p>
          <a:p>
            <a:pPr marL="0" indent="0">
              <a:buNone/>
            </a:pPr>
            <a:r>
              <a:rPr lang="en-US" altLang="zh-CN" sz="1400" dirty="0" smtClean="0">
                <a:latin typeface="+mn-ea"/>
                <a:cs typeface="Arial" panose="020B0604020202020204" pitchFamily="34" charset="0"/>
              </a:rPr>
              <a:t>c.train(</a:t>
            </a:r>
            <a:r>
              <a:rPr lang="en-US" altLang="zh-CN" sz="1400" dirty="0">
                <a:latin typeface="+mn-ea"/>
                <a:cs typeface="Arial" panose="020B0604020202020204" pitchFamily="34" charset="0"/>
              </a:rPr>
              <a:t>"</a:t>
            </a:r>
            <a:r>
              <a:rPr lang="zh-CN" altLang="en-US" sz="1400" dirty="0" smtClean="0">
                <a:latin typeface="+mn-ea"/>
                <a:cs typeface="Arial" panose="020B0604020202020204" pitchFamily="34" charset="0"/>
              </a:rPr>
              <a:t>精致的小清新搭配，淘</a:t>
            </a:r>
            <a:r>
              <a:rPr lang="zh-CN" altLang="en-US" sz="1400" dirty="0">
                <a:latin typeface="+mn-ea"/>
                <a:cs typeface="Arial" panose="020B0604020202020204" pitchFamily="34" charset="0"/>
              </a:rPr>
              <a:t>宝女装</a:t>
            </a:r>
            <a:r>
              <a:rPr lang="zh-CN" altLang="en-US" sz="1400" dirty="0" smtClean="0">
                <a:latin typeface="+mn-ea"/>
                <a:cs typeface="Arial" panose="020B0604020202020204" pitchFamily="34" charset="0"/>
              </a:rPr>
              <a:t>限时八折</a:t>
            </a:r>
            <a:r>
              <a:rPr lang="en-US" altLang="zh-CN" sz="1400" dirty="0" smtClean="0">
                <a:latin typeface="+mn-ea"/>
                <a:cs typeface="Arial" panose="020B0604020202020204" pitchFamily="34" charset="0"/>
              </a:rPr>
              <a:t>", </a:t>
            </a:r>
            <a:r>
              <a:rPr lang="en-US" altLang="zh-CN" sz="1400" dirty="0">
                <a:latin typeface="+mn-ea"/>
                <a:cs typeface="Arial" panose="020B0604020202020204" pitchFamily="34" charset="0"/>
              </a:rPr>
              <a:t>"</a:t>
            </a:r>
            <a:r>
              <a:rPr lang="en-US" altLang="zh-CN" sz="1400" dirty="0" smtClean="0">
                <a:latin typeface="+mn-ea"/>
                <a:cs typeface="Arial" panose="020B0604020202020204" pitchFamily="34" charset="0"/>
              </a:rPr>
              <a:t>Spam");</a:t>
            </a:r>
            <a:endParaRPr lang="zh-CN" altLang="zh-CN" sz="1400" dirty="0">
              <a:latin typeface="+mn-ea"/>
              <a:cs typeface="Arial" panose="020B0604020202020204" pitchFamily="34" charset="0"/>
            </a:endParaRPr>
          </a:p>
          <a:p>
            <a:pPr marL="0" indent="0">
              <a:buNone/>
            </a:pPr>
            <a:r>
              <a:rPr lang="en-US" altLang="zh-CN" sz="1400" dirty="0" smtClean="0">
                <a:latin typeface="+mn-ea"/>
                <a:cs typeface="Arial" panose="020B0604020202020204" pitchFamily="34" charset="0"/>
              </a:rPr>
              <a:t>c.train(</a:t>
            </a:r>
            <a:r>
              <a:rPr lang="en-US" altLang="zh-CN" sz="1400" dirty="0">
                <a:latin typeface="+mn-ea"/>
                <a:cs typeface="Arial" panose="020B0604020202020204" pitchFamily="34" charset="0"/>
              </a:rPr>
              <a:t>"</a:t>
            </a:r>
            <a:r>
              <a:rPr lang="zh-CN" altLang="en-US" sz="1400" dirty="0" smtClean="0">
                <a:latin typeface="+mn-ea"/>
                <a:cs typeface="Arial" panose="020B0604020202020204" pitchFamily="34" charset="0"/>
              </a:rPr>
              <a:t>快速赚钱秘笈，请点击 </a:t>
            </a:r>
            <a:r>
              <a:rPr lang="en-US" altLang="zh-CN" sz="1400" dirty="0" smtClean="0">
                <a:latin typeface="+mn-ea"/>
                <a:cs typeface="Arial" panose="020B0604020202020204" pitchFamily="34" charset="0"/>
              </a:rPr>
              <a:t>http://t.aRsic", </a:t>
            </a:r>
            <a:r>
              <a:rPr lang="en-US" altLang="zh-CN" sz="1400" dirty="0">
                <a:latin typeface="+mn-ea"/>
                <a:cs typeface="Arial" panose="020B0604020202020204" pitchFamily="34" charset="0"/>
              </a:rPr>
              <a:t>"</a:t>
            </a:r>
            <a:r>
              <a:rPr lang="en-US" altLang="zh-CN" sz="1400" dirty="0" smtClean="0">
                <a:latin typeface="+mn-ea"/>
                <a:cs typeface="Arial" panose="020B0604020202020204" pitchFamily="34" charset="0"/>
              </a:rPr>
              <a:t>Spam</a:t>
            </a:r>
            <a:r>
              <a:rPr lang="en-US" altLang="zh-CN" sz="1400" dirty="0">
                <a:latin typeface="+mn-ea"/>
                <a:cs typeface="Arial" panose="020B0604020202020204" pitchFamily="34" charset="0"/>
              </a:rPr>
              <a:t>"</a:t>
            </a:r>
            <a:r>
              <a:rPr lang="en-US" altLang="zh-CN" sz="1400" dirty="0" smtClean="0">
                <a:latin typeface="+mn-ea"/>
                <a:cs typeface="Arial" panose="020B0604020202020204" pitchFamily="34" charset="0"/>
              </a:rPr>
              <a:t>);</a:t>
            </a:r>
            <a:endParaRPr lang="en-US" altLang="zh-CN" sz="1400" dirty="0">
              <a:latin typeface="+mn-ea"/>
              <a:cs typeface="Arial" panose="020B0604020202020204" pitchFamily="34" charset="0"/>
            </a:endParaRPr>
          </a:p>
        </p:txBody>
      </p:sp>
      <p:sp>
        <p:nvSpPr>
          <p:cNvPr id="3" name="Rectangle 2"/>
          <p:cNvSpPr/>
          <p:nvPr/>
        </p:nvSpPr>
        <p:spPr>
          <a:xfrm>
            <a:off x="152400" y="5562600"/>
            <a:ext cx="9067800" cy="923330"/>
          </a:xfrm>
          <a:prstGeom prst="rect">
            <a:avLst/>
          </a:prstGeom>
        </p:spPr>
        <p:txBody>
          <a:bodyPr wrap="square">
            <a:spAutoFit/>
          </a:bodyPr>
          <a:lstStyle/>
          <a:p>
            <a:r>
              <a:rPr lang="zh-CN" altLang="en-US" dirty="0" smtClean="0"/>
              <a:t>“棕色的”</a:t>
            </a:r>
            <a:endParaRPr lang="en-US" altLang="zh-CN" dirty="0" smtClean="0"/>
          </a:p>
          <a:p>
            <a:r>
              <a:rPr lang="en-US" altLang="zh-CN" dirty="0" smtClean="0"/>
              <a:t>Probability(Good</a:t>
            </a:r>
            <a:r>
              <a:rPr lang="en-US" altLang="zh-CN" dirty="0"/>
              <a:t>) = </a:t>
            </a:r>
            <a:r>
              <a:rPr lang="en-US" altLang="zh-CN" dirty="0"/>
              <a:t>0.156250  (0.6 x 0.4166… x 0.625)</a:t>
            </a:r>
            <a:endParaRPr lang="zh-CN" altLang="zh-CN" dirty="0"/>
          </a:p>
          <a:p>
            <a:r>
              <a:rPr lang="en-US" altLang="zh-CN" dirty="0" smtClean="0"/>
              <a:t>Probability(Spam</a:t>
            </a:r>
            <a:r>
              <a:rPr lang="en-US" altLang="zh-CN" dirty="0"/>
              <a:t>) = </a:t>
            </a:r>
            <a:r>
              <a:rPr lang="en-US" altLang="zh-CN" dirty="0"/>
              <a:t>0.050000  (0.4 x 0.25 x 0.5</a:t>
            </a:r>
            <a:r>
              <a:rPr lang="en-US" altLang="zh-CN" dirty="0" smtClean="0"/>
              <a:t>)</a:t>
            </a:r>
            <a:endParaRPr lang="zh-CN" altLang="zh-CN" dirty="0"/>
          </a:p>
        </p:txBody>
      </p:sp>
    </p:spTree>
    <p:extLst>
      <p:ext uri="{BB962C8B-B14F-4D97-AF65-F5344CB8AC3E}">
        <p14:creationId xmlns:p14="http://schemas.microsoft.com/office/powerpoint/2010/main" val="397311031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0600"/>
            <a:ext cx="8229600" cy="914400"/>
          </a:xfrm>
        </p:spPr>
        <p:txBody>
          <a:bodyPr>
            <a:normAutofit/>
          </a:bodyPr>
          <a:lstStyle/>
          <a:p>
            <a:pPr algn="l"/>
            <a:r>
              <a:rPr lang="zh-CN" altLang="en-US" sz="3200" dirty="0">
                <a:latin typeface="黑体" panose="02010609060101010101" pitchFamily="49" charset="-122"/>
                <a:ea typeface="黑体" panose="02010609060101010101" pitchFamily="49" charset="-122"/>
              </a:rPr>
              <a:t>运行效果</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411526891"/>
              </p:ext>
            </p:extLst>
          </p:nvPr>
        </p:nvGraphicFramePr>
        <p:xfrm>
          <a:off x="381000" y="3505200"/>
          <a:ext cx="5486402" cy="1447800"/>
        </p:xfrm>
        <a:graphic>
          <a:graphicData uri="http://schemas.openxmlformats.org/drawingml/2006/table">
            <a:tbl>
              <a:tblPr firstRow="1" firstCol="1" bandRow="1">
                <a:tableStyleId>{5C22544A-7EE6-4342-B048-85BDC9FD1C3A}</a:tableStyleId>
              </a:tblPr>
              <a:tblGrid>
                <a:gridCol w="1097044"/>
                <a:gridCol w="1097044"/>
                <a:gridCol w="1097044"/>
                <a:gridCol w="1097635"/>
                <a:gridCol w="1097635"/>
              </a:tblGrid>
              <a:tr h="289560">
                <a:tc>
                  <a:txBody>
                    <a:bodyPr/>
                    <a:lstStyle/>
                    <a:p>
                      <a:pPr>
                        <a:lnSpc>
                          <a:spcPct val="150000"/>
                        </a:lnSpc>
                        <a:spcAft>
                          <a:spcPts val="0"/>
                        </a:spcAft>
                      </a:pPr>
                      <a:r>
                        <a:rPr lang="en-US" sz="1050" kern="100" dirty="0">
                          <a:effectLst/>
                        </a:rPr>
                        <a:t>Man   \   Com</a:t>
                      </a:r>
                      <a:endParaRPr lang="zh-CN" sz="1050" kern="100" dirty="0">
                        <a:effectLst/>
                        <a:latin typeface="Times New Roman"/>
                        <a:ea typeface="宋体"/>
                      </a:endParaRPr>
                    </a:p>
                  </a:txBody>
                  <a:tcPr marL="47852" marR="47852" marT="0" marB="0"/>
                </a:tc>
                <a:tc>
                  <a:txBody>
                    <a:bodyPr/>
                    <a:lstStyle/>
                    <a:p>
                      <a:pPr>
                        <a:lnSpc>
                          <a:spcPct val="150000"/>
                        </a:lnSpc>
                        <a:spcAft>
                          <a:spcPts val="0"/>
                        </a:spcAft>
                      </a:pPr>
                      <a:r>
                        <a:rPr lang="en-US" sz="1050" kern="100" dirty="0">
                          <a:effectLst/>
                        </a:rPr>
                        <a:t>Spam</a:t>
                      </a:r>
                      <a:endParaRPr lang="zh-CN" sz="1050" kern="100" dirty="0">
                        <a:effectLst/>
                        <a:latin typeface="Times New Roman"/>
                        <a:ea typeface="宋体"/>
                      </a:endParaRPr>
                    </a:p>
                  </a:txBody>
                  <a:tcPr marL="47852" marR="47852" marT="0" marB="0"/>
                </a:tc>
                <a:tc>
                  <a:txBody>
                    <a:bodyPr/>
                    <a:lstStyle/>
                    <a:p>
                      <a:pPr>
                        <a:lnSpc>
                          <a:spcPct val="150000"/>
                        </a:lnSpc>
                        <a:spcAft>
                          <a:spcPts val="0"/>
                        </a:spcAft>
                      </a:pPr>
                      <a:r>
                        <a:rPr lang="en-US" sz="1050" kern="100" dirty="0">
                          <a:effectLst/>
                        </a:rPr>
                        <a:t>Normal</a:t>
                      </a:r>
                      <a:endParaRPr lang="zh-CN" sz="1050" kern="100" dirty="0">
                        <a:effectLst/>
                        <a:latin typeface="Times New Roman"/>
                        <a:ea typeface="宋体"/>
                      </a:endParaRPr>
                    </a:p>
                  </a:txBody>
                  <a:tcPr marL="47852" marR="47852" marT="0" marB="0"/>
                </a:tc>
                <a:tc>
                  <a:txBody>
                    <a:bodyPr/>
                    <a:lstStyle/>
                    <a:p>
                      <a:pPr>
                        <a:lnSpc>
                          <a:spcPct val="150000"/>
                        </a:lnSpc>
                        <a:spcAft>
                          <a:spcPts val="0"/>
                        </a:spcAft>
                      </a:pPr>
                      <a:r>
                        <a:rPr lang="en-US" sz="1050" kern="100" dirty="0">
                          <a:effectLst/>
                        </a:rPr>
                        <a:t>Total</a:t>
                      </a:r>
                      <a:endParaRPr lang="zh-CN" sz="1050" kern="100" dirty="0">
                        <a:effectLst/>
                        <a:latin typeface="Times New Roman"/>
                        <a:ea typeface="宋体"/>
                      </a:endParaRPr>
                    </a:p>
                  </a:txBody>
                  <a:tcPr marL="47852" marR="47852" marT="0" marB="0"/>
                </a:tc>
                <a:tc>
                  <a:txBody>
                    <a:bodyPr/>
                    <a:lstStyle/>
                    <a:p>
                      <a:pPr>
                        <a:lnSpc>
                          <a:spcPct val="150000"/>
                        </a:lnSpc>
                        <a:spcAft>
                          <a:spcPts val="0"/>
                        </a:spcAft>
                      </a:pPr>
                      <a:r>
                        <a:rPr lang="en-US" sz="1050" kern="100">
                          <a:effectLst/>
                        </a:rPr>
                        <a:t>Recall</a:t>
                      </a:r>
                      <a:endParaRPr lang="zh-CN" sz="1050" kern="100">
                        <a:effectLst/>
                        <a:latin typeface="Times New Roman"/>
                        <a:ea typeface="宋体"/>
                      </a:endParaRPr>
                    </a:p>
                  </a:txBody>
                  <a:tcPr marL="47852" marR="47852" marT="0" marB="0"/>
                </a:tc>
              </a:tr>
              <a:tr h="289560">
                <a:tc>
                  <a:txBody>
                    <a:bodyPr/>
                    <a:lstStyle/>
                    <a:p>
                      <a:pPr>
                        <a:lnSpc>
                          <a:spcPct val="150000"/>
                        </a:lnSpc>
                        <a:spcAft>
                          <a:spcPts val="0"/>
                        </a:spcAft>
                      </a:pPr>
                      <a:r>
                        <a:rPr lang="en-US" sz="1050" kern="100">
                          <a:effectLst/>
                        </a:rPr>
                        <a:t>Spam</a:t>
                      </a:r>
                      <a:endParaRPr lang="zh-CN" sz="1050" kern="100">
                        <a:effectLst/>
                        <a:latin typeface="Times New Roman"/>
                        <a:ea typeface="宋体"/>
                      </a:endParaRPr>
                    </a:p>
                  </a:txBody>
                  <a:tcPr marL="47852" marR="47852" marT="0" marB="0"/>
                </a:tc>
                <a:tc>
                  <a:txBody>
                    <a:bodyPr/>
                    <a:lstStyle/>
                    <a:p>
                      <a:pPr>
                        <a:lnSpc>
                          <a:spcPct val="150000"/>
                        </a:lnSpc>
                        <a:spcAft>
                          <a:spcPts val="0"/>
                        </a:spcAft>
                      </a:pPr>
                      <a:r>
                        <a:rPr lang="en-US" sz="1050" kern="100">
                          <a:effectLst/>
                        </a:rPr>
                        <a:t>1218</a:t>
                      </a:r>
                      <a:endParaRPr lang="zh-CN" sz="1050" kern="100">
                        <a:effectLst/>
                        <a:latin typeface="Times New Roman"/>
                        <a:ea typeface="宋体"/>
                      </a:endParaRPr>
                    </a:p>
                  </a:txBody>
                  <a:tcPr marL="47852" marR="47852" marT="0" marB="0"/>
                </a:tc>
                <a:tc>
                  <a:txBody>
                    <a:bodyPr/>
                    <a:lstStyle/>
                    <a:p>
                      <a:pPr>
                        <a:lnSpc>
                          <a:spcPct val="150000"/>
                        </a:lnSpc>
                        <a:spcAft>
                          <a:spcPts val="0"/>
                        </a:spcAft>
                      </a:pPr>
                      <a:r>
                        <a:rPr lang="en-US" sz="1050" kern="100">
                          <a:effectLst/>
                        </a:rPr>
                        <a:t>260</a:t>
                      </a:r>
                      <a:endParaRPr lang="zh-CN" sz="1050" kern="100">
                        <a:effectLst/>
                        <a:latin typeface="Times New Roman"/>
                        <a:ea typeface="宋体"/>
                      </a:endParaRPr>
                    </a:p>
                  </a:txBody>
                  <a:tcPr marL="47852" marR="47852" marT="0" marB="0"/>
                </a:tc>
                <a:tc>
                  <a:txBody>
                    <a:bodyPr/>
                    <a:lstStyle/>
                    <a:p>
                      <a:pPr>
                        <a:lnSpc>
                          <a:spcPct val="150000"/>
                        </a:lnSpc>
                        <a:spcAft>
                          <a:spcPts val="0"/>
                        </a:spcAft>
                      </a:pPr>
                      <a:r>
                        <a:rPr lang="en-US" sz="1050" kern="100">
                          <a:effectLst/>
                        </a:rPr>
                        <a:t>1478</a:t>
                      </a:r>
                      <a:endParaRPr lang="zh-CN" sz="1050" kern="100">
                        <a:effectLst/>
                        <a:latin typeface="Times New Roman"/>
                        <a:ea typeface="宋体"/>
                      </a:endParaRPr>
                    </a:p>
                  </a:txBody>
                  <a:tcPr marL="47852" marR="47852" marT="0" marB="0"/>
                </a:tc>
                <a:tc>
                  <a:txBody>
                    <a:bodyPr/>
                    <a:lstStyle/>
                    <a:p>
                      <a:pPr>
                        <a:lnSpc>
                          <a:spcPct val="150000"/>
                        </a:lnSpc>
                        <a:spcAft>
                          <a:spcPts val="0"/>
                        </a:spcAft>
                      </a:pPr>
                      <a:r>
                        <a:rPr lang="en-US" sz="1050" b="1" kern="100" dirty="0">
                          <a:effectLst/>
                        </a:rPr>
                        <a:t>82.41%</a:t>
                      </a:r>
                      <a:endParaRPr lang="zh-CN" sz="1050" b="1" kern="100" dirty="0">
                        <a:effectLst/>
                        <a:latin typeface="Times New Roman"/>
                        <a:ea typeface="宋体"/>
                      </a:endParaRPr>
                    </a:p>
                  </a:txBody>
                  <a:tcPr marL="47852" marR="47852" marT="0" marB="0"/>
                </a:tc>
              </a:tr>
              <a:tr h="289560">
                <a:tc>
                  <a:txBody>
                    <a:bodyPr/>
                    <a:lstStyle/>
                    <a:p>
                      <a:pPr>
                        <a:lnSpc>
                          <a:spcPct val="150000"/>
                        </a:lnSpc>
                        <a:spcAft>
                          <a:spcPts val="0"/>
                        </a:spcAft>
                      </a:pPr>
                      <a:r>
                        <a:rPr lang="en-US" sz="1050" kern="100">
                          <a:effectLst/>
                        </a:rPr>
                        <a:t>Normal</a:t>
                      </a:r>
                      <a:endParaRPr lang="zh-CN" sz="1050" kern="100">
                        <a:effectLst/>
                        <a:latin typeface="Times New Roman"/>
                        <a:ea typeface="宋体"/>
                      </a:endParaRPr>
                    </a:p>
                  </a:txBody>
                  <a:tcPr marL="47852" marR="47852" marT="0" marB="0"/>
                </a:tc>
                <a:tc>
                  <a:txBody>
                    <a:bodyPr/>
                    <a:lstStyle/>
                    <a:p>
                      <a:pPr>
                        <a:lnSpc>
                          <a:spcPct val="150000"/>
                        </a:lnSpc>
                        <a:spcAft>
                          <a:spcPts val="0"/>
                        </a:spcAft>
                      </a:pPr>
                      <a:r>
                        <a:rPr lang="en-US" sz="1050" kern="100">
                          <a:effectLst/>
                        </a:rPr>
                        <a:t>988</a:t>
                      </a:r>
                      <a:endParaRPr lang="zh-CN" sz="1050" kern="100">
                        <a:effectLst/>
                        <a:latin typeface="Times New Roman"/>
                        <a:ea typeface="宋体"/>
                      </a:endParaRPr>
                    </a:p>
                  </a:txBody>
                  <a:tcPr marL="47852" marR="47852" marT="0" marB="0"/>
                </a:tc>
                <a:tc>
                  <a:txBody>
                    <a:bodyPr/>
                    <a:lstStyle/>
                    <a:p>
                      <a:pPr>
                        <a:lnSpc>
                          <a:spcPct val="150000"/>
                        </a:lnSpc>
                        <a:spcAft>
                          <a:spcPts val="0"/>
                        </a:spcAft>
                      </a:pPr>
                      <a:r>
                        <a:rPr lang="en-US" sz="1050" kern="100" dirty="0">
                          <a:effectLst/>
                        </a:rPr>
                        <a:t>8177</a:t>
                      </a:r>
                      <a:endParaRPr lang="zh-CN" sz="1050" kern="100" dirty="0">
                        <a:effectLst/>
                        <a:latin typeface="Times New Roman"/>
                        <a:ea typeface="宋体"/>
                      </a:endParaRPr>
                    </a:p>
                  </a:txBody>
                  <a:tcPr marL="47852" marR="47852" marT="0" marB="0"/>
                </a:tc>
                <a:tc>
                  <a:txBody>
                    <a:bodyPr/>
                    <a:lstStyle/>
                    <a:p>
                      <a:pPr>
                        <a:lnSpc>
                          <a:spcPct val="150000"/>
                        </a:lnSpc>
                        <a:spcAft>
                          <a:spcPts val="0"/>
                        </a:spcAft>
                      </a:pPr>
                      <a:r>
                        <a:rPr lang="en-US" sz="1050" kern="100">
                          <a:effectLst/>
                        </a:rPr>
                        <a:t>9165</a:t>
                      </a:r>
                      <a:endParaRPr lang="zh-CN" sz="1050" kern="100">
                        <a:effectLst/>
                        <a:latin typeface="Times New Roman"/>
                        <a:ea typeface="宋体"/>
                      </a:endParaRPr>
                    </a:p>
                  </a:txBody>
                  <a:tcPr marL="47852" marR="47852" marT="0" marB="0"/>
                </a:tc>
                <a:tc>
                  <a:txBody>
                    <a:bodyPr/>
                    <a:lstStyle/>
                    <a:p>
                      <a:pPr>
                        <a:lnSpc>
                          <a:spcPct val="150000"/>
                        </a:lnSpc>
                        <a:spcAft>
                          <a:spcPts val="0"/>
                        </a:spcAft>
                      </a:pPr>
                      <a:r>
                        <a:rPr lang="en-US" sz="1050" b="1" kern="100" dirty="0">
                          <a:effectLst/>
                        </a:rPr>
                        <a:t>89.22%</a:t>
                      </a:r>
                      <a:endParaRPr lang="zh-CN" sz="1050" b="1" kern="100" dirty="0">
                        <a:effectLst/>
                        <a:latin typeface="Times New Roman"/>
                        <a:ea typeface="宋体"/>
                      </a:endParaRPr>
                    </a:p>
                  </a:txBody>
                  <a:tcPr marL="47852" marR="47852" marT="0" marB="0"/>
                </a:tc>
              </a:tr>
              <a:tr h="289560">
                <a:tc>
                  <a:txBody>
                    <a:bodyPr/>
                    <a:lstStyle/>
                    <a:p>
                      <a:pPr>
                        <a:lnSpc>
                          <a:spcPct val="150000"/>
                        </a:lnSpc>
                        <a:spcAft>
                          <a:spcPts val="0"/>
                        </a:spcAft>
                      </a:pPr>
                      <a:r>
                        <a:rPr lang="en-US" sz="1050" kern="100">
                          <a:effectLst/>
                        </a:rPr>
                        <a:t>Total</a:t>
                      </a:r>
                      <a:endParaRPr lang="zh-CN" sz="1050" kern="100">
                        <a:effectLst/>
                        <a:latin typeface="Times New Roman"/>
                        <a:ea typeface="宋体"/>
                      </a:endParaRPr>
                    </a:p>
                  </a:txBody>
                  <a:tcPr marL="47852" marR="47852" marT="0" marB="0"/>
                </a:tc>
                <a:tc>
                  <a:txBody>
                    <a:bodyPr/>
                    <a:lstStyle/>
                    <a:p>
                      <a:pPr>
                        <a:lnSpc>
                          <a:spcPct val="150000"/>
                        </a:lnSpc>
                        <a:spcAft>
                          <a:spcPts val="0"/>
                        </a:spcAft>
                      </a:pPr>
                      <a:r>
                        <a:rPr lang="en-US" sz="1050" kern="100">
                          <a:effectLst/>
                        </a:rPr>
                        <a:t>2206</a:t>
                      </a:r>
                      <a:endParaRPr lang="zh-CN" sz="1050" kern="100">
                        <a:effectLst/>
                        <a:latin typeface="Times New Roman"/>
                        <a:ea typeface="宋体"/>
                      </a:endParaRPr>
                    </a:p>
                  </a:txBody>
                  <a:tcPr marL="47852" marR="47852" marT="0" marB="0"/>
                </a:tc>
                <a:tc>
                  <a:txBody>
                    <a:bodyPr/>
                    <a:lstStyle/>
                    <a:p>
                      <a:pPr>
                        <a:lnSpc>
                          <a:spcPct val="150000"/>
                        </a:lnSpc>
                        <a:spcAft>
                          <a:spcPts val="0"/>
                        </a:spcAft>
                      </a:pPr>
                      <a:r>
                        <a:rPr lang="en-US" sz="1050" kern="100">
                          <a:effectLst/>
                        </a:rPr>
                        <a:t>8473</a:t>
                      </a:r>
                      <a:endParaRPr lang="zh-CN" sz="1050" kern="100">
                        <a:effectLst/>
                        <a:latin typeface="Times New Roman"/>
                        <a:ea typeface="宋体"/>
                      </a:endParaRPr>
                    </a:p>
                  </a:txBody>
                  <a:tcPr marL="47852" marR="47852" marT="0" marB="0"/>
                </a:tc>
                <a:tc>
                  <a:txBody>
                    <a:bodyPr/>
                    <a:lstStyle/>
                    <a:p>
                      <a:pPr>
                        <a:lnSpc>
                          <a:spcPct val="150000"/>
                        </a:lnSpc>
                        <a:spcAft>
                          <a:spcPts val="0"/>
                        </a:spcAft>
                      </a:pPr>
                      <a:r>
                        <a:rPr lang="en-US" sz="1050" kern="100">
                          <a:effectLst/>
                        </a:rPr>
                        <a:t>10643</a:t>
                      </a:r>
                      <a:endParaRPr lang="zh-CN" sz="1050" kern="100">
                        <a:effectLst/>
                        <a:latin typeface="Times New Roman"/>
                        <a:ea typeface="宋体"/>
                      </a:endParaRPr>
                    </a:p>
                  </a:txBody>
                  <a:tcPr marL="47852" marR="47852" marT="0" marB="0"/>
                </a:tc>
                <a:tc>
                  <a:txBody>
                    <a:bodyPr/>
                    <a:lstStyle/>
                    <a:p>
                      <a:pPr>
                        <a:lnSpc>
                          <a:spcPct val="150000"/>
                        </a:lnSpc>
                        <a:spcAft>
                          <a:spcPts val="0"/>
                        </a:spcAft>
                      </a:pPr>
                      <a:r>
                        <a:rPr lang="en-US" sz="1050" kern="100">
                          <a:effectLst/>
                        </a:rPr>
                        <a:t> </a:t>
                      </a:r>
                      <a:endParaRPr lang="zh-CN" sz="1050" kern="100">
                        <a:effectLst/>
                        <a:latin typeface="Times New Roman"/>
                        <a:ea typeface="宋体"/>
                      </a:endParaRPr>
                    </a:p>
                  </a:txBody>
                  <a:tcPr marL="47852" marR="47852" marT="0" marB="0"/>
                </a:tc>
              </a:tr>
              <a:tr h="289560">
                <a:tc>
                  <a:txBody>
                    <a:bodyPr/>
                    <a:lstStyle/>
                    <a:p>
                      <a:pPr>
                        <a:lnSpc>
                          <a:spcPct val="150000"/>
                        </a:lnSpc>
                        <a:spcAft>
                          <a:spcPts val="0"/>
                        </a:spcAft>
                      </a:pPr>
                      <a:r>
                        <a:rPr lang="en-US" sz="1050" kern="100">
                          <a:effectLst/>
                        </a:rPr>
                        <a:t>Precision</a:t>
                      </a:r>
                      <a:endParaRPr lang="zh-CN" sz="1050" kern="100">
                        <a:effectLst/>
                        <a:latin typeface="Times New Roman"/>
                        <a:ea typeface="宋体"/>
                      </a:endParaRPr>
                    </a:p>
                  </a:txBody>
                  <a:tcPr marL="47852" marR="47852" marT="0" marB="0"/>
                </a:tc>
                <a:tc>
                  <a:txBody>
                    <a:bodyPr/>
                    <a:lstStyle/>
                    <a:p>
                      <a:pPr>
                        <a:lnSpc>
                          <a:spcPct val="150000"/>
                        </a:lnSpc>
                        <a:spcAft>
                          <a:spcPts val="0"/>
                        </a:spcAft>
                      </a:pPr>
                      <a:r>
                        <a:rPr lang="en-US" sz="1050" b="1" kern="100" dirty="0">
                          <a:effectLst/>
                        </a:rPr>
                        <a:t>55.21%</a:t>
                      </a:r>
                      <a:endParaRPr lang="zh-CN" sz="1050" b="1" kern="100" dirty="0">
                        <a:effectLst/>
                        <a:latin typeface="Times New Roman"/>
                        <a:ea typeface="宋体"/>
                      </a:endParaRPr>
                    </a:p>
                  </a:txBody>
                  <a:tcPr marL="47852" marR="47852" marT="0" marB="0"/>
                </a:tc>
                <a:tc>
                  <a:txBody>
                    <a:bodyPr/>
                    <a:lstStyle/>
                    <a:p>
                      <a:pPr>
                        <a:lnSpc>
                          <a:spcPct val="150000"/>
                        </a:lnSpc>
                        <a:spcAft>
                          <a:spcPts val="0"/>
                        </a:spcAft>
                      </a:pPr>
                      <a:r>
                        <a:rPr lang="en-US" sz="1050" kern="100" dirty="0">
                          <a:effectLst/>
                        </a:rPr>
                        <a:t>96.92%</a:t>
                      </a:r>
                      <a:endParaRPr lang="zh-CN" sz="1050" kern="100" dirty="0">
                        <a:effectLst/>
                        <a:latin typeface="Times New Roman"/>
                        <a:ea typeface="宋体"/>
                      </a:endParaRPr>
                    </a:p>
                  </a:txBody>
                  <a:tcPr marL="47852" marR="47852" marT="0" marB="0"/>
                </a:tc>
                <a:tc>
                  <a:txBody>
                    <a:bodyPr/>
                    <a:lstStyle/>
                    <a:p>
                      <a:pPr>
                        <a:lnSpc>
                          <a:spcPct val="150000"/>
                        </a:lnSpc>
                        <a:spcAft>
                          <a:spcPts val="0"/>
                        </a:spcAft>
                      </a:pPr>
                      <a:r>
                        <a:rPr lang="en-US" sz="1050" kern="100">
                          <a:effectLst/>
                        </a:rPr>
                        <a:t> </a:t>
                      </a:r>
                      <a:endParaRPr lang="zh-CN" sz="1050" kern="100">
                        <a:effectLst/>
                        <a:latin typeface="Times New Roman"/>
                        <a:ea typeface="宋体"/>
                      </a:endParaRPr>
                    </a:p>
                  </a:txBody>
                  <a:tcPr marL="47852" marR="47852" marT="0" marB="0"/>
                </a:tc>
                <a:tc>
                  <a:txBody>
                    <a:bodyPr/>
                    <a:lstStyle/>
                    <a:p>
                      <a:pPr>
                        <a:lnSpc>
                          <a:spcPct val="150000"/>
                        </a:lnSpc>
                        <a:spcAft>
                          <a:spcPts val="0"/>
                        </a:spcAft>
                      </a:pPr>
                      <a:r>
                        <a:rPr lang="en-US" sz="1050" kern="100" dirty="0">
                          <a:effectLst/>
                        </a:rPr>
                        <a:t>88.27</a:t>
                      </a:r>
                      <a:endParaRPr lang="zh-CN" sz="1050" kern="100" dirty="0">
                        <a:effectLst/>
                        <a:latin typeface="Times New Roman"/>
                        <a:ea typeface="宋体"/>
                      </a:endParaRPr>
                    </a:p>
                  </a:txBody>
                  <a:tcPr marL="47852" marR="47852" marT="0" marB="0"/>
                </a:tc>
              </a:tr>
            </a:tbl>
          </a:graphicData>
        </a:graphic>
      </p:graphicFrame>
      <p:sp>
        <p:nvSpPr>
          <p:cNvPr id="4" name="Rectangle 19"/>
          <p:cNvSpPr>
            <a:spLocks noChangeArrowheads="1"/>
          </p:cNvSpPr>
          <p:nvPr/>
        </p:nvSpPr>
        <p:spPr bwMode="auto">
          <a:xfrm>
            <a:off x="0" y="6629400"/>
            <a:ext cx="9144000" cy="228600"/>
          </a:xfrm>
          <a:prstGeom prst="rect">
            <a:avLst/>
          </a:prstGeom>
          <a:solidFill>
            <a:srgbClr val="0E03E7"/>
          </a:solidFill>
          <a:ln w="9525">
            <a:solidFill>
              <a:schemeClr val="tx1"/>
            </a:solidFill>
            <a:miter lim="800000"/>
            <a:headEnd/>
            <a:tailEnd/>
          </a:ln>
          <a:effectLst/>
        </p:spPr>
        <p:txBody>
          <a:bodyPr wrap="none" anchor="ctr"/>
          <a:lstStyle/>
          <a:p>
            <a:endParaRPr lang="zh-CN" altLang="en-US"/>
          </a:p>
        </p:txBody>
      </p:sp>
      <p:pic>
        <p:nvPicPr>
          <p:cNvPr id="5" name="Picture 18" descr="C:\Documents and Settings\Administrator\桌面\logo_small.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93663"/>
            <a:ext cx="3124200" cy="820737"/>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8" name="Table 7"/>
          <p:cNvGraphicFramePr>
            <a:graphicFrameLocks noGrp="1"/>
          </p:cNvGraphicFramePr>
          <p:nvPr>
            <p:extLst>
              <p:ext uri="{D42A27DB-BD31-4B8C-83A1-F6EECF244321}">
                <p14:modId xmlns:p14="http://schemas.microsoft.com/office/powerpoint/2010/main" val="17063836"/>
              </p:ext>
            </p:extLst>
          </p:nvPr>
        </p:nvGraphicFramePr>
        <p:xfrm>
          <a:off x="381001" y="5276850"/>
          <a:ext cx="5486397" cy="1200150"/>
        </p:xfrm>
        <a:graphic>
          <a:graphicData uri="http://schemas.openxmlformats.org/drawingml/2006/table">
            <a:tbl>
              <a:tblPr firstRow="1" firstCol="1" bandRow="1">
                <a:tableStyleId>{5C22544A-7EE6-4342-B048-85BDC9FD1C3A}</a:tableStyleId>
              </a:tblPr>
              <a:tblGrid>
                <a:gridCol w="1097043"/>
                <a:gridCol w="1097043"/>
                <a:gridCol w="1097043"/>
                <a:gridCol w="1097634"/>
                <a:gridCol w="1097634"/>
              </a:tblGrid>
              <a:tr h="0">
                <a:tc>
                  <a:txBody>
                    <a:bodyPr/>
                    <a:lstStyle/>
                    <a:p>
                      <a:pPr>
                        <a:lnSpc>
                          <a:spcPct val="150000"/>
                        </a:lnSpc>
                        <a:spcAft>
                          <a:spcPts val="0"/>
                        </a:spcAft>
                      </a:pPr>
                      <a:r>
                        <a:rPr lang="en-US" sz="1050" kern="100" dirty="0">
                          <a:effectLst/>
                        </a:rPr>
                        <a:t>Man   \   Com</a:t>
                      </a:r>
                      <a:endParaRPr lang="zh-CN" sz="1200" kern="100" dirty="0">
                        <a:effectLst/>
                        <a:latin typeface="Times New Roman"/>
                        <a:ea typeface="宋体"/>
                      </a:endParaRPr>
                    </a:p>
                  </a:txBody>
                  <a:tcPr marL="68580" marR="68580" marT="0" marB="0"/>
                </a:tc>
                <a:tc>
                  <a:txBody>
                    <a:bodyPr/>
                    <a:lstStyle/>
                    <a:p>
                      <a:pPr>
                        <a:lnSpc>
                          <a:spcPct val="150000"/>
                        </a:lnSpc>
                        <a:spcAft>
                          <a:spcPts val="0"/>
                        </a:spcAft>
                      </a:pPr>
                      <a:r>
                        <a:rPr lang="en-US" sz="1050" kern="100" dirty="0">
                          <a:effectLst/>
                        </a:rPr>
                        <a:t>Spam</a:t>
                      </a:r>
                      <a:endParaRPr lang="zh-CN" sz="1200" kern="100" dirty="0">
                        <a:effectLst/>
                        <a:latin typeface="Times New Roman"/>
                        <a:ea typeface="宋体"/>
                      </a:endParaRPr>
                    </a:p>
                  </a:txBody>
                  <a:tcPr marL="68580" marR="68580" marT="0" marB="0"/>
                </a:tc>
                <a:tc>
                  <a:txBody>
                    <a:bodyPr/>
                    <a:lstStyle/>
                    <a:p>
                      <a:pPr>
                        <a:lnSpc>
                          <a:spcPct val="150000"/>
                        </a:lnSpc>
                        <a:spcAft>
                          <a:spcPts val="0"/>
                        </a:spcAft>
                      </a:pPr>
                      <a:r>
                        <a:rPr lang="en-US" sz="1050" kern="100" dirty="0">
                          <a:effectLst/>
                        </a:rPr>
                        <a:t>Normal</a:t>
                      </a:r>
                      <a:endParaRPr lang="zh-CN" sz="1200" kern="100" dirty="0">
                        <a:effectLst/>
                        <a:latin typeface="Times New Roman"/>
                        <a:ea typeface="宋体"/>
                      </a:endParaRPr>
                    </a:p>
                  </a:txBody>
                  <a:tcPr marL="68580" marR="68580" marT="0" marB="0"/>
                </a:tc>
                <a:tc>
                  <a:txBody>
                    <a:bodyPr/>
                    <a:lstStyle/>
                    <a:p>
                      <a:pPr>
                        <a:lnSpc>
                          <a:spcPct val="150000"/>
                        </a:lnSpc>
                        <a:spcAft>
                          <a:spcPts val="0"/>
                        </a:spcAft>
                      </a:pPr>
                      <a:r>
                        <a:rPr lang="en-US" sz="1050" kern="100">
                          <a:effectLst/>
                        </a:rPr>
                        <a:t>Total</a:t>
                      </a:r>
                      <a:endParaRPr lang="zh-CN" sz="1200" kern="100">
                        <a:effectLst/>
                        <a:latin typeface="Times New Roman"/>
                        <a:ea typeface="宋体"/>
                      </a:endParaRPr>
                    </a:p>
                  </a:txBody>
                  <a:tcPr marL="68580" marR="68580" marT="0" marB="0"/>
                </a:tc>
                <a:tc>
                  <a:txBody>
                    <a:bodyPr/>
                    <a:lstStyle/>
                    <a:p>
                      <a:pPr>
                        <a:lnSpc>
                          <a:spcPct val="150000"/>
                        </a:lnSpc>
                        <a:spcAft>
                          <a:spcPts val="0"/>
                        </a:spcAft>
                      </a:pPr>
                      <a:r>
                        <a:rPr lang="en-US" sz="1050" kern="100" dirty="0">
                          <a:effectLst/>
                        </a:rPr>
                        <a:t>Recall</a:t>
                      </a:r>
                      <a:endParaRPr lang="zh-CN" sz="1200" kern="100" dirty="0">
                        <a:effectLst/>
                        <a:latin typeface="Times New Roman"/>
                        <a:ea typeface="宋体"/>
                      </a:endParaRPr>
                    </a:p>
                  </a:txBody>
                  <a:tcPr marL="68580" marR="68580" marT="0" marB="0"/>
                </a:tc>
              </a:tr>
              <a:tr h="0">
                <a:tc>
                  <a:txBody>
                    <a:bodyPr/>
                    <a:lstStyle/>
                    <a:p>
                      <a:pPr>
                        <a:lnSpc>
                          <a:spcPct val="150000"/>
                        </a:lnSpc>
                        <a:spcAft>
                          <a:spcPts val="0"/>
                        </a:spcAft>
                      </a:pPr>
                      <a:r>
                        <a:rPr lang="en-US" sz="1050" kern="100">
                          <a:effectLst/>
                        </a:rPr>
                        <a:t>Spam</a:t>
                      </a:r>
                      <a:endParaRPr lang="zh-CN" sz="1200" kern="100">
                        <a:effectLst/>
                        <a:latin typeface="Times New Roman"/>
                        <a:ea typeface="宋体"/>
                      </a:endParaRPr>
                    </a:p>
                  </a:txBody>
                  <a:tcPr marL="68580" marR="68580" marT="0" marB="0"/>
                </a:tc>
                <a:tc>
                  <a:txBody>
                    <a:bodyPr/>
                    <a:lstStyle/>
                    <a:p>
                      <a:pPr>
                        <a:lnSpc>
                          <a:spcPct val="150000"/>
                        </a:lnSpc>
                        <a:spcAft>
                          <a:spcPts val="0"/>
                        </a:spcAft>
                      </a:pPr>
                      <a:r>
                        <a:rPr lang="en-US" sz="1050" kern="100">
                          <a:effectLst/>
                        </a:rPr>
                        <a:t>1080</a:t>
                      </a:r>
                      <a:endParaRPr lang="zh-CN" sz="1200" kern="100">
                        <a:effectLst/>
                        <a:latin typeface="Times New Roman"/>
                        <a:ea typeface="宋体"/>
                      </a:endParaRPr>
                    </a:p>
                  </a:txBody>
                  <a:tcPr marL="68580" marR="68580" marT="0" marB="0"/>
                </a:tc>
                <a:tc>
                  <a:txBody>
                    <a:bodyPr/>
                    <a:lstStyle/>
                    <a:p>
                      <a:pPr>
                        <a:lnSpc>
                          <a:spcPct val="150000"/>
                        </a:lnSpc>
                        <a:spcAft>
                          <a:spcPts val="0"/>
                        </a:spcAft>
                      </a:pPr>
                      <a:r>
                        <a:rPr lang="en-US" sz="1050" kern="100">
                          <a:effectLst/>
                        </a:rPr>
                        <a:t>398</a:t>
                      </a:r>
                      <a:endParaRPr lang="zh-CN" sz="1200" kern="100">
                        <a:effectLst/>
                        <a:latin typeface="Times New Roman"/>
                        <a:ea typeface="宋体"/>
                      </a:endParaRPr>
                    </a:p>
                  </a:txBody>
                  <a:tcPr marL="68580" marR="68580" marT="0" marB="0"/>
                </a:tc>
                <a:tc>
                  <a:txBody>
                    <a:bodyPr/>
                    <a:lstStyle/>
                    <a:p>
                      <a:pPr>
                        <a:lnSpc>
                          <a:spcPct val="150000"/>
                        </a:lnSpc>
                        <a:spcAft>
                          <a:spcPts val="0"/>
                        </a:spcAft>
                      </a:pPr>
                      <a:r>
                        <a:rPr lang="en-US" sz="1050" kern="100">
                          <a:effectLst/>
                        </a:rPr>
                        <a:t>1478</a:t>
                      </a:r>
                      <a:endParaRPr lang="zh-CN" sz="1200" kern="100">
                        <a:effectLst/>
                        <a:latin typeface="Times New Roman"/>
                        <a:ea typeface="宋体"/>
                      </a:endParaRPr>
                    </a:p>
                  </a:txBody>
                  <a:tcPr marL="68580" marR="68580" marT="0" marB="0"/>
                </a:tc>
                <a:tc>
                  <a:txBody>
                    <a:bodyPr/>
                    <a:lstStyle/>
                    <a:p>
                      <a:pPr>
                        <a:lnSpc>
                          <a:spcPct val="150000"/>
                        </a:lnSpc>
                        <a:spcAft>
                          <a:spcPts val="0"/>
                        </a:spcAft>
                      </a:pPr>
                      <a:r>
                        <a:rPr lang="en-US" sz="1050" b="1" kern="100" dirty="0">
                          <a:effectLst/>
                        </a:rPr>
                        <a:t>73.07%</a:t>
                      </a:r>
                      <a:endParaRPr lang="zh-CN" sz="1200" b="1" kern="100" dirty="0">
                        <a:effectLst/>
                        <a:latin typeface="Times New Roman"/>
                        <a:ea typeface="宋体"/>
                      </a:endParaRPr>
                    </a:p>
                  </a:txBody>
                  <a:tcPr marL="68580" marR="68580" marT="0" marB="0"/>
                </a:tc>
              </a:tr>
              <a:tr h="0">
                <a:tc>
                  <a:txBody>
                    <a:bodyPr/>
                    <a:lstStyle/>
                    <a:p>
                      <a:pPr>
                        <a:lnSpc>
                          <a:spcPct val="150000"/>
                        </a:lnSpc>
                        <a:spcAft>
                          <a:spcPts val="0"/>
                        </a:spcAft>
                      </a:pPr>
                      <a:r>
                        <a:rPr lang="en-US" sz="1050" kern="100">
                          <a:effectLst/>
                        </a:rPr>
                        <a:t>Normal</a:t>
                      </a:r>
                      <a:endParaRPr lang="zh-CN" sz="1200" kern="100">
                        <a:effectLst/>
                        <a:latin typeface="Times New Roman"/>
                        <a:ea typeface="宋体"/>
                      </a:endParaRPr>
                    </a:p>
                  </a:txBody>
                  <a:tcPr marL="68580" marR="68580" marT="0" marB="0"/>
                </a:tc>
                <a:tc>
                  <a:txBody>
                    <a:bodyPr/>
                    <a:lstStyle/>
                    <a:p>
                      <a:pPr>
                        <a:lnSpc>
                          <a:spcPct val="150000"/>
                        </a:lnSpc>
                        <a:spcAft>
                          <a:spcPts val="0"/>
                        </a:spcAft>
                      </a:pPr>
                      <a:r>
                        <a:rPr lang="en-US" sz="1050" kern="100">
                          <a:effectLst/>
                        </a:rPr>
                        <a:t>27</a:t>
                      </a:r>
                      <a:endParaRPr lang="zh-CN" sz="1200" kern="100">
                        <a:effectLst/>
                        <a:latin typeface="Times New Roman"/>
                        <a:ea typeface="宋体"/>
                      </a:endParaRPr>
                    </a:p>
                  </a:txBody>
                  <a:tcPr marL="68580" marR="68580" marT="0" marB="0"/>
                </a:tc>
                <a:tc>
                  <a:txBody>
                    <a:bodyPr/>
                    <a:lstStyle/>
                    <a:p>
                      <a:pPr>
                        <a:lnSpc>
                          <a:spcPct val="150000"/>
                        </a:lnSpc>
                        <a:spcAft>
                          <a:spcPts val="0"/>
                        </a:spcAft>
                      </a:pPr>
                      <a:r>
                        <a:rPr lang="en-US" sz="1050" kern="100" dirty="0">
                          <a:effectLst/>
                        </a:rPr>
                        <a:t>9138</a:t>
                      </a:r>
                      <a:endParaRPr lang="zh-CN" sz="1200" kern="100" dirty="0">
                        <a:effectLst/>
                        <a:latin typeface="Times New Roman"/>
                        <a:ea typeface="宋体"/>
                      </a:endParaRPr>
                    </a:p>
                  </a:txBody>
                  <a:tcPr marL="68580" marR="68580" marT="0" marB="0"/>
                </a:tc>
                <a:tc>
                  <a:txBody>
                    <a:bodyPr/>
                    <a:lstStyle/>
                    <a:p>
                      <a:pPr>
                        <a:lnSpc>
                          <a:spcPct val="150000"/>
                        </a:lnSpc>
                        <a:spcAft>
                          <a:spcPts val="0"/>
                        </a:spcAft>
                      </a:pPr>
                      <a:r>
                        <a:rPr lang="en-US" sz="1050" kern="100">
                          <a:effectLst/>
                        </a:rPr>
                        <a:t>9165</a:t>
                      </a:r>
                      <a:endParaRPr lang="zh-CN" sz="1200" kern="100">
                        <a:effectLst/>
                        <a:latin typeface="Times New Roman"/>
                        <a:ea typeface="宋体"/>
                      </a:endParaRPr>
                    </a:p>
                  </a:txBody>
                  <a:tcPr marL="68580" marR="68580" marT="0" marB="0"/>
                </a:tc>
                <a:tc>
                  <a:txBody>
                    <a:bodyPr/>
                    <a:lstStyle/>
                    <a:p>
                      <a:pPr>
                        <a:lnSpc>
                          <a:spcPct val="150000"/>
                        </a:lnSpc>
                        <a:spcAft>
                          <a:spcPts val="0"/>
                        </a:spcAft>
                      </a:pPr>
                      <a:r>
                        <a:rPr lang="en-US" sz="1050" b="1" kern="100" dirty="0">
                          <a:effectLst/>
                        </a:rPr>
                        <a:t>99.71%</a:t>
                      </a:r>
                      <a:endParaRPr lang="zh-CN" sz="1200" b="1" kern="100" dirty="0">
                        <a:effectLst/>
                        <a:latin typeface="Times New Roman"/>
                        <a:ea typeface="宋体"/>
                      </a:endParaRPr>
                    </a:p>
                  </a:txBody>
                  <a:tcPr marL="68580" marR="68580" marT="0" marB="0"/>
                </a:tc>
              </a:tr>
              <a:tr h="0">
                <a:tc>
                  <a:txBody>
                    <a:bodyPr/>
                    <a:lstStyle/>
                    <a:p>
                      <a:pPr>
                        <a:lnSpc>
                          <a:spcPct val="150000"/>
                        </a:lnSpc>
                        <a:spcAft>
                          <a:spcPts val="0"/>
                        </a:spcAft>
                      </a:pPr>
                      <a:r>
                        <a:rPr lang="en-US" sz="1050" kern="100">
                          <a:effectLst/>
                        </a:rPr>
                        <a:t>Total</a:t>
                      </a:r>
                      <a:endParaRPr lang="zh-CN" sz="1200" kern="100">
                        <a:effectLst/>
                        <a:latin typeface="Times New Roman"/>
                        <a:ea typeface="宋体"/>
                      </a:endParaRPr>
                    </a:p>
                  </a:txBody>
                  <a:tcPr marL="68580" marR="68580" marT="0" marB="0"/>
                </a:tc>
                <a:tc>
                  <a:txBody>
                    <a:bodyPr/>
                    <a:lstStyle/>
                    <a:p>
                      <a:pPr>
                        <a:lnSpc>
                          <a:spcPct val="150000"/>
                        </a:lnSpc>
                        <a:spcAft>
                          <a:spcPts val="0"/>
                        </a:spcAft>
                      </a:pPr>
                      <a:r>
                        <a:rPr lang="en-US" sz="1050" kern="100">
                          <a:effectLst/>
                        </a:rPr>
                        <a:t>1107</a:t>
                      </a:r>
                      <a:endParaRPr lang="zh-CN" sz="1200" kern="100">
                        <a:effectLst/>
                        <a:latin typeface="Times New Roman"/>
                        <a:ea typeface="宋体"/>
                      </a:endParaRPr>
                    </a:p>
                  </a:txBody>
                  <a:tcPr marL="68580" marR="68580" marT="0" marB="0"/>
                </a:tc>
                <a:tc>
                  <a:txBody>
                    <a:bodyPr/>
                    <a:lstStyle/>
                    <a:p>
                      <a:pPr>
                        <a:lnSpc>
                          <a:spcPct val="150000"/>
                        </a:lnSpc>
                        <a:spcAft>
                          <a:spcPts val="0"/>
                        </a:spcAft>
                      </a:pPr>
                      <a:r>
                        <a:rPr lang="en-US" sz="1050" kern="100">
                          <a:effectLst/>
                        </a:rPr>
                        <a:t>9536</a:t>
                      </a:r>
                      <a:endParaRPr lang="zh-CN" sz="1200" kern="100">
                        <a:effectLst/>
                        <a:latin typeface="Times New Roman"/>
                        <a:ea typeface="宋体"/>
                      </a:endParaRPr>
                    </a:p>
                  </a:txBody>
                  <a:tcPr marL="68580" marR="68580" marT="0" marB="0"/>
                </a:tc>
                <a:tc>
                  <a:txBody>
                    <a:bodyPr/>
                    <a:lstStyle/>
                    <a:p>
                      <a:pPr>
                        <a:lnSpc>
                          <a:spcPct val="150000"/>
                        </a:lnSpc>
                        <a:spcAft>
                          <a:spcPts val="0"/>
                        </a:spcAft>
                      </a:pPr>
                      <a:r>
                        <a:rPr lang="en-US" sz="1050" kern="100">
                          <a:effectLst/>
                        </a:rPr>
                        <a:t>10643</a:t>
                      </a:r>
                      <a:endParaRPr lang="zh-CN" sz="1200" kern="100">
                        <a:effectLst/>
                        <a:latin typeface="Times New Roman"/>
                        <a:ea typeface="宋体"/>
                      </a:endParaRPr>
                    </a:p>
                  </a:txBody>
                  <a:tcPr marL="68580" marR="68580" marT="0" marB="0"/>
                </a:tc>
                <a:tc>
                  <a:txBody>
                    <a:bodyPr/>
                    <a:lstStyle/>
                    <a:p>
                      <a:pPr>
                        <a:lnSpc>
                          <a:spcPct val="150000"/>
                        </a:lnSpc>
                        <a:spcAft>
                          <a:spcPts val="0"/>
                        </a:spcAft>
                      </a:pPr>
                      <a:r>
                        <a:rPr lang="en-US" sz="1050" kern="100">
                          <a:effectLst/>
                        </a:rPr>
                        <a:t> </a:t>
                      </a:r>
                      <a:endParaRPr lang="zh-CN" sz="1200" kern="100">
                        <a:effectLst/>
                        <a:latin typeface="Times New Roman"/>
                        <a:ea typeface="宋体"/>
                      </a:endParaRPr>
                    </a:p>
                  </a:txBody>
                  <a:tcPr marL="68580" marR="68580" marT="0" marB="0"/>
                </a:tc>
              </a:tr>
              <a:tr h="0">
                <a:tc>
                  <a:txBody>
                    <a:bodyPr/>
                    <a:lstStyle/>
                    <a:p>
                      <a:pPr>
                        <a:lnSpc>
                          <a:spcPct val="150000"/>
                        </a:lnSpc>
                        <a:spcAft>
                          <a:spcPts val="0"/>
                        </a:spcAft>
                      </a:pPr>
                      <a:r>
                        <a:rPr lang="en-US" sz="1050" kern="100">
                          <a:effectLst/>
                        </a:rPr>
                        <a:t>Precision</a:t>
                      </a:r>
                      <a:endParaRPr lang="zh-CN" sz="1200" kern="100">
                        <a:effectLst/>
                        <a:latin typeface="Times New Roman"/>
                        <a:ea typeface="宋体"/>
                      </a:endParaRPr>
                    </a:p>
                  </a:txBody>
                  <a:tcPr marL="68580" marR="68580" marT="0" marB="0"/>
                </a:tc>
                <a:tc>
                  <a:txBody>
                    <a:bodyPr/>
                    <a:lstStyle/>
                    <a:p>
                      <a:pPr>
                        <a:lnSpc>
                          <a:spcPct val="150000"/>
                        </a:lnSpc>
                        <a:spcAft>
                          <a:spcPts val="0"/>
                        </a:spcAft>
                      </a:pPr>
                      <a:r>
                        <a:rPr lang="en-US" sz="1050" b="1" kern="100" dirty="0">
                          <a:effectLst/>
                        </a:rPr>
                        <a:t>97.56%</a:t>
                      </a:r>
                      <a:endParaRPr lang="zh-CN" sz="1200" b="1" kern="100" dirty="0">
                        <a:effectLst/>
                        <a:latin typeface="Times New Roman"/>
                        <a:ea typeface="宋体"/>
                      </a:endParaRPr>
                    </a:p>
                  </a:txBody>
                  <a:tcPr marL="68580" marR="68580" marT="0" marB="0"/>
                </a:tc>
                <a:tc>
                  <a:txBody>
                    <a:bodyPr/>
                    <a:lstStyle/>
                    <a:p>
                      <a:pPr>
                        <a:lnSpc>
                          <a:spcPct val="150000"/>
                        </a:lnSpc>
                        <a:spcAft>
                          <a:spcPts val="0"/>
                        </a:spcAft>
                      </a:pPr>
                      <a:r>
                        <a:rPr lang="en-US" sz="1050" kern="100" dirty="0">
                          <a:effectLst/>
                        </a:rPr>
                        <a:t>95.83%</a:t>
                      </a:r>
                      <a:endParaRPr lang="zh-CN" sz="1200" kern="100" dirty="0">
                        <a:effectLst/>
                        <a:latin typeface="Times New Roman"/>
                        <a:ea typeface="宋体"/>
                      </a:endParaRPr>
                    </a:p>
                  </a:txBody>
                  <a:tcPr marL="68580" marR="68580" marT="0" marB="0"/>
                </a:tc>
                <a:tc>
                  <a:txBody>
                    <a:bodyPr/>
                    <a:lstStyle/>
                    <a:p>
                      <a:pPr>
                        <a:lnSpc>
                          <a:spcPct val="150000"/>
                        </a:lnSpc>
                        <a:spcAft>
                          <a:spcPts val="0"/>
                        </a:spcAft>
                      </a:pPr>
                      <a:r>
                        <a:rPr lang="en-US" sz="1050" kern="100">
                          <a:effectLst/>
                        </a:rPr>
                        <a:t> </a:t>
                      </a:r>
                      <a:endParaRPr lang="zh-CN" sz="1200" kern="100">
                        <a:effectLst/>
                        <a:latin typeface="Times New Roman"/>
                        <a:ea typeface="宋体"/>
                      </a:endParaRPr>
                    </a:p>
                  </a:txBody>
                  <a:tcPr marL="68580" marR="68580" marT="0" marB="0"/>
                </a:tc>
                <a:tc>
                  <a:txBody>
                    <a:bodyPr/>
                    <a:lstStyle/>
                    <a:p>
                      <a:pPr>
                        <a:lnSpc>
                          <a:spcPct val="150000"/>
                        </a:lnSpc>
                        <a:spcAft>
                          <a:spcPts val="0"/>
                        </a:spcAft>
                      </a:pPr>
                      <a:r>
                        <a:rPr lang="en-US" sz="1050" kern="100" dirty="0">
                          <a:effectLst/>
                        </a:rPr>
                        <a:t>96.01%</a:t>
                      </a:r>
                      <a:endParaRPr lang="zh-CN" sz="1200" kern="100" dirty="0">
                        <a:effectLst/>
                        <a:latin typeface="Times New Roman"/>
                        <a:ea typeface="宋体"/>
                      </a:endParaRPr>
                    </a:p>
                  </a:txBody>
                  <a:tcPr marL="68580" marR="68580" marT="0" marB="0"/>
                </a:tc>
              </a:tr>
            </a:tbl>
          </a:graphicData>
        </a:graphic>
      </p:graphicFrame>
      <p:pic>
        <p:nvPicPr>
          <p:cNvPr id="1024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21035" y="1771650"/>
            <a:ext cx="2894365" cy="472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3" name="Table 2"/>
          <p:cNvGraphicFramePr>
            <a:graphicFrameLocks noGrp="1"/>
          </p:cNvGraphicFramePr>
          <p:nvPr>
            <p:extLst>
              <p:ext uri="{D42A27DB-BD31-4B8C-83A1-F6EECF244321}">
                <p14:modId xmlns:p14="http://schemas.microsoft.com/office/powerpoint/2010/main" val="2417844611"/>
              </p:ext>
            </p:extLst>
          </p:nvPr>
        </p:nvGraphicFramePr>
        <p:xfrm>
          <a:off x="381001" y="1981200"/>
          <a:ext cx="5486399" cy="1200150"/>
        </p:xfrm>
        <a:graphic>
          <a:graphicData uri="http://schemas.openxmlformats.org/drawingml/2006/table">
            <a:tbl>
              <a:tblPr firstRow="1" firstCol="1" bandRow="1">
                <a:tableStyleId>{5C22544A-7EE6-4342-B048-85BDC9FD1C3A}</a:tableStyleId>
              </a:tblPr>
              <a:tblGrid>
                <a:gridCol w="1097043"/>
                <a:gridCol w="1097043"/>
                <a:gridCol w="1097043"/>
                <a:gridCol w="1097635"/>
                <a:gridCol w="1097635"/>
              </a:tblGrid>
              <a:tr h="0">
                <a:tc>
                  <a:txBody>
                    <a:bodyPr/>
                    <a:lstStyle/>
                    <a:p>
                      <a:pPr>
                        <a:lnSpc>
                          <a:spcPct val="150000"/>
                        </a:lnSpc>
                        <a:spcAft>
                          <a:spcPts val="0"/>
                        </a:spcAft>
                      </a:pPr>
                      <a:r>
                        <a:rPr lang="en-US" sz="1050" kern="100">
                          <a:effectLst/>
                        </a:rPr>
                        <a:t>Man   \   Com</a:t>
                      </a:r>
                      <a:endParaRPr lang="zh-CN" sz="1200" kern="100">
                        <a:effectLst/>
                        <a:latin typeface="Times New Roman"/>
                        <a:ea typeface="宋体"/>
                      </a:endParaRPr>
                    </a:p>
                  </a:txBody>
                  <a:tcPr marL="68580" marR="68580" marT="0" marB="0"/>
                </a:tc>
                <a:tc>
                  <a:txBody>
                    <a:bodyPr/>
                    <a:lstStyle/>
                    <a:p>
                      <a:pPr>
                        <a:lnSpc>
                          <a:spcPct val="150000"/>
                        </a:lnSpc>
                        <a:spcAft>
                          <a:spcPts val="0"/>
                        </a:spcAft>
                      </a:pPr>
                      <a:r>
                        <a:rPr lang="en-US" sz="1050" kern="100">
                          <a:effectLst/>
                        </a:rPr>
                        <a:t>Spam</a:t>
                      </a:r>
                      <a:endParaRPr lang="zh-CN" sz="1200" kern="100">
                        <a:effectLst/>
                        <a:latin typeface="Times New Roman"/>
                        <a:ea typeface="宋体"/>
                      </a:endParaRPr>
                    </a:p>
                  </a:txBody>
                  <a:tcPr marL="68580" marR="68580" marT="0" marB="0"/>
                </a:tc>
                <a:tc>
                  <a:txBody>
                    <a:bodyPr/>
                    <a:lstStyle/>
                    <a:p>
                      <a:pPr>
                        <a:lnSpc>
                          <a:spcPct val="150000"/>
                        </a:lnSpc>
                        <a:spcAft>
                          <a:spcPts val="0"/>
                        </a:spcAft>
                      </a:pPr>
                      <a:r>
                        <a:rPr lang="en-US" sz="1050" kern="100">
                          <a:effectLst/>
                        </a:rPr>
                        <a:t>Normal</a:t>
                      </a:r>
                      <a:endParaRPr lang="zh-CN" sz="1200" kern="100">
                        <a:effectLst/>
                        <a:latin typeface="Times New Roman"/>
                        <a:ea typeface="宋体"/>
                      </a:endParaRPr>
                    </a:p>
                  </a:txBody>
                  <a:tcPr marL="68580" marR="68580" marT="0" marB="0"/>
                </a:tc>
                <a:tc>
                  <a:txBody>
                    <a:bodyPr/>
                    <a:lstStyle/>
                    <a:p>
                      <a:pPr>
                        <a:lnSpc>
                          <a:spcPct val="150000"/>
                        </a:lnSpc>
                        <a:spcAft>
                          <a:spcPts val="0"/>
                        </a:spcAft>
                      </a:pPr>
                      <a:r>
                        <a:rPr lang="en-US" sz="1050" kern="100">
                          <a:effectLst/>
                        </a:rPr>
                        <a:t>Total</a:t>
                      </a:r>
                      <a:endParaRPr lang="zh-CN" sz="1200" kern="100">
                        <a:effectLst/>
                        <a:latin typeface="Times New Roman"/>
                        <a:ea typeface="宋体"/>
                      </a:endParaRPr>
                    </a:p>
                  </a:txBody>
                  <a:tcPr marL="68580" marR="68580" marT="0" marB="0"/>
                </a:tc>
                <a:tc>
                  <a:txBody>
                    <a:bodyPr/>
                    <a:lstStyle/>
                    <a:p>
                      <a:pPr>
                        <a:lnSpc>
                          <a:spcPct val="150000"/>
                        </a:lnSpc>
                        <a:spcAft>
                          <a:spcPts val="0"/>
                        </a:spcAft>
                      </a:pPr>
                      <a:r>
                        <a:rPr lang="en-US" sz="1050" kern="100">
                          <a:effectLst/>
                        </a:rPr>
                        <a:t>Recall</a:t>
                      </a:r>
                      <a:endParaRPr lang="zh-CN" sz="1200" kern="100">
                        <a:effectLst/>
                        <a:latin typeface="Times New Roman"/>
                        <a:ea typeface="宋体"/>
                      </a:endParaRPr>
                    </a:p>
                  </a:txBody>
                  <a:tcPr marL="68580" marR="68580" marT="0" marB="0"/>
                </a:tc>
              </a:tr>
              <a:tr h="0">
                <a:tc>
                  <a:txBody>
                    <a:bodyPr/>
                    <a:lstStyle/>
                    <a:p>
                      <a:pPr>
                        <a:lnSpc>
                          <a:spcPct val="150000"/>
                        </a:lnSpc>
                        <a:spcAft>
                          <a:spcPts val="0"/>
                        </a:spcAft>
                      </a:pPr>
                      <a:r>
                        <a:rPr lang="en-US" sz="1050" kern="100">
                          <a:effectLst/>
                        </a:rPr>
                        <a:t>Spam</a:t>
                      </a:r>
                      <a:endParaRPr lang="zh-CN" sz="1200" kern="100">
                        <a:effectLst/>
                        <a:latin typeface="Times New Roman"/>
                        <a:ea typeface="宋体"/>
                      </a:endParaRPr>
                    </a:p>
                  </a:txBody>
                  <a:tcPr marL="68580" marR="68580" marT="0" marB="0"/>
                </a:tc>
                <a:tc>
                  <a:txBody>
                    <a:bodyPr/>
                    <a:lstStyle/>
                    <a:p>
                      <a:pPr>
                        <a:lnSpc>
                          <a:spcPct val="150000"/>
                        </a:lnSpc>
                        <a:spcAft>
                          <a:spcPts val="0"/>
                        </a:spcAft>
                      </a:pPr>
                      <a:r>
                        <a:rPr lang="en-US" sz="1050" kern="100">
                          <a:effectLst/>
                        </a:rPr>
                        <a:t>260</a:t>
                      </a:r>
                      <a:endParaRPr lang="zh-CN" sz="1200" kern="100">
                        <a:effectLst/>
                        <a:latin typeface="Times New Roman"/>
                        <a:ea typeface="宋体"/>
                      </a:endParaRPr>
                    </a:p>
                  </a:txBody>
                  <a:tcPr marL="68580" marR="68580" marT="0" marB="0"/>
                </a:tc>
                <a:tc>
                  <a:txBody>
                    <a:bodyPr/>
                    <a:lstStyle/>
                    <a:p>
                      <a:pPr>
                        <a:lnSpc>
                          <a:spcPct val="150000"/>
                        </a:lnSpc>
                        <a:spcAft>
                          <a:spcPts val="0"/>
                        </a:spcAft>
                      </a:pPr>
                      <a:r>
                        <a:rPr lang="en-US" sz="1050" kern="100">
                          <a:effectLst/>
                        </a:rPr>
                        <a:t>1218</a:t>
                      </a:r>
                      <a:endParaRPr lang="zh-CN" sz="1200" kern="100">
                        <a:effectLst/>
                        <a:latin typeface="Times New Roman"/>
                        <a:ea typeface="宋体"/>
                      </a:endParaRPr>
                    </a:p>
                  </a:txBody>
                  <a:tcPr marL="68580" marR="68580" marT="0" marB="0"/>
                </a:tc>
                <a:tc>
                  <a:txBody>
                    <a:bodyPr/>
                    <a:lstStyle/>
                    <a:p>
                      <a:pPr>
                        <a:lnSpc>
                          <a:spcPct val="150000"/>
                        </a:lnSpc>
                        <a:spcAft>
                          <a:spcPts val="0"/>
                        </a:spcAft>
                      </a:pPr>
                      <a:r>
                        <a:rPr lang="en-US" sz="1050" kern="100">
                          <a:effectLst/>
                        </a:rPr>
                        <a:t>1478</a:t>
                      </a:r>
                      <a:endParaRPr lang="zh-CN" sz="1200" kern="100">
                        <a:effectLst/>
                        <a:latin typeface="Times New Roman"/>
                        <a:ea typeface="宋体"/>
                      </a:endParaRPr>
                    </a:p>
                  </a:txBody>
                  <a:tcPr marL="68580" marR="68580" marT="0" marB="0"/>
                </a:tc>
                <a:tc>
                  <a:txBody>
                    <a:bodyPr/>
                    <a:lstStyle/>
                    <a:p>
                      <a:pPr>
                        <a:lnSpc>
                          <a:spcPct val="150000"/>
                        </a:lnSpc>
                        <a:spcAft>
                          <a:spcPts val="0"/>
                        </a:spcAft>
                      </a:pPr>
                      <a:r>
                        <a:rPr lang="en-US" sz="1050" kern="100">
                          <a:effectLst/>
                        </a:rPr>
                        <a:t>17.59%</a:t>
                      </a:r>
                      <a:endParaRPr lang="zh-CN" sz="1200" kern="100">
                        <a:effectLst/>
                        <a:latin typeface="Times New Roman"/>
                        <a:ea typeface="宋体"/>
                      </a:endParaRPr>
                    </a:p>
                  </a:txBody>
                  <a:tcPr marL="68580" marR="68580" marT="0" marB="0"/>
                </a:tc>
              </a:tr>
              <a:tr h="0">
                <a:tc>
                  <a:txBody>
                    <a:bodyPr/>
                    <a:lstStyle/>
                    <a:p>
                      <a:pPr>
                        <a:lnSpc>
                          <a:spcPct val="150000"/>
                        </a:lnSpc>
                        <a:spcAft>
                          <a:spcPts val="0"/>
                        </a:spcAft>
                      </a:pPr>
                      <a:r>
                        <a:rPr lang="en-US" sz="1050" kern="100">
                          <a:effectLst/>
                        </a:rPr>
                        <a:t>Normal</a:t>
                      </a:r>
                      <a:endParaRPr lang="zh-CN" sz="1200" kern="100">
                        <a:effectLst/>
                        <a:latin typeface="Times New Roman"/>
                        <a:ea typeface="宋体"/>
                      </a:endParaRPr>
                    </a:p>
                  </a:txBody>
                  <a:tcPr marL="68580" marR="68580" marT="0" marB="0"/>
                </a:tc>
                <a:tc>
                  <a:txBody>
                    <a:bodyPr/>
                    <a:lstStyle/>
                    <a:p>
                      <a:pPr>
                        <a:lnSpc>
                          <a:spcPct val="150000"/>
                        </a:lnSpc>
                        <a:spcAft>
                          <a:spcPts val="0"/>
                        </a:spcAft>
                      </a:pPr>
                      <a:r>
                        <a:rPr lang="en-US" sz="1050" kern="100">
                          <a:effectLst/>
                        </a:rPr>
                        <a:t>160</a:t>
                      </a:r>
                      <a:endParaRPr lang="zh-CN" sz="1200" kern="100">
                        <a:effectLst/>
                        <a:latin typeface="Times New Roman"/>
                        <a:ea typeface="宋体"/>
                      </a:endParaRPr>
                    </a:p>
                  </a:txBody>
                  <a:tcPr marL="68580" marR="68580" marT="0" marB="0"/>
                </a:tc>
                <a:tc>
                  <a:txBody>
                    <a:bodyPr/>
                    <a:lstStyle/>
                    <a:p>
                      <a:pPr>
                        <a:lnSpc>
                          <a:spcPct val="150000"/>
                        </a:lnSpc>
                        <a:spcAft>
                          <a:spcPts val="0"/>
                        </a:spcAft>
                      </a:pPr>
                      <a:r>
                        <a:rPr lang="en-US" sz="1050" kern="100">
                          <a:effectLst/>
                        </a:rPr>
                        <a:t>9005</a:t>
                      </a:r>
                      <a:endParaRPr lang="zh-CN" sz="1200" kern="100">
                        <a:effectLst/>
                        <a:latin typeface="Times New Roman"/>
                        <a:ea typeface="宋体"/>
                      </a:endParaRPr>
                    </a:p>
                  </a:txBody>
                  <a:tcPr marL="68580" marR="68580" marT="0" marB="0"/>
                </a:tc>
                <a:tc>
                  <a:txBody>
                    <a:bodyPr/>
                    <a:lstStyle/>
                    <a:p>
                      <a:pPr>
                        <a:lnSpc>
                          <a:spcPct val="150000"/>
                        </a:lnSpc>
                        <a:spcAft>
                          <a:spcPts val="0"/>
                        </a:spcAft>
                      </a:pPr>
                      <a:r>
                        <a:rPr lang="en-US" sz="1050" kern="100">
                          <a:effectLst/>
                        </a:rPr>
                        <a:t>9165</a:t>
                      </a:r>
                      <a:endParaRPr lang="zh-CN" sz="1200" kern="100">
                        <a:effectLst/>
                        <a:latin typeface="Times New Roman"/>
                        <a:ea typeface="宋体"/>
                      </a:endParaRPr>
                    </a:p>
                  </a:txBody>
                  <a:tcPr marL="68580" marR="68580" marT="0" marB="0"/>
                </a:tc>
                <a:tc>
                  <a:txBody>
                    <a:bodyPr/>
                    <a:lstStyle/>
                    <a:p>
                      <a:pPr>
                        <a:lnSpc>
                          <a:spcPct val="150000"/>
                        </a:lnSpc>
                        <a:spcAft>
                          <a:spcPts val="0"/>
                        </a:spcAft>
                      </a:pPr>
                      <a:r>
                        <a:rPr lang="en-US" sz="1050" kern="100">
                          <a:effectLst/>
                        </a:rPr>
                        <a:t>98.25%</a:t>
                      </a:r>
                      <a:endParaRPr lang="zh-CN" sz="1200" kern="100">
                        <a:effectLst/>
                        <a:latin typeface="Times New Roman"/>
                        <a:ea typeface="宋体"/>
                      </a:endParaRPr>
                    </a:p>
                  </a:txBody>
                  <a:tcPr marL="68580" marR="68580" marT="0" marB="0"/>
                </a:tc>
              </a:tr>
              <a:tr h="0">
                <a:tc>
                  <a:txBody>
                    <a:bodyPr/>
                    <a:lstStyle/>
                    <a:p>
                      <a:pPr>
                        <a:lnSpc>
                          <a:spcPct val="150000"/>
                        </a:lnSpc>
                        <a:spcAft>
                          <a:spcPts val="0"/>
                        </a:spcAft>
                      </a:pPr>
                      <a:r>
                        <a:rPr lang="en-US" sz="1050" kern="100">
                          <a:effectLst/>
                        </a:rPr>
                        <a:t>Total</a:t>
                      </a:r>
                      <a:endParaRPr lang="zh-CN" sz="1200" kern="100">
                        <a:effectLst/>
                        <a:latin typeface="Times New Roman"/>
                        <a:ea typeface="宋体"/>
                      </a:endParaRPr>
                    </a:p>
                  </a:txBody>
                  <a:tcPr marL="68580" marR="68580" marT="0" marB="0"/>
                </a:tc>
                <a:tc>
                  <a:txBody>
                    <a:bodyPr/>
                    <a:lstStyle/>
                    <a:p>
                      <a:pPr>
                        <a:lnSpc>
                          <a:spcPct val="150000"/>
                        </a:lnSpc>
                        <a:spcAft>
                          <a:spcPts val="0"/>
                        </a:spcAft>
                      </a:pPr>
                      <a:r>
                        <a:rPr lang="en-US" sz="1050" kern="100">
                          <a:effectLst/>
                        </a:rPr>
                        <a:t>420</a:t>
                      </a:r>
                      <a:endParaRPr lang="zh-CN" sz="1200" kern="100">
                        <a:effectLst/>
                        <a:latin typeface="Times New Roman"/>
                        <a:ea typeface="宋体"/>
                      </a:endParaRPr>
                    </a:p>
                  </a:txBody>
                  <a:tcPr marL="68580" marR="68580" marT="0" marB="0"/>
                </a:tc>
                <a:tc>
                  <a:txBody>
                    <a:bodyPr/>
                    <a:lstStyle/>
                    <a:p>
                      <a:pPr>
                        <a:lnSpc>
                          <a:spcPct val="150000"/>
                        </a:lnSpc>
                        <a:spcAft>
                          <a:spcPts val="0"/>
                        </a:spcAft>
                      </a:pPr>
                      <a:r>
                        <a:rPr lang="en-US" sz="1050" kern="100">
                          <a:effectLst/>
                        </a:rPr>
                        <a:t>10223</a:t>
                      </a:r>
                      <a:endParaRPr lang="zh-CN" sz="1200" kern="100">
                        <a:effectLst/>
                        <a:latin typeface="Times New Roman"/>
                        <a:ea typeface="宋体"/>
                      </a:endParaRPr>
                    </a:p>
                  </a:txBody>
                  <a:tcPr marL="68580" marR="68580" marT="0" marB="0"/>
                </a:tc>
                <a:tc>
                  <a:txBody>
                    <a:bodyPr/>
                    <a:lstStyle/>
                    <a:p>
                      <a:pPr>
                        <a:lnSpc>
                          <a:spcPct val="150000"/>
                        </a:lnSpc>
                        <a:spcAft>
                          <a:spcPts val="0"/>
                        </a:spcAft>
                      </a:pPr>
                      <a:r>
                        <a:rPr lang="en-US" sz="1050" kern="100">
                          <a:effectLst/>
                        </a:rPr>
                        <a:t>10643</a:t>
                      </a:r>
                      <a:endParaRPr lang="zh-CN" sz="1200" kern="100">
                        <a:effectLst/>
                        <a:latin typeface="Times New Roman"/>
                        <a:ea typeface="宋体"/>
                      </a:endParaRPr>
                    </a:p>
                  </a:txBody>
                  <a:tcPr marL="68580" marR="68580" marT="0" marB="0"/>
                </a:tc>
                <a:tc>
                  <a:txBody>
                    <a:bodyPr/>
                    <a:lstStyle/>
                    <a:p>
                      <a:pPr>
                        <a:lnSpc>
                          <a:spcPct val="150000"/>
                        </a:lnSpc>
                        <a:spcAft>
                          <a:spcPts val="0"/>
                        </a:spcAft>
                      </a:pPr>
                      <a:r>
                        <a:rPr lang="en-US" sz="1050" kern="100">
                          <a:effectLst/>
                        </a:rPr>
                        <a:t> </a:t>
                      </a:r>
                      <a:endParaRPr lang="zh-CN" sz="1200" kern="100">
                        <a:effectLst/>
                        <a:latin typeface="Times New Roman"/>
                        <a:ea typeface="宋体"/>
                      </a:endParaRPr>
                    </a:p>
                  </a:txBody>
                  <a:tcPr marL="68580" marR="68580" marT="0" marB="0"/>
                </a:tc>
              </a:tr>
              <a:tr h="0">
                <a:tc>
                  <a:txBody>
                    <a:bodyPr/>
                    <a:lstStyle/>
                    <a:p>
                      <a:pPr>
                        <a:lnSpc>
                          <a:spcPct val="150000"/>
                        </a:lnSpc>
                        <a:spcAft>
                          <a:spcPts val="0"/>
                        </a:spcAft>
                      </a:pPr>
                      <a:r>
                        <a:rPr lang="en-US" sz="1050" kern="100">
                          <a:effectLst/>
                        </a:rPr>
                        <a:t>Precision</a:t>
                      </a:r>
                      <a:endParaRPr lang="zh-CN" sz="1200" kern="100">
                        <a:effectLst/>
                        <a:latin typeface="Times New Roman"/>
                        <a:ea typeface="宋体"/>
                      </a:endParaRPr>
                    </a:p>
                  </a:txBody>
                  <a:tcPr marL="68580" marR="68580" marT="0" marB="0"/>
                </a:tc>
                <a:tc>
                  <a:txBody>
                    <a:bodyPr/>
                    <a:lstStyle/>
                    <a:p>
                      <a:pPr>
                        <a:lnSpc>
                          <a:spcPct val="150000"/>
                        </a:lnSpc>
                        <a:spcAft>
                          <a:spcPts val="0"/>
                        </a:spcAft>
                      </a:pPr>
                      <a:r>
                        <a:rPr lang="en-US" sz="1050" kern="100">
                          <a:effectLst/>
                        </a:rPr>
                        <a:t>61.90%</a:t>
                      </a:r>
                      <a:endParaRPr lang="zh-CN" sz="1200" kern="100">
                        <a:effectLst/>
                        <a:latin typeface="Times New Roman"/>
                        <a:ea typeface="宋体"/>
                      </a:endParaRPr>
                    </a:p>
                  </a:txBody>
                  <a:tcPr marL="68580" marR="68580" marT="0" marB="0"/>
                </a:tc>
                <a:tc>
                  <a:txBody>
                    <a:bodyPr/>
                    <a:lstStyle/>
                    <a:p>
                      <a:pPr>
                        <a:lnSpc>
                          <a:spcPct val="150000"/>
                        </a:lnSpc>
                        <a:spcAft>
                          <a:spcPts val="0"/>
                        </a:spcAft>
                      </a:pPr>
                      <a:r>
                        <a:rPr lang="en-US" sz="1050" kern="100">
                          <a:effectLst/>
                        </a:rPr>
                        <a:t>88.09%</a:t>
                      </a:r>
                      <a:endParaRPr lang="zh-CN" sz="1200" kern="100">
                        <a:effectLst/>
                        <a:latin typeface="Times New Roman"/>
                        <a:ea typeface="宋体"/>
                      </a:endParaRPr>
                    </a:p>
                  </a:txBody>
                  <a:tcPr marL="68580" marR="68580" marT="0" marB="0"/>
                </a:tc>
                <a:tc>
                  <a:txBody>
                    <a:bodyPr/>
                    <a:lstStyle/>
                    <a:p>
                      <a:pPr>
                        <a:lnSpc>
                          <a:spcPct val="150000"/>
                        </a:lnSpc>
                        <a:spcAft>
                          <a:spcPts val="0"/>
                        </a:spcAft>
                      </a:pPr>
                      <a:r>
                        <a:rPr lang="en-US" sz="1050" kern="100">
                          <a:effectLst/>
                        </a:rPr>
                        <a:t> </a:t>
                      </a:r>
                      <a:endParaRPr lang="zh-CN" sz="1200" kern="100">
                        <a:effectLst/>
                        <a:latin typeface="Times New Roman"/>
                        <a:ea typeface="宋体"/>
                      </a:endParaRPr>
                    </a:p>
                  </a:txBody>
                  <a:tcPr marL="68580" marR="68580" marT="0" marB="0"/>
                </a:tc>
                <a:tc>
                  <a:txBody>
                    <a:bodyPr/>
                    <a:lstStyle/>
                    <a:p>
                      <a:pPr>
                        <a:lnSpc>
                          <a:spcPct val="150000"/>
                        </a:lnSpc>
                        <a:spcAft>
                          <a:spcPts val="0"/>
                        </a:spcAft>
                      </a:pPr>
                      <a:r>
                        <a:rPr lang="en-US" sz="1050" kern="100" dirty="0">
                          <a:effectLst/>
                        </a:rPr>
                        <a:t>87.05%</a:t>
                      </a:r>
                      <a:endParaRPr lang="zh-CN" sz="1200" kern="100" dirty="0">
                        <a:effectLst/>
                        <a:latin typeface="Times New Roman"/>
                        <a:ea typeface="宋体"/>
                      </a:endParaRPr>
                    </a:p>
                  </a:txBody>
                  <a:tcPr marL="68580" marR="68580" marT="0" marB="0"/>
                </a:tc>
              </a:tr>
            </a:tbl>
          </a:graphicData>
        </a:graphic>
      </p:graphicFrame>
      <p:sp>
        <p:nvSpPr>
          <p:cNvPr id="10" name="Title 1"/>
          <p:cNvSpPr txBox="1">
            <a:spLocks/>
          </p:cNvSpPr>
          <p:nvPr/>
        </p:nvSpPr>
        <p:spPr>
          <a:xfrm>
            <a:off x="2514601" y="1752600"/>
            <a:ext cx="1143000" cy="304800"/>
          </a:xfrm>
          <a:prstGeom prst="rect">
            <a:avLst/>
          </a:prstGeom>
        </p:spPr>
        <p:txBody>
          <a:bodyPr vert="horz" lIns="91440" tIns="45720" rIns="91440" bIns="45720" rtlCol="0" anchor="ctr">
            <a:normAutofit fontScale="77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1200" dirty="0" smtClean="0">
                <a:latin typeface="宋体" panose="02010600030101010101" pitchFamily="2" charset="-122"/>
                <a:ea typeface="宋体" panose="02010600030101010101" pitchFamily="2" charset="-122"/>
              </a:rPr>
              <a:t>表</a:t>
            </a:r>
            <a:r>
              <a:rPr lang="en-US" altLang="zh-CN" sz="1200" dirty="0" smtClean="0">
                <a:latin typeface="宋体" panose="02010600030101010101" pitchFamily="2" charset="-122"/>
                <a:ea typeface="宋体" panose="02010600030101010101" pitchFamily="2" charset="-122"/>
              </a:rPr>
              <a:t>1 </a:t>
            </a:r>
            <a:r>
              <a:rPr lang="zh-CN" altLang="en-US" sz="1200" dirty="0" smtClean="0">
                <a:latin typeface="宋体" panose="02010600030101010101" pitchFamily="2" charset="-122"/>
                <a:ea typeface="宋体" panose="02010600030101010101" pitchFamily="2" charset="-122"/>
              </a:rPr>
              <a:t>纯</a:t>
            </a:r>
            <a:r>
              <a:rPr lang="zh-CN" altLang="en-US" sz="1200" dirty="0">
                <a:latin typeface="宋体" panose="02010600030101010101" pitchFamily="2" charset="-122"/>
                <a:ea typeface="宋体" panose="02010600030101010101" pitchFamily="2" charset="-122"/>
              </a:rPr>
              <a:t>简单分类器</a:t>
            </a:r>
          </a:p>
        </p:txBody>
      </p:sp>
      <p:sp>
        <p:nvSpPr>
          <p:cNvPr id="11" name="Title 1"/>
          <p:cNvSpPr txBox="1">
            <a:spLocks/>
          </p:cNvSpPr>
          <p:nvPr/>
        </p:nvSpPr>
        <p:spPr>
          <a:xfrm>
            <a:off x="2514600" y="3276600"/>
            <a:ext cx="1371599" cy="304800"/>
          </a:xfrm>
          <a:prstGeom prst="rect">
            <a:avLst/>
          </a:prstGeom>
        </p:spPr>
        <p:txBody>
          <a:bodyPr vert="horz" lIns="91440" tIns="45720" rIns="91440" bIns="45720" rtlCol="0" anchor="ctr">
            <a:normAutofit fontScale="77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1200" dirty="0" smtClean="0">
                <a:latin typeface="宋体" panose="02010600030101010101" pitchFamily="2" charset="-122"/>
                <a:ea typeface="宋体" panose="02010600030101010101" pitchFamily="2" charset="-122"/>
              </a:rPr>
              <a:t>表</a:t>
            </a:r>
            <a:r>
              <a:rPr lang="en-US" altLang="zh-CN" sz="1200" dirty="0" smtClean="0">
                <a:latin typeface="宋体" panose="02010600030101010101" pitchFamily="2" charset="-122"/>
                <a:ea typeface="宋体" panose="02010600030101010101" pitchFamily="2" charset="-122"/>
              </a:rPr>
              <a:t>2 </a:t>
            </a:r>
            <a:r>
              <a:rPr lang="zh-CN" altLang="en-US" sz="1200" dirty="0" smtClean="0">
                <a:latin typeface="宋体" panose="02010600030101010101" pitchFamily="2" charset="-122"/>
                <a:ea typeface="宋体" panose="02010600030101010101" pitchFamily="2" charset="-122"/>
              </a:rPr>
              <a:t>朴素贝叶斯分</a:t>
            </a:r>
            <a:r>
              <a:rPr lang="zh-CN" altLang="en-US" sz="1200" dirty="0">
                <a:latin typeface="宋体" panose="02010600030101010101" pitchFamily="2" charset="-122"/>
                <a:ea typeface="宋体" panose="02010600030101010101" pitchFamily="2" charset="-122"/>
              </a:rPr>
              <a:t>类器</a:t>
            </a:r>
          </a:p>
        </p:txBody>
      </p:sp>
      <p:sp>
        <p:nvSpPr>
          <p:cNvPr id="12" name="Title 1"/>
          <p:cNvSpPr txBox="1">
            <a:spLocks/>
          </p:cNvSpPr>
          <p:nvPr/>
        </p:nvSpPr>
        <p:spPr>
          <a:xfrm>
            <a:off x="2514601" y="5029200"/>
            <a:ext cx="1371599" cy="304800"/>
          </a:xfrm>
          <a:prstGeom prst="rect">
            <a:avLst/>
          </a:prstGeom>
        </p:spPr>
        <p:txBody>
          <a:bodyPr vert="horz" lIns="91440" tIns="45720" rIns="91440" bIns="45720" rtlCol="0" anchor="ctr">
            <a:normAutofit fontScale="77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1200" dirty="0" smtClean="0">
                <a:latin typeface="宋体" panose="02010600030101010101" pitchFamily="2" charset="-122"/>
                <a:ea typeface="宋体" panose="02010600030101010101" pitchFamily="2" charset="-122"/>
              </a:rPr>
              <a:t>表</a:t>
            </a:r>
            <a:r>
              <a:rPr lang="en-US" altLang="zh-CN" sz="1200" dirty="0">
                <a:latin typeface="宋体" panose="02010600030101010101" pitchFamily="2" charset="-122"/>
                <a:ea typeface="宋体" panose="02010600030101010101" pitchFamily="2" charset="-122"/>
              </a:rPr>
              <a:t>3</a:t>
            </a:r>
            <a:r>
              <a:rPr lang="en-US" altLang="zh-CN" sz="1200" dirty="0" smtClean="0">
                <a:latin typeface="宋体" panose="02010600030101010101" pitchFamily="2" charset="-122"/>
                <a:ea typeface="宋体" panose="02010600030101010101" pitchFamily="2" charset="-122"/>
              </a:rPr>
              <a:t> </a:t>
            </a:r>
            <a:r>
              <a:rPr lang="zh-CN" altLang="en-US" sz="1200" dirty="0" smtClean="0">
                <a:latin typeface="宋体" panose="02010600030101010101" pitchFamily="2" charset="-122"/>
                <a:ea typeface="宋体" panose="02010600030101010101" pitchFamily="2" charset="-122"/>
              </a:rPr>
              <a:t>添加优化融合方法</a:t>
            </a:r>
            <a:endParaRPr lang="zh-CN" altLang="en-US" sz="12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97311031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86200" y="914400"/>
            <a:ext cx="5237136" cy="571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457200" y="1066800"/>
            <a:ext cx="8229600" cy="914400"/>
          </a:xfrm>
        </p:spPr>
        <p:txBody>
          <a:bodyPr>
            <a:normAutofit/>
          </a:bodyPr>
          <a:lstStyle/>
          <a:p>
            <a:pPr algn="l"/>
            <a:r>
              <a:rPr lang="zh-CN" altLang="en-US" sz="3200" dirty="0" smtClean="0">
                <a:latin typeface="黑体" panose="02010609060101010101" pitchFamily="49" charset="-122"/>
                <a:ea typeface="黑体" panose="02010609060101010101" pitchFamily="49" charset="-122"/>
              </a:rPr>
              <a:t>总结</a:t>
            </a:r>
            <a:endParaRPr lang="zh-CN" altLang="en-US" sz="3200" dirty="0">
              <a:latin typeface="黑体" panose="02010609060101010101" pitchFamily="49" charset="-122"/>
              <a:ea typeface="黑体" panose="02010609060101010101" pitchFamily="49" charset="-122"/>
            </a:endParaRPr>
          </a:p>
        </p:txBody>
      </p:sp>
      <p:sp>
        <p:nvSpPr>
          <p:cNvPr id="4" name="Rectangle 19"/>
          <p:cNvSpPr>
            <a:spLocks noChangeArrowheads="1"/>
          </p:cNvSpPr>
          <p:nvPr/>
        </p:nvSpPr>
        <p:spPr bwMode="auto">
          <a:xfrm>
            <a:off x="0" y="6629400"/>
            <a:ext cx="9144000" cy="228600"/>
          </a:xfrm>
          <a:prstGeom prst="rect">
            <a:avLst/>
          </a:prstGeom>
          <a:solidFill>
            <a:srgbClr val="0E03E7"/>
          </a:solidFill>
          <a:ln w="9525">
            <a:solidFill>
              <a:schemeClr val="tx1"/>
            </a:solidFill>
            <a:miter lim="800000"/>
            <a:headEnd/>
            <a:tailEnd/>
          </a:ln>
          <a:effectLst/>
        </p:spPr>
        <p:txBody>
          <a:bodyPr wrap="none" anchor="ctr"/>
          <a:lstStyle/>
          <a:p>
            <a:endParaRPr lang="zh-CN" altLang="en-US"/>
          </a:p>
        </p:txBody>
      </p:sp>
      <p:pic>
        <p:nvPicPr>
          <p:cNvPr id="5" name="Picture 18" descr="C:\Documents and Settings\Administrator\桌面\logo_small.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93663"/>
            <a:ext cx="3124200" cy="820737"/>
          </a:xfrm>
          <a:prstGeom prst="rect">
            <a:avLst/>
          </a:prstGeom>
          <a:noFill/>
          <a:extLst>
            <a:ext uri="{909E8E84-426E-40DD-AFC4-6F175D3DCCD1}">
              <a14:hiddenFill xmlns:a14="http://schemas.microsoft.com/office/drawing/2010/main">
                <a:solidFill>
                  <a:srgbClr val="FFFFFF"/>
                </a:solidFill>
              </a14:hiddenFill>
            </a:ext>
          </a:extLst>
        </p:spPr>
      </p:pic>
      <p:sp>
        <p:nvSpPr>
          <p:cNvPr id="9" name="Content Placeholder 2"/>
          <p:cNvSpPr>
            <a:spLocks noGrp="1"/>
          </p:cNvSpPr>
          <p:nvPr>
            <p:ph idx="1"/>
          </p:nvPr>
        </p:nvSpPr>
        <p:spPr>
          <a:xfrm>
            <a:off x="457200" y="2209800"/>
            <a:ext cx="3429000" cy="3916363"/>
          </a:xfrm>
        </p:spPr>
        <p:txBody>
          <a:bodyPr>
            <a:normAutofit/>
          </a:bodyPr>
          <a:lstStyle/>
          <a:p>
            <a:pPr marL="0" indent="0">
              <a:buNone/>
            </a:pPr>
            <a:r>
              <a:rPr lang="zh-CN" altLang="en-US" sz="1800" b="1" dirty="0" smtClean="0"/>
              <a:t>个人完成整个论文的所有工作：</a:t>
            </a:r>
            <a:endParaRPr lang="en-US" altLang="zh-CN" sz="1800" b="1" dirty="0" smtClean="0"/>
          </a:p>
          <a:p>
            <a:pPr marL="0" indent="0">
              <a:buNone/>
            </a:pPr>
            <a:r>
              <a:rPr lang="zh-CN" altLang="zh-CN" sz="1800" dirty="0" smtClean="0"/>
              <a:t>基础研究数据收集工作</a:t>
            </a:r>
          </a:p>
          <a:p>
            <a:pPr marL="0" indent="0">
              <a:buNone/>
            </a:pPr>
            <a:r>
              <a:rPr lang="zh-CN" altLang="zh-CN" sz="1800" dirty="0" smtClean="0"/>
              <a:t>数据人工标记分类工作</a:t>
            </a:r>
          </a:p>
          <a:p>
            <a:pPr marL="0" indent="0">
              <a:buNone/>
            </a:pPr>
            <a:r>
              <a:rPr lang="zh-CN" altLang="en-US" sz="1800" dirty="0" smtClean="0"/>
              <a:t>系统架构</a:t>
            </a:r>
            <a:r>
              <a:rPr lang="zh-CN" altLang="zh-CN" sz="1800" dirty="0" smtClean="0"/>
              <a:t>代码</a:t>
            </a:r>
            <a:r>
              <a:rPr lang="zh-CN" altLang="en-US" sz="1800" dirty="0" smtClean="0"/>
              <a:t>设计</a:t>
            </a:r>
            <a:r>
              <a:rPr lang="zh-CN" altLang="zh-CN" sz="1800" dirty="0" smtClean="0"/>
              <a:t>编写工作</a:t>
            </a:r>
          </a:p>
          <a:p>
            <a:pPr marL="0" indent="0">
              <a:buNone/>
            </a:pPr>
            <a:r>
              <a:rPr lang="zh-CN" altLang="zh-CN" sz="1800" dirty="0" smtClean="0"/>
              <a:t>第三方工具研究应用工作</a:t>
            </a:r>
          </a:p>
          <a:p>
            <a:pPr marL="0" indent="0">
              <a:buNone/>
            </a:pPr>
            <a:r>
              <a:rPr lang="zh-CN" altLang="zh-CN" sz="1800" dirty="0" smtClean="0"/>
              <a:t>测试收集</a:t>
            </a:r>
            <a:r>
              <a:rPr lang="zh-CN" altLang="en-US" sz="1800" dirty="0" smtClean="0"/>
              <a:t>运行结果</a:t>
            </a:r>
            <a:r>
              <a:rPr lang="zh-CN" altLang="zh-CN" sz="1800" dirty="0" smtClean="0"/>
              <a:t>工作</a:t>
            </a:r>
          </a:p>
          <a:p>
            <a:pPr marL="0" indent="0">
              <a:buNone/>
            </a:pPr>
            <a:r>
              <a:rPr lang="zh-CN" altLang="zh-CN" sz="1800" dirty="0" smtClean="0"/>
              <a:t>各种针对性优化的工作</a:t>
            </a:r>
            <a:endParaRPr lang="en-US" altLang="zh-CN" sz="1800" dirty="0" smtClean="0"/>
          </a:p>
          <a:p>
            <a:pPr marL="0" indent="0">
              <a:buNone/>
            </a:pPr>
            <a:endParaRPr lang="en-US" altLang="zh-CN" sz="1800" dirty="0" smtClean="0"/>
          </a:p>
          <a:p>
            <a:pPr marL="0" indent="0">
              <a:buNone/>
            </a:pPr>
            <a:r>
              <a:rPr lang="zh-CN" altLang="en-US" sz="1800" b="1" dirty="0"/>
              <a:t>研究成</a:t>
            </a:r>
            <a:r>
              <a:rPr lang="zh-CN" altLang="en-US" sz="1800" b="1" dirty="0" smtClean="0"/>
              <a:t>果：</a:t>
            </a:r>
            <a:endParaRPr lang="en-US" altLang="zh-CN" sz="1800" b="1" dirty="0" smtClean="0"/>
          </a:p>
          <a:p>
            <a:pPr marL="0" indent="0">
              <a:buNone/>
            </a:pPr>
            <a:r>
              <a:rPr lang="zh-CN" altLang="en-US" sz="1800" dirty="0" smtClean="0"/>
              <a:t>一套可以快速实验的架构工具</a:t>
            </a:r>
            <a:endParaRPr lang="en-US" altLang="zh-CN" sz="1800" dirty="0" smtClean="0"/>
          </a:p>
          <a:p>
            <a:pPr marL="0" indent="0">
              <a:buNone/>
            </a:pPr>
            <a:r>
              <a:rPr lang="zh-CN" altLang="en-US" sz="1800" dirty="0" smtClean="0"/>
              <a:t>创新优化一种贝叶斯算法专利</a:t>
            </a:r>
            <a:endParaRPr lang="en-US" altLang="zh-CN" sz="1800" dirty="0"/>
          </a:p>
          <a:p>
            <a:pPr marL="0" indent="0">
              <a:buNone/>
            </a:pPr>
            <a:endParaRPr lang="zh-CN" altLang="zh-CN" sz="1800" dirty="0"/>
          </a:p>
        </p:txBody>
      </p:sp>
    </p:spTree>
    <p:extLst>
      <p:ext uri="{BB962C8B-B14F-4D97-AF65-F5344CB8AC3E}">
        <p14:creationId xmlns:p14="http://schemas.microsoft.com/office/powerpoint/2010/main" val="90940839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24200" y="3200400"/>
            <a:ext cx="3200400" cy="914400"/>
          </a:xfrm>
        </p:spPr>
        <p:txBody>
          <a:bodyPr>
            <a:normAutofit/>
          </a:bodyPr>
          <a:lstStyle/>
          <a:p>
            <a:pPr algn="l"/>
            <a:r>
              <a:rPr lang="en-US" altLang="zh-CN" sz="3200" b="1" dirty="0" smtClean="0">
                <a:latin typeface="Arial Black" panose="020B0A04020102020204" pitchFamily="34" charset="0"/>
                <a:ea typeface="黑体" panose="02010609060101010101" pitchFamily="49" charset="-122"/>
              </a:rPr>
              <a:t>Thanks! ^~^</a:t>
            </a:r>
            <a:endParaRPr lang="zh-CN" altLang="en-US" sz="3200" b="1" dirty="0">
              <a:latin typeface="Arial Black" panose="020B0A04020102020204" pitchFamily="34" charset="0"/>
              <a:ea typeface="黑体" panose="02010609060101010101" pitchFamily="49" charset="-122"/>
            </a:endParaRPr>
          </a:p>
        </p:txBody>
      </p:sp>
      <p:sp>
        <p:nvSpPr>
          <p:cNvPr id="4" name="Rectangle 19"/>
          <p:cNvSpPr>
            <a:spLocks noChangeArrowheads="1"/>
          </p:cNvSpPr>
          <p:nvPr/>
        </p:nvSpPr>
        <p:spPr bwMode="auto">
          <a:xfrm>
            <a:off x="0" y="6629400"/>
            <a:ext cx="9144000" cy="228600"/>
          </a:xfrm>
          <a:prstGeom prst="rect">
            <a:avLst/>
          </a:prstGeom>
          <a:solidFill>
            <a:srgbClr val="0E03E7"/>
          </a:solidFill>
          <a:ln w="9525">
            <a:solidFill>
              <a:schemeClr val="tx1"/>
            </a:solidFill>
            <a:miter lim="800000"/>
            <a:headEnd/>
            <a:tailEnd/>
          </a:ln>
          <a:effectLst/>
        </p:spPr>
        <p:txBody>
          <a:bodyPr wrap="none" anchor="ctr"/>
          <a:lstStyle/>
          <a:p>
            <a:endParaRPr lang="zh-CN" altLang="en-US"/>
          </a:p>
        </p:txBody>
      </p:sp>
      <p:pic>
        <p:nvPicPr>
          <p:cNvPr id="5" name="Picture 18" descr="C:\Documents and Settings\Administrator\桌面\logo_small.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93663"/>
            <a:ext cx="3124200" cy="8207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2437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66800"/>
            <a:ext cx="8229600" cy="914400"/>
          </a:xfrm>
        </p:spPr>
        <p:txBody>
          <a:bodyPr>
            <a:normAutofit/>
          </a:bodyPr>
          <a:lstStyle/>
          <a:p>
            <a:pPr algn="l"/>
            <a:r>
              <a:rPr lang="zh-CN" altLang="zh-CN" sz="3200" dirty="0" smtClean="0">
                <a:latin typeface="黑体" panose="02010609060101010101" pitchFamily="49" charset="-122"/>
                <a:ea typeface="黑体" panose="02010609060101010101" pitchFamily="49" charset="-122"/>
              </a:rPr>
              <a:t>课</a:t>
            </a:r>
            <a:r>
              <a:rPr lang="zh-CN" altLang="zh-CN" sz="3200" dirty="0">
                <a:latin typeface="黑体" panose="02010609060101010101" pitchFamily="49" charset="-122"/>
                <a:ea typeface="黑体" panose="02010609060101010101" pitchFamily="49" charset="-122"/>
              </a:rPr>
              <a:t>题来</a:t>
            </a:r>
            <a:r>
              <a:rPr lang="zh-CN" altLang="zh-CN" sz="3200" dirty="0" smtClean="0">
                <a:latin typeface="黑体" panose="02010609060101010101" pitchFamily="49" charset="-122"/>
                <a:ea typeface="黑体" panose="02010609060101010101" pitchFamily="49" charset="-122"/>
              </a:rPr>
              <a:t>源</a:t>
            </a:r>
            <a:r>
              <a:rPr lang="zh-CN" altLang="en-US" sz="3200" dirty="0" smtClean="0">
                <a:latin typeface="黑体" panose="02010609060101010101" pitchFamily="49" charset="-122"/>
                <a:ea typeface="黑体" panose="02010609060101010101" pitchFamily="49" charset="-122"/>
              </a:rPr>
              <a:t>：微软亚洲互联网工程院实习项目</a:t>
            </a:r>
            <a:endParaRPr lang="zh-CN" altLang="en-US" sz="3200" dirty="0">
              <a:latin typeface="黑体" panose="02010609060101010101" pitchFamily="49" charset="-122"/>
              <a:ea typeface="黑体" panose="02010609060101010101" pitchFamily="49" charset="-122"/>
            </a:endParaRPr>
          </a:p>
        </p:txBody>
      </p:sp>
      <p:sp>
        <p:nvSpPr>
          <p:cNvPr id="4" name="Rectangle 19"/>
          <p:cNvSpPr>
            <a:spLocks noChangeArrowheads="1"/>
          </p:cNvSpPr>
          <p:nvPr/>
        </p:nvSpPr>
        <p:spPr bwMode="auto">
          <a:xfrm>
            <a:off x="0" y="6629400"/>
            <a:ext cx="9144000" cy="228600"/>
          </a:xfrm>
          <a:prstGeom prst="rect">
            <a:avLst/>
          </a:prstGeom>
          <a:solidFill>
            <a:srgbClr val="0E03E7"/>
          </a:solidFill>
          <a:ln w="9525">
            <a:solidFill>
              <a:schemeClr val="tx1"/>
            </a:solidFill>
            <a:miter lim="800000"/>
            <a:headEnd/>
            <a:tailEnd/>
          </a:ln>
          <a:effectLst/>
        </p:spPr>
        <p:txBody>
          <a:bodyPr wrap="none" anchor="ctr"/>
          <a:lstStyle/>
          <a:p>
            <a:endParaRPr lang="zh-CN" altLang="en-US"/>
          </a:p>
        </p:txBody>
      </p:sp>
      <p:pic>
        <p:nvPicPr>
          <p:cNvPr id="5" name="Picture 18" descr="C:\Documents and Settings\Administrator\桌面\logo_small.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93663"/>
            <a:ext cx="3124200" cy="820737"/>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85800" y="4351866"/>
            <a:ext cx="3928533" cy="17756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6043" y="2057400"/>
            <a:ext cx="3843801" cy="213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07695" y="2065867"/>
            <a:ext cx="3150505" cy="213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1" name="Picture 7"/>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562600" y="4443629"/>
            <a:ext cx="2590800" cy="16523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7063783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66800"/>
            <a:ext cx="8229600" cy="914400"/>
          </a:xfrm>
        </p:spPr>
        <p:txBody>
          <a:bodyPr>
            <a:normAutofit/>
          </a:bodyPr>
          <a:lstStyle/>
          <a:p>
            <a:pPr algn="l"/>
            <a:r>
              <a:rPr lang="zh-CN" altLang="zh-CN" sz="3200" dirty="0" smtClean="0">
                <a:latin typeface="黑体" panose="02010609060101010101" pitchFamily="49" charset="-122"/>
                <a:ea typeface="黑体" panose="02010609060101010101" pitchFamily="49" charset="-122"/>
              </a:rPr>
              <a:t>研究目标</a:t>
            </a:r>
            <a:endParaRPr lang="zh-CN" altLang="en-US" sz="3200" dirty="0">
              <a:latin typeface="黑体" panose="02010609060101010101" pitchFamily="49" charset="-122"/>
              <a:ea typeface="黑体" panose="02010609060101010101" pitchFamily="49" charset="-122"/>
            </a:endParaRPr>
          </a:p>
        </p:txBody>
      </p:sp>
      <p:sp>
        <p:nvSpPr>
          <p:cNvPr id="3" name="Content Placeholder 2"/>
          <p:cNvSpPr>
            <a:spLocks noGrp="1"/>
          </p:cNvSpPr>
          <p:nvPr>
            <p:ph idx="1"/>
          </p:nvPr>
        </p:nvSpPr>
        <p:spPr>
          <a:xfrm>
            <a:off x="457200" y="2209800"/>
            <a:ext cx="8229600" cy="3916363"/>
          </a:xfrm>
        </p:spPr>
        <p:txBody>
          <a:bodyPr>
            <a:normAutofit/>
          </a:bodyPr>
          <a:lstStyle/>
          <a:p>
            <a:pPr lvl="0"/>
            <a:r>
              <a:rPr lang="zh-CN" altLang="en-US" dirty="0" smtClean="0"/>
              <a:t>实</a:t>
            </a:r>
            <a:r>
              <a:rPr lang="zh-CN" altLang="en-US" dirty="0"/>
              <a:t>现一</a:t>
            </a:r>
            <a:r>
              <a:rPr lang="zh-CN" altLang="en-US" dirty="0" smtClean="0"/>
              <a:t>个满足需求的文</a:t>
            </a:r>
            <a:r>
              <a:rPr lang="zh-CN" altLang="en-US" dirty="0"/>
              <a:t>本过</a:t>
            </a:r>
            <a:r>
              <a:rPr lang="zh-CN" altLang="en-US" dirty="0" smtClean="0"/>
              <a:t>滤系统：</a:t>
            </a:r>
            <a:endParaRPr lang="en-US" altLang="zh-CN" dirty="0" smtClean="0"/>
          </a:p>
          <a:p>
            <a:pPr lvl="1"/>
            <a:r>
              <a:rPr lang="zh-CN" altLang="en-US" dirty="0" smtClean="0"/>
              <a:t>中文分词模块</a:t>
            </a:r>
            <a:endParaRPr lang="en-US" altLang="zh-CN" dirty="0" smtClean="0"/>
          </a:p>
          <a:p>
            <a:pPr lvl="1"/>
            <a:r>
              <a:rPr lang="zh-CN" altLang="en-US" dirty="0" smtClean="0"/>
              <a:t>初步</a:t>
            </a:r>
            <a:r>
              <a:rPr lang="zh-CN" altLang="zh-CN" dirty="0" smtClean="0"/>
              <a:t>数</a:t>
            </a:r>
            <a:r>
              <a:rPr lang="zh-CN" altLang="zh-CN" dirty="0"/>
              <a:t>据</a:t>
            </a:r>
            <a:r>
              <a:rPr lang="zh-CN" altLang="en-US" dirty="0"/>
              <a:t>过滤</a:t>
            </a:r>
            <a:endParaRPr lang="en-US" altLang="zh-CN" dirty="0"/>
          </a:p>
          <a:p>
            <a:pPr lvl="1"/>
            <a:r>
              <a:rPr lang="zh-CN" altLang="en-US" dirty="0"/>
              <a:t>机器学习能</a:t>
            </a:r>
            <a:r>
              <a:rPr lang="zh-CN" altLang="en-US" dirty="0" smtClean="0"/>
              <a:t>力</a:t>
            </a:r>
            <a:endParaRPr lang="en-US" altLang="zh-CN" dirty="0" smtClean="0"/>
          </a:p>
          <a:p>
            <a:pPr lvl="1"/>
            <a:r>
              <a:rPr lang="zh-CN" altLang="en-US" dirty="0" smtClean="0"/>
              <a:t>复杂</a:t>
            </a:r>
            <a:r>
              <a:rPr lang="zh-CN" altLang="zh-CN" dirty="0" smtClean="0"/>
              <a:t>特</a:t>
            </a:r>
            <a:r>
              <a:rPr lang="zh-CN" altLang="zh-CN" dirty="0"/>
              <a:t>征提</a:t>
            </a:r>
            <a:r>
              <a:rPr lang="zh-CN" altLang="zh-CN" dirty="0" smtClean="0"/>
              <a:t>取</a:t>
            </a:r>
            <a:endParaRPr lang="en-US" altLang="zh-CN" dirty="0" smtClean="0"/>
          </a:p>
          <a:p>
            <a:pPr lvl="1"/>
            <a:r>
              <a:rPr lang="zh-CN" altLang="zh-CN" dirty="0" smtClean="0"/>
              <a:t>多</a:t>
            </a:r>
            <a:r>
              <a:rPr lang="zh-CN" altLang="zh-CN" dirty="0"/>
              <a:t>分类</a:t>
            </a:r>
            <a:r>
              <a:rPr lang="zh-CN" altLang="zh-CN" dirty="0" smtClean="0"/>
              <a:t>器</a:t>
            </a:r>
            <a:r>
              <a:rPr lang="zh-CN" altLang="en-US" dirty="0" smtClean="0"/>
              <a:t>协作</a:t>
            </a:r>
            <a:endParaRPr lang="en-US" altLang="zh-CN" dirty="0"/>
          </a:p>
          <a:p>
            <a:pPr lvl="1"/>
            <a:r>
              <a:rPr lang="zh-CN" altLang="zh-CN" dirty="0"/>
              <a:t>结果统</a:t>
            </a:r>
            <a:r>
              <a:rPr lang="zh-CN" altLang="zh-CN" dirty="0" smtClean="0"/>
              <a:t>计</a:t>
            </a:r>
            <a:r>
              <a:rPr lang="zh-CN" altLang="en-US" dirty="0" smtClean="0"/>
              <a:t>报告</a:t>
            </a:r>
            <a:endParaRPr lang="en-US" altLang="zh-CN" dirty="0"/>
          </a:p>
          <a:p>
            <a:endParaRPr lang="zh-CN" altLang="en-US" dirty="0"/>
          </a:p>
        </p:txBody>
      </p:sp>
      <p:sp>
        <p:nvSpPr>
          <p:cNvPr id="4" name="Rectangle 19"/>
          <p:cNvSpPr>
            <a:spLocks noChangeArrowheads="1"/>
          </p:cNvSpPr>
          <p:nvPr/>
        </p:nvSpPr>
        <p:spPr bwMode="auto">
          <a:xfrm>
            <a:off x="0" y="6629400"/>
            <a:ext cx="9144000" cy="228600"/>
          </a:xfrm>
          <a:prstGeom prst="rect">
            <a:avLst/>
          </a:prstGeom>
          <a:solidFill>
            <a:srgbClr val="0E03E7"/>
          </a:solidFill>
          <a:ln w="9525">
            <a:solidFill>
              <a:schemeClr val="tx1"/>
            </a:solidFill>
            <a:miter lim="800000"/>
            <a:headEnd/>
            <a:tailEnd/>
          </a:ln>
          <a:effectLst/>
        </p:spPr>
        <p:txBody>
          <a:bodyPr wrap="none" anchor="ctr"/>
          <a:lstStyle/>
          <a:p>
            <a:endParaRPr lang="zh-CN" altLang="en-US"/>
          </a:p>
        </p:txBody>
      </p:sp>
      <p:pic>
        <p:nvPicPr>
          <p:cNvPr id="5" name="Picture 18" descr="C:\Documents and Settings\Administrator\桌面\logo_small.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93663"/>
            <a:ext cx="3124200" cy="8207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820883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66800"/>
            <a:ext cx="8229600" cy="914400"/>
          </a:xfrm>
        </p:spPr>
        <p:txBody>
          <a:bodyPr>
            <a:normAutofit/>
          </a:bodyPr>
          <a:lstStyle/>
          <a:p>
            <a:pPr algn="l"/>
            <a:r>
              <a:rPr lang="zh-CN" altLang="zh-CN" sz="3200" dirty="0" smtClean="0">
                <a:latin typeface="黑体" panose="02010609060101010101" pitchFamily="49" charset="-122"/>
                <a:ea typeface="黑体" panose="02010609060101010101" pitchFamily="49" charset="-122"/>
              </a:rPr>
              <a:t>研究内容</a:t>
            </a:r>
            <a:endParaRPr lang="zh-CN" altLang="en-US" sz="3200" dirty="0">
              <a:latin typeface="黑体" panose="02010609060101010101" pitchFamily="49" charset="-122"/>
              <a:ea typeface="黑体" panose="02010609060101010101" pitchFamily="49" charset="-122"/>
            </a:endParaRPr>
          </a:p>
        </p:txBody>
      </p:sp>
      <p:sp>
        <p:nvSpPr>
          <p:cNvPr id="3" name="Content Placeholder 2"/>
          <p:cNvSpPr>
            <a:spLocks noGrp="1"/>
          </p:cNvSpPr>
          <p:nvPr>
            <p:ph idx="1"/>
          </p:nvPr>
        </p:nvSpPr>
        <p:spPr>
          <a:xfrm>
            <a:off x="457200" y="2209800"/>
            <a:ext cx="8229600" cy="3916363"/>
          </a:xfrm>
        </p:spPr>
        <p:txBody>
          <a:bodyPr>
            <a:normAutofit/>
          </a:bodyPr>
          <a:lstStyle/>
          <a:p>
            <a:r>
              <a:rPr lang="zh-CN" altLang="en-US" dirty="0" smtClean="0"/>
              <a:t>机</a:t>
            </a:r>
            <a:r>
              <a:rPr lang="zh-CN" altLang="en-US" dirty="0"/>
              <a:t>器学习的方法对于文本分类过滤的效果。</a:t>
            </a:r>
            <a:endParaRPr lang="en-US" altLang="zh-CN" dirty="0"/>
          </a:p>
          <a:p>
            <a:r>
              <a:rPr lang="zh-CN" altLang="en-US" dirty="0"/>
              <a:t>如何优化现有的成熟的机器学习的算法达到更高的准确性的目标。</a:t>
            </a:r>
            <a:endParaRPr lang="en-US" altLang="zh-CN" dirty="0"/>
          </a:p>
          <a:p>
            <a:r>
              <a:rPr lang="zh-CN" altLang="en-US" dirty="0"/>
              <a:t>现有的算法对于微博信息分类的效果。</a:t>
            </a:r>
            <a:endParaRPr lang="en-US" altLang="zh-CN" dirty="0"/>
          </a:p>
          <a:p>
            <a:r>
              <a:rPr lang="zh-CN" altLang="en-US" dirty="0"/>
              <a:t>如何实现一套可以灵活处理变化无常的文本信息比如微博信息这样的系统架构。</a:t>
            </a:r>
          </a:p>
          <a:p>
            <a:pPr lvl="0"/>
            <a:endParaRPr lang="en-US" altLang="zh-CN" dirty="0" smtClean="0"/>
          </a:p>
          <a:p>
            <a:pPr lvl="0"/>
            <a:endParaRPr lang="zh-CN" altLang="zh-CN" dirty="0"/>
          </a:p>
        </p:txBody>
      </p:sp>
      <p:sp>
        <p:nvSpPr>
          <p:cNvPr id="4" name="Rectangle 19"/>
          <p:cNvSpPr>
            <a:spLocks noChangeArrowheads="1"/>
          </p:cNvSpPr>
          <p:nvPr/>
        </p:nvSpPr>
        <p:spPr bwMode="auto">
          <a:xfrm>
            <a:off x="0" y="6629400"/>
            <a:ext cx="9144000" cy="228600"/>
          </a:xfrm>
          <a:prstGeom prst="rect">
            <a:avLst/>
          </a:prstGeom>
          <a:solidFill>
            <a:srgbClr val="0E03E7"/>
          </a:solidFill>
          <a:ln w="9525">
            <a:solidFill>
              <a:schemeClr val="tx1"/>
            </a:solidFill>
            <a:miter lim="800000"/>
            <a:headEnd/>
            <a:tailEnd/>
          </a:ln>
          <a:effectLst/>
        </p:spPr>
        <p:txBody>
          <a:bodyPr wrap="none" anchor="ctr"/>
          <a:lstStyle/>
          <a:p>
            <a:endParaRPr lang="zh-CN" altLang="en-US"/>
          </a:p>
        </p:txBody>
      </p:sp>
      <p:pic>
        <p:nvPicPr>
          <p:cNvPr id="5" name="Picture 18" descr="C:\Documents and Settings\Administrator\桌面\logo_small.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93663"/>
            <a:ext cx="3124200" cy="8207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099897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66800"/>
            <a:ext cx="8229600" cy="914400"/>
          </a:xfrm>
        </p:spPr>
        <p:txBody>
          <a:bodyPr>
            <a:normAutofit/>
          </a:bodyPr>
          <a:lstStyle/>
          <a:p>
            <a:pPr algn="l"/>
            <a:r>
              <a:rPr lang="zh-CN" altLang="en-US" sz="3200" dirty="0" smtClean="0">
                <a:latin typeface="黑体" panose="02010609060101010101" pitchFamily="49" charset="-122"/>
                <a:ea typeface="黑体" panose="02010609060101010101" pitchFamily="49" charset="-122"/>
              </a:rPr>
              <a:t>需求分析</a:t>
            </a:r>
            <a:endParaRPr lang="zh-CN" altLang="en-US" sz="3200" dirty="0">
              <a:latin typeface="黑体" panose="02010609060101010101" pitchFamily="49" charset="-122"/>
              <a:ea typeface="黑体" panose="02010609060101010101" pitchFamily="49" charset="-122"/>
            </a:endParaRPr>
          </a:p>
        </p:txBody>
      </p:sp>
      <p:sp>
        <p:nvSpPr>
          <p:cNvPr id="3" name="Content Placeholder 2"/>
          <p:cNvSpPr>
            <a:spLocks noGrp="1"/>
          </p:cNvSpPr>
          <p:nvPr>
            <p:ph idx="1"/>
          </p:nvPr>
        </p:nvSpPr>
        <p:spPr>
          <a:xfrm>
            <a:off x="457200" y="2209800"/>
            <a:ext cx="8229600" cy="3916363"/>
          </a:xfrm>
        </p:spPr>
        <p:txBody>
          <a:bodyPr/>
          <a:lstStyle/>
          <a:p>
            <a:r>
              <a:rPr lang="zh-CN" altLang="zh-CN" dirty="0"/>
              <a:t>健壮</a:t>
            </a:r>
            <a:r>
              <a:rPr lang="zh-CN" altLang="zh-CN" dirty="0" smtClean="0"/>
              <a:t>性需求</a:t>
            </a:r>
            <a:r>
              <a:rPr lang="zh-CN" altLang="en-US" dirty="0" smtClean="0"/>
              <a:t>：足够在各种文本环境下工作</a:t>
            </a:r>
            <a:endParaRPr lang="en-US" altLang="zh-CN" dirty="0" smtClean="0"/>
          </a:p>
          <a:p>
            <a:r>
              <a:rPr lang="zh-CN" altLang="zh-CN" dirty="0"/>
              <a:t>扩展性需</a:t>
            </a:r>
            <a:r>
              <a:rPr lang="zh-CN" altLang="zh-CN" dirty="0" smtClean="0"/>
              <a:t>求</a:t>
            </a:r>
            <a:r>
              <a:rPr lang="zh-CN" altLang="en-US" dirty="0" smtClean="0"/>
              <a:t>：能够随着需求变化灵活调整</a:t>
            </a:r>
            <a:endParaRPr lang="en-US" altLang="zh-CN" dirty="0" smtClean="0"/>
          </a:p>
          <a:p>
            <a:r>
              <a:rPr lang="zh-CN" altLang="zh-CN" dirty="0"/>
              <a:t>正确性需</a:t>
            </a:r>
            <a:r>
              <a:rPr lang="zh-CN" altLang="zh-CN" dirty="0" smtClean="0"/>
              <a:t>求</a:t>
            </a:r>
            <a:r>
              <a:rPr lang="zh-CN" altLang="en-US" dirty="0" smtClean="0"/>
              <a:t>：保证最少的误报以保证安全</a:t>
            </a:r>
            <a:endParaRPr lang="en-US" altLang="zh-CN" dirty="0" smtClean="0"/>
          </a:p>
          <a:p>
            <a:r>
              <a:rPr lang="zh-CN" altLang="zh-CN" dirty="0"/>
              <a:t>性能需</a:t>
            </a:r>
            <a:r>
              <a:rPr lang="zh-CN" altLang="zh-CN" dirty="0" smtClean="0"/>
              <a:t>求</a:t>
            </a:r>
            <a:r>
              <a:rPr lang="zh-CN" altLang="en-US" dirty="0" smtClean="0"/>
              <a:t>：需要可以实时的完成算法效率</a:t>
            </a:r>
            <a:endParaRPr lang="zh-CN" altLang="en-US" dirty="0"/>
          </a:p>
        </p:txBody>
      </p:sp>
      <p:sp>
        <p:nvSpPr>
          <p:cNvPr id="4" name="Rectangle 19"/>
          <p:cNvSpPr>
            <a:spLocks noChangeArrowheads="1"/>
          </p:cNvSpPr>
          <p:nvPr/>
        </p:nvSpPr>
        <p:spPr bwMode="auto">
          <a:xfrm>
            <a:off x="0" y="6629400"/>
            <a:ext cx="9144000" cy="228600"/>
          </a:xfrm>
          <a:prstGeom prst="rect">
            <a:avLst/>
          </a:prstGeom>
          <a:solidFill>
            <a:srgbClr val="0E03E7"/>
          </a:solidFill>
          <a:ln w="9525">
            <a:solidFill>
              <a:schemeClr val="tx1"/>
            </a:solidFill>
            <a:miter lim="800000"/>
            <a:headEnd/>
            <a:tailEnd/>
          </a:ln>
          <a:effectLst/>
        </p:spPr>
        <p:txBody>
          <a:bodyPr wrap="none" anchor="ctr"/>
          <a:lstStyle/>
          <a:p>
            <a:endParaRPr lang="zh-CN" altLang="en-US"/>
          </a:p>
        </p:txBody>
      </p:sp>
      <p:pic>
        <p:nvPicPr>
          <p:cNvPr id="5" name="Picture 18" descr="C:\Documents and Settings\Administrator\桌面\logo_small.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93663"/>
            <a:ext cx="3124200" cy="8207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804635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66800"/>
            <a:ext cx="8229600" cy="914400"/>
          </a:xfrm>
        </p:spPr>
        <p:txBody>
          <a:bodyPr>
            <a:normAutofit/>
          </a:bodyPr>
          <a:lstStyle/>
          <a:p>
            <a:pPr algn="l"/>
            <a:r>
              <a:rPr lang="zh-CN" altLang="en-US" sz="3200" dirty="0" smtClean="0">
                <a:latin typeface="黑体" panose="02010609060101010101" pitchFamily="49" charset="-122"/>
                <a:ea typeface="黑体" panose="02010609060101010101" pitchFamily="49" charset="-122"/>
              </a:rPr>
              <a:t>机器学习算法的调研</a:t>
            </a:r>
            <a:endParaRPr lang="zh-CN" altLang="en-US" sz="3200" dirty="0">
              <a:latin typeface="黑体" panose="02010609060101010101" pitchFamily="49" charset="-122"/>
              <a:ea typeface="黑体" panose="02010609060101010101" pitchFamily="49" charset="-122"/>
            </a:endParaRPr>
          </a:p>
        </p:txBody>
      </p:sp>
      <p:sp>
        <p:nvSpPr>
          <p:cNvPr id="4" name="Rectangle 19"/>
          <p:cNvSpPr>
            <a:spLocks noChangeArrowheads="1"/>
          </p:cNvSpPr>
          <p:nvPr/>
        </p:nvSpPr>
        <p:spPr bwMode="auto">
          <a:xfrm>
            <a:off x="0" y="6629400"/>
            <a:ext cx="9144000" cy="228600"/>
          </a:xfrm>
          <a:prstGeom prst="rect">
            <a:avLst/>
          </a:prstGeom>
          <a:solidFill>
            <a:srgbClr val="0E03E7"/>
          </a:solidFill>
          <a:ln w="9525">
            <a:solidFill>
              <a:schemeClr val="tx1"/>
            </a:solidFill>
            <a:miter lim="800000"/>
            <a:headEnd/>
            <a:tailEnd/>
          </a:ln>
          <a:effectLst/>
        </p:spPr>
        <p:txBody>
          <a:bodyPr wrap="none" anchor="ctr"/>
          <a:lstStyle/>
          <a:p>
            <a:endParaRPr lang="zh-CN" altLang="en-US"/>
          </a:p>
        </p:txBody>
      </p:sp>
      <p:pic>
        <p:nvPicPr>
          <p:cNvPr id="5" name="Picture 18" descr="C:\Documents and Settings\Administrator\桌面\logo_small.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93663"/>
            <a:ext cx="3124200" cy="82073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图示-KN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40668" y="2590800"/>
            <a:ext cx="1693332" cy="152400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p:cNvPicPr/>
          <p:nvPr/>
        </p:nvPicPr>
        <p:blipFill>
          <a:blip r:embed="rId4">
            <a:extLst>
              <a:ext uri="{28A0092B-C50C-407E-A947-70E740481C1C}">
                <a14:useLocalDpi xmlns:a14="http://schemas.microsoft.com/office/drawing/2010/main" val="0"/>
              </a:ext>
            </a:extLst>
          </a:blip>
          <a:srcRect/>
          <a:stretch>
            <a:fillRect/>
          </a:stretch>
        </p:blipFill>
        <p:spPr bwMode="auto">
          <a:xfrm>
            <a:off x="5686425" y="1447800"/>
            <a:ext cx="3076575" cy="2677054"/>
          </a:xfrm>
          <a:prstGeom prst="rect">
            <a:avLst/>
          </a:prstGeom>
          <a:noFill/>
          <a:ln>
            <a:noFill/>
          </a:ln>
        </p:spPr>
      </p:pic>
      <p:pic>
        <p:nvPicPr>
          <p:cNvPr id="9" name="Picture 8"/>
          <p:cNvPicPr/>
          <p:nvPr/>
        </p:nvPicPr>
        <p:blipFill>
          <a:blip r:embed="rId5"/>
          <a:stretch>
            <a:fillRect/>
          </a:stretch>
        </p:blipFill>
        <p:spPr>
          <a:xfrm>
            <a:off x="3429000" y="4419600"/>
            <a:ext cx="5372100" cy="1733550"/>
          </a:xfrm>
          <a:prstGeom prst="rect">
            <a:avLst/>
          </a:prstGeom>
        </p:spPr>
      </p:pic>
      <p:sp>
        <p:nvSpPr>
          <p:cNvPr id="11" name="Content Placeholder 2"/>
          <p:cNvSpPr>
            <a:spLocks noGrp="1"/>
          </p:cNvSpPr>
          <p:nvPr>
            <p:ph idx="1"/>
          </p:nvPr>
        </p:nvSpPr>
        <p:spPr>
          <a:xfrm>
            <a:off x="419100" y="2362200"/>
            <a:ext cx="2590800" cy="2438400"/>
          </a:xfrm>
        </p:spPr>
        <p:txBody>
          <a:bodyPr>
            <a:normAutofit/>
          </a:bodyPr>
          <a:lstStyle/>
          <a:p>
            <a:r>
              <a:rPr lang="en-US" altLang="zh-CN" dirty="0"/>
              <a:t>K</a:t>
            </a:r>
            <a:r>
              <a:rPr lang="zh-CN" altLang="zh-CN" dirty="0"/>
              <a:t>近邻算</a:t>
            </a:r>
            <a:r>
              <a:rPr lang="zh-CN" altLang="zh-CN" dirty="0" smtClean="0"/>
              <a:t>法</a:t>
            </a:r>
            <a:endParaRPr lang="en-US" altLang="zh-CN" dirty="0" smtClean="0"/>
          </a:p>
          <a:p>
            <a:r>
              <a:rPr lang="zh-CN" altLang="en-US" dirty="0"/>
              <a:t>决策</a:t>
            </a:r>
            <a:r>
              <a:rPr lang="zh-CN" altLang="en-US" dirty="0" smtClean="0"/>
              <a:t>树算法</a:t>
            </a:r>
            <a:endParaRPr lang="en-US" altLang="zh-CN" dirty="0" smtClean="0"/>
          </a:p>
          <a:p>
            <a:r>
              <a:rPr lang="en-US" altLang="zh-CN" dirty="0" smtClean="0"/>
              <a:t>SVM</a:t>
            </a:r>
            <a:r>
              <a:rPr lang="zh-CN" altLang="en-US" dirty="0" smtClean="0"/>
              <a:t>算法</a:t>
            </a:r>
            <a:endParaRPr lang="en-US" altLang="zh-CN" dirty="0" smtClean="0"/>
          </a:p>
          <a:p>
            <a:r>
              <a:rPr lang="zh-CN" altLang="en-US" dirty="0"/>
              <a:t>贝叶斯算法</a:t>
            </a:r>
            <a:endParaRPr lang="en-US" altLang="zh-CN" dirty="0" smtClean="0"/>
          </a:p>
        </p:txBody>
      </p:sp>
    </p:spTree>
    <p:extLst>
      <p:ext uri="{BB962C8B-B14F-4D97-AF65-F5344CB8AC3E}">
        <p14:creationId xmlns:p14="http://schemas.microsoft.com/office/powerpoint/2010/main" val="394891105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66800"/>
            <a:ext cx="8229600" cy="914400"/>
          </a:xfrm>
        </p:spPr>
        <p:txBody>
          <a:bodyPr>
            <a:normAutofit/>
          </a:bodyPr>
          <a:lstStyle/>
          <a:p>
            <a:pPr algn="l"/>
            <a:r>
              <a:rPr lang="zh-CN" altLang="en-US" sz="3200" dirty="0" smtClean="0">
                <a:latin typeface="黑体" panose="02010609060101010101" pitchFamily="49" charset="-122"/>
                <a:ea typeface="黑体" panose="02010609060101010101" pitchFamily="49" charset="-122"/>
              </a:rPr>
              <a:t>总体设计</a:t>
            </a:r>
            <a:endParaRPr lang="zh-CN" altLang="en-US" sz="3200" dirty="0">
              <a:latin typeface="黑体" panose="02010609060101010101" pitchFamily="49" charset="-122"/>
              <a:ea typeface="黑体" panose="02010609060101010101" pitchFamily="49" charset="-122"/>
            </a:endParaRPr>
          </a:p>
        </p:txBody>
      </p:sp>
      <p:sp>
        <p:nvSpPr>
          <p:cNvPr id="4" name="Rectangle 19"/>
          <p:cNvSpPr>
            <a:spLocks noChangeArrowheads="1"/>
          </p:cNvSpPr>
          <p:nvPr/>
        </p:nvSpPr>
        <p:spPr bwMode="auto">
          <a:xfrm>
            <a:off x="0" y="6629400"/>
            <a:ext cx="9144000" cy="228600"/>
          </a:xfrm>
          <a:prstGeom prst="rect">
            <a:avLst/>
          </a:prstGeom>
          <a:solidFill>
            <a:srgbClr val="0E03E7"/>
          </a:solidFill>
          <a:ln w="9525">
            <a:solidFill>
              <a:schemeClr val="tx1"/>
            </a:solidFill>
            <a:miter lim="800000"/>
            <a:headEnd/>
            <a:tailEnd/>
          </a:ln>
          <a:effectLst/>
        </p:spPr>
        <p:txBody>
          <a:bodyPr wrap="none" anchor="ctr"/>
          <a:lstStyle/>
          <a:p>
            <a:endParaRPr lang="zh-CN" altLang="en-US"/>
          </a:p>
        </p:txBody>
      </p:sp>
      <p:pic>
        <p:nvPicPr>
          <p:cNvPr id="5" name="Picture 18" descr="C:\Documents and Settings\Administrator\桌面\logo_small.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93663"/>
            <a:ext cx="3124200" cy="820737"/>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9" name="Object 8"/>
          <p:cNvGraphicFramePr>
            <a:graphicFrameLocks noChangeAspect="1"/>
          </p:cNvGraphicFramePr>
          <p:nvPr>
            <p:extLst>
              <p:ext uri="{D42A27DB-BD31-4B8C-83A1-F6EECF244321}">
                <p14:modId xmlns:p14="http://schemas.microsoft.com/office/powerpoint/2010/main" val="4222409177"/>
              </p:ext>
            </p:extLst>
          </p:nvPr>
        </p:nvGraphicFramePr>
        <p:xfrm>
          <a:off x="3352800" y="1066800"/>
          <a:ext cx="5381625" cy="2162175"/>
        </p:xfrm>
        <a:graphic>
          <a:graphicData uri="http://schemas.openxmlformats.org/presentationml/2006/ole">
            <mc:AlternateContent xmlns:mc="http://schemas.openxmlformats.org/markup-compatibility/2006">
              <mc:Choice xmlns:v="urn:schemas-microsoft-com:vml" Requires="v">
                <p:oleObj spid="_x0000_s3396" name="Visio" r:id="rId4" imgW="6208668" imgH="2482743" progId="Visio.Drawing.11">
                  <p:embed/>
                </p:oleObj>
              </mc:Choice>
              <mc:Fallback>
                <p:oleObj name="Visio" r:id="rId4" imgW="6208668" imgH="2482743" progId="Visio.Drawing.11">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52800" y="1066800"/>
                        <a:ext cx="5381625" cy="216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 name="Rectangle 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1" name="Object 10"/>
          <p:cNvGraphicFramePr>
            <a:graphicFrameLocks noChangeAspect="1"/>
          </p:cNvGraphicFramePr>
          <p:nvPr>
            <p:extLst>
              <p:ext uri="{D42A27DB-BD31-4B8C-83A1-F6EECF244321}">
                <p14:modId xmlns:p14="http://schemas.microsoft.com/office/powerpoint/2010/main" val="3236300369"/>
              </p:ext>
            </p:extLst>
          </p:nvPr>
        </p:nvGraphicFramePr>
        <p:xfrm>
          <a:off x="3581400" y="3886200"/>
          <a:ext cx="4810125" cy="1762125"/>
        </p:xfrm>
        <a:graphic>
          <a:graphicData uri="http://schemas.openxmlformats.org/presentationml/2006/ole">
            <mc:AlternateContent xmlns:mc="http://schemas.openxmlformats.org/markup-compatibility/2006">
              <mc:Choice xmlns:v="urn:schemas-microsoft-com:vml" Requires="v">
                <p:oleObj spid="_x0000_s3397" name="Visio" r:id="rId6" imgW="6065109" imgH="2213250" progId="Visio.Drawing.11">
                  <p:embed/>
                </p:oleObj>
              </mc:Choice>
              <mc:Fallback>
                <p:oleObj name="Visio" r:id="rId6" imgW="6065109" imgH="2213250" progId="Visio.Drawing.11">
                  <p:embed/>
                  <p:pic>
                    <p:nvPicPr>
                      <p:cNvPr id="0"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81400" y="3886200"/>
                        <a:ext cx="4810125" cy="1762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Content Placeholder 2"/>
          <p:cNvSpPr>
            <a:spLocks noGrp="1"/>
          </p:cNvSpPr>
          <p:nvPr>
            <p:ph idx="1"/>
          </p:nvPr>
        </p:nvSpPr>
        <p:spPr>
          <a:xfrm>
            <a:off x="457200" y="2362200"/>
            <a:ext cx="2438400" cy="2438400"/>
          </a:xfrm>
        </p:spPr>
        <p:txBody>
          <a:bodyPr>
            <a:normAutofit/>
          </a:bodyPr>
          <a:lstStyle/>
          <a:p>
            <a:r>
              <a:rPr lang="zh-CN" altLang="en-US" dirty="0" smtClean="0"/>
              <a:t>收集数据</a:t>
            </a:r>
            <a:endParaRPr lang="en-US" altLang="zh-CN" dirty="0" smtClean="0"/>
          </a:p>
          <a:p>
            <a:r>
              <a:rPr lang="zh-CN" altLang="en-US" dirty="0" smtClean="0"/>
              <a:t>标记数据</a:t>
            </a:r>
            <a:endParaRPr lang="en-US" altLang="zh-CN" dirty="0" smtClean="0"/>
          </a:p>
          <a:p>
            <a:r>
              <a:rPr lang="zh-CN" altLang="en-US" dirty="0" smtClean="0"/>
              <a:t>使用数据进行实验</a:t>
            </a:r>
            <a:endParaRPr lang="zh-CN" altLang="en-US" dirty="0"/>
          </a:p>
        </p:txBody>
      </p:sp>
    </p:spTree>
    <p:extLst>
      <p:ext uri="{BB962C8B-B14F-4D97-AF65-F5344CB8AC3E}">
        <p14:creationId xmlns:p14="http://schemas.microsoft.com/office/powerpoint/2010/main" val="350804635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66800"/>
            <a:ext cx="8229600" cy="914400"/>
          </a:xfrm>
        </p:spPr>
        <p:txBody>
          <a:bodyPr>
            <a:normAutofit/>
          </a:bodyPr>
          <a:lstStyle/>
          <a:p>
            <a:pPr algn="l"/>
            <a:r>
              <a:rPr lang="zh-CN" altLang="en-US" sz="3200" dirty="0" smtClean="0">
                <a:latin typeface="黑体" panose="02010609060101010101" pitchFamily="49" charset="-122"/>
                <a:ea typeface="黑体" panose="02010609060101010101" pitchFamily="49" charset="-122"/>
              </a:rPr>
              <a:t>总体设计</a:t>
            </a:r>
            <a:endParaRPr lang="zh-CN" altLang="en-US" sz="3200" dirty="0">
              <a:latin typeface="黑体" panose="02010609060101010101" pitchFamily="49" charset="-122"/>
              <a:ea typeface="黑体" panose="02010609060101010101" pitchFamily="49" charset="-122"/>
            </a:endParaRPr>
          </a:p>
        </p:txBody>
      </p:sp>
      <p:sp>
        <p:nvSpPr>
          <p:cNvPr id="4" name="Rectangle 19"/>
          <p:cNvSpPr>
            <a:spLocks noChangeArrowheads="1"/>
          </p:cNvSpPr>
          <p:nvPr/>
        </p:nvSpPr>
        <p:spPr bwMode="auto">
          <a:xfrm>
            <a:off x="0" y="6629400"/>
            <a:ext cx="9144000" cy="228600"/>
          </a:xfrm>
          <a:prstGeom prst="rect">
            <a:avLst/>
          </a:prstGeom>
          <a:solidFill>
            <a:srgbClr val="0E03E7"/>
          </a:solidFill>
          <a:ln w="9525">
            <a:solidFill>
              <a:schemeClr val="tx1"/>
            </a:solidFill>
            <a:miter lim="800000"/>
            <a:headEnd/>
            <a:tailEnd/>
          </a:ln>
          <a:effectLst/>
        </p:spPr>
        <p:txBody>
          <a:bodyPr wrap="none" anchor="ctr"/>
          <a:lstStyle/>
          <a:p>
            <a:endParaRPr lang="zh-CN" altLang="en-US"/>
          </a:p>
        </p:txBody>
      </p:sp>
      <p:pic>
        <p:nvPicPr>
          <p:cNvPr id="5" name="Picture 18" descr="C:\Documents and Settings\Administrator\桌面\logo_small.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93663"/>
            <a:ext cx="3124200" cy="820737"/>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85067" y="1219200"/>
            <a:ext cx="5326642" cy="51043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Content Placeholder 2"/>
          <p:cNvSpPr>
            <a:spLocks noGrp="1"/>
          </p:cNvSpPr>
          <p:nvPr>
            <p:ph idx="1"/>
          </p:nvPr>
        </p:nvSpPr>
        <p:spPr>
          <a:xfrm>
            <a:off x="457200" y="2362200"/>
            <a:ext cx="2438400" cy="2438400"/>
          </a:xfrm>
        </p:spPr>
        <p:txBody>
          <a:bodyPr>
            <a:normAutofit lnSpcReduction="10000"/>
          </a:bodyPr>
          <a:lstStyle/>
          <a:p>
            <a:r>
              <a:rPr lang="zh-CN" altLang="en-US" dirty="0" smtClean="0"/>
              <a:t>曾设</a:t>
            </a:r>
            <a:r>
              <a:rPr lang="zh-CN" altLang="en-US" dirty="0"/>
              <a:t>计使用</a:t>
            </a:r>
            <a:r>
              <a:rPr lang="zh-CN" altLang="en-US" dirty="0" smtClean="0"/>
              <a:t>的大型数据收集</a:t>
            </a:r>
            <a:r>
              <a:rPr lang="en-US" altLang="zh-CN" dirty="0" smtClean="0"/>
              <a:t>Pipeline System</a:t>
            </a:r>
          </a:p>
        </p:txBody>
      </p:sp>
    </p:spTree>
    <p:extLst>
      <p:ext uri="{BB962C8B-B14F-4D97-AF65-F5344CB8AC3E}">
        <p14:creationId xmlns:p14="http://schemas.microsoft.com/office/powerpoint/2010/main" val="215603081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66800"/>
            <a:ext cx="8229600" cy="914400"/>
          </a:xfrm>
        </p:spPr>
        <p:txBody>
          <a:bodyPr>
            <a:normAutofit/>
          </a:bodyPr>
          <a:lstStyle/>
          <a:p>
            <a:pPr algn="l"/>
            <a:r>
              <a:rPr lang="zh-CN" altLang="en-US" sz="3200" dirty="0" smtClean="0">
                <a:latin typeface="黑体" panose="02010609060101010101" pitchFamily="49" charset="-122"/>
                <a:ea typeface="黑体" panose="02010609060101010101" pitchFamily="49" charset="-122"/>
              </a:rPr>
              <a:t>总体设计</a:t>
            </a:r>
            <a:endParaRPr lang="zh-CN" altLang="en-US" sz="3200" dirty="0">
              <a:latin typeface="黑体" panose="02010609060101010101" pitchFamily="49" charset="-122"/>
              <a:ea typeface="黑体" panose="02010609060101010101" pitchFamily="49" charset="-122"/>
            </a:endParaRPr>
          </a:p>
        </p:txBody>
      </p:sp>
      <p:sp>
        <p:nvSpPr>
          <p:cNvPr id="4" name="Rectangle 19"/>
          <p:cNvSpPr>
            <a:spLocks noChangeArrowheads="1"/>
          </p:cNvSpPr>
          <p:nvPr/>
        </p:nvSpPr>
        <p:spPr bwMode="auto">
          <a:xfrm>
            <a:off x="0" y="6629400"/>
            <a:ext cx="9144000" cy="228600"/>
          </a:xfrm>
          <a:prstGeom prst="rect">
            <a:avLst/>
          </a:prstGeom>
          <a:solidFill>
            <a:srgbClr val="0E03E7"/>
          </a:solidFill>
          <a:ln w="9525">
            <a:solidFill>
              <a:schemeClr val="tx1"/>
            </a:solidFill>
            <a:miter lim="800000"/>
            <a:headEnd/>
            <a:tailEnd/>
          </a:ln>
          <a:effectLst/>
        </p:spPr>
        <p:txBody>
          <a:bodyPr wrap="none" anchor="ctr"/>
          <a:lstStyle/>
          <a:p>
            <a:endParaRPr lang="zh-CN" altLang="en-US"/>
          </a:p>
        </p:txBody>
      </p:sp>
      <p:pic>
        <p:nvPicPr>
          <p:cNvPr id="5" name="Picture 18" descr="C:\Documents and Settings\Administrator\桌面\logo_small.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93663"/>
            <a:ext cx="3124200" cy="820737"/>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Content Placeholder 2"/>
          <p:cNvSpPr>
            <a:spLocks noGrp="1"/>
          </p:cNvSpPr>
          <p:nvPr>
            <p:ph idx="1"/>
          </p:nvPr>
        </p:nvSpPr>
        <p:spPr>
          <a:xfrm>
            <a:off x="457200" y="2362200"/>
            <a:ext cx="2819400" cy="3581400"/>
          </a:xfrm>
        </p:spPr>
        <p:txBody>
          <a:bodyPr>
            <a:normAutofit lnSpcReduction="10000"/>
          </a:bodyPr>
          <a:lstStyle/>
          <a:p>
            <a:r>
              <a:rPr lang="zh-CN" altLang="en-US" dirty="0"/>
              <a:t>抓</a:t>
            </a:r>
            <a:r>
              <a:rPr lang="zh-CN" altLang="en-US" dirty="0" smtClean="0"/>
              <a:t>取</a:t>
            </a:r>
            <a:r>
              <a:rPr lang="zh-CN" altLang="en-US" dirty="0"/>
              <a:t>工具</a:t>
            </a:r>
            <a:r>
              <a:rPr lang="zh-CN" altLang="en-US" dirty="0" smtClean="0"/>
              <a:t>的控制台界面截图</a:t>
            </a:r>
            <a:endParaRPr lang="en-US" altLang="zh-CN" dirty="0" smtClean="0"/>
          </a:p>
          <a:p>
            <a:endParaRPr lang="en-US" altLang="zh-CN" dirty="0" smtClean="0"/>
          </a:p>
          <a:p>
            <a:r>
              <a:rPr lang="zh-CN" altLang="en-US" dirty="0" smtClean="0"/>
              <a:t>标记工具的工作时界面</a:t>
            </a:r>
            <a:r>
              <a:rPr lang="zh-CN" altLang="en-US" dirty="0"/>
              <a:t>截图</a:t>
            </a:r>
            <a:endParaRPr lang="en-US" altLang="zh-CN" dirty="0" smtClean="0"/>
          </a:p>
        </p:txBody>
      </p:sp>
      <p:pic>
        <p:nvPicPr>
          <p:cNvPr id="10" name="Picture 9"/>
          <p:cNvPicPr/>
          <p:nvPr/>
        </p:nvPicPr>
        <p:blipFill>
          <a:blip r:embed="rId3">
            <a:extLst>
              <a:ext uri="{28A0092B-C50C-407E-A947-70E740481C1C}">
                <a14:useLocalDpi xmlns:a14="http://schemas.microsoft.com/office/drawing/2010/main" val="0"/>
              </a:ext>
            </a:extLst>
          </a:blip>
          <a:srcRect/>
          <a:stretch>
            <a:fillRect/>
          </a:stretch>
        </p:blipFill>
        <p:spPr bwMode="auto">
          <a:xfrm>
            <a:off x="4419600" y="3124200"/>
            <a:ext cx="4191000" cy="3124199"/>
          </a:xfrm>
          <a:prstGeom prst="rect">
            <a:avLst/>
          </a:prstGeom>
          <a:noFill/>
          <a:ln>
            <a:noFill/>
          </a:ln>
        </p:spPr>
      </p:pic>
      <p:pic>
        <p:nvPicPr>
          <p:cNvPr id="11" name="Picture 10"/>
          <p:cNvPicPr/>
          <p:nvPr/>
        </p:nvPicPr>
        <p:blipFill>
          <a:blip r:embed="rId4">
            <a:extLst>
              <a:ext uri="{28A0092B-C50C-407E-A947-70E740481C1C}">
                <a14:useLocalDpi xmlns:a14="http://schemas.microsoft.com/office/drawing/2010/main" val="0"/>
              </a:ext>
            </a:extLst>
          </a:blip>
          <a:srcRect/>
          <a:stretch>
            <a:fillRect/>
          </a:stretch>
        </p:blipFill>
        <p:spPr bwMode="auto">
          <a:xfrm>
            <a:off x="4419599" y="457200"/>
            <a:ext cx="4172859" cy="2347752"/>
          </a:xfrm>
          <a:prstGeom prst="rect">
            <a:avLst/>
          </a:prstGeom>
          <a:noFill/>
          <a:ln>
            <a:noFill/>
          </a:ln>
        </p:spPr>
      </p:pic>
    </p:spTree>
    <p:extLst>
      <p:ext uri="{BB962C8B-B14F-4D97-AF65-F5344CB8AC3E}">
        <p14:creationId xmlns:p14="http://schemas.microsoft.com/office/powerpoint/2010/main" val="362657432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937</TotalTime>
  <Words>1021</Words>
  <Application>Microsoft Office PowerPoint</Application>
  <PresentationFormat>On-screen Show (4:3)</PresentationFormat>
  <Paragraphs>188</Paragraphs>
  <Slides>18</Slides>
  <Notes>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18</vt:i4>
      </vt:variant>
    </vt:vector>
  </HeadingPairs>
  <TitlesOfParts>
    <vt:vector size="20" baseType="lpstr">
      <vt:lpstr>Office Theme</vt:lpstr>
      <vt:lpstr>Visio</vt:lpstr>
      <vt:lpstr>微博垃圾信息过滤系统的 设计与实现</vt:lpstr>
      <vt:lpstr>课题来源：微软亚洲互联网工程院实习项目</vt:lpstr>
      <vt:lpstr>研究目标</vt:lpstr>
      <vt:lpstr>研究内容</vt:lpstr>
      <vt:lpstr>需求分析</vt:lpstr>
      <vt:lpstr>机器学习算法的调研</vt:lpstr>
      <vt:lpstr>总体设计</vt:lpstr>
      <vt:lpstr>总体设计</vt:lpstr>
      <vt:lpstr>总体设计</vt:lpstr>
      <vt:lpstr>关键问题及解决方案</vt:lpstr>
      <vt:lpstr>关键问题及解决方案</vt:lpstr>
      <vt:lpstr>详细设计与实现</vt:lpstr>
      <vt:lpstr>贝叶斯算法的概述</vt:lpstr>
      <vt:lpstr>贝叶斯算法的创新优化</vt:lpstr>
      <vt:lpstr>测试情况</vt:lpstr>
      <vt:lpstr>运行效果</vt:lpstr>
      <vt:lpstr>总结</vt:lpstr>
      <vt:lpstr>Thanks! ^~^</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Junchao Yu (Person Consulting)</dc:creator>
  <cp:lastModifiedBy>Junchao Yu (Person Consulting)</cp:lastModifiedBy>
  <cp:revision>164</cp:revision>
  <dcterms:created xsi:type="dcterms:W3CDTF">2006-08-16T00:00:00Z</dcterms:created>
  <dcterms:modified xsi:type="dcterms:W3CDTF">2013-12-12T09:47:35Z</dcterms:modified>
</cp:coreProperties>
</file>