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8" r:id="rId5"/>
    <p:sldId id="261" r:id="rId6"/>
    <p:sldId id="260" r:id="rId7"/>
    <p:sldId id="262" r:id="rId8"/>
    <p:sldId id="269" r:id="rId9"/>
    <p:sldId id="270" r:id="rId10"/>
    <p:sldId id="272" r:id="rId11"/>
    <p:sldId id="263" r:id="rId12"/>
    <p:sldId id="264" r:id="rId13"/>
    <p:sldId id="274" r:id="rId14"/>
    <p:sldId id="275" r:id="rId15"/>
    <p:sldId id="265" r:id="rId16"/>
    <p:sldId id="266" r:id="rId17"/>
    <p:sldId id="27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8D52-184A-49DA-9F8B-928D6751A5A1}" type="datetimeFigureOut">
              <a:rPr lang="zh-CN" altLang="en-US" smtClean="0"/>
              <a:t>2013/12/11</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FE57E-B929-4952-9CA6-1A8325BC6B3D}" type="slidenum">
              <a:rPr lang="zh-CN" altLang="en-US" smtClean="0"/>
              <a:t>‹#›</a:t>
            </a:fld>
            <a:endParaRPr lang="zh-CN" altLang="en-US"/>
          </a:p>
        </p:txBody>
      </p:sp>
    </p:spTree>
    <p:extLst>
      <p:ext uri="{BB962C8B-B14F-4D97-AF65-F5344CB8AC3E}">
        <p14:creationId xmlns:p14="http://schemas.microsoft.com/office/powerpoint/2010/main" val="16227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社交影响力</a:t>
            </a:r>
            <a:endParaRPr lang="zh-CN" altLang="en-US" dirty="0"/>
          </a:p>
        </p:txBody>
      </p:sp>
      <p:sp>
        <p:nvSpPr>
          <p:cNvPr id="4" name="Slide Number Placeholder 3"/>
          <p:cNvSpPr>
            <a:spLocks noGrp="1"/>
          </p:cNvSpPr>
          <p:nvPr>
            <p:ph type="sldNum" sz="quarter" idx="10"/>
          </p:nvPr>
        </p:nvSpPr>
        <p:spPr/>
        <p:txBody>
          <a:bodyPr/>
          <a:lstStyle/>
          <a:p>
            <a:fld id="{4B7FE57E-B929-4952-9CA6-1A8325BC6B3D}" type="slidenum">
              <a:rPr lang="zh-CN" altLang="en-US" smtClean="0"/>
              <a:t>2</a:t>
            </a:fld>
            <a:endParaRPr lang="zh-CN" altLang="en-US"/>
          </a:p>
        </p:txBody>
      </p:sp>
    </p:spTree>
    <p:extLst>
      <p:ext uri="{BB962C8B-B14F-4D97-AF65-F5344CB8AC3E}">
        <p14:creationId xmlns:p14="http://schemas.microsoft.com/office/powerpoint/2010/main" val="237853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zh-CN" altLang="en-US" dirty="0">
                <a:latin typeface="黑体" panose="02010609060101010101" pitchFamily="49" charset="-122"/>
                <a:ea typeface="黑体" panose="02010609060101010101" pitchFamily="49" charset="-122"/>
              </a:rPr>
              <a:t>微博垃圾信息过滤系统的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设计与实现</a:t>
            </a:r>
          </a:p>
        </p:txBody>
      </p:sp>
      <p:sp>
        <p:nvSpPr>
          <p:cNvPr id="3" name="Subtitle 2"/>
          <p:cNvSpPr>
            <a:spLocks noGrp="1"/>
          </p:cNvSpPr>
          <p:nvPr>
            <p:ph type="subTitle" idx="1"/>
          </p:nvPr>
        </p:nvSpPr>
        <p:spPr>
          <a:xfrm>
            <a:off x="1371600" y="3581400"/>
            <a:ext cx="6400800" cy="914400"/>
          </a:xfrm>
        </p:spPr>
        <p:txBody>
          <a:bodyPr>
            <a:noAutofit/>
          </a:bodyPr>
          <a:lstStyle/>
          <a:p>
            <a:r>
              <a:rPr lang="en-US" altLang="zh-CN" sz="2400" dirty="0" smtClean="0">
                <a:solidFill>
                  <a:schemeClr val="tx1">
                    <a:lumMod val="65000"/>
                    <a:lumOff val="35000"/>
                  </a:schemeClr>
                </a:solidFill>
              </a:rPr>
              <a:t>Design and Implementation of </a:t>
            </a:r>
          </a:p>
          <a:p>
            <a:r>
              <a:rPr lang="en-US" altLang="zh-CN" sz="2400" dirty="0" smtClean="0">
                <a:solidFill>
                  <a:schemeClr val="tx1">
                    <a:lumMod val="65000"/>
                    <a:lumOff val="35000"/>
                  </a:schemeClr>
                </a:solidFill>
              </a:rPr>
              <a:t>Weibo Spam Filtering System</a:t>
            </a:r>
            <a:endParaRPr lang="zh-CN" altLang="en-US" sz="2400" dirty="0">
              <a:solidFill>
                <a:schemeClr val="tx1">
                  <a:lumMod val="65000"/>
                  <a:lumOff val="35000"/>
                </a:schemeClr>
              </a:solidFill>
            </a:endParaRPr>
          </a:p>
        </p:txBody>
      </p:sp>
      <p:pic>
        <p:nvPicPr>
          <p:cNvPr id="4"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sp>
        <p:nvSpPr>
          <p:cNvPr id="6" name="Subtitle 2"/>
          <p:cNvSpPr txBox="1">
            <a:spLocks/>
          </p:cNvSpPr>
          <p:nvPr/>
        </p:nvSpPr>
        <p:spPr>
          <a:xfrm>
            <a:off x="152400" y="5410200"/>
            <a:ext cx="17526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sz="1400" b="1" dirty="0">
                <a:solidFill>
                  <a:schemeClr val="tx1"/>
                </a:solidFill>
                <a:latin typeface="楷体" panose="02010609060101010101" pitchFamily="49" charset="-122"/>
                <a:ea typeface="楷体" panose="02010609060101010101" pitchFamily="49" charset="-122"/>
              </a:rPr>
              <a:t>姓</a:t>
            </a:r>
            <a:r>
              <a:rPr lang="zh-CN" altLang="en-US" sz="1400" b="1" dirty="0" smtClean="0">
                <a:solidFill>
                  <a:schemeClr val="tx1"/>
                </a:solidFill>
                <a:latin typeface="楷体" panose="02010609060101010101" pitchFamily="49" charset="-122"/>
                <a:ea typeface="楷体" panose="02010609060101010101" pitchFamily="49" charset="-122"/>
              </a:rPr>
              <a:t>名：于俊超 </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smtClean="0">
                <a:solidFill>
                  <a:schemeClr val="tx1"/>
                </a:solidFill>
                <a:latin typeface="楷体" panose="02010609060101010101" pitchFamily="49" charset="-122"/>
                <a:ea typeface="楷体" panose="02010609060101010101" pitchFamily="49" charset="-122"/>
              </a:rPr>
              <a:t>学号：</a:t>
            </a:r>
            <a:r>
              <a:rPr lang="en-US" altLang="zh-CN" sz="1400" b="1" dirty="0" smtClean="0">
                <a:solidFill>
                  <a:schemeClr val="tx1"/>
                </a:solidFill>
                <a:latin typeface="楷体" panose="02010609060101010101" pitchFamily="49" charset="-122"/>
                <a:ea typeface="楷体" panose="02010609060101010101" pitchFamily="49" charset="-122"/>
              </a:rPr>
              <a:t>GS11211B8</a:t>
            </a:r>
          </a:p>
          <a:p>
            <a:pPr algn="l"/>
            <a:r>
              <a:rPr lang="zh-CN" altLang="en-US" sz="1400" b="1" dirty="0" smtClean="0">
                <a:solidFill>
                  <a:schemeClr val="tx1"/>
                </a:solidFill>
                <a:latin typeface="楷体" panose="02010609060101010101" pitchFamily="49" charset="-122"/>
                <a:ea typeface="楷体" panose="02010609060101010101" pitchFamily="49" charset="-122"/>
              </a:rPr>
              <a:t>导师：谭火彬</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a:solidFill>
                  <a:schemeClr val="tx1"/>
                </a:solidFill>
                <a:latin typeface="楷体" panose="02010609060101010101" pitchFamily="49" charset="-122"/>
                <a:ea typeface="楷体" panose="02010609060101010101" pitchFamily="49" charset="-122"/>
              </a:rPr>
              <a:t>方</a:t>
            </a:r>
            <a:r>
              <a:rPr lang="zh-CN" altLang="en-US" sz="1400" b="1" dirty="0" smtClean="0">
                <a:solidFill>
                  <a:schemeClr val="tx1"/>
                </a:solidFill>
                <a:latin typeface="楷体" panose="02010609060101010101" pitchFamily="49" charset="-122"/>
                <a:ea typeface="楷体" panose="02010609060101010101" pitchFamily="49" charset="-122"/>
              </a:rPr>
              <a:t>向：移动云计算</a:t>
            </a:r>
            <a:endParaRPr lang="zh-CN" altLang="en-US" sz="1400" b="1" dirty="0">
              <a:solidFill>
                <a:schemeClr val="tx1"/>
              </a:solidFill>
              <a:latin typeface="楷体" panose="02010609060101010101" pitchFamily="49" charset="-122"/>
              <a:ea typeface="楷体" panose="02010609060101010101" pitchFamily="49" charset="-122"/>
            </a:endParaRPr>
          </a:p>
        </p:txBody>
      </p:sp>
      <p:sp>
        <p:nvSpPr>
          <p:cNvPr id="7" name="Rectangle 14"/>
          <p:cNvSpPr>
            <a:spLocks noGrp="1" noChangeArrowheads="1"/>
          </p:cNvSpPr>
          <p:nvPr>
            <p:ph type="dt" sz="half" idx="4294967295"/>
          </p:nvPr>
        </p:nvSpPr>
        <p:spPr bwMode="auto">
          <a:xfrm>
            <a:off x="7924800" y="6019800"/>
            <a:ext cx="1066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dirty="0" smtClean="0">
                <a:solidFill>
                  <a:schemeClr val="tx1"/>
                </a:solidFill>
              </a:rPr>
              <a:t>2013.12.14</a:t>
            </a:r>
            <a:endParaRPr lang="zh-CN" altLang="en-US" dirty="0">
              <a:solidFill>
                <a:schemeClr val="tx1"/>
              </a:solidFill>
            </a:endParaRPr>
          </a:p>
        </p:txBody>
      </p:sp>
    </p:spTree>
    <p:extLst>
      <p:ext uri="{BB962C8B-B14F-4D97-AF65-F5344CB8AC3E}">
        <p14:creationId xmlns:p14="http://schemas.microsoft.com/office/powerpoint/2010/main" val="6838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441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800001420"/>
              </p:ext>
            </p:extLst>
          </p:nvPr>
        </p:nvGraphicFramePr>
        <p:xfrm>
          <a:off x="4529004" y="228600"/>
          <a:ext cx="4462596" cy="5917071"/>
        </p:xfrm>
        <a:graphic>
          <a:graphicData uri="http://schemas.openxmlformats.org/presentationml/2006/ole">
            <mc:AlternateContent xmlns:mc="http://schemas.openxmlformats.org/markup-compatibility/2006">
              <mc:Choice xmlns:v="urn:schemas-microsoft-com:vml" Requires="v">
                <p:oleObj spid="_x0000_s6227" name="Visio" r:id="rId4" imgW="5282819" imgH="7012768" progId="Visio.Drawing.11">
                  <p:embed/>
                </p:oleObj>
              </mc:Choice>
              <mc:Fallback>
                <p:oleObj name="Visio" r:id="rId4" imgW="5282819" imgH="701276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004" y="228600"/>
                        <a:ext cx="4462596" cy="5917071"/>
                      </a:xfrm>
                      <a:prstGeom prst="rect">
                        <a:avLst/>
                      </a:prstGeom>
                      <a:noFill/>
                    </p:spPr>
                  </p:pic>
                </p:oleObj>
              </mc:Fallback>
            </mc:AlternateContent>
          </a:graphicData>
        </a:graphic>
      </p:graphicFrame>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267" y="3276600"/>
            <a:ext cx="357196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idx="1"/>
          </p:nvPr>
        </p:nvSpPr>
        <p:spPr>
          <a:xfrm>
            <a:off x="457200" y="2209800"/>
            <a:ext cx="4648200" cy="762000"/>
          </a:xfrm>
        </p:spPr>
        <p:txBody>
          <a:bodyPr/>
          <a:lstStyle/>
          <a:p>
            <a:r>
              <a:rPr lang="en-US" altLang="zh-CN" dirty="0" smtClean="0"/>
              <a:t>UML</a:t>
            </a:r>
            <a:r>
              <a:rPr lang="zh-CN" altLang="en-US" dirty="0" smtClean="0"/>
              <a:t>图及实际应用示例</a:t>
            </a:r>
            <a:endParaRPr lang="zh-CN" altLang="en-US" dirty="0"/>
          </a:p>
        </p:txBody>
      </p:sp>
    </p:spTree>
    <p:extLst>
      <p:ext uri="{BB962C8B-B14F-4D97-AF65-F5344CB8AC3E}">
        <p14:creationId xmlns:p14="http://schemas.microsoft.com/office/powerpoint/2010/main" val="163502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
            <a:ext cx="4314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43061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457200" y="2209800"/>
            <a:ext cx="2971800" cy="3886200"/>
          </a:xfrm>
        </p:spPr>
        <p:txBody>
          <a:bodyPr>
            <a:normAutofit/>
          </a:bodyPr>
          <a:lstStyle/>
          <a:p>
            <a:r>
              <a:rPr lang="zh-CN" altLang="en-US" dirty="0" smtClean="0"/>
              <a:t>使用系统架构的灵活性特点可以迅速的建立起诸如</a:t>
            </a:r>
            <a:r>
              <a:rPr lang="en-US" altLang="zh-CN" dirty="0" smtClean="0"/>
              <a:t>RandomForest</a:t>
            </a:r>
            <a:r>
              <a:rPr lang="zh-CN" altLang="en-US" dirty="0"/>
              <a:t> </a:t>
            </a:r>
            <a:r>
              <a:rPr lang="en-US" altLang="zh-CN" dirty="0" smtClean="0"/>
              <a:t>AdaBoost</a:t>
            </a:r>
          </a:p>
          <a:p>
            <a:pPr marL="0" indent="0">
              <a:buNone/>
            </a:pPr>
            <a:r>
              <a:rPr lang="zh-CN" altLang="en-US" dirty="0" smtClean="0"/>
              <a:t>   这样的过滤器</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详细设计与实现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063658327"/>
              </p:ext>
            </p:extLst>
          </p:nvPr>
        </p:nvGraphicFramePr>
        <p:xfrm>
          <a:off x="6324600" y="152400"/>
          <a:ext cx="1371600" cy="2458845"/>
        </p:xfrm>
        <a:graphic>
          <a:graphicData uri="http://schemas.openxmlformats.org/presentationml/2006/ole">
            <mc:AlternateContent xmlns:mc="http://schemas.openxmlformats.org/markup-compatibility/2006">
              <mc:Choice xmlns:v="urn:schemas-microsoft-com:vml" Requires="v">
                <p:oleObj spid="_x0000_s9282" name="Visio" r:id="rId4" imgW="1565120" imgH="2802512" progId="Visio.Drawing.11">
                  <p:embed/>
                </p:oleObj>
              </mc:Choice>
              <mc:Fallback>
                <p:oleObj name="Visio" r:id="rId4" imgW="1565120" imgH="28025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52400"/>
                        <a:ext cx="1371600" cy="2458845"/>
                      </a:xfrm>
                      <a:prstGeom prst="rect">
                        <a:avLst/>
                      </a:prstGeom>
                      <a:noFill/>
                    </p:spPr>
                  </p:pic>
                </p:oleObj>
              </mc:Fallback>
            </mc:AlternateContent>
          </a:graphicData>
        </a:graphic>
      </p:graphicFrame>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819400"/>
            <a:ext cx="325219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
          </p:nvPr>
        </p:nvSpPr>
        <p:spPr>
          <a:xfrm>
            <a:off x="457200" y="2209800"/>
            <a:ext cx="4038600" cy="3916363"/>
          </a:xfrm>
        </p:spPr>
        <p:txBody>
          <a:bodyPr/>
          <a:lstStyle/>
          <a:p>
            <a:r>
              <a:rPr lang="zh-CN" altLang="en-US" dirty="0" smtClean="0"/>
              <a:t>简单的分类器</a:t>
            </a:r>
            <a:endParaRPr lang="en-US" altLang="zh-CN" dirty="0" smtClean="0"/>
          </a:p>
          <a:p>
            <a:pPr lvl="1"/>
            <a:r>
              <a:rPr lang="en-US" altLang="zh-CN" dirty="0"/>
              <a:t>Filter</a:t>
            </a:r>
            <a:endParaRPr lang="en-US" altLang="zh-CN" dirty="0" smtClean="0"/>
          </a:p>
          <a:p>
            <a:pPr lvl="1"/>
            <a:r>
              <a:rPr lang="en-US" altLang="zh-CN" dirty="0" smtClean="0"/>
              <a:t>Rules</a:t>
            </a:r>
            <a:endParaRPr lang="en-US" altLang="zh-CN" dirty="0"/>
          </a:p>
          <a:p>
            <a:r>
              <a:rPr lang="zh-CN" altLang="en-US" dirty="0" smtClean="0"/>
              <a:t>具备机器学习能力的分类器</a:t>
            </a:r>
            <a:endParaRPr lang="en-US" altLang="zh-CN" dirty="0" smtClean="0"/>
          </a:p>
          <a:p>
            <a:pPr lvl="1"/>
            <a:r>
              <a:rPr lang="en-US" altLang="zh-CN" dirty="0" smtClean="0"/>
              <a:t>Detector</a:t>
            </a:r>
          </a:p>
          <a:p>
            <a:pPr lvl="1"/>
            <a:r>
              <a:rPr lang="en-US" altLang="zh-CN" dirty="0"/>
              <a:t>Classifier</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的概述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lstStyle/>
              <a:p>
                <a14:m>
                  <m:oMath xmlns:m="http://schemas.openxmlformats.org/officeDocument/2006/math">
                    <m:func>
                      <m:funcPr>
                        <m:ctrlPr>
                          <a:rPr lang="zh-CN" altLang="zh-CN" i="1" smtClean="0">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𝐴</m:t>
                            </m:r>
                          </m:e>
                          <m:e>
                            <m:r>
                              <a:rPr lang="en-US" altLang="zh-CN" i="1">
                                <a:latin typeface="Cambria Math"/>
                              </a:rPr>
                              <m:t>𝐵</m:t>
                            </m:r>
                          </m:e>
                        </m:d>
                      </m:e>
                    </m:func>
                    <m:r>
                      <a:rPr lang="en-US" altLang="zh-CN" i="1">
                        <a:latin typeface="Cambria Math"/>
                      </a:rPr>
                      <m:t>=</m:t>
                    </m:r>
                    <m:func>
                      <m:funcPr>
                        <m:ctrlPr>
                          <a:rPr lang="zh-CN" altLang="zh-CN" i="1">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𝐵</m:t>
                            </m:r>
                            <m:r>
                              <a:rPr lang="en-US" altLang="zh-CN" i="1">
                                <a:latin typeface="Cambria Math"/>
                              </a:rPr>
                              <m:t>|</m:t>
                            </m:r>
                            <m:r>
                              <a:rPr lang="en-US" altLang="zh-CN" i="1">
                                <a:latin typeface="Cambria Math"/>
                              </a:rPr>
                              <m:t>𝐴</m:t>
                            </m:r>
                          </m:e>
                        </m:d>
                        <m:r>
                          <a:rPr lang="en-US" altLang="zh-CN" i="1">
                            <a:latin typeface="Cambria Math"/>
                          </a:rPr>
                          <m:t>∗</m:t>
                        </m:r>
                        <m:f>
                          <m:fPr>
                            <m:ctrlPr>
                              <a:rPr lang="zh-CN" altLang="zh-CN" i="1">
                                <a:latin typeface="Cambria Math"/>
                              </a:rPr>
                            </m:ctrlPr>
                          </m:fPr>
                          <m:num>
                            <m:func>
                              <m:funcPr>
                                <m:ctrlPr>
                                  <a:rPr lang="zh-CN" altLang="zh-CN" i="1">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𝐴</m:t>
                                    </m:r>
                                  </m:e>
                                </m:d>
                              </m:e>
                            </m:func>
                          </m:num>
                          <m:den>
                            <m:r>
                              <m:rPr>
                                <m:sty m:val="p"/>
                              </m:rPr>
                              <a:rPr lang="en-US" altLang="zh-CN">
                                <a:latin typeface="Cambria Math"/>
                              </a:rPr>
                              <m:t>Pr</m:t>
                            </m:r>
                            <m:r>
                              <a:rPr lang="en-US" altLang="zh-CN" i="1">
                                <a:latin typeface="Cambria Math"/>
                              </a:rPr>
                              <m:t>(</m:t>
                            </m:r>
                            <m:r>
                              <a:rPr lang="en-US" altLang="zh-CN" i="1">
                                <a:latin typeface="Cambria Math"/>
                              </a:rPr>
                              <m:t>𝐵</m:t>
                            </m:r>
                            <m:r>
                              <a:rPr lang="en-US" altLang="zh-CN" i="1">
                                <a:latin typeface="Cambria Math"/>
                              </a:rPr>
                              <m:t>)</m:t>
                            </m:r>
                          </m:den>
                        </m:f>
                      </m:e>
                    </m:func>
                  </m:oMath>
                </a14:m>
                <a:endParaRPr lang="en-US" altLang="zh-CN" dirty="0" smtClean="0"/>
              </a:p>
              <a:p>
                <a:r>
                  <a:rPr lang="en-US" altLang="zh-CN" dirty="0"/>
                  <a:t>A = Category</a:t>
                </a:r>
                <a:r>
                  <a:rPr lang="zh-CN" altLang="en-US" dirty="0"/>
                  <a:t>， </a:t>
                </a:r>
                <a:r>
                  <a:rPr lang="en-US" altLang="zh-CN" dirty="0"/>
                  <a:t>B = Document </a:t>
                </a:r>
              </a:p>
              <a:p>
                <a14:m>
                  <m:oMath xmlns:m="http://schemas.openxmlformats.org/officeDocument/2006/math">
                    <m:func>
                      <m:funcPr>
                        <m:ctrlPr>
                          <a:rPr lang="zh-CN" altLang="zh-CN" i="1">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𝐶𝑎𝑡</m:t>
                            </m:r>
                          </m:e>
                          <m:e>
                            <m:r>
                              <a:rPr lang="en-US" altLang="zh-CN" i="1">
                                <a:latin typeface="Cambria Math"/>
                              </a:rPr>
                              <m:t>𝐷𝑜𝑐</m:t>
                            </m:r>
                          </m:e>
                        </m:d>
                      </m:e>
                    </m:func>
                    <m:r>
                      <a:rPr lang="en-US" altLang="zh-CN" i="1">
                        <a:latin typeface="Cambria Math"/>
                      </a:rPr>
                      <m:t>=</m:t>
                    </m:r>
                    <m:func>
                      <m:funcPr>
                        <m:ctrlPr>
                          <a:rPr lang="zh-CN" altLang="zh-CN" i="1">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𝐷𝑜𝑐</m:t>
                            </m:r>
                            <m:r>
                              <a:rPr lang="en-US" altLang="zh-CN" i="1">
                                <a:latin typeface="Cambria Math"/>
                              </a:rPr>
                              <m:t>|</m:t>
                            </m:r>
                            <m:r>
                              <a:rPr lang="en-US" altLang="zh-CN" i="1">
                                <a:latin typeface="Cambria Math"/>
                              </a:rPr>
                              <m:t>𝐶𝑎𝑡</m:t>
                            </m:r>
                          </m:e>
                        </m:d>
                        <m:r>
                          <a:rPr lang="en-US" altLang="zh-CN" i="1">
                            <a:latin typeface="Cambria Math"/>
                          </a:rPr>
                          <m:t>∗</m:t>
                        </m:r>
                        <m:f>
                          <m:fPr>
                            <m:ctrlPr>
                              <a:rPr lang="zh-CN" altLang="zh-CN" i="1">
                                <a:latin typeface="Cambria Math"/>
                              </a:rPr>
                            </m:ctrlPr>
                          </m:fPr>
                          <m:num>
                            <m:func>
                              <m:funcPr>
                                <m:ctrlPr>
                                  <a:rPr lang="zh-CN" altLang="zh-CN" i="1">
                                    <a:latin typeface="Cambria Math"/>
                                  </a:rPr>
                                </m:ctrlPr>
                              </m:funcPr>
                              <m:fName>
                                <m:r>
                                  <m:rPr>
                                    <m:sty m:val="p"/>
                                  </m:rPr>
                                  <a:rPr lang="en-US" altLang="zh-CN">
                                    <a:latin typeface="Cambria Math"/>
                                  </a:rPr>
                                  <m:t>Pr</m:t>
                                </m:r>
                              </m:fName>
                              <m:e>
                                <m:d>
                                  <m:dPr>
                                    <m:ctrlPr>
                                      <a:rPr lang="zh-CN" altLang="zh-CN" i="1">
                                        <a:latin typeface="Cambria Math"/>
                                      </a:rPr>
                                    </m:ctrlPr>
                                  </m:dPr>
                                  <m:e>
                                    <m:r>
                                      <a:rPr lang="en-US" altLang="zh-CN" i="1">
                                        <a:latin typeface="Cambria Math"/>
                                      </a:rPr>
                                      <m:t>𝐶𝑎𝑡</m:t>
                                    </m:r>
                                  </m:e>
                                </m:d>
                              </m:e>
                            </m:func>
                          </m:num>
                          <m:den>
                            <m:r>
                              <m:rPr>
                                <m:sty m:val="p"/>
                              </m:rPr>
                              <a:rPr lang="en-US" altLang="zh-CN">
                                <a:latin typeface="Cambria Math"/>
                              </a:rPr>
                              <m:t>Pr</m:t>
                            </m:r>
                            <m:r>
                              <a:rPr lang="en-US" altLang="zh-CN" i="1">
                                <a:latin typeface="Cambria Math"/>
                              </a:rPr>
                              <m:t>(</m:t>
                            </m:r>
                            <m:r>
                              <a:rPr lang="en-US" altLang="zh-CN" i="1">
                                <a:latin typeface="Cambria Math"/>
                              </a:rPr>
                              <m:t>𝐷𝑜𝑐</m:t>
                            </m:r>
                            <m:r>
                              <a:rPr lang="en-US" altLang="zh-CN" i="1">
                                <a:latin typeface="Cambria Math"/>
                              </a:rPr>
                              <m:t>)</m:t>
                            </m:r>
                          </m:den>
                        </m:f>
                      </m:e>
                    </m:func>
                  </m:oMath>
                </a14:m>
                <a:endParaRPr lang="en-US" altLang="zh-CN" dirty="0" smtClean="0"/>
              </a:p>
              <a:p>
                <a:r>
                  <a:rPr lang="en-US" altLang="zh-CN" dirty="0" smtClean="0"/>
                  <a:t>Feature = Words</a:t>
                </a:r>
              </a:p>
              <a:p>
                <a:endParaRPr lang="en-US" altLang="zh-CN" dirty="0" smtClean="0"/>
              </a:p>
              <a:p>
                <a:endParaRPr lang="en-US" altLang="zh-CN" dirty="0" smtClean="0"/>
              </a:p>
              <a:p>
                <a:endParaRPr lang="zh-CN" alt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l="-1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959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的创新优</a:t>
            </a:r>
            <a:r>
              <a:rPr lang="zh-CN" altLang="en-US" sz="3200" dirty="0">
                <a:latin typeface="黑体" panose="02010609060101010101" pitchFamily="49" charset="-122"/>
                <a:ea typeface="黑体" panose="02010609060101010101" pitchFamily="49" charset="-122"/>
              </a:rPr>
              <a:t>化</a:t>
            </a: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normAutofit/>
              </a:bodyPr>
              <a:lstStyle/>
              <a:p>
                <a14:m>
                  <m:oMath xmlns:m="http://schemas.openxmlformats.org/officeDocument/2006/math">
                    <m:r>
                      <a:rPr lang="en-US" altLang="zh-CN" sz="2600" i="1" smtClean="0">
                        <a:latin typeface="Cambria Math"/>
                      </a:rPr>
                      <m:t>𝑃</m:t>
                    </m:r>
                    <m:d>
                      <m:dPr>
                        <m:ctrlPr>
                          <a:rPr lang="zh-CN" altLang="zh-CN" sz="2600" i="1">
                            <a:latin typeface="Cambria Math"/>
                          </a:rPr>
                        </m:ctrlPr>
                      </m:dPr>
                      <m:e>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i="1">
                                <a:latin typeface="Cambria Math"/>
                              </a:rPr>
                              <m:t>𝑑𝑜𝑐𝑢𝑚𝑒𝑛𝑡𝑠</m:t>
                            </m:r>
                            <m:r>
                              <a:rPr lang="en-US" altLang="zh-CN" sz="2600" i="1">
                                <a:latin typeface="Cambria Math"/>
                              </a:rPr>
                              <m:t> </m:t>
                            </m:r>
                            <m:r>
                              <a:rPr lang="en-US" altLang="zh-CN" sz="2600" i="1">
                                <a:latin typeface="Cambria Math"/>
                              </a:rPr>
                              <m:t>𝑖𝑛</m:t>
                            </m:r>
                            <m:r>
                              <a:rPr lang="en-US" altLang="zh-CN" sz="2600" i="1">
                                <a:latin typeface="Cambria Math"/>
                              </a:rPr>
                              <m:t> </m:t>
                            </m:r>
                            <m:r>
                              <a:rPr lang="en-US" altLang="zh-CN" sz="2600" i="1">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i="1">
                                <a:latin typeface="Cambria Math"/>
                              </a:rPr>
                              <m:t>𝑡𝑜𝑡𝑎𝑙</m:t>
                            </m:r>
                            <m:r>
                              <a:rPr lang="en-US" altLang="zh-CN" sz="2600" i="1">
                                <a:latin typeface="Cambria Math"/>
                              </a:rPr>
                              <m:t>(</m:t>
                            </m:r>
                            <m:r>
                              <a:rPr lang="en-US" altLang="zh-CN" sz="2600" i="1">
                                <a:latin typeface="Cambria Math"/>
                              </a:rPr>
                              <m:t>𝑑𝑜𝑐𝑢𝑚𝑒𝑛𝑡𝑠</m:t>
                            </m:r>
                            <m:r>
                              <a:rPr lang="en-US" altLang="zh-CN" sz="2600" i="1">
                                <a:latin typeface="Cambria Math"/>
                              </a:rPr>
                              <m:t>)</m:t>
                            </m:r>
                          </m:e>
                        </m:nary>
                      </m:den>
                    </m:f>
                  </m:oMath>
                </a14:m>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b="0" i="1" smtClean="0">
                                <a:solidFill>
                                  <a:srgbClr val="FF0000"/>
                                </a:solidFill>
                                <a:latin typeface="Cambria Math"/>
                              </a:rPr>
                              <m:t>𝑤𝑜𝑟𝑑𝑠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i="1">
                                <a:latin typeface="Cambria Math"/>
                              </a:rPr>
                              <m:t>𝑡𝑜𝑡𝑎𝑙</m:t>
                            </m:r>
                            <m:r>
                              <a:rPr lang="en-US" altLang="zh-CN" sz="2600" i="1">
                                <a:latin typeface="Cambria Math"/>
                              </a:rPr>
                              <m:t>(</m:t>
                            </m:r>
                            <m:r>
                              <a:rPr lang="en-US" altLang="zh-CN" sz="2600" b="0" i="1" smtClean="0">
                                <a:solidFill>
                                  <a:srgbClr val="FF0000"/>
                                </a:solidFill>
                                <a:latin typeface="Cambria Math"/>
                              </a:rPr>
                              <m:t>𝑤𝑜𝑟𝑑𝑠</m:t>
                            </m:r>
                            <m:r>
                              <a:rPr lang="en-US" altLang="zh-CN" sz="2600" i="1">
                                <a:latin typeface="Cambria Math"/>
                              </a:rPr>
                              <m:t>)</m:t>
                            </m:r>
                          </m:e>
                        </m:nary>
                      </m:den>
                    </m:f>
                  </m:oMath>
                </a14:m>
                <a:endParaRPr lang="en-US" altLang="zh-CN" sz="2600" i="1" dirty="0" smtClean="0"/>
              </a:p>
              <a:p>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b="0" i="1" smtClean="0">
                            <a:latin typeface="Cambria Math"/>
                          </a:rPr>
                          <m:t>𝑤𝑜𝑟𝑑</m:t>
                        </m:r>
                        <m:r>
                          <a:rPr lang="en-US" altLang="zh-CN" sz="2600" i="1">
                            <a:latin typeface="Cambria Math"/>
                          </a:rPr>
                          <m:t>|</m:t>
                        </m:r>
                        <m:r>
                          <a:rPr lang="en-US" altLang="zh-CN" sz="2600" i="1">
                            <a:latin typeface="Cambria Math"/>
                          </a:rPr>
                          <m:t>𝑐𝑎𝑡𝑒𝑔𝑜𝑟𝑦</m:t>
                        </m:r>
                      </m:e>
                    </m:d>
                    <m:r>
                      <a:rPr lang="en-US" altLang="zh-CN" sz="2600" i="1">
                        <a:latin typeface="Cambria Math"/>
                      </a:rPr>
                      <m:t>=</m:t>
                    </m:r>
                    <m:f>
                      <m:fPr>
                        <m:ctrlPr>
                          <a:rPr lang="en-US" altLang="zh-CN" sz="2600" i="1">
                            <a:latin typeface="Cambria Math"/>
                          </a:rPr>
                        </m:ctrlPr>
                      </m:fPr>
                      <m:num>
                        <m:r>
                          <a:rPr lang="en-US" altLang="zh-CN" sz="2600" b="0" i="1" smtClean="0">
                            <a:latin typeface="Cambria Math"/>
                          </a:rPr>
                          <m:t>𝑡𝑜𝑡𝑎𝑙</m:t>
                        </m:r>
                        <m:r>
                          <a:rPr lang="en-US" altLang="zh-CN" sz="2600" i="1">
                            <a:latin typeface="Cambria Math"/>
                          </a:rPr>
                          <m:t>(</m:t>
                        </m:r>
                        <m:r>
                          <a:rPr lang="en-US" altLang="zh-CN" sz="2600" b="0" i="1" smtClean="0">
                            <a:latin typeface="Cambria Math"/>
                          </a:rPr>
                          <m:t>𝑤𝑜𝑟𝑑</m:t>
                        </m:r>
                        <m:r>
                          <a:rPr lang="en-US" altLang="zh-CN" sz="2600" i="1">
                            <a:latin typeface="Cambria Math"/>
                          </a:rPr>
                          <m:t> </m:t>
                        </m:r>
                        <m:r>
                          <a:rPr lang="en-US" altLang="zh-CN" sz="2600" i="1">
                            <a:latin typeface="Cambria Math"/>
                          </a:rPr>
                          <m:t>𝑖𝑛</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num>
                      <m:den>
                        <m:r>
                          <a:rPr lang="en-US" altLang="zh-CN" sz="2600" i="1">
                            <a:latin typeface="Cambria Math"/>
                          </a:rPr>
                          <m:t>𝑡</m:t>
                        </m:r>
                        <m:r>
                          <a:rPr lang="en-US" altLang="zh-CN" sz="2600" b="0" i="1" smtClean="0">
                            <a:latin typeface="Cambria Math"/>
                          </a:rPr>
                          <m:t>𝑜𝑡𝑎𝑙</m:t>
                        </m:r>
                        <m:r>
                          <a:rPr lang="en-US" altLang="zh-CN" sz="2600" i="1">
                            <a:latin typeface="Cambria Math"/>
                          </a:rPr>
                          <m:t>(</m:t>
                        </m:r>
                        <m:r>
                          <a:rPr lang="en-US" altLang="zh-CN" sz="2600" i="1">
                            <a:latin typeface="Cambria Math"/>
                          </a:rPr>
                          <m:t>𝑎𝑙𝑙</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den>
                    </m:f>
                  </m:oMath>
                </a14:m>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i="1">
                            <a:latin typeface="Cambria Math"/>
                          </a:rPr>
                          <m:t>𝑤</m:t>
                        </m:r>
                        <m:r>
                          <a:rPr lang="en-US" altLang="zh-CN" sz="2600" b="0" i="1" smtClean="0">
                            <a:latin typeface="Cambria Math"/>
                          </a:rPr>
                          <m:t>𝑜𝑟𝑑</m:t>
                        </m:r>
                        <m:r>
                          <a:rPr lang="en-US" altLang="zh-CN" sz="2600" i="1">
                            <a:latin typeface="Cambria Math"/>
                          </a:rPr>
                          <m:t>|</m:t>
                        </m:r>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i="1" smtClean="0">
                                <a:solidFill>
                                  <a:srgbClr val="FF0000"/>
                                </a:solidFill>
                                <a:latin typeface="Cambria Math"/>
                              </a:rPr>
                              <m:t>𝑤</m:t>
                            </m:r>
                            <m:r>
                              <a:rPr lang="en-US" altLang="zh-CN" sz="2600" b="0" i="1" smtClean="0">
                                <a:solidFill>
                                  <a:srgbClr val="FF0000"/>
                                </a:solidFill>
                                <a:latin typeface="Cambria Math"/>
                              </a:rPr>
                              <m:t>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𝑡h𝑖𝑠</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e>
                        </m:d>
                      </m:num>
                      <m:den>
                        <m:r>
                          <a:rPr lang="en-US" altLang="zh-CN" sz="2600" i="1">
                            <a:latin typeface="Cambria Math"/>
                          </a:rPr>
                          <m:t>𝑡𝑜𝑡𝑎𝑙</m:t>
                        </m:r>
                        <m:r>
                          <a:rPr lang="en-US" altLang="zh-CN" sz="2600" i="1">
                            <a:latin typeface="Cambria Math"/>
                          </a:rPr>
                          <m:t>(</m:t>
                        </m:r>
                        <m:r>
                          <a:rPr lang="en-US" altLang="zh-CN" sz="2600" i="1" smtClean="0">
                            <a:solidFill>
                              <a:srgbClr val="FF0000"/>
                            </a:solidFill>
                            <a:latin typeface="Cambria Math"/>
                          </a:rPr>
                          <m:t>𝑤</m:t>
                        </m:r>
                        <m:r>
                          <a:rPr lang="en-US" altLang="zh-CN" sz="2600" b="0" i="1" smtClean="0">
                            <a:solidFill>
                              <a:srgbClr val="FF0000"/>
                            </a:solidFill>
                            <a:latin typeface="Cambria Math"/>
                          </a:rPr>
                          <m:t>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𝑎𝑙𝑙</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r>
                          <a:rPr lang="en-US" altLang="zh-CN" sz="2600" i="1">
                            <a:latin typeface="Cambria Math"/>
                          </a:rPr>
                          <m:t>)</m:t>
                        </m:r>
                      </m:den>
                    </m:f>
                  </m:oMath>
                </a14:m>
                <a:r>
                  <a:rPr lang="en-US" altLang="zh-CN" sz="2600" i="1" dirty="0"/>
                  <a:t> </a:t>
                </a:r>
                <a:endParaRPr lang="en-US" altLang="zh-CN" sz="2600" i="1" dirty="0" smtClean="0"/>
              </a:p>
              <a:p>
                <a:endParaRPr lang="zh-CN" altLang="en-US" i="1"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测试情况</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p:cNvSpPr txBox="1">
                <a:spLocks/>
              </p:cNvSpPr>
              <p:nvPr/>
            </p:nvSpPr>
            <p:spPr>
              <a:xfrm>
                <a:off x="228600" y="2209800"/>
                <a:ext cx="9525000" cy="3733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000" dirty="0" smtClean="0"/>
                  <a:t>FEATURES	ALL	SPAM	GOOD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f</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f</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j</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smtClean="0">
                        <a:latin typeface="Cambria Math"/>
                      </a:rPr>
                      <m:t>j</m:t>
                    </m:r>
                    <m:r>
                      <a:rPr lang="en-US" altLang="zh-CN" sz="1000" i="1">
                        <a:latin typeface="Cambria Math"/>
                      </a:rPr>
                      <m:t>(</m:t>
                    </m:r>
                    <m:r>
                      <a:rPr lang="en-US" altLang="zh-CN" sz="1000" i="1" smtClean="0">
                        <a:latin typeface="Cambria Math"/>
                      </a:rPr>
                      <m:t>𝐺𝑜𝑜𝑑</m:t>
                    </m:r>
                    <m:r>
                      <a:rPr lang="en-US" altLang="zh-CN" sz="1000" i="1">
                        <a:latin typeface="Cambria Math"/>
                      </a:rPr>
                      <m:t>)</m:t>
                    </m:r>
                  </m:oMath>
                </a14:m>
                <a:endParaRPr lang="en-US" altLang="zh-CN" sz="1000" dirty="0"/>
              </a:p>
              <a:p>
                <a:pPr marL="0" indent="0">
                  <a:buFont typeface="Arial" pitchFamily="34" charset="0"/>
                  <a:buNone/>
                </a:pPr>
                <a:r>
                  <a:rPr lang="en-US" altLang="zh-CN" sz="1000" dirty="0"/>
                  <a:t>buy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smtClean="0"/>
                  <a:t>pharm…	1</a:t>
                </a:r>
                <a:r>
                  <a:rPr lang="en-US" altLang="zh-CN" sz="1000" dirty="0"/>
                  <a:t>	1	0	50.00%	25.00%	75.00%	25.00%	75.00%	25.00%	</a:t>
                </a:r>
              </a:p>
              <a:p>
                <a:pPr marL="0" indent="0">
                  <a:buFont typeface="Arial" pitchFamily="34" charset="0"/>
                  <a:buNone/>
                </a:pPr>
                <a:r>
                  <a:rPr lang="en-US" altLang="zh-CN" sz="1000" dirty="0"/>
                  <a:t>now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make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quick	</a:t>
                </a:r>
                <a:r>
                  <a:rPr lang="en-US" altLang="zh-CN" sz="1000" dirty="0" smtClean="0"/>
                  <a:t>3</a:t>
                </a:r>
                <a:r>
                  <a:rPr lang="en-US" altLang="zh-CN" sz="1000" dirty="0"/>
                  <a:t>	1	2	50.00%	62.50%	44.64%	55.36%	37.50%	62.50%	</a:t>
                </a:r>
              </a:p>
              <a:p>
                <a:pPr marL="0" indent="0">
                  <a:buFont typeface="Arial" pitchFamily="34" charset="0"/>
                  <a:buNone/>
                </a:pPr>
                <a:r>
                  <a:rPr lang="en-US" altLang="zh-CN" sz="1000" dirty="0"/>
                  <a:t>money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at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the	</a:t>
                </a:r>
                <a:r>
                  <a:rPr lang="en-US" altLang="zh-CN" sz="1000" dirty="0" smtClean="0"/>
                  <a:t>4</a:t>
                </a:r>
                <a:r>
                  <a:rPr lang="en-US" altLang="zh-CN" sz="1000" dirty="0"/>
                  <a:t>	1	3	50.00%	90.00%	36.67%	63.33%	30.00%	70.00%	</a:t>
                </a:r>
              </a:p>
              <a:p>
                <a:pPr marL="0" indent="0">
                  <a:buFont typeface="Arial" pitchFamily="34" charset="0"/>
                  <a:buNone/>
                </a:pPr>
                <a:r>
                  <a:rPr lang="en-US" altLang="zh-CN" sz="1000" dirty="0"/>
                  <a:t>online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casino	</a:t>
                </a:r>
                <a:r>
                  <a:rPr lang="en-US" altLang="zh-CN" sz="1000" dirty="0" smtClean="0"/>
                  <a:t>1</a:t>
                </a:r>
                <a:r>
                  <a:rPr lang="en-US" altLang="zh-CN" sz="1000" dirty="0"/>
                  <a:t>	1	0	50.00%	25.00%	75.00%	25.00%	75.00%	25.00%	</a:t>
                </a:r>
              </a:p>
              <a:p>
                <a:pPr marL="0" indent="0">
                  <a:buFont typeface="Arial" pitchFamily="34" charset="0"/>
                  <a:buNone/>
                </a:pPr>
                <a:r>
                  <a:rPr lang="en-US" altLang="zh-CN" sz="1000" dirty="0"/>
                  <a:t>nobody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owns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water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rabbit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jumps	</a:t>
                </a:r>
                <a:r>
                  <a:rPr lang="en-US" altLang="zh-CN" sz="1000" dirty="0" smtClean="0"/>
                  <a:t>2</a:t>
                </a:r>
                <a:r>
                  <a:rPr lang="en-US" altLang="zh-CN" sz="1000" dirty="0"/>
                  <a:t>	0	2	16.67%	61.11%	16.67%	83.33%	16.67%	83.33%	</a:t>
                </a:r>
              </a:p>
              <a:p>
                <a:pPr marL="0" indent="0">
                  <a:buFont typeface="Arial" pitchFamily="34" charset="0"/>
                  <a:buNone/>
                </a:pPr>
                <a:r>
                  <a:rPr lang="en-US" altLang="zh-CN" sz="1000" dirty="0"/>
                  <a:t>fences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brown	</a:t>
                </a:r>
                <a:r>
                  <a:rPr lang="en-US" altLang="zh-CN" sz="1000" dirty="0" smtClean="0"/>
                  <a:t>1</a:t>
                </a:r>
                <a:r>
                  <a:rPr lang="en-US" altLang="zh-CN" sz="1000" dirty="0"/>
                  <a:t>	0	1	25.00%	41.67%	25.00%	75.00%	25.00%	75.00%	</a:t>
                </a:r>
              </a:p>
              <a:p>
                <a:pPr marL="0" indent="0">
                  <a:buFont typeface="Arial" pitchFamily="34" charset="0"/>
                  <a:buNone/>
                </a:pPr>
                <a:r>
                  <a:rPr lang="en-US" altLang="zh-CN" sz="1000" dirty="0"/>
                  <a:t>fox	</a:t>
                </a:r>
                <a:r>
                  <a:rPr lang="en-US" altLang="zh-CN" sz="1000" dirty="0" smtClean="0"/>
                  <a:t>1</a:t>
                </a:r>
                <a:r>
                  <a:rPr lang="en-US" altLang="zh-CN" sz="1000" dirty="0"/>
                  <a:t>	0	1	25.00%	41.67%	25.00%	75.00%	25.00%	75.00%</a:t>
                </a:r>
                <a:r>
                  <a:rPr lang="en-US" altLang="zh-CN" sz="800" dirty="0"/>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28600" y="2209800"/>
                <a:ext cx="9525000" cy="3733799"/>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11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运行效果</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1698951"/>
              </p:ext>
            </p:extLst>
          </p:nvPr>
        </p:nvGraphicFramePr>
        <p:xfrm>
          <a:off x="381000" y="3352800"/>
          <a:ext cx="5486402" cy="1447800"/>
        </p:xfrm>
        <a:graphic>
          <a:graphicData uri="http://schemas.openxmlformats.org/drawingml/2006/table">
            <a:tbl>
              <a:tblPr firstRow="1" firstCol="1" bandRow="1">
                <a:tableStyleId>{5C22544A-7EE6-4342-B048-85BDC9FD1C3A}</a:tableStyleId>
              </a:tblPr>
              <a:tblGrid>
                <a:gridCol w="1097044"/>
                <a:gridCol w="1097044"/>
                <a:gridCol w="1097044"/>
                <a:gridCol w="1097635"/>
                <a:gridCol w="1097635"/>
              </a:tblGrid>
              <a:tr h="289560">
                <a:tc>
                  <a:txBody>
                    <a:bodyPr/>
                    <a:lstStyle/>
                    <a:p>
                      <a:pPr>
                        <a:lnSpc>
                          <a:spcPct val="150000"/>
                        </a:lnSpc>
                        <a:spcAft>
                          <a:spcPts val="0"/>
                        </a:spcAft>
                      </a:pPr>
                      <a:r>
                        <a:rPr lang="en-US" sz="1050" kern="100" dirty="0">
                          <a:effectLst/>
                        </a:rPr>
                        <a:t>Man   \   Com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Spam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Normal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Total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Recall</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Spam</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1218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260</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1478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82.41%</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Normal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988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8177</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9165</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89.22%</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Total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2206</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8473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10643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Precision</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55.21%</a:t>
                      </a:r>
                      <a:endParaRPr lang="zh-CN" sz="1050" b="1"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96.92%</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88.27</a:t>
                      </a:r>
                      <a:endParaRPr lang="zh-CN" sz="1050" kern="100" dirty="0">
                        <a:effectLst/>
                        <a:latin typeface="Times New Roman"/>
                        <a:ea typeface="宋体"/>
                      </a:endParaRPr>
                    </a:p>
                  </a:txBody>
                  <a:tcPr marL="47852" marR="47852" marT="0" marB="0"/>
                </a:tc>
              </a:tr>
            </a:tbl>
          </a:graphicData>
        </a:graphic>
      </p:graphicFrame>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60260026"/>
              </p:ext>
            </p:extLst>
          </p:nvPr>
        </p:nvGraphicFramePr>
        <p:xfrm>
          <a:off x="381001" y="4953000"/>
          <a:ext cx="5486397" cy="1200150"/>
        </p:xfrm>
        <a:graphic>
          <a:graphicData uri="http://schemas.openxmlformats.org/drawingml/2006/table">
            <a:tbl>
              <a:tblPr firstRow="1" firstCol="1" bandRow="1">
                <a:tableStyleId>{5C22544A-7EE6-4342-B048-85BDC9FD1C3A}</a:tableStyleId>
              </a:tblPr>
              <a:tblGrid>
                <a:gridCol w="1097043"/>
                <a:gridCol w="1097043"/>
                <a:gridCol w="1097043"/>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Spam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Recall</a:t>
                      </a:r>
                      <a:endParaRPr lang="zh-CN" sz="1200"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1080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73.07%</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9138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99.71%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1107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9536</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97.56%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95.83%</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96.01%</a:t>
                      </a:r>
                      <a:endParaRPr lang="zh-CN" sz="1200" kern="100" dirty="0">
                        <a:effectLst/>
                        <a:latin typeface="Times New Roman"/>
                        <a:ea typeface="宋体"/>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72241689"/>
              </p:ext>
            </p:extLst>
          </p:nvPr>
        </p:nvGraphicFramePr>
        <p:xfrm>
          <a:off x="381001" y="2015067"/>
          <a:ext cx="5486400" cy="1200150"/>
        </p:xfrm>
        <a:graphic>
          <a:graphicData uri="http://schemas.openxmlformats.org/drawingml/2006/table">
            <a:tbl>
              <a:tblPr firstRow="1" firstCol="1" bandRow="1">
                <a:tableStyleId>{5C22544A-7EE6-4342-B048-85BDC9FD1C3A}</a:tableStyleId>
              </a:tblPr>
              <a:tblGrid>
                <a:gridCol w="1097044"/>
                <a:gridCol w="1097044"/>
                <a:gridCol w="1097044"/>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Recall</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1320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158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89.31%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3725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5440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59.36%</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5045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5598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26.16%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97.18%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63.52%</a:t>
                      </a:r>
                      <a:endParaRPr lang="zh-CN" sz="1200" kern="100" dirty="0">
                        <a:effectLst/>
                        <a:latin typeface="Times New Roman"/>
                        <a:ea typeface="宋体"/>
                      </a:endParaRPr>
                    </a:p>
                  </a:txBody>
                  <a:tcPr marL="68580" marR="68580" marT="0" marB="0"/>
                </a:tc>
              </a:tr>
            </a:tbl>
          </a:graphicData>
        </a:graphic>
      </p:graphicFrame>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447800"/>
            <a:ext cx="289436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11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23713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总结</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2209800"/>
            <a:ext cx="3429000" cy="3916363"/>
          </a:xfrm>
        </p:spPr>
        <p:txBody>
          <a:bodyPr>
            <a:normAutofit/>
          </a:bodyPr>
          <a:lstStyle/>
          <a:p>
            <a:pPr marL="0" indent="0">
              <a:buNone/>
            </a:pPr>
            <a:r>
              <a:rPr lang="zh-CN" altLang="en-US" sz="1800" b="1" dirty="0" smtClean="0"/>
              <a:t>个人完成整个论文的所有工作：</a:t>
            </a:r>
            <a:endParaRPr lang="en-US" altLang="zh-CN" sz="1800" b="1" dirty="0" smtClean="0"/>
          </a:p>
          <a:p>
            <a:pPr marL="0" indent="0">
              <a:buNone/>
            </a:pPr>
            <a:r>
              <a:rPr lang="zh-CN" altLang="zh-CN" sz="1800" dirty="0" smtClean="0"/>
              <a:t>基础研究数据收集工作</a:t>
            </a:r>
          </a:p>
          <a:p>
            <a:pPr marL="0" indent="0">
              <a:buNone/>
            </a:pPr>
            <a:r>
              <a:rPr lang="zh-CN" altLang="zh-CN" sz="1800" dirty="0" smtClean="0"/>
              <a:t>数据人工标记分类工作</a:t>
            </a:r>
          </a:p>
          <a:p>
            <a:pPr marL="0" indent="0">
              <a:buNone/>
            </a:pPr>
            <a:r>
              <a:rPr lang="zh-CN" altLang="en-US" sz="1800" dirty="0" smtClean="0"/>
              <a:t>系统架构</a:t>
            </a:r>
            <a:r>
              <a:rPr lang="zh-CN" altLang="zh-CN" sz="1800" dirty="0" smtClean="0"/>
              <a:t>代码</a:t>
            </a:r>
            <a:r>
              <a:rPr lang="zh-CN" altLang="en-US" sz="1800" dirty="0" smtClean="0"/>
              <a:t>设计</a:t>
            </a:r>
            <a:r>
              <a:rPr lang="zh-CN" altLang="zh-CN" sz="1800" dirty="0" smtClean="0"/>
              <a:t>编写工作</a:t>
            </a:r>
          </a:p>
          <a:p>
            <a:pPr marL="0" indent="0">
              <a:buNone/>
            </a:pPr>
            <a:r>
              <a:rPr lang="zh-CN" altLang="zh-CN" sz="1800" dirty="0" smtClean="0"/>
              <a:t>第三方工具研究应用工作</a:t>
            </a:r>
          </a:p>
          <a:p>
            <a:pPr marL="0" indent="0">
              <a:buNone/>
            </a:pPr>
            <a:r>
              <a:rPr lang="zh-CN" altLang="zh-CN" sz="1800" dirty="0" smtClean="0"/>
              <a:t>测试收集</a:t>
            </a:r>
            <a:r>
              <a:rPr lang="zh-CN" altLang="en-US" sz="1800" dirty="0" smtClean="0"/>
              <a:t>运行结果</a:t>
            </a:r>
            <a:r>
              <a:rPr lang="zh-CN" altLang="zh-CN" sz="1800" dirty="0" smtClean="0"/>
              <a:t>工作</a:t>
            </a:r>
          </a:p>
          <a:p>
            <a:pPr marL="0" indent="0">
              <a:buNone/>
            </a:pPr>
            <a:r>
              <a:rPr lang="zh-CN" altLang="zh-CN" sz="1800" dirty="0" smtClean="0"/>
              <a:t>各种针对性优化的工作</a:t>
            </a:r>
            <a:endParaRPr lang="en-US" altLang="zh-CN" sz="1800" dirty="0" smtClean="0"/>
          </a:p>
          <a:p>
            <a:pPr marL="0" indent="0">
              <a:buNone/>
            </a:pPr>
            <a:endParaRPr lang="en-US" altLang="zh-CN" sz="1800" dirty="0"/>
          </a:p>
          <a:p>
            <a:pPr marL="0" indent="0">
              <a:buNone/>
            </a:pPr>
            <a:endParaRPr lang="zh-CN" altLang="zh-CN" sz="1800" dirty="0"/>
          </a:p>
        </p:txBody>
      </p:sp>
    </p:spTree>
    <p:extLst>
      <p:ext uri="{BB962C8B-B14F-4D97-AF65-F5344CB8AC3E}">
        <p14:creationId xmlns:p14="http://schemas.microsoft.com/office/powerpoint/2010/main" val="90940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00400"/>
            <a:ext cx="3200400" cy="914400"/>
          </a:xfrm>
        </p:spPr>
        <p:txBody>
          <a:bodyPr>
            <a:normAutofit/>
          </a:bodyPr>
          <a:lstStyle/>
          <a:p>
            <a:pPr algn="l"/>
            <a:r>
              <a:rPr lang="en-US" altLang="zh-CN" sz="3200" b="1" dirty="0" smtClean="0">
                <a:latin typeface="Arial Black" panose="020B0A04020102020204" pitchFamily="34" charset="0"/>
                <a:ea typeface="黑体" panose="02010609060101010101" pitchFamily="49" charset="-122"/>
              </a:rPr>
              <a:t>Thanks! ^~^</a:t>
            </a:r>
            <a:endParaRPr lang="zh-CN" altLang="en-US" sz="3200" b="1" dirty="0">
              <a:latin typeface="Arial Black" panose="020B0A04020102020204" pitchFamily="34" charset="0"/>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课</a:t>
            </a:r>
            <a:r>
              <a:rPr lang="zh-CN" altLang="zh-CN" sz="3200" dirty="0">
                <a:latin typeface="黑体" panose="02010609060101010101" pitchFamily="49" charset="-122"/>
                <a:ea typeface="黑体" panose="02010609060101010101" pitchFamily="49" charset="-122"/>
              </a:rPr>
              <a:t>题来</a:t>
            </a:r>
            <a:r>
              <a:rPr lang="zh-CN" altLang="zh-CN" sz="3200" dirty="0" smtClean="0">
                <a:latin typeface="黑体" panose="02010609060101010101" pitchFamily="49" charset="-122"/>
                <a:ea typeface="黑体" panose="02010609060101010101" pitchFamily="49" charset="-122"/>
              </a:rPr>
              <a:t>源</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351866"/>
            <a:ext cx="3928533" cy="17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43" y="2057400"/>
            <a:ext cx="384380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695" y="2065867"/>
            <a:ext cx="315050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2600" y="4443629"/>
            <a:ext cx="2590800" cy="165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63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研究目标</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pPr lvl="0"/>
            <a:r>
              <a:rPr lang="zh-CN" altLang="en-US" dirty="0"/>
              <a:t>目标</a:t>
            </a:r>
            <a:r>
              <a:rPr lang="zh-CN" altLang="en-US" dirty="0" smtClean="0"/>
              <a:t>是</a:t>
            </a:r>
            <a:r>
              <a:rPr lang="zh-CN" altLang="en-US" dirty="0"/>
              <a:t>实现一</a:t>
            </a:r>
            <a:r>
              <a:rPr lang="zh-CN" altLang="en-US" dirty="0" smtClean="0"/>
              <a:t>个满足需求的文</a:t>
            </a:r>
            <a:r>
              <a:rPr lang="zh-CN" altLang="en-US" dirty="0"/>
              <a:t>本过</a:t>
            </a:r>
            <a:r>
              <a:rPr lang="zh-CN" altLang="en-US" dirty="0" smtClean="0"/>
              <a:t>滤系统：</a:t>
            </a:r>
            <a:endParaRPr lang="en-US" altLang="zh-CN" dirty="0" smtClean="0"/>
          </a:p>
          <a:p>
            <a:pPr lvl="1"/>
            <a:r>
              <a:rPr lang="zh-CN" altLang="en-US" dirty="0" smtClean="0"/>
              <a:t>中文分词模块</a:t>
            </a:r>
            <a:endParaRPr lang="en-US" altLang="zh-CN" dirty="0" smtClean="0"/>
          </a:p>
          <a:p>
            <a:pPr lvl="1"/>
            <a:r>
              <a:rPr lang="zh-CN" altLang="en-US" dirty="0" smtClean="0"/>
              <a:t>初步</a:t>
            </a:r>
            <a:r>
              <a:rPr lang="zh-CN" altLang="zh-CN" dirty="0" smtClean="0"/>
              <a:t>数</a:t>
            </a:r>
            <a:r>
              <a:rPr lang="zh-CN" altLang="zh-CN" dirty="0"/>
              <a:t>据</a:t>
            </a:r>
            <a:r>
              <a:rPr lang="zh-CN" altLang="en-US" dirty="0"/>
              <a:t>过滤</a:t>
            </a:r>
            <a:endParaRPr lang="en-US" altLang="zh-CN" dirty="0"/>
          </a:p>
          <a:p>
            <a:pPr lvl="1"/>
            <a:r>
              <a:rPr lang="zh-CN" altLang="en-US" dirty="0"/>
              <a:t>机器学习能</a:t>
            </a:r>
            <a:r>
              <a:rPr lang="zh-CN" altLang="en-US" dirty="0" smtClean="0"/>
              <a:t>力</a:t>
            </a:r>
            <a:endParaRPr lang="en-US" altLang="zh-CN" dirty="0" smtClean="0"/>
          </a:p>
          <a:p>
            <a:pPr lvl="1"/>
            <a:r>
              <a:rPr lang="zh-CN" altLang="en-US" dirty="0" smtClean="0"/>
              <a:t>复杂</a:t>
            </a:r>
            <a:r>
              <a:rPr lang="zh-CN" altLang="zh-CN" dirty="0" smtClean="0"/>
              <a:t>特</a:t>
            </a:r>
            <a:r>
              <a:rPr lang="zh-CN" altLang="zh-CN" dirty="0"/>
              <a:t>征提</a:t>
            </a:r>
            <a:r>
              <a:rPr lang="zh-CN" altLang="zh-CN" dirty="0" smtClean="0"/>
              <a:t>取</a:t>
            </a:r>
            <a:endParaRPr lang="en-US" altLang="zh-CN" dirty="0" smtClean="0"/>
          </a:p>
          <a:p>
            <a:pPr lvl="1"/>
            <a:r>
              <a:rPr lang="zh-CN" altLang="zh-CN" dirty="0" smtClean="0"/>
              <a:t>多</a:t>
            </a:r>
            <a:r>
              <a:rPr lang="zh-CN" altLang="zh-CN" dirty="0"/>
              <a:t>分类</a:t>
            </a:r>
            <a:r>
              <a:rPr lang="zh-CN" altLang="zh-CN" dirty="0" smtClean="0"/>
              <a:t>器</a:t>
            </a:r>
            <a:r>
              <a:rPr lang="zh-CN" altLang="en-US" dirty="0" smtClean="0"/>
              <a:t>协作</a:t>
            </a:r>
            <a:endParaRPr lang="en-US" altLang="zh-CN" dirty="0"/>
          </a:p>
          <a:p>
            <a:pPr lvl="1"/>
            <a:r>
              <a:rPr lang="zh-CN" altLang="zh-CN" dirty="0"/>
              <a:t>结果统</a:t>
            </a:r>
            <a:r>
              <a:rPr lang="zh-CN" altLang="zh-CN" dirty="0" smtClean="0"/>
              <a:t>计</a:t>
            </a:r>
            <a:r>
              <a:rPr lang="zh-CN" altLang="en-US" dirty="0" smtClean="0"/>
              <a:t>报告</a:t>
            </a:r>
            <a:endParaRPr lang="en-US" altLang="zh-CN" dirty="0"/>
          </a:p>
          <a:p>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08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研究内容</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r>
              <a:rPr lang="zh-CN" altLang="en-US" dirty="0" smtClean="0"/>
              <a:t>机</a:t>
            </a:r>
            <a:r>
              <a:rPr lang="zh-CN" altLang="en-US" dirty="0"/>
              <a:t>器学习的方法对于文本分类过滤的效果。</a:t>
            </a:r>
            <a:endParaRPr lang="en-US" altLang="zh-CN" dirty="0"/>
          </a:p>
          <a:p>
            <a:r>
              <a:rPr lang="zh-CN" altLang="en-US" dirty="0"/>
              <a:t>如何优化现有的成熟的机器学习的算法达到更高的准确性的目标。</a:t>
            </a:r>
            <a:endParaRPr lang="en-US" altLang="zh-CN" dirty="0"/>
          </a:p>
          <a:p>
            <a:r>
              <a:rPr lang="zh-CN" altLang="en-US" dirty="0"/>
              <a:t>现有的算法对于微博信息分类的效果。</a:t>
            </a:r>
            <a:endParaRPr lang="en-US" altLang="zh-CN" dirty="0"/>
          </a:p>
          <a:p>
            <a:r>
              <a:rPr lang="zh-CN" altLang="en-US" dirty="0"/>
              <a:t>如何实现一套可以灵活处理变化无常的文本信息比如微博信息这样的系统架构。</a:t>
            </a:r>
          </a:p>
          <a:p>
            <a:pPr lvl="0"/>
            <a:endParaRPr lang="en-US" altLang="zh-CN" dirty="0" smtClean="0"/>
          </a:p>
          <a:p>
            <a:pPr lvl="0"/>
            <a:endParaRPr lang="zh-CN" altLang="zh-CN"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98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需求分析</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lstStyle/>
          <a:p>
            <a:r>
              <a:rPr lang="zh-CN" altLang="zh-CN" dirty="0"/>
              <a:t>健壮</a:t>
            </a:r>
            <a:r>
              <a:rPr lang="zh-CN" altLang="zh-CN" dirty="0" smtClean="0"/>
              <a:t>性需求</a:t>
            </a:r>
            <a:r>
              <a:rPr lang="zh-CN" altLang="en-US" dirty="0" smtClean="0"/>
              <a:t>：足够在各种文本环境下工作</a:t>
            </a:r>
            <a:endParaRPr lang="en-US" altLang="zh-CN" dirty="0" smtClean="0"/>
          </a:p>
          <a:p>
            <a:r>
              <a:rPr lang="zh-CN" altLang="zh-CN" dirty="0"/>
              <a:t>扩展性需</a:t>
            </a:r>
            <a:r>
              <a:rPr lang="zh-CN" altLang="zh-CN" dirty="0" smtClean="0"/>
              <a:t>求</a:t>
            </a:r>
            <a:r>
              <a:rPr lang="zh-CN" altLang="en-US" dirty="0" smtClean="0"/>
              <a:t>：能够随着需求变化灵活调整</a:t>
            </a:r>
            <a:endParaRPr lang="en-US" altLang="zh-CN" dirty="0" smtClean="0"/>
          </a:p>
          <a:p>
            <a:r>
              <a:rPr lang="zh-CN" altLang="zh-CN" dirty="0"/>
              <a:t>正确性需</a:t>
            </a:r>
            <a:r>
              <a:rPr lang="zh-CN" altLang="zh-CN" dirty="0" smtClean="0"/>
              <a:t>求</a:t>
            </a:r>
            <a:r>
              <a:rPr lang="zh-CN" altLang="en-US" dirty="0" smtClean="0"/>
              <a:t>：保证最少的误报以保证安全</a:t>
            </a:r>
            <a:endParaRPr lang="en-US" altLang="zh-CN" dirty="0" smtClean="0"/>
          </a:p>
          <a:p>
            <a:r>
              <a:rPr lang="zh-CN" altLang="zh-CN" dirty="0"/>
              <a:t>性能需</a:t>
            </a:r>
            <a:r>
              <a:rPr lang="zh-CN" altLang="zh-CN" dirty="0" smtClean="0"/>
              <a:t>求</a:t>
            </a:r>
            <a:r>
              <a:rPr lang="zh-CN" altLang="en-US" dirty="0" smtClean="0"/>
              <a:t>：需要可以实时的完成算法效率</a:t>
            </a:r>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机器学习算法的调研</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图示-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668" y="2590800"/>
            <a:ext cx="169333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686425" y="1447800"/>
            <a:ext cx="3076575" cy="2677054"/>
          </a:xfrm>
          <a:prstGeom prst="rect">
            <a:avLst/>
          </a:prstGeom>
          <a:noFill/>
          <a:ln>
            <a:noFill/>
          </a:ln>
        </p:spPr>
      </p:pic>
      <p:pic>
        <p:nvPicPr>
          <p:cNvPr id="9" name="Picture 8"/>
          <p:cNvPicPr/>
          <p:nvPr/>
        </p:nvPicPr>
        <p:blipFill>
          <a:blip r:embed="rId5"/>
          <a:stretch>
            <a:fillRect/>
          </a:stretch>
        </p:blipFill>
        <p:spPr>
          <a:xfrm>
            <a:off x="3429000" y="4419600"/>
            <a:ext cx="5372100" cy="1733550"/>
          </a:xfrm>
          <a:prstGeom prst="rect">
            <a:avLst/>
          </a:prstGeom>
        </p:spPr>
      </p:pic>
      <p:sp>
        <p:nvSpPr>
          <p:cNvPr id="11" name="Content Placeholder 2"/>
          <p:cNvSpPr>
            <a:spLocks noGrp="1"/>
          </p:cNvSpPr>
          <p:nvPr>
            <p:ph idx="1"/>
          </p:nvPr>
        </p:nvSpPr>
        <p:spPr>
          <a:xfrm>
            <a:off x="419100" y="2362200"/>
            <a:ext cx="2590800" cy="2438400"/>
          </a:xfrm>
        </p:spPr>
        <p:txBody>
          <a:bodyPr>
            <a:normAutofit/>
          </a:bodyPr>
          <a:lstStyle/>
          <a:p>
            <a:r>
              <a:rPr lang="en-US" altLang="zh-CN" dirty="0"/>
              <a:t>K</a:t>
            </a:r>
            <a:r>
              <a:rPr lang="zh-CN" altLang="zh-CN" dirty="0"/>
              <a:t>近邻算</a:t>
            </a:r>
            <a:r>
              <a:rPr lang="zh-CN" altLang="zh-CN" dirty="0" smtClean="0"/>
              <a:t>法</a:t>
            </a:r>
            <a:endParaRPr lang="en-US" altLang="zh-CN" dirty="0" smtClean="0"/>
          </a:p>
          <a:p>
            <a:r>
              <a:rPr lang="zh-CN" altLang="en-US" dirty="0"/>
              <a:t>决策</a:t>
            </a:r>
            <a:r>
              <a:rPr lang="zh-CN" altLang="en-US" dirty="0" smtClean="0"/>
              <a:t>树算法</a:t>
            </a:r>
            <a:endParaRPr lang="en-US" altLang="zh-CN" dirty="0" smtClean="0"/>
          </a:p>
          <a:p>
            <a:r>
              <a:rPr lang="en-US" altLang="zh-CN" dirty="0" smtClean="0"/>
              <a:t>SVM</a:t>
            </a:r>
            <a:r>
              <a:rPr lang="zh-CN" altLang="en-US" dirty="0" smtClean="0"/>
              <a:t>算法</a:t>
            </a:r>
            <a:endParaRPr lang="en-US" altLang="zh-CN" dirty="0" smtClean="0"/>
          </a:p>
          <a:p>
            <a:r>
              <a:rPr lang="zh-CN" altLang="en-US" dirty="0"/>
              <a:t>贝叶斯算法</a:t>
            </a:r>
            <a:endParaRPr lang="en-US" altLang="zh-CN" dirty="0" smtClean="0"/>
          </a:p>
        </p:txBody>
      </p:sp>
    </p:spTree>
    <p:extLst>
      <p:ext uri="{BB962C8B-B14F-4D97-AF65-F5344CB8AC3E}">
        <p14:creationId xmlns:p14="http://schemas.microsoft.com/office/powerpoint/2010/main" val="3948911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22409177"/>
              </p:ext>
            </p:extLst>
          </p:nvPr>
        </p:nvGraphicFramePr>
        <p:xfrm>
          <a:off x="3352800" y="1066800"/>
          <a:ext cx="5381625" cy="2162175"/>
        </p:xfrm>
        <a:graphic>
          <a:graphicData uri="http://schemas.openxmlformats.org/presentationml/2006/ole">
            <mc:AlternateContent xmlns:mc="http://schemas.openxmlformats.org/markup-compatibility/2006">
              <mc:Choice xmlns:v="urn:schemas-microsoft-com:vml" Requires="v">
                <p:oleObj spid="_x0000_s3256" name="Visio" r:id="rId4" imgW="6208668" imgH="2482743" progId="Visio.Drawing.11">
                  <p:embed/>
                </p:oleObj>
              </mc:Choice>
              <mc:Fallback>
                <p:oleObj name="Visio" r:id="rId4" imgW="6208668" imgH="248274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53816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36300369"/>
              </p:ext>
            </p:extLst>
          </p:nvPr>
        </p:nvGraphicFramePr>
        <p:xfrm>
          <a:off x="3581400" y="3886200"/>
          <a:ext cx="4810125" cy="1762125"/>
        </p:xfrm>
        <a:graphic>
          <a:graphicData uri="http://schemas.openxmlformats.org/presentationml/2006/ole">
            <mc:AlternateContent xmlns:mc="http://schemas.openxmlformats.org/markup-compatibility/2006">
              <mc:Choice xmlns:v="urn:schemas-microsoft-com:vml" Requires="v">
                <p:oleObj spid="_x0000_s3257" name="Visio" r:id="rId6" imgW="6065109" imgH="2213250" progId="Visio.Drawing.11">
                  <p:embed/>
                </p:oleObj>
              </mc:Choice>
              <mc:Fallback>
                <p:oleObj name="Visio" r:id="rId6" imgW="6065109" imgH="2213250"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86200"/>
                        <a:ext cx="481012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p:cNvSpPr>
            <a:spLocks noGrp="1"/>
          </p:cNvSpPr>
          <p:nvPr>
            <p:ph idx="1"/>
          </p:nvPr>
        </p:nvSpPr>
        <p:spPr>
          <a:xfrm>
            <a:off x="457200" y="2362200"/>
            <a:ext cx="2438400" cy="2438400"/>
          </a:xfrm>
        </p:spPr>
        <p:txBody>
          <a:bodyPr>
            <a:normAutofit/>
          </a:bodyPr>
          <a:lstStyle/>
          <a:p>
            <a:r>
              <a:rPr lang="zh-CN" altLang="en-US" dirty="0" smtClean="0"/>
              <a:t>收集数据</a:t>
            </a:r>
            <a:endParaRPr lang="en-US" altLang="zh-CN" dirty="0" smtClean="0"/>
          </a:p>
          <a:p>
            <a:r>
              <a:rPr lang="zh-CN" altLang="en-US" dirty="0" smtClean="0"/>
              <a:t>标记数据</a:t>
            </a:r>
            <a:endParaRPr lang="en-US" altLang="zh-CN" dirty="0" smtClean="0"/>
          </a:p>
          <a:p>
            <a:r>
              <a:rPr lang="zh-CN" altLang="en-US" dirty="0" smtClean="0"/>
              <a:t>使用数据进行实验</a:t>
            </a:r>
            <a:endParaRPr lang="zh-CN" altLang="en-US" dirty="0"/>
          </a:p>
        </p:txBody>
      </p:sp>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067" y="1219200"/>
            <a:ext cx="5326642" cy="510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57200" y="2362200"/>
            <a:ext cx="2438400" cy="2438400"/>
          </a:xfrm>
        </p:spPr>
        <p:txBody>
          <a:bodyPr>
            <a:normAutofit lnSpcReduction="10000"/>
          </a:bodyPr>
          <a:lstStyle/>
          <a:p>
            <a:r>
              <a:rPr lang="zh-CN" altLang="en-US" dirty="0" smtClean="0"/>
              <a:t>曾设</a:t>
            </a:r>
            <a:r>
              <a:rPr lang="zh-CN" altLang="en-US" dirty="0"/>
              <a:t>计使用</a:t>
            </a:r>
            <a:r>
              <a:rPr lang="zh-CN" altLang="en-US" dirty="0" smtClean="0"/>
              <a:t>的大型数据收集</a:t>
            </a:r>
            <a:r>
              <a:rPr lang="en-US" altLang="zh-CN" dirty="0" smtClean="0"/>
              <a:t>Pipeline System</a:t>
            </a:r>
          </a:p>
        </p:txBody>
      </p:sp>
    </p:spTree>
    <p:extLst>
      <p:ext uri="{BB962C8B-B14F-4D97-AF65-F5344CB8AC3E}">
        <p14:creationId xmlns:p14="http://schemas.microsoft.com/office/powerpoint/2010/main" val="2156030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Content Placeholder 2"/>
          <p:cNvSpPr>
            <a:spLocks noGrp="1"/>
          </p:cNvSpPr>
          <p:nvPr>
            <p:ph idx="1"/>
          </p:nvPr>
        </p:nvSpPr>
        <p:spPr>
          <a:xfrm>
            <a:off x="457200" y="2362200"/>
            <a:ext cx="2819400" cy="3581400"/>
          </a:xfrm>
        </p:spPr>
        <p:txBody>
          <a:bodyPr>
            <a:normAutofit lnSpcReduction="10000"/>
          </a:bodyPr>
          <a:lstStyle/>
          <a:p>
            <a:r>
              <a:rPr lang="zh-CN" altLang="en-US" dirty="0"/>
              <a:t>抓</a:t>
            </a:r>
            <a:r>
              <a:rPr lang="zh-CN" altLang="en-US" dirty="0" smtClean="0"/>
              <a:t>取</a:t>
            </a:r>
            <a:r>
              <a:rPr lang="zh-CN" altLang="en-US" dirty="0"/>
              <a:t>工具</a:t>
            </a:r>
            <a:r>
              <a:rPr lang="zh-CN" altLang="en-US" dirty="0" smtClean="0"/>
              <a:t>的控制台界面截图</a:t>
            </a:r>
            <a:endParaRPr lang="en-US" altLang="zh-CN" dirty="0" smtClean="0"/>
          </a:p>
          <a:p>
            <a:endParaRPr lang="en-US" altLang="zh-CN" dirty="0" smtClean="0"/>
          </a:p>
          <a:p>
            <a:r>
              <a:rPr lang="zh-CN" altLang="en-US" dirty="0" smtClean="0"/>
              <a:t>标记工具的工作时界面</a:t>
            </a:r>
            <a:r>
              <a:rPr lang="zh-CN" altLang="en-US" dirty="0"/>
              <a:t>截图</a:t>
            </a:r>
            <a:endParaRPr lang="en-US" altLang="zh-CN" dirty="0" smtClean="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4191000" cy="3124199"/>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419599" y="457200"/>
            <a:ext cx="4172859" cy="2347752"/>
          </a:xfrm>
          <a:prstGeom prst="rect">
            <a:avLst/>
          </a:prstGeom>
          <a:noFill/>
          <a:ln>
            <a:noFill/>
          </a:ln>
        </p:spPr>
      </p:pic>
    </p:spTree>
    <p:extLst>
      <p:ext uri="{BB962C8B-B14F-4D97-AF65-F5344CB8AC3E}">
        <p14:creationId xmlns:p14="http://schemas.microsoft.com/office/powerpoint/2010/main" val="362657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811</Words>
  <Application>Microsoft Office PowerPoint</Application>
  <PresentationFormat>On-screen Show (4:3)</PresentationFormat>
  <Paragraphs>173</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Visio</vt:lpstr>
      <vt:lpstr>微博垃圾信息过滤系统的 设计与实现</vt:lpstr>
      <vt:lpstr>课题来源</vt:lpstr>
      <vt:lpstr>研究目标</vt:lpstr>
      <vt:lpstr>研究内容</vt:lpstr>
      <vt:lpstr>需求分析</vt:lpstr>
      <vt:lpstr>机器学习算法的调研</vt:lpstr>
      <vt:lpstr>总体设计</vt:lpstr>
      <vt:lpstr>总体设计</vt:lpstr>
      <vt:lpstr>总体设计</vt:lpstr>
      <vt:lpstr>关键问题及解决方案</vt:lpstr>
      <vt:lpstr>关键问题及解决方案</vt:lpstr>
      <vt:lpstr>详细设计与实现</vt:lpstr>
      <vt:lpstr>贝叶斯算法的概述</vt:lpstr>
      <vt:lpstr>贝叶斯算法的创新优化</vt:lpstr>
      <vt:lpstr>测试情况</vt:lpstr>
      <vt:lpstr>运行效果</vt:lpstr>
      <vt:lpstr>总结</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Junchao Yu (Person Consulting)</dc:creator>
  <cp:lastModifiedBy>Junchao Yu (Person Consulting)</cp:lastModifiedBy>
  <cp:revision>117</cp:revision>
  <dcterms:created xsi:type="dcterms:W3CDTF">2006-08-16T00:00:00Z</dcterms:created>
  <dcterms:modified xsi:type="dcterms:W3CDTF">2013-12-11T07:21:06Z</dcterms:modified>
</cp:coreProperties>
</file>