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1" r:id="rId7"/>
    <p:sldId id="271" r:id="rId8"/>
    <p:sldId id="258" r:id="rId9"/>
    <p:sldId id="292" r:id="rId10"/>
    <p:sldId id="272" r:id="rId11"/>
    <p:sldId id="273" r:id="rId12"/>
    <p:sldId id="283" r:id="rId13"/>
    <p:sldId id="259" r:id="rId14"/>
    <p:sldId id="274" r:id="rId15"/>
    <p:sldId id="275" r:id="rId16"/>
    <p:sldId id="285" r:id="rId17"/>
    <p:sldId id="260" r:id="rId18"/>
    <p:sldId id="284" r:id="rId19"/>
    <p:sldId id="286" r:id="rId20"/>
    <p:sldId id="290" r:id="rId21"/>
    <p:sldId id="294" r:id="rId22"/>
    <p:sldId id="282" r:id="rId23"/>
    <p:sldId id="287" r:id="rId24"/>
    <p:sldId id="288" r:id="rId25"/>
    <p:sldId id="295" r:id="rId26"/>
    <p:sldId id="296" r:id="rId27"/>
    <p:sldId id="269" r:id="rId28"/>
    <p:sldId id="270" r:id="rId29"/>
    <p:sldId id="268" r:id="rId30"/>
    <p:sldId id="280" r:id="rId31"/>
    <p:sldId id="277" r:id="rId32"/>
    <p:sldId id="278" r:id="rId33"/>
    <p:sldId id="289" r:id="rId34"/>
    <p:sldId id="267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61" autoAdjust="0"/>
    <p:restoredTop sz="92230" autoAdjust="0"/>
  </p:normalViewPr>
  <p:slideViewPr>
    <p:cSldViewPr>
      <p:cViewPr varScale="1">
        <p:scale>
          <a:sx n="109" d="100"/>
          <a:sy n="109" d="100"/>
        </p:scale>
        <p:origin x="-6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EBBF1-72A4-4AC7-8536-DCD864B6A1B3}" type="doc">
      <dgm:prSet loTypeId="urn:microsoft.com/office/officeart/2005/8/layout/process1" loCatId="process" qsTypeId="urn:microsoft.com/office/officeart/2005/8/quickstyle/simple4" qsCatId="simple" csTypeId="urn:microsoft.com/office/officeart/2005/8/colors/accent1_3" csCatId="accent1" phldr="1"/>
      <dgm:spPr/>
    </dgm:pt>
    <dgm:pt modelId="{4CBFF88B-A299-4AF5-9107-23DD10488231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DB04C184-5A01-41C7-B62B-405918576366}" type="parTrans" cxnId="{ED64BB99-4987-4C66-BC75-193BC182259C}">
      <dgm:prSet/>
      <dgm:spPr/>
      <dgm:t>
        <a:bodyPr/>
        <a:lstStyle/>
        <a:p>
          <a:endParaRPr lang="en-US"/>
        </a:p>
      </dgm:t>
    </dgm:pt>
    <dgm:pt modelId="{2637AD81-7A57-4C1B-B689-BFFC5E50E6B6}" type="sibTrans" cxnId="{ED64BB99-4987-4C66-BC75-193BC182259C}">
      <dgm:prSet/>
      <dgm:spPr/>
      <dgm:t>
        <a:bodyPr/>
        <a:lstStyle/>
        <a:p>
          <a:endParaRPr lang="en-US"/>
        </a:p>
      </dgm:t>
    </dgm:pt>
    <dgm:pt modelId="{D0601CAB-92B4-44E4-BED4-4F2F941327FD}">
      <dgm:prSet phldrT="[Text]"/>
      <dgm:spPr/>
      <dgm:t>
        <a:bodyPr/>
        <a:lstStyle/>
        <a:p>
          <a:r>
            <a:rPr lang="en-US" dirty="0" smtClean="0"/>
            <a:t>Feature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EB3D7A50-F401-48D7-A858-9CC1A1A0B86C}" type="parTrans" cxnId="{619B881E-1305-4D27-9820-534A2A945FFB}">
      <dgm:prSet/>
      <dgm:spPr/>
      <dgm:t>
        <a:bodyPr/>
        <a:lstStyle/>
        <a:p>
          <a:endParaRPr lang="en-US"/>
        </a:p>
      </dgm:t>
    </dgm:pt>
    <dgm:pt modelId="{C6162584-9C40-4990-A881-E4FB320A876C}" type="sibTrans" cxnId="{619B881E-1305-4D27-9820-534A2A945FFB}">
      <dgm:prSet/>
      <dgm:spPr/>
      <dgm:t>
        <a:bodyPr/>
        <a:lstStyle/>
        <a:p>
          <a:endParaRPr lang="en-US"/>
        </a:p>
      </dgm:t>
    </dgm:pt>
    <dgm:pt modelId="{12A7796A-2447-4A7B-BCD0-79C2CA247DD6}">
      <dgm:prSet phldrT="[Text]"/>
      <dgm:spPr/>
      <dgm:t>
        <a:bodyPr/>
        <a:lstStyle/>
        <a:p>
          <a:r>
            <a:rPr lang="en-US" dirty="0" smtClean="0"/>
            <a:t>Document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653EDA23-4E03-4F0A-9B0C-EB052A0BD31B}" type="parTrans" cxnId="{945510B7-E246-4FCF-ABE8-89996545A6EE}">
      <dgm:prSet/>
      <dgm:spPr/>
      <dgm:t>
        <a:bodyPr/>
        <a:lstStyle/>
        <a:p>
          <a:endParaRPr lang="en-US"/>
        </a:p>
      </dgm:t>
    </dgm:pt>
    <dgm:pt modelId="{D65C3844-34C4-4B7A-ABB7-24879D0E5F51}" type="sibTrans" cxnId="{945510B7-E246-4FCF-ABE8-89996545A6EE}">
      <dgm:prSet/>
      <dgm:spPr/>
      <dgm:t>
        <a:bodyPr/>
        <a:lstStyle/>
        <a:p>
          <a:endParaRPr lang="en-US"/>
        </a:p>
      </dgm:t>
    </dgm:pt>
    <dgm:pt modelId="{7BCC982C-823D-4924-B517-81FB66327697}" type="pres">
      <dgm:prSet presAssocID="{DB3EBBF1-72A4-4AC7-8536-DCD864B6A1B3}" presName="Name0" presStyleCnt="0">
        <dgm:presLayoutVars>
          <dgm:dir/>
          <dgm:resizeHandles val="exact"/>
        </dgm:presLayoutVars>
      </dgm:prSet>
      <dgm:spPr/>
    </dgm:pt>
    <dgm:pt modelId="{80AA3B49-3F67-440E-B8E1-30B4D29C11C0}" type="pres">
      <dgm:prSet presAssocID="{4CBFF88B-A299-4AF5-9107-23DD10488231}" presName="node" presStyleLbl="node1" presStyleIdx="0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87757-EEB5-4F46-AE8D-49E41FE954A3}" type="pres">
      <dgm:prSet presAssocID="{2637AD81-7A57-4C1B-B689-BFFC5E50E6B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2A9F6FA-90A2-4AAB-B8EA-C812B2F7AE1E}" type="pres">
      <dgm:prSet presAssocID="{2637AD81-7A57-4C1B-B689-BFFC5E50E6B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90FBCBF-717B-4337-81B5-AFDB06844267}" type="pres">
      <dgm:prSet presAssocID="{D0601CAB-92B4-44E4-BED4-4F2F941327FD}" presName="node" presStyleLbl="node1" presStyleIdx="1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B5060-AF6E-4C4E-9629-88E28E96616C}" type="pres">
      <dgm:prSet presAssocID="{C6162584-9C40-4990-A881-E4FB320A876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D7237C3-6A1B-4CBC-9F54-291BE33FB2E5}" type="pres">
      <dgm:prSet presAssocID="{C6162584-9C40-4990-A881-E4FB320A876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93DE8DC-CE04-4615-A1B0-6F3C5A13A1F1}" type="pres">
      <dgm:prSet presAssocID="{12A7796A-2447-4A7B-BCD0-79C2CA247DD6}" presName="node" presStyleLbl="node1" presStyleIdx="2" presStyleCnt="3" custScaleX="109579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B881E-1305-4D27-9820-534A2A945FFB}" srcId="{DB3EBBF1-72A4-4AC7-8536-DCD864B6A1B3}" destId="{D0601CAB-92B4-44E4-BED4-4F2F941327FD}" srcOrd="1" destOrd="0" parTransId="{EB3D7A50-F401-48D7-A858-9CC1A1A0B86C}" sibTransId="{C6162584-9C40-4990-A881-E4FB320A876C}"/>
    <dgm:cxn modelId="{7B931EA8-F175-4F9D-B3A9-3194A5A97FB9}" type="presOf" srcId="{D0601CAB-92B4-44E4-BED4-4F2F941327FD}" destId="{390FBCBF-717B-4337-81B5-AFDB06844267}" srcOrd="0" destOrd="0" presId="urn:microsoft.com/office/officeart/2005/8/layout/process1"/>
    <dgm:cxn modelId="{B268A4CE-8B76-4012-9371-3CAFB6BC8D0A}" type="presOf" srcId="{2637AD81-7A57-4C1B-B689-BFFC5E50E6B6}" destId="{D9D87757-EEB5-4F46-AE8D-49E41FE954A3}" srcOrd="0" destOrd="0" presId="urn:microsoft.com/office/officeart/2005/8/layout/process1"/>
    <dgm:cxn modelId="{B8C71C8A-82D7-4459-9D1C-15DC7B0B3788}" type="presOf" srcId="{C6162584-9C40-4990-A881-E4FB320A876C}" destId="{D8FB5060-AF6E-4C4E-9629-88E28E96616C}" srcOrd="0" destOrd="0" presId="urn:microsoft.com/office/officeart/2005/8/layout/process1"/>
    <dgm:cxn modelId="{97242B88-B8A6-417A-AC44-AB5D575D27F6}" type="presOf" srcId="{12A7796A-2447-4A7B-BCD0-79C2CA247DD6}" destId="{393DE8DC-CE04-4615-A1B0-6F3C5A13A1F1}" srcOrd="0" destOrd="0" presId="urn:microsoft.com/office/officeart/2005/8/layout/process1"/>
    <dgm:cxn modelId="{84FF9425-B29D-4C60-9B6E-C9FFE620A04F}" type="presOf" srcId="{C6162584-9C40-4990-A881-E4FB320A876C}" destId="{6D7237C3-6A1B-4CBC-9F54-291BE33FB2E5}" srcOrd="1" destOrd="0" presId="urn:microsoft.com/office/officeart/2005/8/layout/process1"/>
    <dgm:cxn modelId="{82DEB966-6D61-44FF-A0C7-28CEB1166D4F}" type="presOf" srcId="{DB3EBBF1-72A4-4AC7-8536-DCD864B6A1B3}" destId="{7BCC982C-823D-4924-B517-81FB66327697}" srcOrd="0" destOrd="0" presId="urn:microsoft.com/office/officeart/2005/8/layout/process1"/>
    <dgm:cxn modelId="{996D3047-14B8-4562-842E-55771DE75F49}" type="presOf" srcId="{2637AD81-7A57-4C1B-B689-BFFC5E50E6B6}" destId="{62A9F6FA-90A2-4AAB-B8EA-C812B2F7AE1E}" srcOrd="1" destOrd="0" presId="urn:microsoft.com/office/officeart/2005/8/layout/process1"/>
    <dgm:cxn modelId="{ED64BB99-4987-4C66-BC75-193BC182259C}" srcId="{DB3EBBF1-72A4-4AC7-8536-DCD864B6A1B3}" destId="{4CBFF88B-A299-4AF5-9107-23DD10488231}" srcOrd="0" destOrd="0" parTransId="{DB04C184-5A01-41C7-B62B-405918576366}" sibTransId="{2637AD81-7A57-4C1B-B689-BFFC5E50E6B6}"/>
    <dgm:cxn modelId="{5FF398E8-7ECF-4FD6-8938-9312CCC2D35D}" type="presOf" srcId="{4CBFF88B-A299-4AF5-9107-23DD10488231}" destId="{80AA3B49-3F67-440E-B8E1-30B4D29C11C0}" srcOrd="0" destOrd="0" presId="urn:microsoft.com/office/officeart/2005/8/layout/process1"/>
    <dgm:cxn modelId="{945510B7-E246-4FCF-ABE8-89996545A6EE}" srcId="{DB3EBBF1-72A4-4AC7-8536-DCD864B6A1B3}" destId="{12A7796A-2447-4A7B-BCD0-79C2CA247DD6}" srcOrd="2" destOrd="0" parTransId="{653EDA23-4E03-4F0A-9B0C-EB052A0BD31B}" sibTransId="{D65C3844-34C4-4B7A-ABB7-24879D0E5F51}"/>
    <dgm:cxn modelId="{43EC364E-EBEF-4E2A-91D1-81ED30010625}" type="presParOf" srcId="{7BCC982C-823D-4924-B517-81FB66327697}" destId="{80AA3B49-3F67-440E-B8E1-30B4D29C11C0}" srcOrd="0" destOrd="0" presId="urn:microsoft.com/office/officeart/2005/8/layout/process1"/>
    <dgm:cxn modelId="{3CFC0849-ED2E-4949-9CD3-14C1864B981D}" type="presParOf" srcId="{7BCC982C-823D-4924-B517-81FB66327697}" destId="{D9D87757-EEB5-4F46-AE8D-49E41FE954A3}" srcOrd="1" destOrd="0" presId="urn:microsoft.com/office/officeart/2005/8/layout/process1"/>
    <dgm:cxn modelId="{4DDBC4AA-4DAD-4670-A985-4923EB6214DA}" type="presParOf" srcId="{D9D87757-EEB5-4F46-AE8D-49E41FE954A3}" destId="{62A9F6FA-90A2-4AAB-B8EA-C812B2F7AE1E}" srcOrd="0" destOrd="0" presId="urn:microsoft.com/office/officeart/2005/8/layout/process1"/>
    <dgm:cxn modelId="{A9D75DD1-E595-432E-9BF9-3453F003A7B9}" type="presParOf" srcId="{7BCC982C-823D-4924-B517-81FB66327697}" destId="{390FBCBF-717B-4337-81B5-AFDB06844267}" srcOrd="2" destOrd="0" presId="urn:microsoft.com/office/officeart/2005/8/layout/process1"/>
    <dgm:cxn modelId="{666E6B10-8D6D-4356-A2ED-B7A6EE65DB28}" type="presParOf" srcId="{7BCC982C-823D-4924-B517-81FB66327697}" destId="{D8FB5060-AF6E-4C4E-9629-88E28E96616C}" srcOrd="3" destOrd="0" presId="urn:microsoft.com/office/officeart/2005/8/layout/process1"/>
    <dgm:cxn modelId="{15EF8D0B-61ED-476D-B325-C1B22564912D}" type="presParOf" srcId="{D8FB5060-AF6E-4C4E-9629-88E28E96616C}" destId="{6D7237C3-6A1B-4CBC-9F54-291BE33FB2E5}" srcOrd="0" destOrd="0" presId="urn:microsoft.com/office/officeart/2005/8/layout/process1"/>
    <dgm:cxn modelId="{5109D1E3-1BF6-48A0-B409-DEFBE8AD9AF9}" type="presParOf" srcId="{7BCC982C-823D-4924-B517-81FB66327697}" destId="{393DE8DC-CE04-4615-A1B0-6F3C5A13A1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3B49-3F67-440E-B8E1-30B4D29C11C0}">
      <dsp:nvSpPr>
        <dsp:cNvPr id="0" name=""/>
        <dsp:cNvSpPr/>
      </dsp:nvSpPr>
      <dsp:spPr>
        <a:xfrm>
          <a:off x="7957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extraction</a:t>
          </a:r>
          <a:endParaRPr lang="en-US" sz="2400" kern="1200" dirty="0"/>
        </a:p>
      </dsp:txBody>
      <dsp:txXfrm>
        <a:off x="45660" y="3215584"/>
        <a:ext cx="2070044" cy="1211864"/>
      </dsp:txXfrm>
    </dsp:sp>
    <dsp:sp modelId="{D9D87757-EEB5-4F46-AE8D-49E41FE954A3}">
      <dsp:nvSpPr>
        <dsp:cNvPr id="0" name=""/>
        <dsp:cNvSpPr/>
      </dsp:nvSpPr>
      <dsp:spPr>
        <a:xfrm>
          <a:off x="236795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67953" y="3661895"/>
        <a:ext cx="318385" cy="319243"/>
      </dsp:txXfrm>
    </dsp:sp>
    <dsp:sp modelId="{390FBCBF-717B-4337-81B5-AFDB06844267}">
      <dsp:nvSpPr>
        <dsp:cNvPr id="0" name=""/>
        <dsp:cNvSpPr/>
      </dsp:nvSpPr>
      <dsp:spPr>
        <a:xfrm>
          <a:off x="3011588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3049291" y="3215584"/>
        <a:ext cx="2070044" cy="1211864"/>
      </dsp:txXfrm>
    </dsp:sp>
    <dsp:sp modelId="{D8FB5060-AF6E-4C4E-9629-88E28E96616C}">
      <dsp:nvSpPr>
        <dsp:cNvPr id="0" name=""/>
        <dsp:cNvSpPr/>
      </dsp:nvSpPr>
      <dsp:spPr>
        <a:xfrm>
          <a:off x="537158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0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0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0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71583" y="3661895"/>
        <a:ext cx="318385" cy="319243"/>
      </dsp:txXfrm>
    </dsp:sp>
    <dsp:sp modelId="{393DE8DC-CE04-4615-A1B0-6F3C5A13A1F1}">
      <dsp:nvSpPr>
        <dsp:cNvPr id="0" name=""/>
        <dsp:cNvSpPr/>
      </dsp:nvSpPr>
      <dsp:spPr>
        <a:xfrm>
          <a:off x="6015219" y="3177881"/>
          <a:ext cx="2350963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Document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6052922" y="3215584"/>
        <a:ext cx="2275557" cy="121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Spam detection classifier review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2012-10-24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9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Break up the comment content into lowercased words by dividing the text by list of delimiters; </a:t>
            </a:r>
          </a:p>
          <a:p>
            <a:r>
              <a:rPr lang="en-US" altLang="zh-CN" dirty="0"/>
              <a:t>Feature selection considerations:</a:t>
            </a:r>
          </a:p>
          <a:p>
            <a:pPr lvl="1"/>
            <a:r>
              <a:rPr lang="en-US" altLang="zh-CN" dirty="0"/>
              <a:t>Only get first 10 lines; </a:t>
            </a:r>
          </a:p>
          <a:p>
            <a:pPr lvl="1"/>
            <a:r>
              <a:rPr lang="en-US" altLang="zh-CN" dirty="0"/>
              <a:t>Normalize before extraction; </a:t>
            </a:r>
          </a:p>
          <a:p>
            <a:pPr lvl="1"/>
            <a:r>
              <a:rPr lang="en-US" altLang="zh-CN" dirty="0"/>
              <a:t>Remove all special characters; </a:t>
            </a:r>
          </a:p>
          <a:p>
            <a:pPr lvl="1"/>
            <a:r>
              <a:rPr lang="en-US" altLang="zh-CN" dirty="0"/>
              <a:t>Other features like CAPITALIZED, continuous non characters words, headers, etc. </a:t>
            </a:r>
          </a:p>
          <a:p>
            <a:pPr lvl="1"/>
            <a:r>
              <a:rPr lang="en-US" altLang="zh-CN" dirty="0"/>
              <a:t>Remove stop words ( pros &amp; cons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“’ </a:t>
            </a:r>
            <a:r>
              <a:rPr lang="en-US" altLang="zh-CN" dirty="0"/>
              <a:t>removal</a:t>
            </a:r>
            <a:r>
              <a:rPr lang="en-US" altLang="zh-CN" dirty="0" smtClean="0"/>
              <a:t>” + 3%.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Probability calculation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Feature Probability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probability that a word is in a particular category; </a:t>
            </a:r>
          </a:p>
          <a:p>
            <a:pPr lvl="1"/>
            <a:r>
              <a:rPr lang="en-US" altLang="zh-CN" b="1" dirty="0" err="1"/>
              <a:t>Pr</a:t>
            </a:r>
            <a:r>
              <a:rPr lang="en-US" altLang="zh-CN" b="1" dirty="0"/>
              <a:t>( </a:t>
            </a:r>
            <a:r>
              <a:rPr lang="en-US" altLang="zh-CN" b="1" dirty="0" err="1"/>
              <a:t>feature|category</a:t>
            </a:r>
            <a:r>
              <a:rPr lang="en-US" altLang="zh-CN" b="1" dirty="0"/>
              <a:t> )</a:t>
            </a:r>
            <a:r>
              <a:rPr lang="en-US" altLang="zh-CN" dirty="0"/>
              <a:t> =number of times the word appears </a:t>
            </a:r>
            <a:r>
              <a:rPr lang="en-US" altLang="zh-CN" dirty="0" smtClean="0"/>
              <a:t>in documents( </a:t>
            </a:r>
            <a:r>
              <a:rPr lang="en-US" altLang="zh-CN" dirty="0"/>
              <a:t>comment ) of that category / </a:t>
            </a:r>
            <a:r>
              <a:rPr lang="en-US" altLang="zh-CN" dirty="0" smtClean="0"/>
              <a:t>the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documents in </a:t>
            </a:r>
            <a:r>
              <a:rPr lang="en-US" altLang="zh-CN" dirty="0"/>
              <a:t>that category</a:t>
            </a:r>
          </a:p>
          <a:p>
            <a:pPr lvl="1"/>
            <a:r>
              <a:rPr lang="en-US" altLang="zh-CN" dirty="0"/>
              <a:t>Example: ( total spam: 90, total non-spam: 150)</a:t>
            </a:r>
            <a:br>
              <a:rPr lang="en-US" altLang="zh-CN" dirty="0"/>
            </a:br>
            <a:r>
              <a:rPr lang="en-US" altLang="zh-CN" dirty="0"/>
              <a:t>‘lonely’ -&gt; ( Spam: 27, Non-Spam:5 ),  </a:t>
            </a:r>
            <a:br>
              <a:rPr lang="en-US" altLang="zh-CN" dirty="0"/>
            </a:br>
            <a:r>
              <a:rPr lang="en-US" altLang="zh-CN" dirty="0"/>
              <a:t>‘at’        -&gt; (Spam: 35, Non-Spam:35)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Pr</a:t>
            </a:r>
            <a:r>
              <a:rPr lang="en-US" altLang="zh-CN" dirty="0"/>
              <a:t>(‘lonely’, Spam ) = 27 /  90 = 0.3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5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Weighted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b="1" dirty="0" smtClean="0"/>
                  <a:t>Weighted Probability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Feature probability is sensitive during early stage of training and to word rarely appeared. Introduce assumed probability = 0.5 to offset the impact.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>
                          <a:latin typeface="Cambria Math"/>
                        </a:rPr>
                        <m:t>𝑤𝑝</m:t>
                      </m:r>
                      <m:d>
                        <m:dPr>
                          <m:ctrlPr>
                            <a:rPr lang="en-US" altLang="zh-CN" sz="21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</m:e>
                      </m:d>
                      <m:r>
                        <a:rPr lang="en-US" altLang="zh-CN" sz="2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b="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𝑎𝑠𝑠𝑢𝑚𝑒𝑑𝑝𝑟𝑜𝑏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𝑡𝑜𝑡𝑎𝑙𝑠</m:t>
                          </m:r>
                          <m:d>
                            <m:dPr>
                              <m:ctrlPr>
                                <a:rPr lang="en-US" altLang="zh-CN" sz="21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>
                                  <a:latin typeface="Cambria Math"/>
                                </a:rPr>
                                <m:t>𝑓𝑒𝑎𝑡𝑢𝑟𝑒</m:t>
                              </m:r>
                            </m:e>
                          </m:d>
                          <m:r>
                            <a:rPr lang="en-US" altLang="zh-CN" sz="2100" b="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b="0" i="1">
                              <a:latin typeface="Cambria Math"/>
                            </a:rPr>
                            <m:t>𝑡𝑜𝑡𝑎𝑙𝑠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b="0" dirty="0" smtClean="0"/>
              </a:p>
              <a:p>
                <a:pPr marL="457200" lvl="1" indent="0">
                  <a:buNone/>
                </a:pPr>
                <a:endParaRPr lang="en-US" altLang="zh-CN" sz="2100" b="0" i="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𝑐𝑎𝑡𝑒𝑔𝑜𝑟𝑦</m:t>
                          </m:r>
                        </m:e>
                      </m:d>
                      <m:r>
                        <a:rPr lang="en-US" altLang="zh-CN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𝑏𝑎𝑠𝑒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𝑐𝑎𝑡𝑒𝑔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𝑜𝑟𝑦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dirty="0" smtClean="0"/>
              </a:p>
              <a:p>
                <a:pPr marL="457200" lvl="1" indent="0">
                  <a:buNone/>
                </a:pPr>
                <a:endParaRPr lang="en-US" altLang="zh-CN" sz="21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𝑐𝑎𝑡𝑒𝑔𝑜𝑟𝑦</m:t>
                          </m:r>
                        </m:e>
                      </m:d>
                      <m:r>
                        <a:rPr lang="en-US" altLang="zh-CN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  <a:p>
                <a:pPr marL="457200" lvl="1" indent="0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𝑤𝑒𝑖𝑔h𝑡</m:t>
                      </m:r>
                      <m:r>
                        <a:rPr lang="en-US" altLang="zh-CN" sz="2600" i="1">
                          <a:latin typeface="Cambria Math"/>
                        </a:rPr>
                        <m:t>=1.0  </m:t>
                      </m:r>
                      <m:r>
                        <a:rPr lang="en-US" altLang="zh-CN" sz="2600" i="1">
                          <a:latin typeface="Cambria Math"/>
                        </a:rPr>
                        <m:t>𝑎𝑠𝑠𝑢𝑚𝑒𝑑𝑝𝑟𝑜𝑏</m:t>
                      </m:r>
                      <m:r>
                        <a:rPr lang="en-US" altLang="zh-CN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/>
                            </a:rPr>
                            <m:t>𝑤𝑒𝑖𝑔h𝑡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𝑡𝑜𝑡𝑎𝑙𝑠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𝑝𝑟𝑜𝑏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</m:e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𝑑𝑜𝑐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𝑑𝑜𝑐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Purpose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combine </a:t>
                </a:r>
                <a:r>
                  <a:rPr lang="en-US" dirty="0"/>
                  <a:t>the feature probabilities into a </a:t>
                </a:r>
                <a:r>
                  <a:rPr lang="en-US" dirty="0" smtClean="0"/>
                  <a:t>single probability </a:t>
                </a:r>
                <a:r>
                  <a:rPr lang="en-US" dirty="0"/>
                  <a:t>for the entire item</a:t>
                </a:r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1" dirty="0" smtClean="0"/>
                  <a:t>Naive Bayes: Conditional Probability</a:t>
                </a:r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sz="1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1600" dirty="0" smtClean="0"/>
                  <a:t>     </a:t>
                </a:r>
                <a:endParaRPr lang="en-US" altLang="zh-CN" sz="1600" dirty="0" smtClean="0"/>
              </a:p>
              <a:p>
                <a:pPr marL="457200" lvl="1" indent="0">
                  <a:buNone/>
                </a:pP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pt-BR" sz="1600" dirty="0">
                    <a:latin typeface="Cambria Math"/>
                  </a:rPr>
                  <a:t>Pr(Category | Document) = Pr(Document | Category) * Pr(Category</a:t>
                </a:r>
                <a:r>
                  <a:rPr lang="pt-BR" sz="1600" dirty="0" smtClean="0">
                    <a:latin typeface="Cambria Math"/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𝐶𝑎𝑡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𝐶𝑎𝑡</m:t>
                            </m:r>
                          </m:e>
                        </m:d>
                        <m:r>
                          <a:rPr lang="en-US" altLang="zh-CN" sz="1600" i="1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𝐶𝑎𝑡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1600" dirty="0"/>
                  <a:t>     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endParaRPr lang="pt-BR" sz="16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:endParaRPr lang="en-US" altLang="zh-CN" sz="16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cat</m:t>
                          </m:r>
                          <m:r>
                            <a:rPr lang="en-US" altLang="zh-CN" sz="1600" i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doc</m:t>
                          </m:r>
                        </m:e>
                      </m:d>
                      <m:r>
                        <a:rPr lang="en-US" altLang="zh-CN" sz="1600" i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cat</m:t>
                          </m:r>
                        </m:e>
                      </m:d>
                      <m:r>
                        <a:rPr lang="en-US" altLang="zh-CN" sz="1600" i="0"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doc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| 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sz="16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doc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cat</m:t>
                          </m:r>
                        </m:e>
                      </m:d>
                      <m:r>
                        <a:rPr lang="en-US" altLang="zh-CN" sz="16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wp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baseline="-25000" smtClean="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600" b="0" i="0" smtClean="0">
                              <a:latin typeface="Cambria Math"/>
                            </a:rPr>
                            <m:t> |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cat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1600" baseline="-25000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 |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1600" baseline="-25000" dirty="0">
                          <a:latin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 |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) ∗ …</m:t>
                      </m:r>
                    </m:oMath>
                  </m:oMathPara>
                </a14:m>
                <a:endParaRPr lang="en-US" altLang="zh-CN" sz="1600" dirty="0">
                  <a:latin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cat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egory</m:t>
                          </m:r>
                        </m:e>
                      </m:d>
                      <m:r>
                        <a:rPr lang="en-US" altLang="zh-CN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total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documents</m:t>
                              </m:r>
                              <m:r>
                                <a:rPr lang="en-US" altLang="zh-CN" sz="1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altLang="zh-CN" sz="1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category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total</m:t>
                              </m:r>
                              <m:r>
                                <a:rPr lang="en-US" altLang="zh-CN" sz="160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documents</m:t>
                              </m:r>
                              <m:r>
                                <a:rPr lang="en-US" altLang="zh-CN" sz="160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altLang="zh-CN" sz="160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/>
                        </a:rPr>
                        <m:t>Result</m:t>
                      </m:r>
                      <m:r>
                        <a:rPr lang="en-US" altLang="zh-CN" sz="160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/>
                        </a:rPr>
                        <m:t>max</m:t>
                      </m:r>
                      <m:r>
                        <a:rPr lang="en-US" altLang="zh-CN" sz="1600" i="1">
                          <a:latin typeface="Cambria Math"/>
                        </a:rPr>
                        <m:t>⁡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{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1600" b="0" i="0" smtClean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𝑐𝑎𝑡</m:t>
                              </m:r>
                              <m:r>
                                <a:rPr lang="en-US" altLang="zh-CN" sz="1600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𝑑𝑜𝑐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  </m:t>
                      </m:r>
                      <m:func>
                        <m:funcPr>
                          <m:ctrlPr>
                            <a:rPr lang="en-US" altLang="zh-CN" sz="1600" b="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𝑐𝑎𝑡</m:t>
                              </m:r>
                              <m:r>
                                <a:rPr lang="en-US" altLang="zh-CN" sz="1600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𝑑𝑜𝑐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/>
                            </a:rPr>
                            <m:t>,  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/>
                        </a:rPr>
                        <m:t>…}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lvl="1"/>
                <a:r>
                  <a:rPr lang="en-US" altLang="zh-CN" dirty="0">
                    <a:latin typeface="Cambria Math"/>
                  </a:rPr>
                  <a:t>Result </a:t>
                </a:r>
                <a:r>
                  <a:rPr lang="en-US" altLang="zh-CN" dirty="0" smtClean="0">
                    <a:latin typeface="Cambria Math"/>
                  </a:rPr>
                  <a:t>(sectioned) </a:t>
                </a:r>
                <a:r>
                  <a:rPr lang="en-US" altLang="zh-CN" dirty="0" smtClean="0">
                    <a:latin typeface="Cambria Math"/>
                    <a:sym typeface="Wingdings" pitchFamily="2" charset="2"/>
                  </a:rPr>
                  <a:t></a:t>
                </a:r>
                <a:r>
                  <a:rPr lang="en-US" altLang="zh-CN" dirty="0" smtClean="0">
                    <a:latin typeface="Cambria Math"/>
                  </a:rPr>
                  <a:t> spam: b &gt; 3*w, non-spam: w&gt;b, unknown: others. </a:t>
                </a:r>
                <a:endParaRPr lang="en-US" altLang="zh-CN" dirty="0">
                  <a:latin typeface="Cambria Math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3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Fisher Method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feature probabilities </a:t>
                </a:r>
                <a:r>
                  <a:rPr lang="en-US" dirty="0"/>
                  <a:t>were independent and random, the result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−2∗</m:t>
                    </m:r>
                    <m:func>
                      <m:funcPr>
                        <m:ctrlPr>
                          <a:rPr lang="en-US" altLang="zh-CN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𝑐𝑎𝑡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𝑑𝑜𝑐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would fit a </a:t>
                </a:r>
                <a:r>
                  <a:rPr lang="en-US" i="1" dirty="0"/>
                  <a:t>chi-squared </a:t>
                </a:r>
                <a:r>
                  <a:rPr lang="en-US" i="1" dirty="0" smtClean="0"/>
                  <a:t>distribution.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800600" cy="31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\frac{1}{2^{\frac{k}{2}}\Gamma\left(\frac{k}{2}\right)}\; x^{\frac{k}{2}-1} e^{-\frac{x}{2}}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42786"/>
            <a:ext cx="1381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4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formulas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/>
                      </a:rPr>
                      <m:t>Result</m:t>
                    </m:r>
                    <m:r>
                      <a:rPr lang="en-US" altLang="zh-CN" sz="160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𝑖𝑛𝑣𝑐h𝑖</m:t>
                        </m:r>
                        <m: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−2∗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𝑐𝑎𝑡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𝑑𝑜𝑐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𝑑𝑜𝑐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𝑖𝑛𝑣𝑐h𝑖</m:t>
                    </m:r>
                    <m:r>
                      <a:rPr lang="en-US" altLang="zh-CN" sz="1600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/>
                      </a:rPr>
                      <m:t>min</m:t>
                    </m:r>
                    <m:r>
                      <a:rPr lang="en-US" altLang="zh-CN" sz="1600" b="0" i="1" smtClean="0">
                        <a:latin typeface="Cambria Math"/>
                      </a:rPr>
                      <m:t>⁡[1.0,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=[1,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/2)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1600" dirty="0" smtClean="0"/>
                  <a:t> </a:t>
                </a:r>
                <a:endParaRPr lang="en-US" altLang="zh-CN" sz="1600" dirty="0"/>
              </a:p>
              <a:p>
                <a:endParaRPr lang="en-US" altLang="zh-CN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𝑑𝑜𝑐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𝑤𝑝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𝑤𝑝𝑟𝑜𝑏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𝑏𝑎𝑠𝑒𝑝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342900" lvl="1" indent="-342900" algn="r">
                  <a:buFont typeface="Arial" pitchFamily="34" charset="0"/>
                  <a:buChar char="•"/>
                </a:pPr>
                <a:endParaRPr lang="en-US" altLang="zh-CN" sz="1600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(</m:t>
                    </m:r>
                    <m:r>
                      <a:rPr lang="en-US" altLang="zh-CN" sz="1600" i="1">
                        <a:latin typeface="Cambria Math"/>
                      </a:rPr>
                      <m:t>𝑤𝑒𝑖𝑔h𝑡</m:t>
                    </m:r>
                    <m:r>
                      <a:rPr lang="en-US" altLang="zh-CN" sz="1600" i="1">
                        <a:latin typeface="Cambria Math"/>
                      </a:rPr>
                      <m:t>=1.0  </m:t>
                    </m:r>
                    <m:r>
                      <a:rPr lang="en-US" altLang="zh-CN" sz="1600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sz="1600" i="1">
                        <a:latin typeface="Cambria Math"/>
                      </a:rPr>
                      <m:t>=0.5</m:t>
                    </m:r>
                  </m:oMath>
                </a14:m>
                <a:r>
                  <a:rPr lang="en-US" altLang="zh-CN" sz="1600" i="1" dirty="0" smtClean="0">
                    <a:latin typeface="Cambria Math"/>
                  </a:rPr>
                  <a:t>)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𝑝𝑟𝑜𝑏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𝑓𝑒𝑎𝑡𝑢𝑟𝑒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𝑓𝑒𝑎𝑡𝑢𝑟𝑒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𝑐𝑎𝑡𝑒𝑔𝑜𝑟𝑦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𝑝𝑟𝑜𝑏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𝑓𝑒𝑎𝑡𝑢𝑟𝑒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𝑐𝑎𝑡𝑒𝑔𝑜𝑟𝑦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9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Revised 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Major Formula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𝐵𝑙𝑎𝑐𝑘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i="1">
                        <a:latin typeface="Cambria Math"/>
                      </a:rPr>
                      <m:t>𝑊h𝑖𝑡𝑒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𝐼𝑡𝑒𝑚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∗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𝐶𝑜𝑢𝑛𝑡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𝑖𝑛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𝑡h𝑖𝑠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 b="-13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Assumption &amp; Goal</a:t>
            </a:r>
          </a:p>
          <a:p>
            <a:r>
              <a:rPr lang="en-US" altLang="zh-CN" dirty="0" smtClean="0"/>
              <a:t>Classifier Model &amp; Process</a:t>
            </a:r>
          </a:p>
          <a:p>
            <a:r>
              <a:rPr lang="en-US" altLang="zh-CN" dirty="0" smtClean="0"/>
              <a:t>Naive Bayesian Classifier</a:t>
            </a:r>
          </a:p>
          <a:p>
            <a:r>
              <a:rPr lang="en-US" altLang="zh-CN" dirty="0" smtClean="0"/>
              <a:t>Fisher Classifier</a:t>
            </a:r>
            <a:endParaRPr lang="en-US" altLang="zh-CN" dirty="0"/>
          </a:p>
          <a:p>
            <a:r>
              <a:rPr lang="en-US" altLang="zh-CN" dirty="0" smtClean="0"/>
              <a:t>Revised Classifier</a:t>
            </a:r>
          </a:p>
          <a:p>
            <a:r>
              <a:rPr lang="en-US" altLang="zh-CN" dirty="0" smtClean="0"/>
              <a:t>Other Classifiers</a:t>
            </a:r>
          </a:p>
          <a:p>
            <a:r>
              <a:rPr lang="en-US" altLang="zh-CN" dirty="0" smtClean="0"/>
              <a:t>Experiment result</a:t>
            </a:r>
          </a:p>
          <a:p>
            <a:r>
              <a:rPr lang="en-US" dirty="0"/>
              <a:t>Integration in SCP Moderation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Akismet</a:t>
            </a:r>
            <a:endParaRPr lang="en-US" dirty="0" smtClean="0"/>
          </a:p>
          <a:p>
            <a:r>
              <a:rPr lang="en-US" dirty="0" smtClean="0"/>
              <a:t>Bayesian Net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2425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+</a:t>
            </a:r>
          </a:p>
          <a:p>
            <a:r>
              <a:rPr lang="en-US" dirty="0" smtClean="0"/>
              <a:t>Incremental training +</a:t>
            </a:r>
          </a:p>
          <a:p>
            <a:r>
              <a:rPr lang="en-US" dirty="0" smtClean="0"/>
              <a:t>Simplicity of model interpretation +</a:t>
            </a:r>
          </a:p>
          <a:p>
            <a:r>
              <a:rPr lang="en-US" dirty="0" smtClean="0"/>
              <a:t>Inability to deal with change of feature combination –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31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Experimentation &amp;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Train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@GOOD</a:t>
            </a:r>
          </a:p>
          <a:p>
            <a:r>
              <a:rPr lang="en-US" altLang="zh-CN" dirty="0"/>
              <a:t>Nobody owns the </a:t>
            </a:r>
            <a:r>
              <a:rPr lang="en-US" altLang="zh-CN" dirty="0" smtClean="0"/>
              <a:t>water.</a:t>
            </a:r>
            <a:endParaRPr lang="en-US" altLang="zh-CN" dirty="0"/>
          </a:p>
          <a:p>
            <a:r>
              <a:rPr lang="en-US" altLang="zh-CN" dirty="0"/>
              <a:t>The quick rabbit jumps </a:t>
            </a:r>
            <a:r>
              <a:rPr lang="en-US" altLang="zh-CN" dirty="0" smtClean="0"/>
              <a:t>fences.</a:t>
            </a:r>
            <a:endParaRPr lang="en-US" altLang="zh-CN" dirty="0"/>
          </a:p>
          <a:p>
            <a:r>
              <a:rPr lang="en-US" altLang="zh-CN" dirty="0"/>
              <a:t>The quick brown fox </a:t>
            </a:r>
            <a:r>
              <a:rPr lang="en-US" altLang="zh-CN" dirty="0" smtClean="0"/>
              <a:t>jumps.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@SPAM</a:t>
            </a:r>
          </a:p>
          <a:p>
            <a:r>
              <a:rPr lang="en-US" altLang="zh-CN" dirty="0" smtClean="0"/>
              <a:t>Buy </a:t>
            </a:r>
            <a:r>
              <a:rPr lang="en-US" altLang="zh-CN" dirty="0"/>
              <a:t>pharmaceuticals </a:t>
            </a:r>
            <a:r>
              <a:rPr lang="en-US" altLang="zh-CN" dirty="0" smtClean="0"/>
              <a:t>now!</a:t>
            </a:r>
            <a:endParaRPr lang="en-US" altLang="zh-CN" dirty="0"/>
          </a:p>
          <a:p>
            <a:r>
              <a:rPr lang="en-US" altLang="zh-CN" dirty="0" smtClean="0"/>
              <a:t>Make </a:t>
            </a:r>
            <a:r>
              <a:rPr lang="en-US" altLang="zh-CN" dirty="0"/>
              <a:t>quick money at the online casino</a:t>
            </a:r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Deal with Black words:10</a:t>
            </a:r>
          </a:p>
          <a:p>
            <a:r>
              <a:rPr lang="en-US" altLang="zh-CN" dirty="0"/>
              <a:t>Deal with White words:14</a:t>
            </a:r>
          </a:p>
          <a:p>
            <a:r>
              <a:rPr lang="en-US" altLang="zh-CN" dirty="0"/>
              <a:t>Black Prob:41.67%</a:t>
            </a:r>
          </a:p>
          <a:p>
            <a:r>
              <a:rPr lang="en-US" altLang="zh-CN" dirty="0"/>
              <a:t>White Prob:58.33%</a:t>
            </a:r>
          </a:p>
          <a:p>
            <a:r>
              <a:rPr lang="en-US" altLang="zh-CN" dirty="0"/>
              <a:t>Black features:10</a:t>
            </a:r>
          </a:p>
          <a:p>
            <a:r>
              <a:rPr lang="en-US" altLang="zh-CN" dirty="0"/>
              <a:t>White features:10</a:t>
            </a:r>
          </a:p>
          <a:p>
            <a:r>
              <a:rPr lang="en-US" altLang="zh-CN" dirty="0"/>
              <a:t>All features:18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Weighted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1000" dirty="0" smtClean="0"/>
                  <a:t>FEATURES	ALL	SPAM	GOOD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b="0" i="1" smtClean="0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000" dirty="0"/>
              </a:p>
              <a:p>
                <a:pPr marL="0" indent="0">
                  <a:buNone/>
                </a:pPr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 smtClean="0"/>
                  <a:t>pharm…	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quick	</a:t>
                </a:r>
                <a:r>
                  <a:rPr lang="en-US" altLang="zh-CN" sz="1000" dirty="0" smtClean="0"/>
                  <a:t>3</a:t>
                </a:r>
                <a:r>
                  <a:rPr lang="en-US" altLang="zh-CN" sz="1000" dirty="0"/>
                  <a:t>	1	2	50.00%	62.50%	44.64%	55.36%	37.50%	62.50%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money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at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the	</a:t>
                </a:r>
                <a:r>
                  <a:rPr lang="en-US" altLang="zh-CN" sz="1000" dirty="0" smtClean="0"/>
                  <a:t>4</a:t>
                </a:r>
                <a:r>
                  <a:rPr lang="en-US" altLang="zh-CN" sz="1000" dirty="0"/>
                  <a:t>	1	3	50.00%	90.00%	36.67%	63.33%	30.00%	70.00%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online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casino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nobody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owns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water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rabbit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fences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brown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fox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8600"/>
            <a:ext cx="3505200" cy="228599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986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“quick rabbit”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Probability </a:t>
            </a:r>
            <a:r>
              <a:rPr lang="en-US" altLang="zh-CN" dirty="0"/>
              <a:t>= </a:t>
            </a:r>
            <a:r>
              <a:rPr lang="en-US" altLang="zh-CN" dirty="0" smtClean="0"/>
              <a:t>0.050000</a:t>
            </a:r>
            <a:endParaRPr lang="en-US" altLang="zh-CN" dirty="0"/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0.156250</a:t>
            </a:r>
            <a:endParaRPr lang="en-US" altLang="zh-CN" dirty="0"/>
          </a:p>
          <a:p>
            <a:r>
              <a:rPr lang="en-US" altLang="zh-CN" dirty="0"/>
              <a:t>(Naïve Bayes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0.35633596283335256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0.78013986588957995</a:t>
            </a:r>
          </a:p>
          <a:p>
            <a:r>
              <a:rPr lang="en-US" altLang="zh-CN" dirty="0" smtClean="0"/>
              <a:t>(Fisher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0.0390625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0.2734375</a:t>
            </a:r>
          </a:p>
          <a:p>
            <a:r>
              <a:rPr lang="en-US" altLang="zh-CN" dirty="0" smtClean="0"/>
              <a:t>(Revised Bayesian method)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&amp; Recall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Text classification area: </a:t>
            </a:r>
          </a:p>
          <a:p>
            <a:pPr lvl="1"/>
            <a:r>
              <a:rPr lang="en-US" altLang="zh-CN" b="1" dirty="0" smtClean="0"/>
              <a:t>Precision</a:t>
            </a:r>
            <a:r>
              <a:rPr lang="en-US" altLang="zh-CN" dirty="0" smtClean="0"/>
              <a:t> = detected true positive(negative) items/detected positive(negative) items; </a:t>
            </a:r>
          </a:p>
          <a:p>
            <a:pPr lvl="1"/>
            <a:r>
              <a:rPr lang="en-US" altLang="zh-CN" b="1" dirty="0" smtClean="0"/>
              <a:t>Recall</a:t>
            </a:r>
            <a:r>
              <a:rPr lang="en-US" altLang="zh-CN" dirty="0" smtClean="0"/>
              <a:t> = detected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/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in sample data.</a:t>
            </a:r>
          </a:p>
          <a:p>
            <a:r>
              <a:rPr lang="en-US" altLang="zh-CN" dirty="0" smtClean="0"/>
              <a:t>Samples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500" dirty="0" smtClean="0"/>
              <a:t>----------------------------------------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M\C	Black		</a:t>
            </a:r>
            <a:r>
              <a:rPr lang="en-US" altLang="zh-CN" sz="1500" dirty="0" smtClean="0"/>
              <a:t>White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Total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Rate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Black	1212	</a:t>
            </a:r>
            <a:r>
              <a:rPr lang="en-US" altLang="zh-CN" sz="1500" dirty="0" smtClean="0"/>
              <a:t>	266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1478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R(B)=82.00%</a:t>
            </a:r>
          </a:p>
          <a:p>
            <a:pPr marL="0" indent="0">
              <a:buNone/>
            </a:pPr>
            <a:r>
              <a:rPr lang="en-US" altLang="zh-CN" sz="1500" dirty="0" smtClean="0"/>
              <a:t>White	677		8488		9165		R(W)=92.61%</a:t>
            </a:r>
          </a:p>
          <a:p>
            <a:pPr marL="0" indent="0">
              <a:buNone/>
            </a:pPr>
            <a:r>
              <a:rPr lang="en-US" altLang="zh-CN" sz="1500" dirty="0" smtClean="0"/>
              <a:t>Total</a:t>
            </a:r>
            <a:r>
              <a:rPr lang="en-US" altLang="zh-CN" sz="1500" dirty="0"/>
              <a:t>	1889	</a:t>
            </a:r>
            <a:r>
              <a:rPr lang="en-US" altLang="zh-CN" sz="1500" dirty="0" smtClean="0"/>
              <a:t>	8754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10643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Rate	</a:t>
            </a:r>
            <a:r>
              <a:rPr lang="en-US" altLang="zh-CN" sz="1500" dirty="0" smtClean="0"/>
              <a:t>P(B)=64.16</a:t>
            </a:r>
            <a:r>
              <a:rPr lang="en-US" altLang="zh-CN" sz="1500" dirty="0"/>
              <a:t>%	</a:t>
            </a:r>
            <a:r>
              <a:rPr lang="en-US" altLang="zh-CN" sz="1500" dirty="0" smtClean="0"/>
              <a:t>P(W)=96.96</a:t>
            </a:r>
            <a:r>
              <a:rPr lang="en-US" altLang="zh-CN" sz="1500" dirty="0"/>
              <a:t>%		</a:t>
            </a:r>
            <a:r>
              <a:rPr lang="en-US" altLang="zh-CN" sz="1500" dirty="0" smtClean="0"/>
              <a:t>	P(ALL)=91.14</a:t>
            </a:r>
            <a:r>
              <a:rPr lang="en-US" altLang="zh-CN" sz="1500" dirty="0"/>
              <a:t>%</a:t>
            </a:r>
          </a:p>
          <a:p>
            <a:pPr marL="0" indent="0">
              <a:buNone/>
            </a:pPr>
            <a:r>
              <a:rPr lang="en-US" altLang="zh-CN" sz="1500" dirty="0"/>
              <a:t>----------------------------------------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</a:t>
            </a:r>
            <a:r>
              <a:rPr lang="en-US" altLang="zh-CN" sz="1050" dirty="0" smtClean="0"/>
              <a:t>Recall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	1262	216	1478	85.39%</a:t>
            </a:r>
          </a:p>
          <a:p>
            <a:pPr marL="0" indent="0">
              <a:buNone/>
            </a:pPr>
            <a:r>
              <a:rPr lang="en-US" altLang="zh-CN" sz="1050" dirty="0"/>
              <a:t>White	2142	7023	9165	76.63%</a:t>
            </a:r>
          </a:p>
          <a:p>
            <a:pPr marL="0" indent="0">
              <a:buNone/>
            </a:pPr>
            <a:r>
              <a:rPr lang="en-US" altLang="zh-CN" sz="1050" dirty="0"/>
              <a:t>Total	3404	7239	10643</a:t>
            </a:r>
          </a:p>
          <a:p>
            <a:pPr marL="0" indent="0">
              <a:buNone/>
            </a:pPr>
            <a:r>
              <a:rPr lang="en-US" altLang="zh-CN" sz="1050" dirty="0"/>
              <a:t>Prec 	37.07%	97.02%		77.84%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Items:2000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1218	260	1478	82.41%</a:t>
            </a:r>
          </a:p>
          <a:p>
            <a:pPr marL="0" indent="0">
              <a:buNone/>
            </a:pPr>
            <a:r>
              <a:rPr lang="en-US" altLang="zh-CN" sz="1050" dirty="0"/>
              <a:t>White	988	8177	9165	89.22%</a:t>
            </a:r>
          </a:p>
          <a:p>
            <a:pPr marL="0" indent="0">
              <a:buNone/>
            </a:pPr>
            <a:r>
              <a:rPr lang="en-US" altLang="zh-CN" sz="1050" dirty="0"/>
              <a:t>Total	2206	8437	10643</a:t>
            </a:r>
          </a:p>
          <a:p>
            <a:pPr marL="0" indent="0">
              <a:buNone/>
            </a:pPr>
            <a:r>
              <a:rPr lang="en-US" altLang="zh-CN" sz="1050" dirty="0"/>
              <a:t>Prec 	55.21%	96.92%		88.27%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 = Man ,  C = Classifier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1320	158	1478	89.31%</a:t>
            </a:r>
          </a:p>
          <a:p>
            <a:pPr marL="0" indent="0">
              <a:buNone/>
            </a:pPr>
            <a:r>
              <a:rPr lang="en-US" altLang="zh-CN" sz="1050" dirty="0"/>
              <a:t>White	3725	5440	9165	59.36%</a:t>
            </a:r>
          </a:p>
          <a:p>
            <a:pPr marL="0" indent="0">
              <a:buNone/>
            </a:pPr>
            <a:r>
              <a:rPr lang="en-US" altLang="zh-CN" sz="1050" dirty="0"/>
              <a:t>Total	5045	5598	10643</a:t>
            </a:r>
          </a:p>
          <a:p>
            <a:pPr marL="0" indent="0">
              <a:buNone/>
            </a:pPr>
            <a:r>
              <a:rPr lang="en-US" altLang="zh-CN" sz="1050" dirty="0"/>
              <a:t>Prec 	26.16%	97.18%		63.52%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Items:1000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1194	284	1478	80.78%</a:t>
            </a:r>
          </a:p>
          <a:p>
            <a:pPr marL="0" indent="0">
              <a:buNone/>
            </a:pPr>
            <a:r>
              <a:rPr lang="en-US" altLang="zh-CN" sz="1050" dirty="0"/>
              <a:t>White	632	8533	9165	93.10%</a:t>
            </a:r>
          </a:p>
          <a:p>
            <a:pPr marL="0" indent="0">
              <a:buNone/>
            </a:pPr>
            <a:r>
              <a:rPr lang="en-US" altLang="zh-CN" sz="1050" dirty="0"/>
              <a:t>Total	1826	8817	10643</a:t>
            </a:r>
          </a:p>
          <a:p>
            <a:pPr marL="0" indent="0">
              <a:buNone/>
            </a:pPr>
            <a:r>
              <a:rPr lang="en-US" altLang="zh-CN" sz="1050" dirty="0"/>
              <a:t>Prec 	65.39%	96.78%		91.39</a:t>
            </a:r>
            <a:r>
              <a:rPr lang="en-US" altLang="zh-CN" sz="1050" dirty="0" smtClean="0"/>
              <a:t>%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2384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431	1047	1478	29.16%</a:t>
            </a:r>
          </a:p>
          <a:p>
            <a:pPr marL="0" indent="0">
              <a:buNone/>
            </a:pPr>
            <a:r>
              <a:rPr lang="en-US" altLang="zh-CN" sz="1050" dirty="0"/>
              <a:t>White	256	8909	9165	97.21%</a:t>
            </a:r>
          </a:p>
          <a:p>
            <a:pPr marL="0" indent="0">
              <a:buNone/>
            </a:pPr>
            <a:r>
              <a:rPr lang="en-US" altLang="zh-CN" sz="1050" dirty="0"/>
              <a:t>Total	687	9956	10643</a:t>
            </a:r>
          </a:p>
          <a:p>
            <a:pPr marL="0" indent="0">
              <a:buNone/>
            </a:pPr>
            <a:r>
              <a:rPr lang="en-US" altLang="zh-CN" sz="1050" dirty="0"/>
              <a:t>Prec 	62.74%	89.48%		87.76%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260	1218	1478	17.59%</a:t>
            </a:r>
          </a:p>
          <a:p>
            <a:pPr marL="0" indent="0">
              <a:buNone/>
            </a:pPr>
            <a:r>
              <a:rPr lang="en-US" altLang="zh-CN" sz="1050" dirty="0"/>
              <a:t>White	160	9005	9165	98.25%</a:t>
            </a:r>
          </a:p>
          <a:p>
            <a:pPr marL="0" indent="0">
              <a:buNone/>
            </a:pPr>
            <a:r>
              <a:rPr lang="en-US" altLang="zh-CN" sz="1050" dirty="0"/>
              <a:t>Total	420	10223	10643</a:t>
            </a:r>
          </a:p>
          <a:p>
            <a:pPr marL="0" indent="0">
              <a:buNone/>
            </a:pPr>
            <a:r>
              <a:rPr lang="en-US" altLang="zh-CN" sz="1050" dirty="0"/>
              <a:t>Prec 	61.90%	88.09%		87.05%</a:t>
            </a:r>
          </a:p>
          <a:p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Man\Com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435	1043	1478	29.43%</a:t>
            </a:r>
          </a:p>
          <a:p>
            <a:pPr marL="0" indent="0">
              <a:buNone/>
            </a:pPr>
            <a:r>
              <a:rPr lang="en-US" altLang="zh-CN" sz="1050" dirty="0"/>
              <a:t>White	303	8862	9165	96.69%</a:t>
            </a:r>
          </a:p>
          <a:p>
            <a:pPr marL="0" indent="0">
              <a:buNone/>
            </a:pPr>
            <a:r>
              <a:rPr lang="en-US" altLang="zh-CN" sz="1050" dirty="0"/>
              <a:t>Total	738	9905	10643</a:t>
            </a:r>
          </a:p>
          <a:p>
            <a:pPr marL="0" indent="0">
              <a:buNone/>
            </a:pPr>
            <a:r>
              <a:rPr lang="en-US" altLang="zh-CN" sz="1050" dirty="0"/>
              <a:t>Prec 	58.94%	89.47%		87.35%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Items:2000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Man\Com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261	1217	1478	17.66%</a:t>
            </a:r>
          </a:p>
          <a:p>
            <a:pPr marL="0" indent="0">
              <a:buNone/>
            </a:pPr>
            <a:r>
              <a:rPr lang="en-US" altLang="zh-CN" sz="1050" dirty="0"/>
              <a:t>White	176	8989	9165	98.08%</a:t>
            </a:r>
          </a:p>
          <a:p>
            <a:pPr marL="0" indent="0">
              <a:buNone/>
            </a:pPr>
            <a:r>
              <a:rPr lang="en-US" altLang="zh-CN" sz="1050" dirty="0"/>
              <a:t>Total	437	10206	10643</a:t>
            </a:r>
          </a:p>
          <a:p>
            <a:pPr marL="0" indent="0">
              <a:buNone/>
            </a:pPr>
            <a:r>
              <a:rPr lang="en-US" altLang="zh-CN" sz="1050" dirty="0"/>
              <a:t>Prec 	59.73%	88.08%		86.91%</a:t>
            </a:r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267136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 Bayesian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1212	266	1478	82.00%</a:t>
            </a:r>
          </a:p>
          <a:p>
            <a:pPr marL="0" indent="0">
              <a:buNone/>
            </a:pPr>
            <a:r>
              <a:rPr lang="en-US" altLang="zh-CN" sz="1050" dirty="0"/>
              <a:t>White	677	8488	9165	92.61%</a:t>
            </a:r>
          </a:p>
          <a:p>
            <a:pPr marL="0" indent="0">
              <a:buNone/>
            </a:pPr>
            <a:r>
              <a:rPr lang="en-US" altLang="zh-CN" sz="1050" dirty="0"/>
              <a:t>Total	1889	8754	10643</a:t>
            </a:r>
          </a:p>
          <a:p>
            <a:pPr marL="0" indent="0">
              <a:buNone/>
            </a:pPr>
            <a:r>
              <a:rPr lang="en-US" altLang="zh-CN" sz="1050" dirty="0" smtClean="0"/>
              <a:t>Prec</a:t>
            </a:r>
            <a:r>
              <a:rPr lang="en-US" altLang="zh-CN" sz="1050" dirty="0"/>
              <a:t>	64.16%	96.96%		91.14%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1080	398	1478	73.07%</a:t>
            </a:r>
          </a:p>
          <a:p>
            <a:pPr marL="0" indent="0">
              <a:buNone/>
            </a:pPr>
            <a:r>
              <a:rPr lang="en-US" altLang="zh-CN" sz="1050" dirty="0"/>
              <a:t>White	27	9138	9165	99.71%</a:t>
            </a:r>
          </a:p>
          <a:p>
            <a:pPr marL="0" indent="0">
              <a:buNone/>
            </a:pPr>
            <a:r>
              <a:rPr lang="en-US" altLang="zh-CN" sz="1050" dirty="0"/>
              <a:t>Total	1107	9536	10643</a:t>
            </a:r>
          </a:p>
          <a:p>
            <a:pPr marL="0" indent="0">
              <a:buNone/>
            </a:pPr>
            <a:r>
              <a:rPr lang="en-US" altLang="zh-CN" sz="1050" dirty="0"/>
              <a:t>Prec 	97.56%	95.83%		96.01%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zh-CN" altLang="en-US" sz="10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1454	24	1478	98.38%</a:t>
            </a:r>
          </a:p>
          <a:p>
            <a:pPr marL="0" indent="0">
              <a:buNone/>
            </a:pPr>
            <a:r>
              <a:rPr lang="en-US" altLang="zh-CN" sz="1050" dirty="0"/>
              <a:t>White	8507	658	9165	7.18%</a:t>
            </a:r>
          </a:p>
          <a:p>
            <a:pPr marL="0" indent="0">
              <a:buNone/>
            </a:pPr>
            <a:r>
              <a:rPr lang="en-US" altLang="zh-CN" sz="1050" dirty="0"/>
              <a:t>Total	9961	682	10643</a:t>
            </a:r>
          </a:p>
          <a:p>
            <a:pPr marL="0" indent="0">
              <a:buNone/>
            </a:pPr>
            <a:r>
              <a:rPr lang="en-US" altLang="zh-CN" sz="1050" dirty="0"/>
              <a:t>Prec 	14.60%	96.48%		19.84%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Items:1000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924	554	1478	62.52%</a:t>
            </a:r>
          </a:p>
          <a:p>
            <a:pPr marL="0" indent="0">
              <a:buNone/>
            </a:pPr>
            <a:r>
              <a:rPr lang="en-US" altLang="zh-CN" sz="1050" dirty="0"/>
              <a:t>White	6	9159	9165	99.93%</a:t>
            </a:r>
          </a:p>
          <a:p>
            <a:pPr marL="0" indent="0">
              <a:buNone/>
            </a:pPr>
            <a:r>
              <a:rPr lang="en-US" altLang="zh-CN" sz="1050" dirty="0"/>
              <a:t>Total	930	9713	10643</a:t>
            </a:r>
          </a:p>
          <a:p>
            <a:pPr marL="0" indent="0">
              <a:buNone/>
            </a:pPr>
            <a:r>
              <a:rPr lang="en-US" altLang="zh-CN" sz="1050" dirty="0"/>
              <a:t>Prec 	99.35%	94.30%		94.74%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1337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Assumption &amp; </a:t>
            </a:r>
            <a:r>
              <a:rPr lang="en-US" altLang="zh-CN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0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Integration in SCP Moderation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410200" cy="406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Moderation integration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19200"/>
            <a:ext cx="45243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Some words are more likely to be in spam than in non-spam;</a:t>
            </a:r>
          </a:p>
          <a:p>
            <a:r>
              <a:rPr lang="en-US" altLang="zh-CN" dirty="0" smtClean="0"/>
              <a:t>Words appear in spams in history will more likely to be in upcoming spams. </a:t>
            </a:r>
          </a:p>
          <a:p>
            <a:r>
              <a:rPr lang="en-US" altLang="zh-CN" dirty="0" smtClean="0"/>
              <a:t>Trained on examples: The classifier will only based on you telling them what is spam and what isn’t.</a:t>
            </a:r>
          </a:p>
          <a:p>
            <a:r>
              <a:rPr lang="en-US" altLang="zh-CN" dirty="0" smtClean="0"/>
              <a:t>Word probabilities within comments are independent.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 content filter which can find out spam from sheer amount of comments based on content analysis.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accumulating training historical data, the classifier will be able to have the knowledge of filtering future content.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Model &amp;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Features</a:t>
            </a:r>
            <a:r>
              <a:rPr lang="en-US" altLang="zh-CN" dirty="0" smtClean="0"/>
              <a:t>:  Words in comment.</a:t>
            </a:r>
            <a:br>
              <a:rPr lang="en-US" altLang="zh-CN" dirty="0" smtClean="0"/>
            </a:br>
            <a:r>
              <a:rPr lang="en-US" altLang="zh-CN" dirty="0" smtClean="0"/>
              <a:t>anything determine as being either present/absent in the items.</a:t>
            </a:r>
          </a:p>
          <a:p>
            <a:r>
              <a:rPr lang="en-US" altLang="zh-CN" b="1" dirty="0" smtClean="0"/>
              <a:t>Documents</a:t>
            </a:r>
            <a:r>
              <a:rPr lang="en-US" altLang="zh-CN" dirty="0" smtClean="0"/>
              <a:t>: Comments.</a:t>
            </a:r>
            <a:br>
              <a:rPr lang="en-US" altLang="zh-CN" dirty="0" smtClean="0"/>
            </a:br>
            <a:r>
              <a:rPr lang="en-US" altLang="zh-CN" dirty="0" smtClean="0"/>
              <a:t>Entity which hold features in and will be evaluated; </a:t>
            </a:r>
          </a:p>
          <a:p>
            <a:r>
              <a:rPr lang="en-US" altLang="zh-CN" b="1" dirty="0" smtClean="0"/>
              <a:t>Category</a:t>
            </a:r>
            <a:r>
              <a:rPr lang="en-US" altLang="zh-CN" dirty="0" smtClean="0"/>
              <a:t>: Spam/Non-Spam</a:t>
            </a:r>
            <a:br>
              <a:rPr lang="en-US" altLang="zh-CN" dirty="0" smtClean="0"/>
            </a:br>
            <a:r>
              <a:rPr lang="en-US" altLang="zh-CN" dirty="0" smtClean="0"/>
              <a:t>classifier could have multiple categories, in Spam detection, we only have two;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6567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222145"/>
              </p:ext>
            </p:extLst>
          </p:nvPr>
        </p:nvGraphicFramePr>
        <p:xfrm>
          <a:off x="387350" y="1447800"/>
          <a:ext cx="8369300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1405467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600200" y="16086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1418167"/>
            <a:ext cx="2895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Non Spam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72000" y="16213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5181600" y="17991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0" y="162136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Life is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1700" y="16683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main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9400" y="19477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key 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2876550" y="2478617"/>
            <a:ext cx="609600" cy="361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2581" y="3062051"/>
            <a:ext cx="2477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15200" y="3754967"/>
            <a:ext cx="609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6743" y="3060237"/>
            <a:ext cx="3206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Classifying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2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Naïve </a:t>
            </a:r>
            <a:r>
              <a:rPr lang="en-US" dirty="0" smtClean="0"/>
              <a:t>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25D7F14A2974D948D23CCC93ACBF0" ma:contentTypeVersion="0" ma:contentTypeDescription="Create a new document." ma:contentTypeScope="" ma:versionID="1b4b7c2d6970fff6ddccdf1eb18bb2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5BE02-7664-46FF-87E5-862D8CF6F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58020E-15B7-486E-9B73-7F69A4A83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7F4EF-AF82-42A2-B9A0-FD2DAF890393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1143</Words>
  <Application>Microsoft Office PowerPoint</Application>
  <PresentationFormat>On-screen Show (4:3)</PresentationFormat>
  <Paragraphs>327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Spam detection classifier review</vt:lpstr>
      <vt:lpstr>Content</vt:lpstr>
      <vt:lpstr>Assumption &amp; Goal</vt:lpstr>
      <vt:lpstr>Assumptions</vt:lpstr>
      <vt:lpstr>Goal</vt:lpstr>
      <vt:lpstr>Model &amp; Process</vt:lpstr>
      <vt:lpstr>Classifier Model</vt:lpstr>
      <vt:lpstr>Classifier Process</vt:lpstr>
      <vt:lpstr>Naïve Bayesian Classifier</vt:lpstr>
      <vt:lpstr>Feature extraction</vt:lpstr>
      <vt:lpstr>Feature Probability calculation</vt:lpstr>
      <vt:lpstr>Feature Weighted Probability Calculation</vt:lpstr>
      <vt:lpstr>Document Probability Calculation</vt:lpstr>
      <vt:lpstr>Document Probability Calculation</vt:lpstr>
      <vt:lpstr>Fisher Method Classifier</vt:lpstr>
      <vt:lpstr>Assumption</vt:lpstr>
      <vt:lpstr>Major formulas</vt:lpstr>
      <vt:lpstr>Revised Bayesian Classifier</vt:lpstr>
      <vt:lpstr>Major Formula</vt:lpstr>
      <vt:lpstr>Other Classifiers</vt:lpstr>
      <vt:lpstr>comparison</vt:lpstr>
      <vt:lpstr>Experimentation &amp; result</vt:lpstr>
      <vt:lpstr>Sample Train Data</vt:lpstr>
      <vt:lpstr>Sample Weighted Probability</vt:lpstr>
      <vt:lpstr>Sample Result</vt:lpstr>
      <vt:lpstr>Precision &amp; Recall</vt:lpstr>
      <vt:lpstr>Naïve Bayes Method</vt:lpstr>
      <vt:lpstr>Fisher Method</vt:lpstr>
      <vt:lpstr>Revised Bayesian Method</vt:lpstr>
      <vt:lpstr>Integration in SCP Moderation</vt:lpstr>
      <vt:lpstr>Classifier process</vt:lpstr>
      <vt:lpstr>SCP Moderation integration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Junchao Yu (Person Consulting)</dc:creator>
  <cp:lastModifiedBy>Junchao Yu (Person Consulting)</cp:lastModifiedBy>
  <cp:revision>196</cp:revision>
  <dcterms:created xsi:type="dcterms:W3CDTF">2006-08-16T00:00:00Z</dcterms:created>
  <dcterms:modified xsi:type="dcterms:W3CDTF">2013-12-11T10:54:54Z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0x0101005C025D7F14A2974D948D23CCC93ACBF0</vt:lpwstr>
  </property>
</Properties>
</file>