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68" r:id="rId4"/>
    <p:sldId id="259" r:id="rId5"/>
    <p:sldId id="261" r:id="rId6"/>
    <p:sldId id="262" r:id="rId7"/>
    <p:sldId id="269" r:id="rId8"/>
    <p:sldId id="270" r:id="rId9"/>
    <p:sldId id="272" r:id="rId10"/>
    <p:sldId id="263" r:id="rId11"/>
    <p:sldId id="264" r:id="rId12"/>
    <p:sldId id="260" r:id="rId13"/>
    <p:sldId id="274" r:id="rId14"/>
    <p:sldId id="275" r:id="rId15"/>
    <p:sldId id="265" r:id="rId16"/>
    <p:sldId id="266" r:id="rId17"/>
    <p:sldId id="271"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03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092" y="-3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D88D52-184A-49DA-9F8B-928D6751A5A1}" type="datetimeFigureOut">
              <a:rPr lang="zh-CN" altLang="en-US" smtClean="0"/>
              <a:t>2013/12/13</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7FE57E-B929-4952-9CA6-1A8325BC6B3D}" type="slidenum">
              <a:rPr lang="zh-CN" altLang="en-US" smtClean="0"/>
              <a:t>‹#›</a:t>
            </a:fld>
            <a:endParaRPr lang="zh-CN" altLang="en-US"/>
          </a:p>
        </p:txBody>
      </p:sp>
    </p:spTree>
    <p:extLst>
      <p:ext uri="{BB962C8B-B14F-4D97-AF65-F5344CB8AC3E}">
        <p14:creationId xmlns:p14="http://schemas.microsoft.com/office/powerpoint/2010/main" val="162273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社交影响力</a:t>
            </a:r>
            <a:endParaRPr lang="zh-CN" altLang="en-US" dirty="0"/>
          </a:p>
        </p:txBody>
      </p:sp>
      <p:sp>
        <p:nvSpPr>
          <p:cNvPr id="4" name="Slide Number Placeholder 3"/>
          <p:cNvSpPr>
            <a:spLocks noGrp="1"/>
          </p:cNvSpPr>
          <p:nvPr>
            <p:ph type="sldNum" sz="quarter" idx="10"/>
          </p:nvPr>
        </p:nvSpPr>
        <p:spPr/>
        <p:txBody>
          <a:bodyPr/>
          <a:lstStyle/>
          <a:p>
            <a:fld id="{4B7FE57E-B929-4952-9CA6-1A8325BC6B3D}" type="slidenum">
              <a:rPr lang="zh-CN" altLang="en-US" smtClean="0"/>
              <a:t>2</a:t>
            </a:fld>
            <a:endParaRPr lang="zh-CN" altLang="en-US"/>
          </a:p>
        </p:txBody>
      </p:sp>
    </p:spTree>
    <p:extLst>
      <p:ext uri="{BB962C8B-B14F-4D97-AF65-F5344CB8AC3E}">
        <p14:creationId xmlns:p14="http://schemas.microsoft.com/office/powerpoint/2010/main" val="2378539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6.png"/><Relationship Id="rId5" Type="http://schemas.openxmlformats.org/officeDocument/2006/relationships/image" Target="../media/image15.e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github.com/silver6wings/WeiboFilte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2.png"/><Relationship Id="rId5" Type="http://schemas.openxmlformats.org/officeDocument/2006/relationships/image" Target="../media/image11.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772400" cy="1470025"/>
          </a:xfrm>
        </p:spPr>
        <p:txBody>
          <a:bodyPr/>
          <a:lstStyle/>
          <a:p>
            <a:r>
              <a:rPr lang="zh-CN" altLang="en-US" dirty="0">
                <a:latin typeface="黑体" panose="02010609060101010101" pitchFamily="49" charset="-122"/>
                <a:ea typeface="黑体" panose="02010609060101010101" pitchFamily="49" charset="-122"/>
              </a:rPr>
              <a:t>微博垃圾信息过滤系统的</a:t>
            </a:r>
            <a:r>
              <a:rPr lang="en-US" altLang="zh-CN" dirty="0">
                <a:latin typeface="黑体" panose="02010609060101010101" pitchFamily="49" charset="-122"/>
                <a:ea typeface="黑体" panose="02010609060101010101" pitchFamily="49" charset="-122"/>
              </a:rPr>
              <a:t/>
            </a:r>
            <a:br>
              <a:rPr lang="en-US" altLang="zh-CN"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设计与实现</a:t>
            </a:r>
          </a:p>
        </p:txBody>
      </p:sp>
      <p:sp>
        <p:nvSpPr>
          <p:cNvPr id="3" name="Subtitle 2"/>
          <p:cNvSpPr>
            <a:spLocks noGrp="1"/>
          </p:cNvSpPr>
          <p:nvPr>
            <p:ph type="subTitle" idx="1"/>
          </p:nvPr>
        </p:nvSpPr>
        <p:spPr>
          <a:xfrm>
            <a:off x="1371600" y="3581400"/>
            <a:ext cx="6400800" cy="914400"/>
          </a:xfrm>
        </p:spPr>
        <p:txBody>
          <a:bodyPr>
            <a:noAutofit/>
          </a:bodyPr>
          <a:lstStyle/>
          <a:p>
            <a:r>
              <a:rPr lang="en-US" altLang="zh-CN" sz="2400" dirty="0" smtClean="0">
                <a:solidFill>
                  <a:schemeClr val="tx1">
                    <a:lumMod val="65000"/>
                    <a:lumOff val="35000"/>
                  </a:schemeClr>
                </a:solidFill>
              </a:rPr>
              <a:t>Design and Implementation of </a:t>
            </a:r>
          </a:p>
          <a:p>
            <a:r>
              <a:rPr lang="en-US" altLang="zh-CN" sz="2400" dirty="0" smtClean="0">
                <a:solidFill>
                  <a:schemeClr val="tx1">
                    <a:lumMod val="65000"/>
                    <a:lumOff val="35000"/>
                  </a:schemeClr>
                </a:solidFill>
              </a:rPr>
              <a:t>Weibo Spam Filtering System</a:t>
            </a:r>
            <a:endParaRPr lang="zh-CN" altLang="en-US" sz="2400" dirty="0">
              <a:solidFill>
                <a:schemeClr val="tx1">
                  <a:lumMod val="65000"/>
                  <a:lumOff val="35000"/>
                </a:schemeClr>
              </a:solidFill>
            </a:endParaRPr>
          </a:p>
        </p:txBody>
      </p:sp>
      <p:pic>
        <p:nvPicPr>
          <p:cNvPr id="4"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sp>
        <p:nvSpPr>
          <p:cNvPr id="6" name="Subtitle 2"/>
          <p:cNvSpPr txBox="1">
            <a:spLocks/>
          </p:cNvSpPr>
          <p:nvPr/>
        </p:nvSpPr>
        <p:spPr>
          <a:xfrm>
            <a:off x="152400" y="5410200"/>
            <a:ext cx="1752600" cy="1066800"/>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zh-CN" altLang="en-US" sz="1400" b="1" dirty="0">
                <a:solidFill>
                  <a:schemeClr val="tx1"/>
                </a:solidFill>
                <a:latin typeface="楷体" panose="02010609060101010101" pitchFamily="49" charset="-122"/>
                <a:ea typeface="楷体" panose="02010609060101010101" pitchFamily="49" charset="-122"/>
              </a:rPr>
              <a:t>姓</a:t>
            </a:r>
            <a:r>
              <a:rPr lang="zh-CN" altLang="en-US" sz="1400" b="1" dirty="0" smtClean="0">
                <a:solidFill>
                  <a:schemeClr val="tx1"/>
                </a:solidFill>
                <a:latin typeface="楷体" panose="02010609060101010101" pitchFamily="49" charset="-122"/>
                <a:ea typeface="楷体" panose="02010609060101010101" pitchFamily="49" charset="-122"/>
              </a:rPr>
              <a:t>名：于俊超 </a:t>
            </a:r>
            <a:endParaRPr lang="en-US" altLang="zh-CN" sz="1400" b="1" dirty="0" smtClean="0">
              <a:solidFill>
                <a:schemeClr val="tx1"/>
              </a:solidFill>
              <a:latin typeface="楷体" panose="02010609060101010101" pitchFamily="49" charset="-122"/>
              <a:ea typeface="楷体" panose="02010609060101010101" pitchFamily="49" charset="-122"/>
            </a:endParaRPr>
          </a:p>
          <a:p>
            <a:pPr algn="l"/>
            <a:r>
              <a:rPr lang="zh-CN" altLang="en-US" sz="1400" b="1" dirty="0" smtClean="0">
                <a:solidFill>
                  <a:schemeClr val="tx1"/>
                </a:solidFill>
                <a:latin typeface="楷体" panose="02010609060101010101" pitchFamily="49" charset="-122"/>
                <a:ea typeface="楷体" panose="02010609060101010101" pitchFamily="49" charset="-122"/>
              </a:rPr>
              <a:t>学号：</a:t>
            </a:r>
            <a:r>
              <a:rPr lang="en-US" altLang="zh-CN" sz="1400" b="1" dirty="0" smtClean="0">
                <a:solidFill>
                  <a:schemeClr val="tx1"/>
                </a:solidFill>
                <a:latin typeface="楷体" panose="02010609060101010101" pitchFamily="49" charset="-122"/>
                <a:ea typeface="楷体" panose="02010609060101010101" pitchFamily="49" charset="-122"/>
              </a:rPr>
              <a:t>GS11211B8</a:t>
            </a:r>
          </a:p>
          <a:p>
            <a:pPr algn="l"/>
            <a:r>
              <a:rPr lang="zh-CN" altLang="en-US" sz="1400" b="1" dirty="0" smtClean="0">
                <a:solidFill>
                  <a:schemeClr val="tx1"/>
                </a:solidFill>
                <a:latin typeface="楷体" panose="02010609060101010101" pitchFamily="49" charset="-122"/>
                <a:ea typeface="楷体" panose="02010609060101010101" pitchFamily="49" charset="-122"/>
              </a:rPr>
              <a:t>导师：谭火彬</a:t>
            </a:r>
            <a:endParaRPr lang="en-US" altLang="zh-CN" sz="1400" b="1" dirty="0" smtClean="0">
              <a:solidFill>
                <a:schemeClr val="tx1"/>
              </a:solidFill>
              <a:latin typeface="楷体" panose="02010609060101010101" pitchFamily="49" charset="-122"/>
              <a:ea typeface="楷体" panose="02010609060101010101" pitchFamily="49" charset="-122"/>
            </a:endParaRPr>
          </a:p>
          <a:p>
            <a:pPr algn="l"/>
            <a:r>
              <a:rPr lang="zh-CN" altLang="en-US" sz="1400" b="1" dirty="0">
                <a:solidFill>
                  <a:schemeClr val="tx1"/>
                </a:solidFill>
                <a:latin typeface="楷体" panose="02010609060101010101" pitchFamily="49" charset="-122"/>
                <a:ea typeface="楷体" panose="02010609060101010101" pitchFamily="49" charset="-122"/>
              </a:rPr>
              <a:t>方</a:t>
            </a:r>
            <a:r>
              <a:rPr lang="zh-CN" altLang="en-US" sz="1400" b="1" dirty="0" smtClean="0">
                <a:solidFill>
                  <a:schemeClr val="tx1"/>
                </a:solidFill>
                <a:latin typeface="楷体" panose="02010609060101010101" pitchFamily="49" charset="-122"/>
                <a:ea typeface="楷体" panose="02010609060101010101" pitchFamily="49" charset="-122"/>
              </a:rPr>
              <a:t>向：移动云计算</a:t>
            </a:r>
            <a:endParaRPr lang="zh-CN" altLang="en-US" sz="1400" b="1" dirty="0">
              <a:solidFill>
                <a:schemeClr val="tx1"/>
              </a:solidFill>
              <a:latin typeface="楷体" panose="02010609060101010101" pitchFamily="49" charset="-122"/>
              <a:ea typeface="楷体" panose="02010609060101010101" pitchFamily="49" charset="-122"/>
            </a:endParaRPr>
          </a:p>
        </p:txBody>
      </p:sp>
      <p:sp>
        <p:nvSpPr>
          <p:cNvPr id="7" name="Rectangle 14"/>
          <p:cNvSpPr>
            <a:spLocks noGrp="1" noChangeArrowheads="1"/>
          </p:cNvSpPr>
          <p:nvPr>
            <p:ph type="dt" sz="half" idx="4294967295"/>
          </p:nvPr>
        </p:nvSpPr>
        <p:spPr bwMode="auto">
          <a:xfrm>
            <a:off x="7924800" y="6019800"/>
            <a:ext cx="10668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solidFill>
                  <a:schemeClr val="bg2"/>
                </a:solidFill>
              </a:defRPr>
            </a:lvl1pPr>
          </a:lstStyle>
          <a:p>
            <a:r>
              <a:rPr lang="en-US" altLang="zh-CN" dirty="0" smtClean="0">
                <a:solidFill>
                  <a:schemeClr val="tx1"/>
                </a:solidFill>
              </a:rPr>
              <a:t>2013.12.14</a:t>
            </a:r>
            <a:endParaRPr lang="zh-CN" altLang="en-US" dirty="0">
              <a:solidFill>
                <a:schemeClr val="tx1"/>
              </a:solidFill>
            </a:endParaRPr>
          </a:p>
        </p:txBody>
      </p:sp>
    </p:spTree>
    <p:extLst>
      <p:ext uri="{BB962C8B-B14F-4D97-AF65-F5344CB8AC3E}">
        <p14:creationId xmlns:p14="http://schemas.microsoft.com/office/powerpoint/2010/main" val="683844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en-US" sz="3200" dirty="0" smtClean="0">
                <a:latin typeface="黑体" panose="02010609060101010101" pitchFamily="49" charset="-122"/>
                <a:ea typeface="黑体" panose="02010609060101010101" pitchFamily="49" charset="-122"/>
              </a:rPr>
              <a:t>关键问题及解决方案</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57200"/>
            <a:ext cx="4314675"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429000"/>
            <a:ext cx="430611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2"/>
          <p:cNvSpPr>
            <a:spLocks noGrp="1"/>
          </p:cNvSpPr>
          <p:nvPr>
            <p:ph idx="1"/>
          </p:nvPr>
        </p:nvSpPr>
        <p:spPr>
          <a:xfrm>
            <a:off x="457200" y="2209800"/>
            <a:ext cx="3429000" cy="3886200"/>
          </a:xfrm>
        </p:spPr>
        <p:txBody>
          <a:bodyPr>
            <a:normAutofit/>
          </a:bodyPr>
          <a:lstStyle/>
          <a:p>
            <a:r>
              <a:rPr lang="zh-CN" altLang="en-US" sz="2800" dirty="0" smtClean="0">
                <a:latin typeface="微软雅黑" panose="020B0503020204020204" pitchFamily="34" charset="-122"/>
                <a:ea typeface="微软雅黑" panose="020B0503020204020204" pitchFamily="34" charset="-122"/>
              </a:rPr>
              <a:t>使用系统架构的灵活性特点可以迅速的建立起诸如</a:t>
            </a:r>
            <a:r>
              <a:rPr lang="en-US" altLang="zh-CN" sz="2800" dirty="0" smtClean="0">
                <a:latin typeface="微软雅黑" panose="020B0503020204020204" pitchFamily="34" charset="-122"/>
                <a:ea typeface="微软雅黑" panose="020B0503020204020204" pitchFamily="34" charset="-122"/>
              </a:rPr>
              <a:t>Random Forest</a:t>
            </a:r>
            <a:r>
              <a:rPr lang="zh-CN" altLang="en-US" sz="2800" dirty="0" smtClean="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Ada Boost</a:t>
            </a:r>
          </a:p>
          <a:p>
            <a:pPr marL="0" indent="0">
              <a:buNone/>
            </a:pPr>
            <a:r>
              <a:rPr lang="zh-CN" altLang="en-US" sz="2800" dirty="0" smtClean="0">
                <a:latin typeface="微软雅黑" panose="020B0503020204020204" pitchFamily="34" charset="-122"/>
                <a:ea typeface="微软雅黑" panose="020B0503020204020204" pitchFamily="34" charset="-122"/>
              </a:rPr>
              <a:t>   这样的过滤器</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2082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4267200" cy="914400"/>
          </a:xfrm>
        </p:spPr>
        <p:txBody>
          <a:bodyPr>
            <a:normAutofit/>
          </a:bodyPr>
          <a:lstStyle/>
          <a:p>
            <a:pPr algn="l"/>
            <a:r>
              <a:rPr lang="zh-CN" altLang="en-US" sz="3200" dirty="0" smtClean="0">
                <a:latin typeface="黑体" panose="02010609060101010101" pitchFamily="49" charset="-122"/>
                <a:ea typeface="黑体" panose="02010609060101010101" pitchFamily="49" charset="-122"/>
              </a:rPr>
              <a:t>详细设计与实现</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Object 6"/>
          <p:cNvGraphicFramePr>
            <a:graphicFrameLocks noChangeAspect="1"/>
          </p:cNvGraphicFramePr>
          <p:nvPr>
            <p:extLst>
              <p:ext uri="{D42A27DB-BD31-4B8C-83A1-F6EECF244321}">
                <p14:modId xmlns:p14="http://schemas.microsoft.com/office/powerpoint/2010/main" val="3439407533"/>
              </p:ext>
            </p:extLst>
          </p:nvPr>
        </p:nvGraphicFramePr>
        <p:xfrm>
          <a:off x="6477000" y="228599"/>
          <a:ext cx="1445208" cy="2590801"/>
        </p:xfrm>
        <a:graphic>
          <a:graphicData uri="http://schemas.openxmlformats.org/presentationml/2006/ole">
            <mc:AlternateContent xmlns:mc="http://schemas.openxmlformats.org/markup-compatibility/2006">
              <mc:Choice xmlns:v="urn:schemas-microsoft-com:vml" Requires="v">
                <p:oleObj spid="_x0000_s9399" name="Visio" r:id="rId4" imgW="1565120" imgH="2802512" progId="Visio.Drawing.11">
                  <p:embed/>
                </p:oleObj>
              </mc:Choice>
              <mc:Fallback>
                <p:oleObj name="Visio" r:id="rId4" imgW="1565120" imgH="2802512"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228599"/>
                        <a:ext cx="1445208" cy="2590801"/>
                      </a:xfrm>
                      <a:prstGeom prst="rect">
                        <a:avLst/>
                      </a:prstGeom>
                      <a:noFill/>
                    </p:spPr>
                  </p:pic>
                </p:oleObj>
              </mc:Fallback>
            </mc:AlternateContent>
          </a:graphicData>
        </a:graphic>
      </p:graphicFrame>
      <p:sp>
        <p:nvSpPr>
          <p:cNvPr id="8" name="Content Placeholder 7"/>
          <p:cNvSpPr>
            <a:spLocks noGrp="1"/>
          </p:cNvSpPr>
          <p:nvPr>
            <p:ph idx="1"/>
          </p:nvPr>
        </p:nvSpPr>
        <p:spPr>
          <a:xfrm>
            <a:off x="457200" y="2209800"/>
            <a:ext cx="4191000" cy="3916363"/>
          </a:xfrm>
        </p:spPr>
        <p:txBody>
          <a:bodyPr>
            <a:normAutofit/>
          </a:bodyPr>
          <a:lstStyle/>
          <a:p>
            <a:r>
              <a:rPr lang="zh-CN" altLang="en-US" sz="2800" dirty="0" smtClean="0">
                <a:latin typeface="微软雅黑" panose="020B0503020204020204" pitchFamily="34" charset="-122"/>
                <a:ea typeface="微软雅黑" panose="020B0503020204020204" pitchFamily="34" charset="-122"/>
              </a:rPr>
              <a:t>固定规则分类器</a:t>
            </a:r>
            <a:endParaRPr lang="en-US" altLang="zh-CN" sz="2800" dirty="0" smtClean="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Filter</a:t>
            </a:r>
            <a:endParaRPr lang="en-US" altLang="zh-CN" dirty="0" smtClean="0">
              <a:latin typeface="微软雅黑" panose="020B0503020204020204" pitchFamily="34" charset="-122"/>
              <a:ea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Rules</a:t>
            </a:r>
          </a:p>
          <a:p>
            <a:pPr lvl="1"/>
            <a:endParaRPr lang="en-US" altLang="zh-CN" dirty="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机器学习分类器</a:t>
            </a:r>
            <a:endParaRPr lang="en-US" altLang="zh-CN" sz="2800" dirty="0" smtClean="0">
              <a:latin typeface="微软雅黑" panose="020B0503020204020204" pitchFamily="34" charset="-122"/>
              <a:ea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Detector Added</a:t>
            </a:r>
          </a:p>
          <a:p>
            <a:pPr lvl="1"/>
            <a:r>
              <a:rPr lang="en-US" altLang="zh-CN" dirty="0" smtClean="0">
                <a:latin typeface="微软雅黑" panose="020B0503020204020204" pitchFamily="34" charset="-122"/>
                <a:ea typeface="微软雅黑" panose="020B0503020204020204" pitchFamily="34" charset="-122"/>
              </a:rPr>
              <a:t>Classifier Added</a:t>
            </a:r>
            <a:endParaRPr lang="zh-CN" altLang="en-US" dirty="0">
              <a:latin typeface="微软雅黑" panose="020B0503020204020204" pitchFamily="34" charset="-122"/>
              <a:ea typeface="微软雅黑" panose="020B0503020204020204" pitchFamily="34" charset="-122"/>
            </a:endParaRPr>
          </a:p>
        </p:txBody>
      </p:sp>
      <p:pic>
        <p:nvPicPr>
          <p:cNvPr id="9394" name="Picture 17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4050" y="2971800"/>
            <a:ext cx="3105150"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2082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en-US" sz="3200" dirty="0" smtClean="0">
                <a:latin typeface="黑体" panose="02010609060101010101" pitchFamily="49" charset="-122"/>
                <a:ea typeface="黑体" panose="02010609060101010101" pitchFamily="49" charset="-122"/>
              </a:rPr>
              <a:t>机器学习算法的调研</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图示-KN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0668" y="2590800"/>
            <a:ext cx="1693332" cy="1524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5686425" y="1447800"/>
            <a:ext cx="3076575" cy="2677054"/>
          </a:xfrm>
          <a:prstGeom prst="rect">
            <a:avLst/>
          </a:prstGeom>
          <a:noFill/>
          <a:ln>
            <a:noFill/>
          </a:ln>
        </p:spPr>
      </p:pic>
      <p:pic>
        <p:nvPicPr>
          <p:cNvPr id="9" name="Picture 8"/>
          <p:cNvPicPr/>
          <p:nvPr/>
        </p:nvPicPr>
        <p:blipFill>
          <a:blip r:embed="rId5"/>
          <a:stretch>
            <a:fillRect/>
          </a:stretch>
        </p:blipFill>
        <p:spPr>
          <a:xfrm>
            <a:off x="3429000" y="4419600"/>
            <a:ext cx="5372100" cy="1733550"/>
          </a:xfrm>
          <a:prstGeom prst="rect">
            <a:avLst/>
          </a:prstGeom>
        </p:spPr>
      </p:pic>
      <p:sp>
        <p:nvSpPr>
          <p:cNvPr id="11" name="Content Placeholder 2"/>
          <p:cNvSpPr>
            <a:spLocks noGrp="1"/>
          </p:cNvSpPr>
          <p:nvPr>
            <p:ph idx="1"/>
          </p:nvPr>
        </p:nvSpPr>
        <p:spPr>
          <a:xfrm>
            <a:off x="419100" y="2362200"/>
            <a:ext cx="2590800" cy="2438400"/>
          </a:xfrm>
        </p:spPr>
        <p:txBody>
          <a:bodyPr>
            <a:normAutofit/>
          </a:bodyPr>
          <a:lstStyle/>
          <a:p>
            <a:r>
              <a:rPr lang="en-US" altLang="zh-CN" dirty="0">
                <a:latin typeface="微软雅黑" panose="020B0503020204020204" pitchFamily="34" charset="-122"/>
                <a:ea typeface="微软雅黑" panose="020B0503020204020204" pitchFamily="34" charset="-122"/>
              </a:rPr>
              <a:t>K</a:t>
            </a:r>
            <a:r>
              <a:rPr lang="zh-CN" altLang="zh-CN" dirty="0">
                <a:latin typeface="微软雅黑" panose="020B0503020204020204" pitchFamily="34" charset="-122"/>
                <a:ea typeface="微软雅黑" panose="020B0503020204020204" pitchFamily="34" charset="-122"/>
              </a:rPr>
              <a:t>近邻算</a:t>
            </a:r>
            <a:r>
              <a:rPr lang="zh-CN" altLang="zh-CN" dirty="0" smtClean="0">
                <a:latin typeface="微软雅黑" panose="020B0503020204020204" pitchFamily="34" charset="-122"/>
                <a:ea typeface="微软雅黑" panose="020B0503020204020204" pitchFamily="34" charset="-122"/>
              </a:rPr>
              <a:t>法</a:t>
            </a:r>
            <a:endParaRPr lang="en-US" altLang="zh-CN"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决策</a:t>
            </a:r>
            <a:r>
              <a:rPr lang="zh-CN" altLang="en-US" dirty="0" smtClean="0">
                <a:latin typeface="微软雅黑" panose="020B0503020204020204" pitchFamily="34" charset="-122"/>
                <a:ea typeface="微软雅黑" panose="020B0503020204020204" pitchFamily="34" charset="-122"/>
              </a:rPr>
              <a:t>树算法</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SVM</a:t>
            </a:r>
            <a:r>
              <a:rPr lang="zh-CN" altLang="en-US" dirty="0" smtClean="0">
                <a:latin typeface="微软雅黑" panose="020B0503020204020204" pitchFamily="34" charset="-122"/>
                <a:ea typeface="微软雅黑" panose="020B0503020204020204" pitchFamily="34" charset="-122"/>
              </a:rPr>
              <a:t>算法</a:t>
            </a:r>
            <a:endParaRPr lang="en-US" altLang="zh-CN"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贝叶斯算法</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89110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en-US" sz="3200" dirty="0">
                <a:latin typeface="黑体" panose="02010609060101010101" pitchFamily="49" charset="-122"/>
                <a:ea typeface="黑体" panose="02010609060101010101" pitchFamily="49" charset="-122"/>
              </a:rPr>
              <a:t>贝叶斯算法</a:t>
            </a:r>
            <a:r>
              <a:rPr lang="zh-CN" altLang="en-US" sz="3200" dirty="0" smtClean="0">
                <a:latin typeface="黑体" panose="02010609060101010101" pitchFamily="49" charset="-122"/>
                <a:ea typeface="黑体" panose="02010609060101010101" pitchFamily="49" charset="-122"/>
              </a:rPr>
              <a:t>的概述</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457200" y="1981200"/>
                <a:ext cx="8001000" cy="4144963"/>
              </a:xfrm>
            </p:spPr>
            <p:txBody>
              <a:bodyPr>
                <a:normAutofit/>
              </a:bodyPr>
              <a:lstStyle/>
              <a:p>
                <a14:m>
                  <m:oMath xmlns:m="http://schemas.openxmlformats.org/officeDocument/2006/math">
                    <m:func>
                      <m:funcPr>
                        <m:ctrlPr>
                          <a:rPr lang="zh-CN" altLang="zh-CN" sz="2800" i="1" smtClean="0">
                            <a:latin typeface="Cambria Math"/>
                          </a:rPr>
                        </m:ctrlPr>
                      </m:funcPr>
                      <m:fName>
                        <m:r>
                          <a:rPr lang="en-US" altLang="zh-CN" sz="2800" i="1">
                            <a:latin typeface="Cambria Math"/>
                          </a:rPr>
                          <m:t>𝑃𝑟</m:t>
                        </m:r>
                      </m:fName>
                      <m:e>
                        <m:d>
                          <m:dPr>
                            <m:ctrlPr>
                              <a:rPr lang="zh-CN" altLang="zh-CN" sz="2800" i="1">
                                <a:latin typeface="Cambria Math"/>
                              </a:rPr>
                            </m:ctrlPr>
                          </m:dPr>
                          <m:e>
                            <m:r>
                              <a:rPr lang="en-US" altLang="zh-CN" sz="2800" i="1">
                                <a:latin typeface="Cambria Math"/>
                              </a:rPr>
                              <m:t>𝐴</m:t>
                            </m:r>
                          </m:e>
                          <m:e>
                            <m:r>
                              <a:rPr lang="en-US" altLang="zh-CN" sz="2800" i="1">
                                <a:latin typeface="Cambria Math"/>
                              </a:rPr>
                              <m:t>𝐵</m:t>
                            </m:r>
                          </m:e>
                        </m:d>
                      </m:e>
                    </m:func>
                    <m:r>
                      <a:rPr lang="en-US" altLang="zh-CN" sz="2800" i="1">
                        <a:latin typeface="Cambria Math"/>
                      </a:rPr>
                      <m:t>=</m:t>
                    </m:r>
                    <m:func>
                      <m:funcPr>
                        <m:ctrlPr>
                          <a:rPr lang="zh-CN" altLang="zh-CN" sz="2800" i="1">
                            <a:latin typeface="Cambria Math"/>
                          </a:rPr>
                        </m:ctrlPr>
                      </m:funcPr>
                      <m:fName>
                        <m:r>
                          <a:rPr lang="en-US" altLang="zh-CN" sz="2800" i="1">
                            <a:latin typeface="Cambria Math"/>
                          </a:rPr>
                          <m:t>𝑃𝑟</m:t>
                        </m:r>
                      </m:fName>
                      <m:e>
                        <m:d>
                          <m:dPr>
                            <m:ctrlPr>
                              <a:rPr lang="zh-CN" altLang="zh-CN" sz="2800" i="1">
                                <a:latin typeface="Cambria Math"/>
                              </a:rPr>
                            </m:ctrlPr>
                          </m:dPr>
                          <m:e>
                            <m:r>
                              <a:rPr lang="en-US" altLang="zh-CN" sz="2800" i="1">
                                <a:latin typeface="Cambria Math"/>
                              </a:rPr>
                              <m:t>𝐵</m:t>
                            </m:r>
                            <m:r>
                              <a:rPr lang="en-US" altLang="zh-CN" sz="2800" i="1">
                                <a:latin typeface="Cambria Math"/>
                              </a:rPr>
                              <m:t>|</m:t>
                            </m:r>
                            <m:r>
                              <a:rPr lang="en-US" altLang="zh-CN" sz="2800" i="1">
                                <a:latin typeface="Cambria Math"/>
                              </a:rPr>
                              <m:t>𝐴</m:t>
                            </m:r>
                          </m:e>
                        </m:d>
                        <m:r>
                          <a:rPr lang="en-US" altLang="zh-CN" sz="2800" i="1">
                            <a:latin typeface="Cambria Math"/>
                          </a:rPr>
                          <m:t>∗</m:t>
                        </m:r>
                        <m:f>
                          <m:fPr>
                            <m:ctrlPr>
                              <a:rPr lang="zh-CN" altLang="zh-CN" sz="2800" i="1">
                                <a:latin typeface="Cambria Math"/>
                              </a:rPr>
                            </m:ctrlPr>
                          </m:fPr>
                          <m:num>
                            <m:func>
                              <m:funcPr>
                                <m:ctrlPr>
                                  <a:rPr lang="zh-CN" altLang="zh-CN" sz="2800" i="1">
                                    <a:latin typeface="Cambria Math"/>
                                  </a:rPr>
                                </m:ctrlPr>
                              </m:funcPr>
                              <m:fName>
                                <m:r>
                                  <a:rPr lang="en-US" altLang="zh-CN" sz="2800" i="1">
                                    <a:latin typeface="Cambria Math"/>
                                  </a:rPr>
                                  <m:t>𝑃𝑟</m:t>
                                </m:r>
                              </m:fName>
                              <m:e>
                                <m:d>
                                  <m:dPr>
                                    <m:ctrlPr>
                                      <a:rPr lang="zh-CN" altLang="zh-CN" sz="2800" i="1">
                                        <a:latin typeface="Cambria Math"/>
                                      </a:rPr>
                                    </m:ctrlPr>
                                  </m:dPr>
                                  <m:e>
                                    <m:r>
                                      <a:rPr lang="en-US" altLang="zh-CN" sz="2800" i="1">
                                        <a:latin typeface="Cambria Math"/>
                                      </a:rPr>
                                      <m:t>𝐴</m:t>
                                    </m:r>
                                  </m:e>
                                </m:d>
                              </m:e>
                            </m:func>
                          </m:num>
                          <m:den>
                            <m:r>
                              <a:rPr lang="en-US" altLang="zh-CN" sz="2800" i="1">
                                <a:latin typeface="Cambria Math"/>
                              </a:rPr>
                              <m:t>𝑃𝑟</m:t>
                            </m:r>
                            <m:r>
                              <a:rPr lang="en-US" altLang="zh-CN" sz="2800" i="1">
                                <a:latin typeface="Cambria Math"/>
                              </a:rPr>
                              <m:t>(</m:t>
                            </m:r>
                            <m:r>
                              <a:rPr lang="en-US" altLang="zh-CN" sz="2800" i="1">
                                <a:latin typeface="Cambria Math"/>
                              </a:rPr>
                              <m:t>𝐵</m:t>
                            </m:r>
                            <m:r>
                              <a:rPr lang="en-US" altLang="zh-CN" sz="2800" i="1">
                                <a:latin typeface="Cambria Math"/>
                              </a:rPr>
                              <m:t>)</m:t>
                            </m:r>
                          </m:den>
                        </m:f>
                      </m:e>
                    </m:func>
                  </m:oMath>
                </a14:m>
                <a:endParaRPr lang="en-US" altLang="zh-CN" sz="2800" i="1" dirty="0" smtClean="0"/>
              </a:p>
              <a:p>
                <a:r>
                  <a:rPr lang="en-US" altLang="zh-CN" sz="2800" i="1" dirty="0"/>
                  <a:t>A = Category</a:t>
                </a:r>
                <a:r>
                  <a:rPr lang="zh-CN" altLang="en-US" sz="2800" i="1" dirty="0"/>
                  <a:t>， </a:t>
                </a:r>
                <a:r>
                  <a:rPr lang="en-US" altLang="zh-CN" sz="2800" i="1" dirty="0"/>
                  <a:t>B = </a:t>
                </a:r>
                <a:r>
                  <a:rPr lang="en-US" altLang="zh-CN" sz="2800" i="1" dirty="0" smtClean="0"/>
                  <a:t>Document</a:t>
                </a:r>
                <a:endParaRPr lang="en-US" altLang="zh-CN" sz="2800" i="1" dirty="0"/>
              </a:p>
              <a:p>
                <a14:m>
                  <m:oMath xmlns:m="http://schemas.openxmlformats.org/officeDocument/2006/math">
                    <m:func>
                      <m:funcPr>
                        <m:ctrlPr>
                          <a:rPr lang="zh-CN" altLang="zh-CN" sz="2800" i="1">
                            <a:latin typeface="Cambria Math"/>
                          </a:rPr>
                        </m:ctrlPr>
                      </m:funcPr>
                      <m:fName>
                        <m:r>
                          <a:rPr lang="en-US" altLang="zh-CN" sz="2800" i="1">
                            <a:latin typeface="Cambria Math"/>
                          </a:rPr>
                          <m:t>𝑃𝑟</m:t>
                        </m:r>
                      </m:fName>
                      <m:e>
                        <m:d>
                          <m:dPr>
                            <m:ctrlPr>
                              <a:rPr lang="zh-CN" altLang="zh-CN" sz="2800" i="1">
                                <a:latin typeface="Cambria Math"/>
                              </a:rPr>
                            </m:ctrlPr>
                          </m:dPr>
                          <m:e>
                            <m:r>
                              <a:rPr lang="en-US" altLang="zh-CN" sz="2800" i="1">
                                <a:latin typeface="Cambria Math"/>
                              </a:rPr>
                              <m:t>𝐶𝑎𝑡</m:t>
                            </m:r>
                          </m:e>
                          <m:e>
                            <m:r>
                              <a:rPr lang="en-US" altLang="zh-CN" sz="2800" i="1">
                                <a:latin typeface="Cambria Math"/>
                              </a:rPr>
                              <m:t>𝐷𝑜𝑐</m:t>
                            </m:r>
                          </m:e>
                        </m:d>
                      </m:e>
                    </m:func>
                    <m:r>
                      <a:rPr lang="en-US" altLang="zh-CN" sz="2800" i="1">
                        <a:latin typeface="Cambria Math"/>
                      </a:rPr>
                      <m:t>=</m:t>
                    </m:r>
                    <m:func>
                      <m:funcPr>
                        <m:ctrlPr>
                          <a:rPr lang="zh-CN" altLang="zh-CN" sz="2800" i="1">
                            <a:latin typeface="Cambria Math"/>
                          </a:rPr>
                        </m:ctrlPr>
                      </m:funcPr>
                      <m:fName>
                        <m:r>
                          <a:rPr lang="en-US" altLang="zh-CN" sz="2800" i="1">
                            <a:latin typeface="Cambria Math"/>
                          </a:rPr>
                          <m:t>𝑃𝑟</m:t>
                        </m:r>
                      </m:fName>
                      <m:e>
                        <m:d>
                          <m:dPr>
                            <m:ctrlPr>
                              <a:rPr lang="zh-CN" altLang="zh-CN" sz="2800" i="1">
                                <a:latin typeface="Cambria Math"/>
                              </a:rPr>
                            </m:ctrlPr>
                          </m:dPr>
                          <m:e>
                            <m:r>
                              <a:rPr lang="en-US" altLang="zh-CN" sz="2800" i="1">
                                <a:latin typeface="Cambria Math"/>
                              </a:rPr>
                              <m:t>𝐷𝑜𝑐</m:t>
                            </m:r>
                            <m:r>
                              <a:rPr lang="en-US" altLang="zh-CN" sz="2800" i="1">
                                <a:latin typeface="Cambria Math"/>
                              </a:rPr>
                              <m:t>|</m:t>
                            </m:r>
                            <m:r>
                              <a:rPr lang="en-US" altLang="zh-CN" sz="2800" i="1">
                                <a:latin typeface="Cambria Math"/>
                              </a:rPr>
                              <m:t>𝐶𝑎𝑡</m:t>
                            </m:r>
                          </m:e>
                        </m:d>
                        <m:r>
                          <a:rPr lang="en-US" altLang="zh-CN" sz="2800" i="1">
                            <a:latin typeface="Cambria Math"/>
                          </a:rPr>
                          <m:t>∗</m:t>
                        </m:r>
                        <m:f>
                          <m:fPr>
                            <m:ctrlPr>
                              <a:rPr lang="zh-CN" altLang="zh-CN" sz="2800" i="1">
                                <a:latin typeface="Cambria Math"/>
                              </a:rPr>
                            </m:ctrlPr>
                          </m:fPr>
                          <m:num>
                            <m:func>
                              <m:funcPr>
                                <m:ctrlPr>
                                  <a:rPr lang="zh-CN" altLang="zh-CN" sz="2800" i="1">
                                    <a:latin typeface="Cambria Math"/>
                                  </a:rPr>
                                </m:ctrlPr>
                              </m:funcPr>
                              <m:fName>
                                <m:r>
                                  <a:rPr lang="en-US" altLang="zh-CN" sz="2800" i="1">
                                    <a:latin typeface="Cambria Math"/>
                                  </a:rPr>
                                  <m:t>𝑃𝑟</m:t>
                                </m:r>
                              </m:fName>
                              <m:e>
                                <m:d>
                                  <m:dPr>
                                    <m:ctrlPr>
                                      <a:rPr lang="zh-CN" altLang="zh-CN" sz="2800" i="1">
                                        <a:latin typeface="Cambria Math"/>
                                      </a:rPr>
                                    </m:ctrlPr>
                                  </m:dPr>
                                  <m:e>
                                    <m:r>
                                      <a:rPr lang="en-US" altLang="zh-CN" sz="2800" i="1">
                                        <a:latin typeface="Cambria Math"/>
                                      </a:rPr>
                                      <m:t>𝐶𝑎𝑡</m:t>
                                    </m:r>
                                  </m:e>
                                </m:d>
                              </m:e>
                            </m:func>
                          </m:num>
                          <m:den>
                            <m:r>
                              <a:rPr lang="en-US" altLang="zh-CN" sz="2800" i="1">
                                <a:latin typeface="Cambria Math"/>
                              </a:rPr>
                              <m:t>𝑃𝑟</m:t>
                            </m:r>
                            <m:r>
                              <a:rPr lang="en-US" altLang="zh-CN" sz="2800" i="1">
                                <a:latin typeface="Cambria Math"/>
                              </a:rPr>
                              <m:t>(</m:t>
                            </m:r>
                            <m:r>
                              <a:rPr lang="en-US" altLang="zh-CN" sz="2800" i="1">
                                <a:latin typeface="Cambria Math"/>
                              </a:rPr>
                              <m:t>𝐷𝑜𝑐</m:t>
                            </m:r>
                            <m:r>
                              <a:rPr lang="en-US" altLang="zh-CN" sz="2800" i="1">
                                <a:latin typeface="Cambria Math"/>
                              </a:rPr>
                              <m:t>)</m:t>
                            </m:r>
                          </m:den>
                        </m:f>
                      </m:e>
                    </m:func>
                  </m:oMath>
                </a14:m>
                <a:endParaRPr lang="en-US" altLang="zh-CN" sz="2800" i="1" dirty="0" smtClean="0"/>
              </a:p>
              <a:p>
                <a:r>
                  <a:rPr lang="en-US" altLang="zh-CN" sz="2800" i="1" dirty="0" smtClean="0"/>
                  <a:t>Feature = Word</a:t>
                </a:r>
              </a:p>
              <a:p>
                <a14:m>
                  <m:oMath xmlns:m="http://schemas.openxmlformats.org/officeDocument/2006/math">
                    <m:r>
                      <a:rPr lang="en-US" altLang="zh-CN" sz="2800" i="1">
                        <a:latin typeface="Cambria Math"/>
                        <a:ea typeface="+mj-ea"/>
                      </a:rPr>
                      <m:t>𝑃</m:t>
                    </m:r>
                    <m:r>
                      <a:rPr lang="en-US" altLang="zh-CN" sz="2800" b="0" i="1" smtClean="0">
                        <a:latin typeface="Cambria Math"/>
                        <a:ea typeface="+mj-ea"/>
                      </a:rPr>
                      <m:t>𝑟</m:t>
                    </m:r>
                    <m:d>
                      <m:dPr>
                        <m:ctrlPr>
                          <a:rPr lang="zh-CN" altLang="zh-CN" sz="2800" i="1">
                            <a:latin typeface="Cambria Math"/>
                            <a:ea typeface="+mj-ea"/>
                          </a:rPr>
                        </m:ctrlPr>
                      </m:dPr>
                      <m:e>
                        <m:r>
                          <a:rPr lang="en-US" altLang="zh-CN" sz="2800" b="0" i="1" smtClean="0">
                            <a:latin typeface="Cambria Math"/>
                            <a:ea typeface="+mj-ea"/>
                          </a:rPr>
                          <m:t>𝐷</m:t>
                        </m:r>
                        <m:r>
                          <a:rPr lang="en-US" altLang="zh-CN" sz="2800" i="1">
                            <a:latin typeface="Cambria Math"/>
                            <a:ea typeface="+mj-ea"/>
                          </a:rPr>
                          <m:t>𝑜𝑐</m:t>
                        </m:r>
                      </m:e>
                      <m:e>
                        <m:r>
                          <a:rPr lang="en-US" altLang="zh-CN" sz="2800" b="0" i="1" smtClean="0">
                            <a:latin typeface="Cambria Math"/>
                            <a:ea typeface="+mj-ea"/>
                          </a:rPr>
                          <m:t>𝐶</m:t>
                        </m:r>
                        <m:r>
                          <a:rPr lang="en-US" altLang="zh-CN" sz="2800" i="1">
                            <a:latin typeface="Cambria Math"/>
                            <a:ea typeface="+mj-ea"/>
                          </a:rPr>
                          <m:t>𝑎𝑡</m:t>
                        </m:r>
                      </m:e>
                    </m:d>
                    <m:r>
                      <a:rPr lang="en-US" altLang="zh-CN" sz="2800" i="1">
                        <a:latin typeface="Cambria Math"/>
                        <a:ea typeface="+mj-ea"/>
                      </a:rPr>
                      <m:t>=</m:t>
                    </m:r>
                    <m:nary>
                      <m:naryPr>
                        <m:chr m:val="∏"/>
                        <m:subHide m:val="on"/>
                        <m:supHide m:val="on"/>
                        <m:ctrlPr>
                          <a:rPr lang="zh-CN" altLang="zh-CN" sz="2800" i="1">
                            <a:latin typeface="Cambria Math"/>
                            <a:ea typeface="+mj-ea"/>
                          </a:rPr>
                        </m:ctrlPr>
                      </m:naryPr>
                      <m:sub/>
                      <m:sup/>
                      <m:e>
                        <m:r>
                          <a:rPr lang="en-US" altLang="zh-CN" sz="2800" b="0" i="1" smtClean="0">
                            <a:latin typeface="Cambria Math"/>
                            <a:ea typeface="+mj-ea"/>
                          </a:rPr>
                          <m:t>𝑃𝑟</m:t>
                        </m:r>
                        <m:r>
                          <m:rPr>
                            <m:sty m:val="p"/>
                          </m:rPr>
                          <a:rPr lang="en-US" altLang="zh-CN" sz="2800" i="1" baseline="-25000">
                            <a:latin typeface="Cambria Math"/>
                            <a:ea typeface="+mj-ea"/>
                          </a:rPr>
                          <m:t>weighted</m:t>
                        </m:r>
                        <m:r>
                          <a:rPr lang="en-US" altLang="zh-CN" sz="2800" i="1">
                            <a:latin typeface="Cambria Math"/>
                            <a:ea typeface="+mj-ea"/>
                          </a:rPr>
                          <m:t>(</m:t>
                        </m:r>
                        <m:r>
                          <a:rPr lang="en-US" altLang="zh-CN" sz="2800" i="1">
                            <a:latin typeface="Cambria Math"/>
                            <a:ea typeface="+mj-ea"/>
                          </a:rPr>
                          <m:t>𝑤𝑜𝑟𝑑</m:t>
                        </m:r>
                        <m:r>
                          <a:rPr lang="en-US" altLang="zh-CN" sz="2800" b="0" i="1" smtClean="0">
                            <a:latin typeface="Cambria Math"/>
                            <a:ea typeface="+mj-ea"/>
                          </a:rPr>
                          <m:t>𝑖</m:t>
                        </m:r>
                        <m:r>
                          <a:rPr lang="en-US" altLang="zh-CN" sz="2800" i="1">
                            <a:latin typeface="Cambria Math"/>
                            <a:ea typeface="+mj-ea"/>
                          </a:rPr>
                          <m:t> | </m:t>
                        </m:r>
                        <m:r>
                          <a:rPr lang="en-US" altLang="zh-CN" sz="2800" b="0" i="1" smtClean="0">
                            <a:latin typeface="Cambria Math"/>
                            <a:ea typeface="+mj-ea"/>
                          </a:rPr>
                          <m:t>𝐶</m:t>
                        </m:r>
                        <m:r>
                          <a:rPr lang="en-US" altLang="zh-CN" sz="2800" i="1">
                            <a:latin typeface="Cambria Math"/>
                            <a:ea typeface="+mj-ea"/>
                          </a:rPr>
                          <m:t>𝑎𝑡</m:t>
                        </m:r>
                        <m:r>
                          <a:rPr lang="en-US" altLang="zh-CN" sz="2800" i="1">
                            <a:latin typeface="Cambria Math"/>
                            <a:ea typeface="+mj-ea"/>
                          </a:rPr>
                          <m:t>)</m:t>
                        </m:r>
                      </m:e>
                    </m:nary>
                  </m:oMath>
                </a14:m>
                <a:endParaRPr lang="en-US" altLang="zh-CN" sz="2800" i="1" dirty="0" smtClean="0">
                  <a:latin typeface="+mj-ea"/>
                  <a:ea typeface="+mj-ea"/>
                </a:endParaRPr>
              </a:p>
              <a:p>
                <a:endParaRPr lang="en-US" altLang="zh-CN" dirty="0" smtClean="0"/>
              </a:p>
              <a:p>
                <a:endParaRPr lang="zh-CN" altLang="en-US"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457200" y="1981200"/>
                <a:ext cx="8001000" cy="4144963"/>
              </a:xfrm>
              <a:blipFill rotWithShape="1">
                <a:blip r:embed="rId3"/>
                <a:stretch>
                  <a:fillRect l="-12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795968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en-US" sz="3200" dirty="0">
                <a:latin typeface="黑体" panose="02010609060101010101" pitchFamily="49" charset="-122"/>
                <a:ea typeface="黑体" panose="02010609060101010101" pitchFamily="49" charset="-122"/>
              </a:rPr>
              <a:t>贝叶斯算法</a:t>
            </a:r>
            <a:r>
              <a:rPr lang="zh-CN" altLang="en-US" sz="3200" dirty="0" smtClean="0">
                <a:latin typeface="黑体" panose="02010609060101010101" pitchFamily="49" charset="-122"/>
                <a:ea typeface="黑体" panose="02010609060101010101" pitchFamily="49" charset="-122"/>
              </a:rPr>
              <a:t>的创新优</a:t>
            </a:r>
            <a:r>
              <a:rPr lang="zh-CN" altLang="en-US" sz="3200" dirty="0">
                <a:latin typeface="黑体" panose="02010609060101010101" pitchFamily="49" charset="-122"/>
                <a:ea typeface="黑体" panose="02010609060101010101" pitchFamily="49" charset="-122"/>
              </a:rPr>
              <a:t>化</a:t>
            </a: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457200" y="1981200"/>
                <a:ext cx="8001000" cy="4144963"/>
              </a:xfrm>
            </p:spPr>
            <p:txBody>
              <a:bodyPr>
                <a:normAutofit/>
              </a:bodyPr>
              <a:lstStyle/>
              <a:p>
                <a14:m>
                  <m:oMath xmlns:m="http://schemas.openxmlformats.org/officeDocument/2006/math">
                    <m:r>
                      <a:rPr lang="en-US" altLang="zh-CN" sz="2600" b="0" i="1" smtClean="0">
                        <a:latin typeface="Cambria Math"/>
                      </a:rPr>
                      <m:t>𝑃</m:t>
                    </m:r>
                    <m:d>
                      <m:dPr>
                        <m:ctrlPr>
                          <a:rPr lang="zh-CN" altLang="zh-CN" sz="2600" i="1">
                            <a:latin typeface="Cambria Math"/>
                          </a:rPr>
                        </m:ctrlPr>
                      </m:dPr>
                      <m:e>
                        <m:r>
                          <a:rPr lang="en-US" altLang="zh-CN" sz="2600" b="0" i="1">
                            <a:latin typeface="Cambria Math"/>
                          </a:rPr>
                          <m:t>𝑐𝑎𝑡𝑒𝑔𝑜𝑟𝑦</m:t>
                        </m:r>
                      </m:e>
                    </m:d>
                    <m:r>
                      <a:rPr lang="en-US" altLang="zh-CN" sz="2600" b="0" i="1">
                        <a:latin typeface="Cambria Math"/>
                      </a:rPr>
                      <m:t>=</m:t>
                    </m:r>
                    <m:f>
                      <m:fPr>
                        <m:ctrlPr>
                          <a:rPr lang="zh-CN" altLang="zh-CN" sz="2600" i="1">
                            <a:latin typeface="Cambria Math"/>
                          </a:rPr>
                        </m:ctrlPr>
                      </m:fPr>
                      <m:num>
                        <m:r>
                          <a:rPr lang="en-US" altLang="zh-CN" sz="2600" b="0" i="1">
                            <a:latin typeface="Cambria Math"/>
                          </a:rPr>
                          <m:t>𝑡𝑜𝑡𝑎𝑙</m:t>
                        </m:r>
                        <m:d>
                          <m:dPr>
                            <m:ctrlPr>
                              <a:rPr lang="zh-CN" altLang="zh-CN" sz="2600" i="1">
                                <a:latin typeface="Cambria Math"/>
                              </a:rPr>
                            </m:ctrlPr>
                          </m:dPr>
                          <m:e>
                            <m:r>
                              <a:rPr lang="en-US" altLang="zh-CN" sz="2600" b="0" i="1">
                                <a:latin typeface="Cambria Math"/>
                              </a:rPr>
                              <m:t>𝑑𝑜𝑐𝑢𝑚𝑒𝑛𝑡𝑠</m:t>
                            </m:r>
                            <m:r>
                              <a:rPr lang="en-US" altLang="zh-CN" sz="2600" b="0" i="1">
                                <a:latin typeface="Cambria Math"/>
                              </a:rPr>
                              <m:t> </m:t>
                            </m:r>
                            <m:r>
                              <a:rPr lang="en-US" altLang="zh-CN" sz="2600" b="0" i="1">
                                <a:latin typeface="Cambria Math"/>
                              </a:rPr>
                              <m:t>𝑖𝑛</m:t>
                            </m:r>
                            <m:r>
                              <a:rPr lang="en-US" altLang="zh-CN" sz="2600" b="0" i="1">
                                <a:latin typeface="Cambria Math"/>
                              </a:rPr>
                              <m:t> </m:t>
                            </m:r>
                            <m:r>
                              <a:rPr lang="en-US" altLang="zh-CN" sz="2600" b="0" i="1">
                                <a:latin typeface="Cambria Math"/>
                              </a:rPr>
                              <m:t>𝑐𝑎𝑡𝑒𝑔𝑜𝑟𝑦</m:t>
                            </m:r>
                          </m:e>
                        </m:d>
                      </m:num>
                      <m:den>
                        <m:nary>
                          <m:naryPr>
                            <m:chr m:val="∑"/>
                            <m:subHide m:val="on"/>
                            <m:supHide m:val="on"/>
                            <m:ctrlPr>
                              <a:rPr lang="zh-CN" altLang="zh-CN" sz="2600" i="1">
                                <a:latin typeface="Cambria Math"/>
                              </a:rPr>
                            </m:ctrlPr>
                          </m:naryPr>
                          <m:sub/>
                          <m:sup/>
                          <m:e>
                            <m:r>
                              <a:rPr lang="en-US" altLang="zh-CN" sz="2600" b="0" i="1">
                                <a:latin typeface="Cambria Math"/>
                              </a:rPr>
                              <m:t>𝑡𝑜𝑡𝑎𝑙</m:t>
                            </m:r>
                            <m:r>
                              <a:rPr lang="en-US" altLang="zh-CN" sz="2600" b="0" i="1">
                                <a:latin typeface="Cambria Math"/>
                              </a:rPr>
                              <m:t>(</m:t>
                            </m:r>
                            <m:r>
                              <a:rPr lang="en-US" altLang="zh-CN" sz="2600" b="0" i="1">
                                <a:latin typeface="Cambria Math"/>
                              </a:rPr>
                              <m:t>𝑑𝑜𝑐𝑢𝑚𝑒𝑛𝑡𝑠</m:t>
                            </m:r>
                            <m:r>
                              <a:rPr lang="en-US" altLang="zh-CN" sz="2600" b="0" i="1">
                                <a:latin typeface="Cambria Math"/>
                              </a:rPr>
                              <m:t>)</m:t>
                            </m:r>
                          </m:e>
                        </m:nary>
                      </m:den>
                    </m:f>
                  </m:oMath>
                </a14:m>
                <a:endParaRPr lang="en-US" altLang="zh-CN" sz="2600" i="1" dirty="0" smtClean="0"/>
              </a:p>
              <a:p>
                <a14:m>
                  <m:oMath xmlns:m="http://schemas.openxmlformats.org/officeDocument/2006/math">
                    <m:r>
                      <a:rPr lang="en-US" altLang="zh-CN" sz="2600" b="0" i="1">
                        <a:latin typeface="Cambria Math"/>
                      </a:rPr>
                      <m:t>𝑃</m:t>
                    </m:r>
                    <m:d>
                      <m:dPr>
                        <m:ctrlPr>
                          <a:rPr lang="zh-CN" altLang="zh-CN" sz="2600" i="1">
                            <a:latin typeface="Cambria Math"/>
                          </a:rPr>
                        </m:ctrlPr>
                      </m:dPr>
                      <m:e>
                        <m:r>
                          <a:rPr lang="en-US" altLang="zh-CN" sz="2600" b="0" i="1">
                            <a:latin typeface="Cambria Math"/>
                          </a:rPr>
                          <m:t>𝑐𝑎𝑡𝑒𝑔𝑜𝑟𝑦</m:t>
                        </m:r>
                      </m:e>
                    </m:d>
                    <m:r>
                      <a:rPr lang="en-US" altLang="zh-CN" sz="2600" b="0" i="1">
                        <a:latin typeface="Cambria Math"/>
                      </a:rPr>
                      <m:t>=</m:t>
                    </m:r>
                    <m:f>
                      <m:fPr>
                        <m:ctrlPr>
                          <a:rPr lang="zh-CN" altLang="zh-CN" sz="2600" i="1">
                            <a:latin typeface="Cambria Math"/>
                          </a:rPr>
                        </m:ctrlPr>
                      </m:fPr>
                      <m:num>
                        <m:r>
                          <a:rPr lang="en-US" altLang="zh-CN" sz="2600" b="0" i="1">
                            <a:latin typeface="Cambria Math"/>
                          </a:rPr>
                          <m:t>𝑡𝑜𝑡𝑎𝑙</m:t>
                        </m:r>
                        <m:d>
                          <m:dPr>
                            <m:ctrlPr>
                              <a:rPr lang="zh-CN" altLang="zh-CN" sz="2600" i="1">
                                <a:latin typeface="Cambria Math"/>
                              </a:rPr>
                            </m:ctrlPr>
                          </m:dPr>
                          <m:e>
                            <m:r>
                              <a:rPr lang="en-US" altLang="zh-CN" sz="2600" b="0" i="1" smtClean="0">
                                <a:solidFill>
                                  <a:srgbClr val="FF0000"/>
                                </a:solidFill>
                                <a:latin typeface="Cambria Math"/>
                              </a:rPr>
                              <m:t>𝑤𝑜𝑟𝑑𝑠</m:t>
                            </m:r>
                            <m:r>
                              <a:rPr lang="en-US" altLang="zh-CN" sz="2600" b="0" i="1">
                                <a:solidFill>
                                  <a:srgbClr val="FF0000"/>
                                </a:solidFill>
                                <a:latin typeface="Cambria Math"/>
                              </a:rPr>
                              <m:t> </m:t>
                            </m:r>
                            <m:r>
                              <a:rPr lang="en-US" altLang="zh-CN" sz="2600" b="0" i="1">
                                <a:solidFill>
                                  <a:srgbClr val="FF0000"/>
                                </a:solidFill>
                                <a:latin typeface="Cambria Math"/>
                              </a:rPr>
                              <m:t>𝑖𝑛</m:t>
                            </m:r>
                            <m:r>
                              <a:rPr lang="en-US" altLang="zh-CN" sz="2600" b="0" i="1">
                                <a:solidFill>
                                  <a:srgbClr val="FF0000"/>
                                </a:solidFill>
                                <a:latin typeface="Cambria Math"/>
                              </a:rPr>
                              <m:t> </m:t>
                            </m:r>
                            <m:r>
                              <a:rPr lang="en-US" altLang="zh-CN" sz="2600" b="0" i="1">
                                <a:solidFill>
                                  <a:srgbClr val="FF0000"/>
                                </a:solidFill>
                                <a:latin typeface="Cambria Math"/>
                              </a:rPr>
                              <m:t>𝑐𝑎𝑡𝑒𝑔𝑜𝑟𝑦</m:t>
                            </m:r>
                          </m:e>
                        </m:d>
                      </m:num>
                      <m:den>
                        <m:nary>
                          <m:naryPr>
                            <m:chr m:val="∑"/>
                            <m:subHide m:val="on"/>
                            <m:supHide m:val="on"/>
                            <m:ctrlPr>
                              <a:rPr lang="zh-CN" altLang="zh-CN" sz="2600" i="1">
                                <a:latin typeface="Cambria Math"/>
                              </a:rPr>
                            </m:ctrlPr>
                          </m:naryPr>
                          <m:sub/>
                          <m:sup/>
                          <m:e>
                            <m:r>
                              <a:rPr lang="en-US" altLang="zh-CN" sz="2600" b="0" i="1">
                                <a:latin typeface="Cambria Math"/>
                              </a:rPr>
                              <m:t>𝑡𝑜𝑡𝑎𝑙</m:t>
                            </m:r>
                            <m:r>
                              <a:rPr lang="en-US" altLang="zh-CN" sz="2600" b="0" i="1">
                                <a:latin typeface="Cambria Math"/>
                              </a:rPr>
                              <m:t>(</m:t>
                            </m:r>
                            <m:r>
                              <a:rPr lang="en-US" altLang="zh-CN" sz="2600" b="0" i="1" smtClean="0">
                                <a:solidFill>
                                  <a:srgbClr val="FF0000"/>
                                </a:solidFill>
                                <a:latin typeface="Cambria Math"/>
                              </a:rPr>
                              <m:t>𝑤𝑜𝑟𝑑𝑠</m:t>
                            </m:r>
                            <m:r>
                              <a:rPr lang="en-US" altLang="zh-CN" sz="2600" b="0" i="1">
                                <a:latin typeface="Cambria Math"/>
                              </a:rPr>
                              <m:t>)</m:t>
                            </m:r>
                          </m:e>
                        </m:nary>
                      </m:den>
                    </m:f>
                  </m:oMath>
                </a14:m>
                <a:endParaRPr lang="en-US" altLang="zh-CN" sz="2600" i="1" dirty="0" smtClean="0"/>
              </a:p>
              <a:p>
                <a:endParaRPr lang="en-US" altLang="zh-CN" sz="2600" i="1" dirty="0" smtClean="0"/>
              </a:p>
              <a:p>
                <a14:m>
                  <m:oMath xmlns:m="http://schemas.openxmlformats.org/officeDocument/2006/math">
                    <m:r>
                      <a:rPr lang="en-US" altLang="zh-CN" sz="2600" b="0" i="1">
                        <a:latin typeface="Cambria Math"/>
                      </a:rPr>
                      <m:t>𝑃</m:t>
                    </m:r>
                    <m:d>
                      <m:dPr>
                        <m:ctrlPr>
                          <a:rPr lang="zh-CN" altLang="zh-CN" sz="2600" i="1">
                            <a:latin typeface="Cambria Math"/>
                          </a:rPr>
                        </m:ctrlPr>
                      </m:dPr>
                      <m:e>
                        <m:r>
                          <a:rPr lang="en-US" altLang="zh-CN" sz="2600" b="0" i="1" smtClean="0">
                            <a:latin typeface="Cambria Math"/>
                          </a:rPr>
                          <m:t>𝑤𝑜𝑟𝑑</m:t>
                        </m:r>
                        <m:r>
                          <a:rPr lang="en-US" altLang="zh-CN" sz="2600" b="0" i="1">
                            <a:latin typeface="Cambria Math"/>
                          </a:rPr>
                          <m:t>|</m:t>
                        </m:r>
                        <m:r>
                          <a:rPr lang="en-US" altLang="zh-CN" sz="2600" b="0" i="1">
                            <a:latin typeface="Cambria Math"/>
                          </a:rPr>
                          <m:t>𝑐𝑎𝑡𝑒𝑔𝑜𝑟𝑦</m:t>
                        </m:r>
                      </m:e>
                    </m:d>
                    <m:r>
                      <a:rPr lang="en-US" altLang="zh-CN" sz="2600" b="0" i="1">
                        <a:latin typeface="Cambria Math"/>
                      </a:rPr>
                      <m:t>=</m:t>
                    </m:r>
                    <m:f>
                      <m:fPr>
                        <m:ctrlPr>
                          <a:rPr lang="en-US" altLang="zh-CN" sz="2600" i="1">
                            <a:latin typeface="Cambria Math"/>
                          </a:rPr>
                        </m:ctrlPr>
                      </m:fPr>
                      <m:num>
                        <m:r>
                          <a:rPr lang="en-US" altLang="zh-CN" sz="2600" b="0" i="1" smtClean="0">
                            <a:latin typeface="Cambria Math"/>
                          </a:rPr>
                          <m:t>𝑡𝑜𝑡𝑎𝑙</m:t>
                        </m:r>
                        <m:r>
                          <a:rPr lang="en-US" altLang="zh-CN" sz="2600" b="0" i="1">
                            <a:latin typeface="Cambria Math"/>
                          </a:rPr>
                          <m:t>(</m:t>
                        </m:r>
                        <m:r>
                          <a:rPr lang="en-US" altLang="zh-CN" sz="2600" b="0" i="1" smtClean="0">
                            <a:latin typeface="Cambria Math"/>
                          </a:rPr>
                          <m:t>𝑤𝑜𝑟𝑑𝑠</m:t>
                        </m:r>
                        <m:r>
                          <a:rPr lang="en-US" altLang="zh-CN" sz="2600" b="0" i="1">
                            <a:latin typeface="Cambria Math"/>
                          </a:rPr>
                          <m:t> </m:t>
                        </m:r>
                        <m:r>
                          <a:rPr lang="en-US" altLang="zh-CN" sz="2600" b="0" i="1">
                            <a:latin typeface="Cambria Math"/>
                          </a:rPr>
                          <m:t>𝑖𝑛</m:t>
                        </m:r>
                        <m:r>
                          <a:rPr lang="en-US" altLang="zh-CN" sz="2600" b="0" i="1">
                            <a:latin typeface="Cambria Math"/>
                          </a:rPr>
                          <m:t> </m:t>
                        </m:r>
                        <m:r>
                          <a:rPr lang="en-US" altLang="zh-CN" sz="2600" b="0" i="1">
                            <a:latin typeface="Cambria Math"/>
                          </a:rPr>
                          <m:t>𝑑𝑜𝑐𝑢𝑚𝑒𝑛𝑡𝑠</m:t>
                        </m:r>
                        <m:r>
                          <a:rPr lang="en-US" altLang="zh-CN" sz="2600" b="0" i="1">
                            <a:latin typeface="Cambria Math"/>
                          </a:rPr>
                          <m:t> </m:t>
                        </m:r>
                        <m:r>
                          <a:rPr lang="en-US" altLang="zh-CN" sz="2600" b="0" i="1">
                            <a:latin typeface="Cambria Math"/>
                          </a:rPr>
                          <m:t>𝑜𝑓</m:t>
                        </m:r>
                        <m:r>
                          <a:rPr lang="en-US" altLang="zh-CN" sz="2600" b="0" i="1">
                            <a:latin typeface="Cambria Math"/>
                          </a:rPr>
                          <m:t> </m:t>
                        </m:r>
                        <m:r>
                          <a:rPr lang="en-US" altLang="zh-CN" sz="2600" b="0" i="1">
                            <a:latin typeface="Cambria Math"/>
                          </a:rPr>
                          <m:t>𝑐𝑎𝑡</m:t>
                        </m:r>
                        <m:r>
                          <a:rPr lang="en-US" altLang="zh-CN" sz="2600" b="0" i="1">
                            <a:latin typeface="Cambria Math"/>
                          </a:rPr>
                          <m:t>)</m:t>
                        </m:r>
                      </m:num>
                      <m:den>
                        <m:r>
                          <a:rPr lang="en-US" altLang="zh-CN" sz="2600" b="0" i="1">
                            <a:latin typeface="Cambria Math"/>
                          </a:rPr>
                          <m:t>𝑡</m:t>
                        </m:r>
                        <m:r>
                          <a:rPr lang="en-US" altLang="zh-CN" sz="2600" b="0" i="1" smtClean="0">
                            <a:latin typeface="Cambria Math"/>
                          </a:rPr>
                          <m:t>𝑜𝑡𝑎𝑙</m:t>
                        </m:r>
                        <m:r>
                          <a:rPr lang="en-US" altLang="zh-CN" sz="2600" b="0" i="1">
                            <a:latin typeface="Cambria Math"/>
                          </a:rPr>
                          <m:t>(</m:t>
                        </m:r>
                        <m:r>
                          <a:rPr lang="en-US" altLang="zh-CN" sz="2600" b="0" i="1">
                            <a:latin typeface="Cambria Math"/>
                          </a:rPr>
                          <m:t>𝑎𝑙𝑙</m:t>
                        </m:r>
                        <m:r>
                          <a:rPr lang="en-US" altLang="zh-CN" sz="2600" b="0" i="1">
                            <a:latin typeface="Cambria Math"/>
                          </a:rPr>
                          <m:t> </m:t>
                        </m:r>
                        <m:r>
                          <a:rPr lang="en-US" altLang="zh-CN" sz="2600" b="0" i="1">
                            <a:latin typeface="Cambria Math"/>
                          </a:rPr>
                          <m:t>𝑑𝑜𝑐𝑢𝑚𝑒𝑛𝑡𝑠</m:t>
                        </m:r>
                        <m:r>
                          <a:rPr lang="en-US" altLang="zh-CN" sz="2600" b="0" i="1">
                            <a:latin typeface="Cambria Math"/>
                          </a:rPr>
                          <m:t> </m:t>
                        </m:r>
                        <m:r>
                          <a:rPr lang="en-US" altLang="zh-CN" sz="2600" b="0" i="1">
                            <a:latin typeface="Cambria Math"/>
                          </a:rPr>
                          <m:t>𝑜𝑓</m:t>
                        </m:r>
                        <m:r>
                          <a:rPr lang="en-US" altLang="zh-CN" sz="2600" b="0" i="1">
                            <a:latin typeface="Cambria Math"/>
                          </a:rPr>
                          <m:t> </m:t>
                        </m:r>
                        <m:r>
                          <a:rPr lang="en-US" altLang="zh-CN" sz="2600" b="0" i="1">
                            <a:latin typeface="Cambria Math"/>
                          </a:rPr>
                          <m:t>𝑐𝑎𝑡</m:t>
                        </m:r>
                        <m:r>
                          <a:rPr lang="en-US" altLang="zh-CN" sz="2600" b="0" i="1">
                            <a:latin typeface="Cambria Math"/>
                          </a:rPr>
                          <m:t>)</m:t>
                        </m:r>
                      </m:den>
                    </m:f>
                  </m:oMath>
                </a14:m>
                <a:endParaRPr lang="en-US" altLang="zh-CN" sz="2600" i="1" dirty="0" smtClean="0"/>
              </a:p>
              <a:p>
                <a14:m>
                  <m:oMath xmlns:m="http://schemas.openxmlformats.org/officeDocument/2006/math">
                    <m:r>
                      <a:rPr lang="en-US" altLang="zh-CN" sz="2600" b="0" i="1">
                        <a:latin typeface="Cambria Math"/>
                      </a:rPr>
                      <m:t>𝑃</m:t>
                    </m:r>
                    <m:d>
                      <m:dPr>
                        <m:ctrlPr>
                          <a:rPr lang="zh-CN" altLang="zh-CN" sz="2600" i="1">
                            <a:latin typeface="Cambria Math"/>
                          </a:rPr>
                        </m:ctrlPr>
                      </m:dPr>
                      <m:e>
                        <m:r>
                          <a:rPr lang="en-US" altLang="zh-CN" sz="2600" b="0" i="1">
                            <a:latin typeface="Cambria Math"/>
                          </a:rPr>
                          <m:t>𝑤</m:t>
                        </m:r>
                        <m:r>
                          <a:rPr lang="en-US" altLang="zh-CN" sz="2600" b="0" i="1" smtClean="0">
                            <a:latin typeface="Cambria Math"/>
                          </a:rPr>
                          <m:t>𝑜𝑟𝑑</m:t>
                        </m:r>
                        <m:r>
                          <a:rPr lang="en-US" altLang="zh-CN" sz="2600" b="0" i="1">
                            <a:latin typeface="Cambria Math"/>
                          </a:rPr>
                          <m:t>|</m:t>
                        </m:r>
                        <m:r>
                          <a:rPr lang="en-US" altLang="zh-CN" sz="2600" b="0" i="1">
                            <a:latin typeface="Cambria Math"/>
                          </a:rPr>
                          <m:t>𝑐𝑎𝑡𝑒𝑔𝑜𝑟𝑦</m:t>
                        </m:r>
                      </m:e>
                    </m:d>
                    <m:r>
                      <a:rPr lang="en-US" altLang="zh-CN" sz="2600" b="0" i="1">
                        <a:latin typeface="Cambria Math"/>
                      </a:rPr>
                      <m:t>=</m:t>
                    </m:r>
                    <m:f>
                      <m:fPr>
                        <m:ctrlPr>
                          <a:rPr lang="zh-CN" altLang="zh-CN" sz="2600" i="1">
                            <a:latin typeface="Cambria Math"/>
                          </a:rPr>
                        </m:ctrlPr>
                      </m:fPr>
                      <m:num>
                        <m:r>
                          <a:rPr lang="en-US" altLang="zh-CN" sz="2600" b="0" i="1">
                            <a:latin typeface="Cambria Math"/>
                          </a:rPr>
                          <m:t>𝑡𝑜𝑡𝑎𝑙</m:t>
                        </m:r>
                        <m:d>
                          <m:dPr>
                            <m:ctrlPr>
                              <a:rPr lang="zh-CN" altLang="zh-CN" sz="2600" i="1">
                                <a:latin typeface="Cambria Math"/>
                              </a:rPr>
                            </m:ctrlPr>
                          </m:dPr>
                          <m:e>
                            <m:r>
                              <a:rPr lang="en-US" altLang="zh-CN" sz="2600" b="0" i="1" smtClean="0">
                                <a:solidFill>
                                  <a:srgbClr val="FF0000"/>
                                </a:solidFill>
                                <a:latin typeface="Cambria Math"/>
                              </a:rPr>
                              <m:t>𝑤𝑜𝑟𝑑𝑠</m:t>
                            </m:r>
                            <m:r>
                              <a:rPr lang="en-US" altLang="zh-CN" sz="2600" b="0" i="1">
                                <a:solidFill>
                                  <a:srgbClr val="FF0000"/>
                                </a:solidFill>
                                <a:latin typeface="Cambria Math"/>
                              </a:rPr>
                              <m:t> </m:t>
                            </m:r>
                            <m:r>
                              <a:rPr lang="en-US" altLang="zh-CN" sz="2600" b="0" i="1">
                                <a:solidFill>
                                  <a:srgbClr val="FF0000"/>
                                </a:solidFill>
                                <a:latin typeface="Cambria Math"/>
                              </a:rPr>
                              <m:t>𝑖𝑛</m:t>
                            </m:r>
                            <m:r>
                              <a:rPr lang="en-US" altLang="zh-CN" sz="2600" b="0" i="1">
                                <a:solidFill>
                                  <a:srgbClr val="FF0000"/>
                                </a:solidFill>
                                <a:latin typeface="Cambria Math"/>
                              </a:rPr>
                              <m:t> </m:t>
                            </m:r>
                            <m:r>
                              <a:rPr lang="en-US" altLang="zh-CN" sz="2600" b="0" i="1">
                                <a:solidFill>
                                  <a:srgbClr val="FF0000"/>
                                </a:solidFill>
                                <a:latin typeface="Cambria Math"/>
                              </a:rPr>
                              <m:t>𝑡h𝑖𝑠</m:t>
                            </m:r>
                            <m:r>
                              <a:rPr lang="en-US" altLang="zh-CN" sz="2600" b="0" i="1">
                                <a:solidFill>
                                  <a:srgbClr val="FF0000"/>
                                </a:solidFill>
                                <a:latin typeface="Cambria Math"/>
                              </a:rPr>
                              <m:t> </m:t>
                            </m:r>
                            <m:r>
                              <a:rPr lang="en-US" altLang="zh-CN" sz="2600" b="0" i="1">
                                <a:solidFill>
                                  <a:srgbClr val="FF0000"/>
                                </a:solidFill>
                                <a:latin typeface="Cambria Math"/>
                              </a:rPr>
                              <m:t>𝑐𝑎𝑡𝑒𝑔𝑜𝑟𝑦</m:t>
                            </m:r>
                          </m:e>
                        </m:d>
                      </m:num>
                      <m:den>
                        <m:r>
                          <a:rPr lang="en-US" altLang="zh-CN" sz="2600" b="0" i="1">
                            <a:latin typeface="Cambria Math"/>
                          </a:rPr>
                          <m:t>𝑡𝑜𝑡𝑎𝑙</m:t>
                        </m:r>
                        <m:r>
                          <a:rPr lang="en-US" altLang="zh-CN" sz="2600" b="0" i="1">
                            <a:latin typeface="Cambria Math"/>
                          </a:rPr>
                          <m:t>(</m:t>
                        </m:r>
                        <m:r>
                          <a:rPr lang="en-US" altLang="zh-CN" sz="2600" b="0" i="1" smtClean="0">
                            <a:solidFill>
                              <a:srgbClr val="FF0000"/>
                            </a:solidFill>
                            <a:latin typeface="Cambria Math"/>
                          </a:rPr>
                          <m:t>𝑤𝑜𝑟𝑑𝑠</m:t>
                        </m:r>
                        <m:r>
                          <a:rPr lang="en-US" altLang="zh-CN" sz="2600" b="0" i="1">
                            <a:solidFill>
                              <a:srgbClr val="FF0000"/>
                            </a:solidFill>
                            <a:latin typeface="Cambria Math"/>
                          </a:rPr>
                          <m:t> </m:t>
                        </m:r>
                        <m:r>
                          <a:rPr lang="en-US" altLang="zh-CN" sz="2600" b="0" i="1">
                            <a:solidFill>
                              <a:srgbClr val="FF0000"/>
                            </a:solidFill>
                            <a:latin typeface="Cambria Math"/>
                          </a:rPr>
                          <m:t>𝑖𝑛</m:t>
                        </m:r>
                        <m:r>
                          <a:rPr lang="en-US" altLang="zh-CN" sz="2600" b="0" i="1">
                            <a:solidFill>
                              <a:srgbClr val="FF0000"/>
                            </a:solidFill>
                            <a:latin typeface="Cambria Math"/>
                          </a:rPr>
                          <m:t> </m:t>
                        </m:r>
                        <m:r>
                          <a:rPr lang="en-US" altLang="zh-CN" sz="2600" b="0" i="1">
                            <a:solidFill>
                              <a:srgbClr val="FF0000"/>
                            </a:solidFill>
                            <a:latin typeface="Cambria Math"/>
                          </a:rPr>
                          <m:t>𝑎𝑙𝑙</m:t>
                        </m:r>
                        <m:r>
                          <a:rPr lang="en-US" altLang="zh-CN" sz="2600" b="0" i="1">
                            <a:solidFill>
                              <a:srgbClr val="FF0000"/>
                            </a:solidFill>
                            <a:latin typeface="Cambria Math"/>
                          </a:rPr>
                          <m:t> </m:t>
                        </m:r>
                        <m:r>
                          <a:rPr lang="en-US" altLang="zh-CN" sz="2600" b="0" i="1">
                            <a:solidFill>
                              <a:srgbClr val="FF0000"/>
                            </a:solidFill>
                            <a:latin typeface="Cambria Math"/>
                          </a:rPr>
                          <m:t>𝑐𝑎𝑡𝑒𝑔𝑜𝑟𝑦</m:t>
                        </m:r>
                        <m:r>
                          <a:rPr lang="en-US" altLang="zh-CN" sz="2600" b="0" i="1">
                            <a:latin typeface="Cambria Math"/>
                          </a:rPr>
                          <m:t>)</m:t>
                        </m:r>
                      </m:den>
                    </m:f>
                  </m:oMath>
                </a14:m>
                <a:r>
                  <a:rPr lang="en-US" altLang="zh-CN" sz="2600" i="1" dirty="0"/>
                  <a:t> </a:t>
                </a:r>
                <a:endParaRPr lang="en-US" altLang="zh-CN" sz="2600" i="1" dirty="0" smtClean="0"/>
              </a:p>
              <a:p>
                <a:endParaRPr lang="zh-CN" altLang="en-US" i="1"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457200" y="1981200"/>
                <a:ext cx="8001000" cy="4144963"/>
              </a:xfrm>
              <a:blipFill rotWithShape="1">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15964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1981200" cy="914400"/>
          </a:xfrm>
        </p:spPr>
        <p:txBody>
          <a:bodyPr>
            <a:normAutofit/>
          </a:bodyPr>
          <a:lstStyle/>
          <a:p>
            <a:pPr algn="l"/>
            <a:r>
              <a:rPr lang="zh-CN" altLang="en-US" sz="3200" dirty="0" smtClean="0">
                <a:latin typeface="黑体" panose="02010609060101010101" pitchFamily="49" charset="-122"/>
                <a:ea typeface="黑体" panose="02010609060101010101" pitchFamily="49" charset="-122"/>
              </a:rPr>
              <a:t>测试情况</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Content Placeholder 2"/>
              <p:cNvSpPr txBox="1">
                <a:spLocks/>
              </p:cNvSpPr>
              <p:nvPr/>
            </p:nvSpPr>
            <p:spPr>
              <a:xfrm>
                <a:off x="152400" y="1981200"/>
                <a:ext cx="8991600" cy="3581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1000" dirty="0" smtClean="0"/>
                  <a:t>FEATURES	ALL	SPAM	GOOD	</a:t>
                </a:r>
                <a14:m>
                  <m:oMath xmlns:m="http://schemas.openxmlformats.org/officeDocument/2006/math">
                    <m:r>
                      <m:rPr>
                        <m:sty m:val="p"/>
                      </m:rPr>
                      <a:rPr lang="en-US" altLang="zh-CN" sz="1000" smtClean="0">
                        <a:latin typeface="Cambria Math"/>
                      </a:rPr>
                      <m:t>b</m:t>
                    </m:r>
                    <m:r>
                      <a:rPr lang="en-US" altLang="zh-CN" sz="1000" i="1">
                        <a:latin typeface="Cambria Math"/>
                      </a:rPr>
                      <m:t>(</m:t>
                    </m:r>
                    <m:r>
                      <a:rPr lang="en-US" altLang="zh-CN" sz="1000" i="1">
                        <a:latin typeface="Cambria Math"/>
                      </a:rPr>
                      <m:t>𝑆𝑝𝑎𝑚</m:t>
                    </m:r>
                    <m:r>
                      <a:rPr lang="en-US" altLang="zh-CN" sz="1000" i="1">
                        <a:latin typeface="Cambria Math"/>
                      </a:rPr>
                      <m:t>)</m:t>
                    </m:r>
                  </m:oMath>
                </a14:m>
                <a:r>
                  <a:rPr lang="en-US" altLang="zh-CN" sz="1000" dirty="0"/>
                  <a:t>	</a:t>
                </a:r>
                <a14:m>
                  <m:oMath xmlns:m="http://schemas.openxmlformats.org/officeDocument/2006/math">
                    <m:r>
                      <m:rPr>
                        <m:sty m:val="p"/>
                      </m:rPr>
                      <a:rPr lang="en-US" altLang="zh-CN" sz="1000" smtClean="0">
                        <a:latin typeface="Cambria Math"/>
                      </a:rPr>
                      <m:t>b</m:t>
                    </m:r>
                    <m:r>
                      <a:rPr lang="en-US" altLang="zh-CN" sz="1000" i="1">
                        <a:latin typeface="Cambria Math"/>
                      </a:rPr>
                      <m:t>(</m:t>
                    </m:r>
                    <m:r>
                      <a:rPr lang="en-US" altLang="zh-CN" sz="1000" i="1">
                        <a:latin typeface="Cambria Math"/>
                      </a:rPr>
                      <m:t>𝐺𝑜𝑜𝑑</m:t>
                    </m:r>
                    <m:r>
                      <a:rPr lang="en-US" altLang="zh-CN" sz="1000" i="1">
                        <a:latin typeface="Cambria Math"/>
                      </a:rPr>
                      <m:t>)</m:t>
                    </m:r>
                  </m:oMath>
                </a14:m>
                <a:r>
                  <a:rPr lang="en-US" altLang="zh-CN" sz="1000" dirty="0"/>
                  <a:t>	</a:t>
                </a:r>
                <a14:m>
                  <m:oMath xmlns:m="http://schemas.openxmlformats.org/officeDocument/2006/math">
                    <m:r>
                      <m:rPr>
                        <m:sty m:val="p"/>
                      </m:rPr>
                      <a:rPr lang="en-US" altLang="zh-CN" sz="1000" smtClean="0">
                        <a:latin typeface="Cambria Math"/>
                      </a:rPr>
                      <m:t>f</m:t>
                    </m:r>
                    <m:r>
                      <a:rPr lang="en-US" altLang="zh-CN" sz="1000" i="1">
                        <a:latin typeface="Cambria Math"/>
                      </a:rPr>
                      <m:t>(</m:t>
                    </m:r>
                    <m:r>
                      <a:rPr lang="en-US" altLang="zh-CN" sz="1000" i="1">
                        <a:latin typeface="Cambria Math"/>
                      </a:rPr>
                      <m:t>𝑆𝑝𝑎𝑚</m:t>
                    </m:r>
                    <m:r>
                      <a:rPr lang="en-US" altLang="zh-CN" sz="1000" i="1">
                        <a:latin typeface="Cambria Math"/>
                      </a:rPr>
                      <m:t>)</m:t>
                    </m:r>
                  </m:oMath>
                </a14:m>
                <a:r>
                  <a:rPr lang="en-US" altLang="zh-CN" sz="1000" dirty="0" smtClean="0"/>
                  <a:t>	</a:t>
                </a:r>
                <a14:m>
                  <m:oMath xmlns:m="http://schemas.openxmlformats.org/officeDocument/2006/math">
                    <m:r>
                      <m:rPr>
                        <m:sty m:val="p"/>
                      </m:rPr>
                      <a:rPr lang="en-US" altLang="zh-CN" sz="1000" dirty="0" smtClean="0">
                        <a:latin typeface="Cambria Math"/>
                      </a:rPr>
                      <m:t>f</m:t>
                    </m:r>
                    <m:r>
                      <a:rPr lang="en-US" altLang="zh-CN" sz="1000" i="1">
                        <a:latin typeface="Cambria Math"/>
                      </a:rPr>
                      <m:t>(</m:t>
                    </m:r>
                    <m:r>
                      <a:rPr lang="en-US" altLang="zh-CN" sz="1000" i="1">
                        <a:latin typeface="Cambria Math"/>
                      </a:rPr>
                      <m:t>𝐺𝑜𝑜𝑑</m:t>
                    </m:r>
                    <m:r>
                      <a:rPr lang="en-US" altLang="zh-CN" sz="1000" i="1">
                        <a:latin typeface="Cambria Math"/>
                      </a:rPr>
                      <m:t>)</m:t>
                    </m:r>
                  </m:oMath>
                </a14:m>
                <a:r>
                  <a:rPr lang="en-US" altLang="zh-CN" sz="1000" dirty="0" smtClean="0"/>
                  <a:t>	</a:t>
                </a:r>
                <a14:m>
                  <m:oMath xmlns:m="http://schemas.openxmlformats.org/officeDocument/2006/math">
                    <m:r>
                      <m:rPr>
                        <m:sty m:val="p"/>
                      </m:rPr>
                      <a:rPr lang="en-US" altLang="zh-CN" sz="1000" b="0" i="0" smtClean="0">
                        <a:latin typeface="Cambria Math"/>
                      </a:rPr>
                      <m:t>r</m:t>
                    </m:r>
                    <m:r>
                      <a:rPr lang="en-US" altLang="zh-CN" sz="1000" i="1">
                        <a:latin typeface="Cambria Math"/>
                      </a:rPr>
                      <m:t>(</m:t>
                    </m:r>
                    <m:r>
                      <a:rPr lang="en-US" altLang="zh-CN" sz="1000" i="1">
                        <a:latin typeface="Cambria Math"/>
                      </a:rPr>
                      <m:t>𝑆𝑝𝑎𝑚</m:t>
                    </m:r>
                    <m:r>
                      <a:rPr lang="en-US" altLang="zh-CN" sz="1000" i="1">
                        <a:latin typeface="Cambria Math"/>
                      </a:rPr>
                      <m:t>)</m:t>
                    </m:r>
                  </m:oMath>
                </a14:m>
                <a:r>
                  <a:rPr lang="en-US" altLang="zh-CN" sz="1000" dirty="0" smtClean="0"/>
                  <a:t>	</a:t>
                </a:r>
                <a14:m>
                  <m:oMath xmlns:m="http://schemas.openxmlformats.org/officeDocument/2006/math">
                    <m:r>
                      <m:rPr>
                        <m:sty m:val="p"/>
                      </m:rPr>
                      <a:rPr lang="en-US" altLang="zh-CN" sz="1000" b="0" i="0" smtClean="0">
                        <a:latin typeface="Cambria Math"/>
                      </a:rPr>
                      <m:t>r</m:t>
                    </m:r>
                    <m:r>
                      <a:rPr lang="en-US" altLang="zh-CN" sz="1000" i="1">
                        <a:latin typeface="Cambria Math"/>
                      </a:rPr>
                      <m:t>(</m:t>
                    </m:r>
                    <m:r>
                      <a:rPr lang="en-US" altLang="zh-CN" sz="1000" i="1" smtClean="0">
                        <a:latin typeface="Cambria Math"/>
                      </a:rPr>
                      <m:t>𝐺𝑜𝑜𝑑</m:t>
                    </m:r>
                    <m:r>
                      <a:rPr lang="en-US" altLang="zh-CN" sz="1000" i="1">
                        <a:latin typeface="Cambria Math"/>
                      </a:rPr>
                      <m:t>)</m:t>
                    </m:r>
                  </m:oMath>
                </a14:m>
                <a:endParaRPr lang="en-US" altLang="zh-CN" sz="1000" dirty="0"/>
              </a:p>
              <a:p>
                <a:pPr marL="0" indent="0">
                  <a:buNone/>
                </a:pPr>
                <a:r>
                  <a:rPr lang="zh-CN" altLang="zh-CN" sz="1000" dirty="0"/>
                  <a:t>秘笈</a:t>
                </a:r>
                <a:r>
                  <a:rPr lang="en-US" altLang="zh-CN" sz="1000" dirty="0"/>
                  <a:t>	1	1	0	50.00%	25.00%	75.00%	25.00%	75.00%	25.00%</a:t>
                </a:r>
                <a:endParaRPr lang="zh-CN" altLang="zh-CN" sz="1000" dirty="0"/>
              </a:p>
              <a:p>
                <a:pPr marL="0" indent="0">
                  <a:buNone/>
                </a:pPr>
                <a:r>
                  <a:rPr lang="zh-CN" altLang="zh-CN" sz="1000" dirty="0"/>
                  <a:t>女装</a:t>
                </a:r>
                <a:r>
                  <a:rPr lang="en-US" altLang="zh-CN" sz="1000" dirty="0"/>
                  <a:t>	1	1	0	50.00%	25.00%	75.00%	25.00%	75.00%	25.00%</a:t>
                </a:r>
                <a:endParaRPr lang="zh-CN" altLang="zh-CN" sz="1000" dirty="0"/>
              </a:p>
              <a:p>
                <a:pPr marL="0" indent="0">
                  <a:buNone/>
                </a:pPr>
                <a:r>
                  <a:rPr lang="zh-CN" altLang="zh-CN" sz="1000" dirty="0"/>
                  <a:t>限时</a:t>
                </a:r>
                <a:r>
                  <a:rPr lang="en-US" altLang="zh-CN" sz="1000" dirty="0"/>
                  <a:t>	1	1	0	50.00%	25.00%	75.00%	25.00%	75.00%	25.00%</a:t>
                </a:r>
                <a:endParaRPr lang="zh-CN" altLang="zh-CN" sz="1000" dirty="0"/>
              </a:p>
              <a:p>
                <a:pPr marL="0" indent="0">
                  <a:buNone/>
                </a:pPr>
                <a:r>
                  <a:rPr lang="zh-CN" altLang="zh-CN" sz="1000" dirty="0"/>
                  <a:t>赚钱</a:t>
                </a:r>
                <a:r>
                  <a:rPr lang="en-US" altLang="zh-CN" sz="1000" dirty="0"/>
                  <a:t>	1	1	0	50.00%	25.00%	75.00%	25.00%	75.00%	25.00%</a:t>
                </a:r>
                <a:endParaRPr lang="zh-CN" altLang="zh-CN" sz="1000" dirty="0"/>
              </a:p>
              <a:p>
                <a:pPr marL="0" indent="0">
                  <a:buNone/>
                </a:pPr>
                <a:r>
                  <a:rPr lang="zh-CN" altLang="zh-CN" sz="1000" dirty="0"/>
                  <a:t>清新</a:t>
                </a:r>
                <a:r>
                  <a:rPr lang="en-US" altLang="zh-CN" sz="1000" dirty="0"/>
                  <a:t>	1	1	0	50.00%	25.00%	75.00%	25.00%	75.00%	25.00%</a:t>
                </a:r>
                <a:endParaRPr lang="zh-CN" altLang="zh-CN" sz="1000" dirty="0"/>
              </a:p>
              <a:p>
                <a:pPr marL="0" indent="0">
                  <a:buNone/>
                </a:pPr>
                <a:r>
                  <a:rPr lang="zh-CN" altLang="zh-CN" sz="1000" dirty="0"/>
                  <a:t>淘宝</a:t>
                </a:r>
                <a:r>
                  <a:rPr lang="en-US" altLang="zh-CN" sz="1000" dirty="0"/>
                  <a:t>	1	1	0	50.00%	25.00%	75.00%	25.00%	75.00%	25.00</a:t>
                </a:r>
                <a:r>
                  <a:rPr lang="en-US" altLang="zh-CN" sz="1000" dirty="0" smtClean="0"/>
                  <a:t>%</a:t>
                </a:r>
              </a:p>
              <a:p>
                <a:pPr marL="0" indent="0">
                  <a:buNone/>
                </a:pPr>
                <a:r>
                  <a:rPr lang="zh-CN" altLang="en-US" sz="1000" dirty="0" smtClean="0"/>
                  <a:t>的</a:t>
                </a:r>
                <a:r>
                  <a:rPr lang="en-US" altLang="zh-CN" sz="1000" dirty="0"/>
                  <a:t>	3	1	2	50.00%	62.50%	44.64%	55.36%	37.50%	62.50</a:t>
                </a:r>
                <a:r>
                  <a:rPr lang="en-US" altLang="zh-CN" sz="1000" dirty="0" smtClean="0"/>
                  <a:t>%</a:t>
                </a:r>
                <a:endParaRPr lang="zh-CN" altLang="zh-CN" sz="1000" dirty="0"/>
              </a:p>
              <a:p>
                <a:pPr marL="0" indent="0">
                  <a:buNone/>
                </a:pPr>
                <a:r>
                  <a:rPr lang="zh-CN" altLang="zh-CN" sz="1000" dirty="0" smtClean="0"/>
                  <a:t>精</a:t>
                </a:r>
                <a:r>
                  <a:rPr lang="zh-CN" altLang="zh-CN" sz="1000" dirty="0"/>
                  <a:t>致</a:t>
                </a:r>
                <a:r>
                  <a:rPr lang="en-US" altLang="zh-CN" sz="1000" dirty="0"/>
                  <a:t>	1	1	0	50.00%	25.00%	75.00%	25.00%	75.00%	25.00%</a:t>
                </a:r>
                <a:endParaRPr lang="zh-CN" altLang="zh-CN" sz="1000" dirty="0"/>
              </a:p>
              <a:p>
                <a:pPr marL="0" indent="0">
                  <a:buNone/>
                </a:pPr>
                <a:r>
                  <a:rPr lang="zh-CN" altLang="zh-CN" sz="1000" dirty="0"/>
                  <a:t>点击</a:t>
                </a:r>
                <a:r>
                  <a:rPr lang="en-US" altLang="zh-CN" sz="1000" dirty="0"/>
                  <a:t>	1	1	0	50.00%	25.00%	75.00%	25.00%	75.00%	25.00%</a:t>
                </a:r>
                <a:endParaRPr lang="zh-CN" altLang="zh-CN" sz="1000" dirty="0"/>
              </a:p>
              <a:p>
                <a:pPr marL="0" indent="0">
                  <a:buNone/>
                </a:pPr>
                <a:r>
                  <a:rPr lang="zh-CN" altLang="zh-CN" sz="1000" dirty="0"/>
                  <a:t>明星</a:t>
                </a:r>
                <a:r>
                  <a:rPr lang="en-US" altLang="zh-CN" sz="1000" dirty="0"/>
                  <a:t>	1	0	1	25.00%	41.67%	25.00%	75.00%	25.00%	75.00%</a:t>
                </a:r>
                <a:endParaRPr lang="zh-CN" altLang="zh-CN" sz="1000" dirty="0"/>
              </a:p>
              <a:p>
                <a:pPr marL="0" indent="0">
                  <a:buNone/>
                </a:pPr>
                <a:r>
                  <a:rPr lang="zh-CN" altLang="zh-CN" sz="1000" dirty="0"/>
                  <a:t>淡水</a:t>
                </a:r>
                <a:r>
                  <a:rPr lang="en-US" altLang="zh-CN" sz="1000" dirty="0"/>
                  <a:t>	1	0	1	25.00%	41.67%	25.00%	75.00%	25.00%	75.00%</a:t>
                </a:r>
                <a:endParaRPr lang="zh-CN" altLang="zh-CN" sz="1000" dirty="0"/>
              </a:p>
              <a:p>
                <a:pPr marL="0" indent="0">
                  <a:buNone/>
                </a:pPr>
                <a:r>
                  <a:rPr lang="zh-CN" altLang="zh-CN" sz="1000" dirty="0"/>
                  <a:t>资源</a:t>
                </a:r>
                <a:r>
                  <a:rPr lang="en-US" altLang="zh-CN" sz="1000" dirty="0"/>
                  <a:t>	1	0	1	25.00%	41.67%	25.00%	75.00%	25.00%	75.00%</a:t>
                </a:r>
                <a:endParaRPr lang="zh-CN" altLang="zh-CN" sz="1000" dirty="0"/>
              </a:p>
              <a:p>
                <a:pPr marL="0" indent="0">
                  <a:buNone/>
                </a:pPr>
                <a:r>
                  <a:rPr lang="zh-CN" altLang="zh-CN" sz="1000" dirty="0"/>
                  <a:t>动物</a:t>
                </a:r>
                <a:r>
                  <a:rPr lang="en-US" altLang="zh-CN" sz="1000" dirty="0"/>
                  <a:t>	1	0	1	25.00%	41.67%	25.00%	75.00%	25.00%	75.00%</a:t>
                </a:r>
                <a:endParaRPr lang="zh-CN" altLang="zh-CN" sz="1000" dirty="0"/>
              </a:p>
              <a:p>
                <a:pPr marL="0" indent="0">
                  <a:buNone/>
                </a:pPr>
                <a:r>
                  <a:rPr lang="zh-CN" altLang="zh-CN" sz="1000" dirty="0"/>
                  <a:t>嗷</a:t>
                </a:r>
                <a:r>
                  <a:rPr lang="en-US" altLang="zh-CN" sz="1000" dirty="0"/>
                  <a:t>	</a:t>
                </a:r>
                <a:r>
                  <a:rPr lang="en-US" altLang="zh-CN" sz="1000" dirty="0" smtClean="0"/>
                  <a:t>2</a:t>
                </a:r>
                <a:r>
                  <a:rPr lang="en-US" altLang="zh-CN" sz="1000" dirty="0"/>
                  <a:t>	0	2	16.67%	61.11%	16.67%	83.33%	16.67%	83.33%</a:t>
                </a:r>
                <a:endParaRPr lang="zh-CN" altLang="zh-CN" sz="1000" dirty="0"/>
              </a:p>
              <a:p>
                <a:pPr marL="0" indent="0">
                  <a:buNone/>
                </a:pPr>
                <a:r>
                  <a:rPr lang="zh-CN" altLang="zh-CN" sz="1000" dirty="0"/>
                  <a:t>篱笆</a:t>
                </a:r>
                <a:r>
                  <a:rPr lang="en-US" altLang="zh-CN" sz="1000" dirty="0"/>
                  <a:t>	1	0	1	25.00%	41.67%	25.00%	75.00%	25.00%	75.00%</a:t>
                </a:r>
                <a:endParaRPr lang="zh-CN" altLang="zh-CN" sz="1000" dirty="0"/>
              </a:p>
              <a:p>
                <a:pPr marL="0" indent="0">
                  <a:buNone/>
                </a:pPr>
                <a:r>
                  <a:rPr lang="zh-CN" altLang="zh-CN" sz="1000" dirty="0"/>
                  <a:t>棕色</a:t>
                </a:r>
                <a:r>
                  <a:rPr lang="en-US" altLang="zh-CN" sz="1000" dirty="0"/>
                  <a:t>	1	0	1	25.00%	41.67%	25.00%	75.00%	25.00%	75.00%</a:t>
                </a:r>
                <a:endParaRPr lang="zh-CN" altLang="zh-CN" sz="1000" dirty="0"/>
              </a:p>
              <a:p>
                <a:pPr marL="0" indent="0">
                  <a:buNone/>
                </a:pPr>
                <a:r>
                  <a:rPr lang="zh-CN" altLang="zh-CN" sz="1000" dirty="0"/>
                  <a:t>浣熊</a:t>
                </a:r>
                <a:r>
                  <a:rPr lang="en-US" altLang="zh-CN" sz="1000" dirty="0"/>
                  <a:t>	1	0	1	25.00%	41.67%	25.00%	75.00%	25.00%	75.00%</a:t>
                </a:r>
                <a:endParaRPr lang="zh-CN" altLang="zh-CN" sz="1000" dirty="0"/>
              </a:p>
              <a:p>
                <a:pPr marL="0" indent="0">
                  <a:buFont typeface="Arial" pitchFamily="34" charset="0"/>
                  <a:buNone/>
                </a:pPr>
                <a:r>
                  <a:rPr lang="en-US" altLang="zh-CN" sz="800" dirty="0" smtClean="0"/>
                  <a:t>……………………</a:t>
                </a: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152400" y="1981200"/>
                <a:ext cx="8991600" cy="3581400"/>
              </a:xfrm>
              <a:prstGeom prst="rect">
                <a:avLst/>
              </a:prstGeom>
              <a:blipFill rotWithShape="1">
                <a:blip r:embed="rId3"/>
                <a:stretch>
                  <a:fillRect/>
                </a:stretch>
              </a:blipFill>
            </p:spPr>
            <p:txBody>
              <a:bodyPr/>
              <a:lstStyle/>
              <a:p>
                <a:r>
                  <a:rPr lang="zh-CN" altLang="en-US">
                    <a:noFill/>
                  </a:rPr>
                  <a:t> </a:t>
                </a:r>
              </a:p>
            </p:txBody>
          </p:sp>
        </mc:Fallback>
      </mc:AlternateContent>
      <p:sp>
        <p:nvSpPr>
          <p:cNvPr id="7" name="Content Placeholder 2"/>
          <p:cNvSpPr txBox="1">
            <a:spLocks/>
          </p:cNvSpPr>
          <p:nvPr/>
        </p:nvSpPr>
        <p:spPr>
          <a:xfrm>
            <a:off x="3895725" y="381000"/>
            <a:ext cx="5715000" cy="13620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1400" dirty="0" smtClean="0">
                <a:latin typeface="微软雅黑" panose="020B0503020204020204" pitchFamily="34" charset="-122"/>
                <a:ea typeface="微软雅黑" panose="020B0503020204020204" pitchFamily="34" charset="-122"/>
                <a:cs typeface="Arial" panose="020B0604020202020204" pitchFamily="34" charset="0"/>
              </a:rPr>
              <a:t>c.train(</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a:t>
            </a:r>
            <a:r>
              <a:rPr lang="zh-CN" altLang="en-US" sz="1400" dirty="0" smtClean="0">
                <a:latin typeface="微软雅黑" panose="020B0503020204020204" pitchFamily="34" charset="-122"/>
                <a:ea typeface="微软雅黑" panose="020B0503020204020204" pitchFamily="34" charset="-122"/>
                <a:cs typeface="Arial" panose="020B0604020202020204" pitchFamily="34" charset="0"/>
              </a:rPr>
              <a:t>棕色的小浣熊，萌翻了嗷嗷</a:t>
            </a:r>
            <a:r>
              <a:rPr lang="en-US" altLang="zh-CN" sz="1400" dirty="0" smtClean="0">
                <a:latin typeface="微软雅黑" panose="020B0503020204020204" pitchFamily="34" charset="-122"/>
                <a:ea typeface="微软雅黑" panose="020B0503020204020204" pitchFamily="34" charset="-122"/>
                <a:cs typeface="Arial" panose="020B0604020202020204" pitchFamily="34" charset="0"/>
              </a:rPr>
              <a:t>", </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a:t>
            </a:r>
            <a:r>
              <a:rPr lang="en-US" altLang="zh-CN" sz="1400" dirty="0" smtClean="0">
                <a:latin typeface="微软雅黑" panose="020B0503020204020204" pitchFamily="34" charset="-122"/>
                <a:ea typeface="微软雅黑" panose="020B0503020204020204" pitchFamily="34" charset="-122"/>
                <a:cs typeface="Arial" panose="020B0604020202020204" pitchFamily="34" charset="0"/>
              </a:rPr>
              <a:t>Good");</a:t>
            </a:r>
            <a:endParaRPr lang="zh-CN" altLang="zh-CN" sz="1400" dirty="0">
              <a:latin typeface="微软雅黑" panose="020B0503020204020204" pitchFamily="34" charset="-122"/>
              <a:ea typeface="微软雅黑" panose="020B0503020204020204" pitchFamily="34" charset="-122"/>
              <a:cs typeface="Arial" panose="020B0604020202020204" pitchFamily="34" charset="0"/>
            </a:endParaRPr>
          </a:p>
          <a:p>
            <a:pPr marL="0" indent="0">
              <a:buNone/>
            </a:pPr>
            <a:r>
              <a:rPr lang="en-US" altLang="zh-CN" sz="1400" dirty="0" smtClean="0">
                <a:latin typeface="微软雅黑" panose="020B0503020204020204" pitchFamily="34" charset="-122"/>
                <a:ea typeface="微软雅黑" panose="020B0503020204020204" pitchFamily="34" charset="-122"/>
                <a:cs typeface="Arial" panose="020B0604020202020204" pitchFamily="34" charset="0"/>
              </a:rPr>
              <a:t>c.train("</a:t>
            </a:r>
            <a:r>
              <a:rPr lang="zh-CN" altLang="en-US" sz="1400" dirty="0" smtClean="0">
                <a:latin typeface="微软雅黑" panose="020B0503020204020204" pitchFamily="34" charset="-122"/>
                <a:ea typeface="微软雅黑" panose="020B0503020204020204" pitchFamily="34" charset="-122"/>
                <a:cs typeface="Arial" panose="020B0604020202020204" pitchFamily="34" charset="0"/>
              </a:rPr>
              <a:t>可爱动物明星视频集锦</a:t>
            </a:r>
            <a:r>
              <a:rPr lang="en-US" altLang="zh-CN" sz="1400" dirty="0" smtClean="0">
                <a:latin typeface="微软雅黑" panose="020B0503020204020204" pitchFamily="34" charset="-122"/>
                <a:ea typeface="微软雅黑" panose="020B0503020204020204" pitchFamily="34" charset="-122"/>
                <a:cs typeface="Arial" panose="020B0604020202020204" pitchFamily="34" charset="0"/>
              </a:rPr>
              <a:t>", </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a:t>
            </a:r>
            <a:r>
              <a:rPr lang="en-US" altLang="zh-CN" sz="1400" dirty="0" smtClean="0">
                <a:latin typeface="微软雅黑" panose="020B0503020204020204" pitchFamily="34" charset="-122"/>
                <a:ea typeface="微软雅黑" panose="020B0503020204020204" pitchFamily="34" charset="-122"/>
                <a:cs typeface="Arial" panose="020B0604020202020204" pitchFamily="34" charset="0"/>
              </a:rPr>
              <a:t>Good");</a:t>
            </a:r>
            <a:endParaRPr lang="zh-CN" altLang="zh-CN" sz="1400" dirty="0">
              <a:latin typeface="微软雅黑" panose="020B0503020204020204" pitchFamily="34" charset="-122"/>
              <a:ea typeface="微软雅黑" panose="020B0503020204020204" pitchFamily="34" charset="-122"/>
              <a:cs typeface="Arial" panose="020B0604020202020204" pitchFamily="34" charset="0"/>
            </a:endParaRPr>
          </a:p>
          <a:p>
            <a:pPr marL="0" indent="0">
              <a:buNone/>
            </a:pPr>
            <a:r>
              <a:rPr lang="en-US" altLang="zh-CN" sz="1400" dirty="0" smtClean="0">
                <a:latin typeface="微软雅黑" panose="020B0503020204020204" pitchFamily="34" charset="-122"/>
                <a:ea typeface="微软雅黑" panose="020B0503020204020204" pitchFamily="34" charset="-122"/>
                <a:cs typeface="Arial" panose="020B0604020202020204" pitchFamily="34" charset="0"/>
              </a:rPr>
              <a:t>c.train(</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a:t>
            </a:r>
            <a:r>
              <a:rPr lang="zh-CN" altLang="en-US" sz="1400" dirty="0" smtClean="0">
                <a:latin typeface="微软雅黑" panose="020B0503020204020204" pitchFamily="34" charset="-122"/>
                <a:ea typeface="微软雅黑" panose="020B0503020204020204" pitchFamily="34" charset="-122"/>
                <a:cs typeface="Arial" panose="020B0604020202020204" pitchFamily="34" charset="0"/>
              </a:rPr>
              <a:t>保护我们的地球，珍惜淡水资源</a:t>
            </a:r>
            <a:r>
              <a:rPr lang="en-US" altLang="zh-CN" sz="1400" dirty="0" smtClean="0">
                <a:latin typeface="微软雅黑" panose="020B0503020204020204" pitchFamily="34" charset="-122"/>
                <a:ea typeface="微软雅黑" panose="020B0503020204020204" pitchFamily="34" charset="-122"/>
                <a:cs typeface="Arial" panose="020B0604020202020204" pitchFamily="34" charset="0"/>
              </a:rPr>
              <a:t>", </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a:t>
            </a:r>
            <a:r>
              <a:rPr lang="en-US" altLang="zh-CN" sz="1400" dirty="0" smtClean="0">
                <a:latin typeface="微软雅黑" panose="020B0503020204020204" pitchFamily="34" charset="-122"/>
                <a:ea typeface="微软雅黑" panose="020B0503020204020204" pitchFamily="34" charset="-122"/>
                <a:cs typeface="Arial" panose="020B0604020202020204" pitchFamily="34" charset="0"/>
              </a:rPr>
              <a:t>Good");</a:t>
            </a:r>
            <a:endParaRPr lang="zh-CN" altLang="zh-CN" sz="1400" dirty="0">
              <a:latin typeface="微软雅黑" panose="020B0503020204020204" pitchFamily="34" charset="-122"/>
              <a:ea typeface="微软雅黑" panose="020B0503020204020204" pitchFamily="34" charset="-122"/>
              <a:cs typeface="Arial" panose="020B0604020202020204" pitchFamily="34" charset="0"/>
            </a:endParaRPr>
          </a:p>
          <a:p>
            <a:pPr marL="0" indent="0">
              <a:buNone/>
            </a:pPr>
            <a:r>
              <a:rPr lang="en-US" altLang="zh-CN" sz="1400" dirty="0" smtClean="0">
                <a:latin typeface="微软雅黑" panose="020B0503020204020204" pitchFamily="34" charset="-122"/>
                <a:ea typeface="微软雅黑" panose="020B0503020204020204" pitchFamily="34" charset="-122"/>
                <a:cs typeface="Arial" panose="020B0604020202020204" pitchFamily="34" charset="0"/>
              </a:rPr>
              <a:t>c.train(</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a:t>
            </a:r>
            <a:r>
              <a:rPr lang="zh-CN" altLang="en-US" sz="1400" dirty="0" smtClean="0">
                <a:latin typeface="微软雅黑" panose="020B0503020204020204" pitchFamily="34" charset="-122"/>
                <a:ea typeface="微软雅黑" panose="020B0503020204020204" pitchFamily="34" charset="-122"/>
                <a:cs typeface="Arial" panose="020B0604020202020204" pitchFamily="34" charset="0"/>
              </a:rPr>
              <a:t>精致的小清新搭配，淘</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宝女装</a:t>
            </a:r>
            <a:r>
              <a:rPr lang="zh-CN" altLang="en-US" sz="1400" dirty="0" smtClean="0">
                <a:latin typeface="微软雅黑" panose="020B0503020204020204" pitchFamily="34" charset="-122"/>
                <a:ea typeface="微软雅黑" panose="020B0503020204020204" pitchFamily="34" charset="-122"/>
                <a:cs typeface="Arial" panose="020B0604020202020204" pitchFamily="34" charset="0"/>
              </a:rPr>
              <a:t>限时八折</a:t>
            </a:r>
            <a:r>
              <a:rPr lang="en-US" altLang="zh-CN" sz="1400" dirty="0" smtClean="0">
                <a:latin typeface="微软雅黑" panose="020B0503020204020204" pitchFamily="34" charset="-122"/>
                <a:ea typeface="微软雅黑" panose="020B0503020204020204" pitchFamily="34" charset="-122"/>
                <a:cs typeface="Arial" panose="020B0604020202020204" pitchFamily="34" charset="0"/>
              </a:rPr>
              <a:t>", </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a:t>
            </a:r>
            <a:r>
              <a:rPr lang="en-US" altLang="zh-CN" sz="1400" dirty="0" smtClean="0">
                <a:latin typeface="微软雅黑" panose="020B0503020204020204" pitchFamily="34" charset="-122"/>
                <a:ea typeface="微软雅黑" panose="020B0503020204020204" pitchFamily="34" charset="-122"/>
                <a:cs typeface="Arial" panose="020B0604020202020204" pitchFamily="34" charset="0"/>
              </a:rPr>
              <a:t>Spam");</a:t>
            </a:r>
            <a:endParaRPr lang="zh-CN" altLang="zh-CN" sz="1400" dirty="0">
              <a:latin typeface="微软雅黑" panose="020B0503020204020204" pitchFamily="34" charset="-122"/>
              <a:ea typeface="微软雅黑" panose="020B0503020204020204" pitchFamily="34" charset="-122"/>
              <a:cs typeface="Arial" panose="020B0604020202020204" pitchFamily="34" charset="0"/>
            </a:endParaRPr>
          </a:p>
          <a:p>
            <a:pPr marL="0" indent="0">
              <a:buNone/>
            </a:pPr>
            <a:r>
              <a:rPr lang="en-US" altLang="zh-CN" sz="1400" dirty="0" smtClean="0">
                <a:latin typeface="微软雅黑" panose="020B0503020204020204" pitchFamily="34" charset="-122"/>
                <a:ea typeface="微软雅黑" panose="020B0503020204020204" pitchFamily="34" charset="-122"/>
                <a:cs typeface="Arial" panose="020B0604020202020204" pitchFamily="34" charset="0"/>
              </a:rPr>
              <a:t>c.train(</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a:t>
            </a:r>
            <a:r>
              <a:rPr lang="zh-CN" altLang="en-US" sz="1400" dirty="0" smtClean="0">
                <a:latin typeface="微软雅黑" panose="020B0503020204020204" pitchFamily="34" charset="-122"/>
                <a:ea typeface="微软雅黑" panose="020B0503020204020204" pitchFamily="34" charset="-122"/>
                <a:cs typeface="Arial" panose="020B0604020202020204" pitchFamily="34" charset="0"/>
              </a:rPr>
              <a:t>快速赚钱秘笈，请点击 </a:t>
            </a:r>
            <a:r>
              <a:rPr lang="en-US" altLang="zh-CN" sz="1400" dirty="0" smtClean="0">
                <a:latin typeface="微软雅黑" panose="020B0503020204020204" pitchFamily="34" charset="-122"/>
                <a:ea typeface="微软雅黑" panose="020B0503020204020204" pitchFamily="34" charset="-122"/>
                <a:cs typeface="Arial" panose="020B0604020202020204" pitchFamily="34" charset="0"/>
              </a:rPr>
              <a:t>http://t.aRsic", </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a:t>
            </a:r>
            <a:r>
              <a:rPr lang="en-US" altLang="zh-CN" sz="1400" dirty="0" smtClean="0">
                <a:latin typeface="微软雅黑" panose="020B0503020204020204" pitchFamily="34" charset="-122"/>
                <a:ea typeface="微软雅黑" panose="020B0503020204020204" pitchFamily="34" charset="-122"/>
                <a:cs typeface="Arial" panose="020B0604020202020204" pitchFamily="34" charset="0"/>
              </a:rPr>
              <a:t>Spam</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a:t>
            </a:r>
            <a:r>
              <a:rPr lang="en-US" altLang="zh-CN" sz="1400" dirty="0" smtClean="0">
                <a:latin typeface="微软雅黑" panose="020B0503020204020204" pitchFamily="34" charset="-122"/>
                <a:ea typeface="微软雅黑" panose="020B0503020204020204" pitchFamily="34" charset="-122"/>
                <a:cs typeface="Arial" panose="020B0604020202020204" pitchFamily="34" charset="0"/>
              </a:rPr>
              <a:t>);</a:t>
            </a:r>
            <a:endParaRPr lang="en-US" altLang="zh-CN"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p:cNvSpPr/>
          <p:nvPr/>
        </p:nvSpPr>
        <p:spPr>
          <a:xfrm>
            <a:off x="152400" y="5562600"/>
            <a:ext cx="9067800" cy="923330"/>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“棕色的”</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Probability(Good</a:t>
            </a:r>
            <a:r>
              <a:rPr lang="en-US" altLang="zh-CN" dirty="0">
                <a:latin typeface="微软雅黑" panose="020B0503020204020204" pitchFamily="34" charset="-122"/>
                <a:ea typeface="微软雅黑" panose="020B0503020204020204" pitchFamily="34" charset="-122"/>
              </a:rPr>
              <a:t>) = 0.156250  (0.6 x 0.4166… x 0.625)</a:t>
            </a:r>
            <a:endParaRPr lang="zh-CN"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Probability(Spam</a:t>
            </a:r>
            <a:r>
              <a:rPr lang="en-US" altLang="zh-CN" dirty="0">
                <a:latin typeface="微软雅黑" panose="020B0503020204020204" pitchFamily="34" charset="-122"/>
                <a:ea typeface="微软雅黑" panose="020B0503020204020204" pitchFamily="34" charset="-122"/>
              </a:rPr>
              <a:t>) = 0.050000  (0.4 x 0.25 x 0.5</a:t>
            </a:r>
            <a:r>
              <a:rPr lang="en-US" altLang="zh-CN" dirty="0" smtClean="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731103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914400"/>
          </a:xfrm>
        </p:spPr>
        <p:txBody>
          <a:bodyPr>
            <a:normAutofit/>
          </a:bodyPr>
          <a:lstStyle/>
          <a:p>
            <a:pPr algn="l"/>
            <a:r>
              <a:rPr lang="zh-CN" altLang="en-US" sz="3200" dirty="0">
                <a:latin typeface="黑体" panose="02010609060101010101" pitchFamily="49" charset="-122"/>
                <a:ea typeface="黑体" panose="02010609060101010101" pitchFamily="49" charset="-122"/>
              </a:rPr>
              <a:t>运行效果</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11526891"/>
              </p:ext>
            </p:extLst>
          </p:nvPr>
        </p:nvGraphicFramePr>
        <p:xfrm>
          <a:off x="381000" y="3505200"/>
          <a:ext cx="5486402" cy="1447800"/>
        </p:xfrm>
        <a:graphic>
          <a:graphicData uri="http://schemas.openxmlformats.org/drawingml/2006/table">
            <a:tbl>
              <a:tblPr firstRow="1" firstCol="1" bandRow="1">
                <a:tableStyleId>{5C22544A-7EE6-4342-B048-85BDC9FD1C3A}</a:tableStyleId>
              </a:tblPr>
              <a:tblGrid>
                <a:gridCol w="1097044"/>
                <a:gridCol w="1097044"/>
                <a:gridCol w="1097044"/>
                <a:gridCol w="1097635"/>
                <a:gridCol w="1097635"/>
              </a:tblGrid>
              <a:tr h="289560">
                <a:tc>
                  <a:txBody>
                    <a:bodyPr/>
                    <a:lstStyle/>
                    <a:p>
                      <a:pPr>
                        <a:lnSpc>
                          <a:spcPct val="150000"/>
                        </a:lnSpc>
                        <a:spcAft>
                          <a:spcPts val="0"/>
                        </a:spcAft>
                      </a:pPr>
                      <a:r>
                        <a:rPr lang="en-US" sz="1050" kern="100" dirty="0">
                          <a:effectLst/>
                        </a:rPr>
                        <a:t>Man   \   Com</a:t>
                      </a:r>
                      <a:endParaRPr lang="zh-CN" sz="1050" kern="100" dirty="0">
                        <a:effectLst/>
                        <a:latin typeface="Times New Roman"/>
                        <a:ea typeface="宋体"/>
                      </a:endParaRPr>
                    </a:p>
                  </a:txBody>
                  <a:tcPr marL="47852" marR="47852" marT="0" marB="0"/>
                </a:tc>
                <a:tc>
                  <a:txBody>
                    <a:bodyPr/>
                    <a:lstStyle/>
                    <a:p>
                      <a:pPr>
                        <a:lnSpc>
                          <a:spcPct val="150000"/>
                        </a:lnSpc>
                        <a:spcAft>
                          <a:spcPts val="0"/>
                        </a:spcAft>
                      </a:pPr>
                      <a:r>
                        <a:rPr lang="en-US" sz="1050" kern="100" dirty="0">
                          <a:effectLst/>
                        </a:rPr>
                        <a:t>Spam</a:t>
                      </a:r>
                      <a:endParaRPr lang="zh-CN" sz="1050" kern="100" dirty="0">
                        <a:effectLst/>
                        <a:latin typeface="Times New Roman"/>
                        <a:ea typeface="宋体"/>
                      </a:endParaRPr>
                    </a:p>
                  </a:txBody>
                  <a:tcPr marL="47852" marR="47852" marT="0" marB="0"/>
                </a:tc>
                <a:tc>
                  <a:txBody>
                    <a:bodyPr/>
                    <a:lstStyle/>
                    <a:p>
                      <a:pPr>
                        <a:lnSpc>
                          <a:spcPct val="150000"/>
                        </a:lnSpc>
                        <a:spcAft>
                          <a:spcPts val="0"/>
                        </a:spcAft>
                      </a:pPr>
                      <a:r>
                        <a:rPr lang="en-US" sz="1050" kern="100" dirty="0">
                          <a:effectLst/>
                        </a:rPr>
                        <a:t>Normal</a:t>
                      </a:r>
                      <a:endParaRPr lang="zh-CN" sz="1050" kern="100" dirty="0">
                        <a:effectLst/>
                        <a:latin typeface="Times New Roman"/>
                        <a:ea typeface="宋体"/>
                      </a:endParaRPr>
                    </a:p>
                  </a:txBody>
                  <a:tcPr marL="47852" marR="47852" marT="0" marB="0"/>
                </a:tc>
                <a:tc>
                  <a:txBody>
                    <a:bodyPr/>
                    <a:lstStyle/>
                    <a:p>
                      <a:pPr>
                        <a:lnSpc>
                          <a:spcPct val="150000"/>
                        </a:lnSpc>
                        <a:spcAft>
                          <a:spcPts val="0"/>
                        </a:spcAft>
                      </a:pPr>
                      <a:r>
                        <a:rPr lang="en-US" sz="1050" kern="100" dirty="0">
                          <a:effectLst/>
                        </a:rPr>
                        <a:t>Total</a:t>
                      </a:r>
                      <a:endParaRPr lang="zh-CN" sz="1050" kern="100" dirty="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Recall</a:t>
                      </a:r>
                      <a:endParaRPr lang="zh-CN" sz="1050" kern="100">
                        <a:effectLst/>
                        <a:latin typeface="Times New Roman"/>
                        <a:ea typeface="宋体"/>
                      </a:endParaRPr>
                    </a:p>
                  </a:txBody>
                  <a:tcPr marL="47852" marR="47852" marT="0" marB="0"/>
                </a:tc>
              </a:tr>
              <a:tr h="289560">
                <a:tc>
                  <a:txBody>
                    <a:bodyPr/>
                    <a:lstStyle/>
                    <a:p>
                      <a:pPr>
                        <a:lnSpc>
                          <a:spcPct val="150000"/>
                        </a:lnSpc>
                        <a:spcAft>
                          <a:spcPts val="0"/>
                        </a:spcAft>
                      </a:pPr>
                      <a:r>
                        <a:rPr lang="en-US" sz="1050" kern="100">
                          <a:effectLst/>
                        </a:rPr>
                        <a:t>Spam</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1218</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260</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1478</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b="1" kern="100" dirty="0">
                          <a:effectLst/>
                        </a:rPr>
                        <a:t>82.41%</a:t>
                      </a:r>
                      <a:endParaRPr lang="zh-CN" sz="1050" b="1" kern="100" dirty="0">
                        <a:effectLst/>
                        <a:latin typeface="Times New Roman"/>
                        <a:ea typeface="宋体"/>
                      </a:endParaRPr>
                    </a:p>
                  </a:txBody>
                  <a:tcPr marL="47852" marR="47852" marT="0" marB="0"/>
                </a:tc>
              </a:tr>
              <a:tr h="289560">
                <a:tc>
                  <a:txBody>
                    <a:bodyPr/>
                    <a:lstStyle/>
                    <a:p>
                      <a:pPr>
                        <a:lnSpc>
                          <a:spcPct val="150000"/>
                        </a:lnSpc>
                        <a:spcAft>
                          <a:spcPts val="0"/>
                        </a:spcAft>
                      </a:pPr>
                      <a:r>
                        <a:rPr lang="en-US" sz="1050" kern="100">
                          <a:effectLst/>
                        </a:rPr>
                        <a:t>Normal</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988</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kern="100" dirty="0">
                          <a:effectLst/>
                        </a:rPr>
                        <a:t>8177</a:t>
                      </a:r>
                      <a:endParaRPr lang="zh-CN" sz="1050" kern="100" dirty="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9165</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b="1" kern="100" dirty="0">
                          <a:effectLst/>
                        </a:rPr>
                        <a:t>89.22%</a:t>
                      </a:r>
                      <a:endParaRPr lang="zh-CN" sz="1050" b="1" kern="100" dirty="0">
                        <a:effectLst/>
                        <a:latin typeface="Times New Roman"/>
                        <a:ea typeface="宋体"/>
                      </a:endParaRPr>
                    </a:p>
                  </a:txBody>
                  <a:tcPr marL="47852" marR="47852" marT="0" marB="0"/>
                </a:tc>
              </a:tr>
              <a:tr h="289560">
                <a:tc>
                  <a:txBody>
                    <a:bodyPr/>
                    <a:lstStyle/>
                    <a:p>
                      <a:pPr>
                        <a:lnSpc>
                          <a:spcPct val="150000"/>
                        </a:lnSpc>
                        <a:spcAft>
                          <a:spcPts val="0"/>
                        </a:spcAft>
                      </a:pPr>
                      <a:r>
                        <a:rPr lang="en-US" sz="1050" kern="100">
                          <a:effectLst/>
                        </a:rPr>
                        <a:t>Total</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2206</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8473</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10643</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 </a:t>
                      </a:r>
                      <a:endParaRPr lang="zh-CN" sz="1050" kern="100">
                        <a:effectLst/>
                        <a:latin typeface="Times New Roman"/>
                        <a:ea typeface="宋体"/>
                      </a:endParaRPr>
                    </a:p>
                  </a:txBody>
                  <a:tcPr marL="47852" marR="47852" marT="0" marB="0"/>
                </a:tc>
              </a:tr>
              <a:tr h="289560">
                <a:tc>
                  <a:txBody>
                    <a:bodyPr/>
                    <a:lstStyle/>
                    <a:p>
                      <a:pPr>
                        <a:lnSpc>
                          <a:spcPct val="150000"/>
                        </a:lnSpc>
                        <a:spcAft>
                          <a:spcPts val="0"/>
                        </a:spcAft>
                      </a:pPr>
                      <a:r>
                        <a:rPr lang="en-US" sz="1050" kern="100">
                          <a:effectLst/>
                        </a:rPr>
                        <a:t>Precision</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b="1" kern="100" dirty="0">
                          <a:effectLst/>
                        </a:rPr>
                        <a:t>55.21%</a:t>
                      </a:r>
                      <a:endParaRPr lang="zh-CN" sz="1050" b="1" kern="100" dirty="0">
                        <a:effectLst/>
                        <a:latin typeface="Times New Roman"/>
                        <a:ea typeface="宋体"/>
                      </a:endParaRPr>
                    </a:p>
                  </a:txBody>
                  <a:tcPr marL="47852" marR="47852" marT="0" marB="0"/>
                </a:tc>
                <a:tc>
                  <a:txBody>
                    <a:bodyPr/>
                    <a:lstStyle/>
                    <a:p>
                      <a:pPr>
                        <a:lnSpc>
                          <a:spcPct val="150000"/>
                        </a:lnSpc>
                        <a:spcAft>
                          <a:spcPts val="0"/>
                        </a:spcAft>
                      </a:pPr>
                      <a:r>
                        <a:rPr lang="en-US" sz="1050" kern="100" dirty="0">
                          <a:effectLst/>
                        </a:rPr>
                        <a:t>96.92%</a:t>
                      </a:r>
                      <a:endParaRPr lang="zh-CN" sz="1050" kern="100" dirty="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 </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kern="100" dirty="0">
                          <a:effectLst/>
                        </a:rPr>
                        <a:t>88.27</a:t>
                      </a:r>
                      <a:endParaRPr lang="zh-CN" sz="1050" kern="100" dirty="0">
                        <a:effectLst/>
                        <a:latin typeface="Times New Roman"/>
                        <a:ea typeface="宋体"/>
                      </a:endParaRPr>
                    </a:p>
                  </a:txBody>
                  <a:tcPr marL="47852" marR="47852" marT="0" marB="0"/>
                </a:tc>
              </a:tr>
            </a:tbl>
          </a:graphicData>
        </a:graphic>
      </p:graphicFrame>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17063836"/>
              </p:ext>
            </p:extLst>
          </p:nvPr>
        </p:nvGraphicFramePr>
        <p:xfrm>
          <a:off x="381001" y="5276850"/>
          <a:ext cx="5486397" cy="1200150"/>
        </p:xfrm>
        <a:graphic>
          <a:graphicData uri="http://schemas.openxmlformats.org/drawingml/2006/table">
            <a:tbl>
              <a:tblPr firstRow="1" firstCol="1" bandRow="1">
                <a:tableStyleId>{5C22544A-7EE6-4342-B048-85BDC9FD1C3A}</a:tableStyleId>
              </a:tblPr>
              <a:tblGrid>
                <a:gridCol w="1097043"/>
                <a:gridCol w="1097043"/>
                <a:gridCol w="1097043"/>
                <a:gridCol w="1097634"/>
                <a:gridCol w="1097634"/>
              </a:tblGrid>
              <a:tr h="0">
                <a:tc>
                  <a:txBody>
                    <a:bodyPr/>
                    <a:lstStyle/>
                    <a:p>
                      <a:pPr>
                        <a:lnSpc>
                          <a:spcPct val="150000"/>
                        </a:lnSpc>
                        <a:spcAft>
                          <a:spcPts val="0"/>
                        </a:spcAft>
                      </a:pPr>
                      <a:r>
                        <a:rPr lang="en-US" sz="1050" kern="100" dirty="0">
                          <a:effectLst/>
                        </a:rPr>
                        <a:t>Man   \   Com</a:t>
                      </a:r>
                      <a:endParaRPr lang="zh-CN" sz="1200" kern="100" dirty="0">
                        <a:effectLst/>
                        <a:latin typeface="Times New Roman"/>
                        <a:ea typeface="宋体"/>
                      </a:endParaRPr>
                    </a:p>
                  </a:txBody>
                  <a:tcPr marL="68580" marR="68580" marT="0" marB="0"/>
                </a:tc>
                <a:tc>
                  <a:txBody>
                    <a:bodyPr/>
                    <a:lstStyle/>
                    <a:p>
                      <a:pPr>
                        <a:lnSpc>
                          <a:spcPct val="150000"/>
                        </a:lnSpc>
                        <a:spcAft>
                          <a:spcPts val="0"/>
                        </a:spcAft>
                      </a:pPr>
                      <a:r>
                        <a:rPr lang="en-US" sz="1050" kern="100" dirty="0">
                          <a:effectLst/>
                        </a:rPr>
                        <a:t>Spam</a:t>
                      </a:r>
                      <a:endParaRPr lang="zh-CN" sz="1200" kern="100" dirty="0">
                        <a:effectLst/>
                        <a:latin typeface="Times New Roman"/>
                        <a:ea typeface="宋体"/>
                      </a:endParaRPr>
                    </a:p>
                  </a:txBody>
                  <a:tcPr marL="68580" marR="68580" marT="0" marB="0"/>
                </a:tc>
                <a:tc>
                  <a:txBody>
                    <a:bodyPr/>
                    <a:lstStyle/>
                    <a:p>
                      <a:pPr>
                        <a:lnSpc>
                          <a:spcPct val="150000"/>
                        </a:lnSpc>
                        <a:spcAft>
                          <a:spcPts val="0"/>
                        </a:spcAft>
                      </a:pPr>
                      <a:r>
                        <a:rPr lang="en-US" sz="1050" kern="100" dirty="0">
                          <a:effectLst/>
                        </a:rPr>
                        <a:t>Normal</a:t>
                      </a:r>
                      <a:endParaRPr lang="zh-CN" sz="1200" kern="100" dirty="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Total</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dirty="0">
                          <a:effectLst/>
                        </a:rPr>
                        <a:t>Recall</a:t>
                      </a:r>
                      <a:endParaRPr lang="zh-CN" sz="1200" kern="100" dirty="0">
                        <a:effectLst/>
                        <a:latin typeface="Times New Roman"/>
                        <a:ea typeface="宋体"/>
                      </a:endParaRPr>
                    </a:p>
                  </a:txBody>
                  <a:tcPr marL="68580" marR="68580" marT="0" marB="0"/>
                </a:tc>
              </a:tr>
              <a:tr h="0">
                <a:tc>
                  <a:txBody>
                    <a:bodyPr/>
                    <a:lstStyle/>
                    <a:p>
                      <a:pPr>
                        <a:lnSpc>
                          <a:spcPct val="150000"/>
                        </a:lnSpc>
                        <a:spcAft>
                          <a:spcPts val="0"/>
                        </a:spcAft>
                      </a:pPr>
                      <a:r>
                        <a:rPr lang="en-US" sz="1050" kern="100">
                          <a:effectLst/>
                        </a:rPr>
                        <a:t>Spam</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1080</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398</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1478</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b="1" kern="100" dirty="0">
                          <a:effectLst/>
                        </a:rPr>
                        <a:t>73.07%</a:t>
                      </a:r>
                      <a:endParaRPr lang="zh-CN" sz="1200" b="1" kern="100" dirty="0">
                        <a:effectLst/>
                        <a:latin typeface="Times New Roman"/>
                        <a:ea typeface="宋体"/>
                      </a:endParaRPr>
                    </a:p>
                  </a:txBody>
                  <a:tcPr marL="68580" marR="68580" marT="0" marB="0"/>
                </a:tc>
              </a:tr>
              <a:tr h="0">
                <a:tc>
                  <a:txBody>
                    <a:bodyPr/>
                    <a:lstStyle/>
                    <a:p>
                      <a:pPr>
                        <a:lnSpc>
                          <a:spcPct val="150000"/>
                        </a:lnSpc>
                        <a:spcAft>
                          <a:spcPts val="0"/>
                        </a:spcAft>
                      </a:pPr>
                      <a:r>
                        <a:rPr lang="en-US" sz="1050" kern="100">
                          <a:effectLst/>
                        </a:rPr>
                        <a:t>Normal</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27</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dirty="0">
                          <a:effectLst/>
                        </a:rPr>
                        <a:t>9138</a:t>
                      </a:r>
                      <a:endParaRPr lang="zh-CN" sz="1200" kern="100" dirty="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9165</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b="1" kern="100" dirty="0">
                          <a:effectLst/>
                        </a:rPr>
                        <a:t>99.71%</a:t>
                      </a:r>
                      <a:endParaRPr lang="zh-CN" sz="1200" b="1" kern="100" dirty="0">
                        <a:effectLst/>
                        <a:latin typeface="Times New Roman"/>
                        <a:ea typeface="宋体"/>
                      </a:endParaRPr>
                    </a:p>
                  </a:txBody>
                  <a:tcPr marL="68580" marR="68580" marT="0" marB="0"/>
                </a:tc>
              </a:tr>
              <a:tr h="0">
                <a:tc>
                  <a:txBody>
                    <a:bodyPr/>
                    <a:lstStyle/>
                    <a:p>
                      <a:pPr>
                        <a:lnSpc>
                          <a:spcPct val="150000"/>
                        </a:lnSpc>
                        <a:spcAft>
                          <a:spcPts val="0"/>
                        </a:spcAft>
                      </a:pPr>
                      <a:r>
                        <a:rPr lang="en-US" sz="1050" kern="100">
                          <a:effectLst/>
                        </a:rPr>
                        <a:t>Total</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1107</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9536</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10643</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 </a:t>
                      </a:r>
                      <a:endParaRPr lang="zh-CN" sz="1200" kern="100">
                        <a:effectLst/>
                        <a:latin typeface="Times New Roman"/>
                        <a:ea typeface="宋体"/>
                      </a:endParaRPr>
                    </a:p>
                  </a:txBody>
                  <a:tcPr marL="68580" marR="68580" marT="0" marB="0"/>
                </a:tc>
              </a:tr>
              <a:tr h="0">
                <a:tc>
                  <a:txBody>
                    <a:bodyPr/>
                    <a:lstStyle/>
                    <a:p>
                      <a:pPr>
                        <a:lnSpc>
                          <a:spcPct val="150000"/>
                        </a:lnSpc>
                        <a:spcAft>
                          <a:spcPts val="0"/>
                        </a:spcAft>
                      </a:pPr>
                      <a:r>
                        <a:rPr lang="en-US" sz="1050" kern="100">
                          <a:effectLst/>
                        </a:rPr>
                        <a:t>Precision</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b="1" kern="100" dirty="0">
                          <a:effectLst/>
                        </a:rPr>
                        <a:t>97.56%</a:t>
                      </a:r>
                      <a:endParaRPr lang="zh-CN" sz="1200" b="1" kern="100" dirty="0">
                        <a:effectLst/>
                        <a:latin typeface="Times New Roman"/>
                        <a:ea typeface="宋体"/>
                      </a:endParaRPr>
                    </a:p>
                  </a:txBody>
                  <a:tcPr marL="68580" marR="68580" marT="0" marB="0"/>
                </a:tc>
                <a:tc>
                  <a:txBody>
                    <a:bodyPr/>
                    <a:lstStyle/>
                    <a:p>
                      <a:pPr>
                        <a:lnSpc>
                          <a:spcPct val="150000"/>
                        </a:lnSpc>
                        <a:spcAft>
                          <a:spcPts val="0"/>
                        </a:spcAft>
                      </a:pPr>
                      <a:r>
                        <a:rPr lang="en-US" sz="1050" kern="100" dirty="0">
                          <a:effectLst/>
                        </a:rPr>
                        <a:t>95.83%</a:t>
                      </a:r>
                      <a:endParaRPr lang="zh-CN" sz="1200" kern="100" dirty="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 </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dirty="0">
                          <a:effectLst/>
                        </a:rPr>
                        <a:t>96.01%</a:t>
                      </a:r>
                      <a:endParaRPr lang="zh-CN" sz="1200" kern="100" dirty="0">
                        <a:effectLst/>
                        <a:latin typeface="Times New Roman"/>
                        <a:ea typeface="宋体"/>
                      </a:endParaRPr>
                    </a:p>
                  </a:txBody>
                  <a:tcPr marL="68580" marR="68580" marT="0" marB="0"/>
                </a:tc>
              </a:tr>
            </a:tbl>
          </a:graphicData>
        </a:graphic>
      </p:graphicFrame>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1035" y="1771650"/>
            <a:ext cx="2894365"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Table 2"/>
          <p:cNvGraphicFramePr>
            <a:graphicFrameLocks noGrp="1"/>
          </p:cNvGraphicFramePr>
          <p:nvPr>
            <p:extLst>
              <p:ext uri="{D42A27DB-BD31-4B8C-83A1-F6EECF244321}">
                <p14:modId xmlns:p14="http://schemas.microsoft.com/office/powerpoint/2010/main" val="3422691581"/>
              </p:ext>
            </p:extLst>
          </p:nvPr>
        </p:nvGraphicFramePr>
        <p:xfrm>
          <a:off x="381001" y="1981200"/>
          <a:ext cx="5486399" cy="1200150"/>
        </p:xfrm>
        <a:graphic>
          <a:graphicData uri="http://schemas.openxmlformats.org/drawingml/2006/table">
            <a:tbl>
              <a:tblPr firstRow="1" firstCol="1" bandRow="1">
                <a:tableStyleId>{5C22544A-7EE6-4342-B048-85BDC9FD1C3A}</a:tableStyleId>
              </a:tblPr>
              <a:tblGrid>
                <a:gridCol w="1097043"/>
                <a:gridCol w="1097043"/>
                <a:gridCol w="1097043"/>
                <a:gridCol w="1097635"/>
                <a:gridCol w="1097635"/>
              </a:tblGrid>
              <a:tr h="0">
                <a:tc>
                  <a:txBody>
                    <a:bodyPr/>
                    <a:lstStyle/>
                    <a:p>
                      <a:pPr>
                        <a:lnSpc>
                          <a:spcPct val="150000"/>
                        </a:lnSpc>
                        <a:spcAft>
                          <a:spcPts val="0"/>
                        </a:spcAft>
                      </a:pPr>
                      <a:r>
                        <a:rPr lang="en-US" sz="1050" kern="100" dirty="0">
                          <a:effectLst/>
                        </a:rPr>
                        <a:t>Man   \   Com</a:t>
                      </a:r>
                      <a:endParaRPr lang="zh-CN" sz="1200" kern="100" dirty="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Spam</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Normal</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Total</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Recall</a:t>
                      </a:r>
                      <a:endParaRPr lang="zh-CN" sz="1200" kern="100">
                        <a:effectLst/>
                        <a:latin typeface="Times New Roman"/>
                        <a:ea typeface="宋体"/>
                      </a:endParaRPr>
                    </a:p>
                  </a:txBody>
                  <a:tcPr marL="68580" marR="68580" marT="0" marB="0"/>
                </a:tc>
              </a:tr>
              <a:tr h="0">
                <a:tc>
                  <a:txBody>
                    <a:bodyPr/>
                    <a:lstStyle/>
                    <a:p>
                      <a:pPr>
                        <a:lnSpc>
                          <a:spcPct val="150000"/>
                        </a:lnSpc>
                        <a:spcAft>
                          <a:spcPts val="0"/>
                        </a:spcAft>
                      </a:pPr>
                      <a:r>
                        <a:rPr lang="en-US" sz="1050" kern="100">
                          <a:effectLst/>
                        </a:rPr>
                        <a:t>Spam</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260</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1218</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1478</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b="1" kern="100" dirty="0">
                          <a:effectLst/>
                        </a:rPr>
                        <a:t>17.59%</a:t>
                      </a:r>
                      <a:endParaRPr lang="zh-CN" sz="1200" b="1" kern="100" dirty="0">
                        <a:effectLst/>
                        <a:latin typeface="Times New Roman"/>
                        <a:ea typeface="宋体"/>
                      </a:endParaRPr>
                    </a:p>
                  </a:txBody>
                  <a:tcPr marL="68580" marR="68580" marT="0" marB="0"/>
                </a:tc>
              </a:tr>
              <a:tr h="0">
                <a:tc>
                  <a:txBody>
                    <a:bodyPr/>
                    <a:lstStyle/>
                    <a:p>
                      <a:pPr>
                        <a:lnSpc>
                          <a:spcPct val="150000"/>
                        </a:lnSpc>
                        <a:spcAft>
                          <a:spcPts val="0"/>
                        </a:spcAft>
                      </a:pPr>
                      <a:r>
                        <a:rPr lang="en-US" sz="1050" kern="100">
                          <a:effectLst/>
                        </a:rPr>
                        <a:t>Normal</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160</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9005</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9165</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b="1" kern="100" dirty="0">
                          <a:effectLst/>
                        </a:rPr>
                        <a:t>98.25%</a:t>
                      </a:r>
                      <a:endParaRPr lang="zh-CN" sz="1200" b="1" kern="100" dirty="0">
                        <a:effectLst/>
                        <a:latin typeface="Times New Roman"/>
                        <a:ea typeface="宋体"/>
                      </a:endParaRPr>
                    </a:p>
                  </a:txBody>
                  <a:tcPr marL="68580" marR="68580" marT="0" marB="0"/>
                </a:tc>
              </a:tr>
              <a:tr h="0">
                <a:tc>
                  <a:txBody>
                    <a:bodyPr/>
                    <a:lstStyle/>
                    <a:p>
                      <a:pPr>
                        <a:lnSpc>
                          <a:spcPct val="150000"/>
                        </a:lnSpc>
                        <a:spcAft>
                          <a:spcPts val="0"/>
                        </a:spcAft>
                      </a:pPr>
                      <a:r>
                        <a:rPr lang="en-US" sz="1050" kern="100">
                          <a:effectLst/>
                        </a:rPr>
                        <a:t>Total</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420</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10223</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10643</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 </a:t>
                      </a:r>
                      <a:endParaRPr lang="zh-CN" sz="1200" kern="100">
                        <a:effectLst/>
                        <a:latin typeface="Times New Roman"/>
                        <a:ea typeface="宋体"/>
                      </a:endParaRPr>
                    </a:p>
                  </a:txBody>
                  <a:tcPr marL="68580" marR="68580" marT="0" marB="0"/>
                </a:tc>
              </a:tr>
              <a:tr h="0">
                <a:tc>
                  <a:txBody>
                    <a:bodyPr/>
                    <a:lstStyle/>
                    <a:p>
                      <a:pPr>
                        <a:lnSpc>
                          <a:spcPct val="150000"/>
                        </a:lnSpc>
                        <a:spcAft>
                          <a:spcPts val="0"/>
                        </a:spcAft>
                      </a:pPr>
                      <a:r>
                        <a:rPr lang="en-US" sz="1050" kern="100">
                          <a:effectLst/>
                        </a:rPr>
                        <a:t>Precision</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b="1" kern="100" dirty="0">
                          <a:effectLst/>
                        </a:rPr>
                        <a:t>61.90%</a:t>
                      </a:r>
                      <a:endParaRPr lang="zh-CN" sz="1200" b="1" kern="100" dirty="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88.09%</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 </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dirty="0">
                          <a:effectLst/>
                        </a:rPr>
                        <a:t>87.05%</a:t>
                      </a:r>
                      <a:endParaRPr lang="zh-CN" sz="1200" kern="100" dirty="0">
                        <a:effectLst/>
                        <a:latin typeface="Times New Roman"/>
                        <a:ea typeface="宋体"/>
                      </a:endParaRPr>
                    </a:p>
                  </a:txBody>
                  <a:tcPr marL="68580" marR="68580" marT="0" marB="0"/>
                </a:tc>
              </a:tr>
            </a:tbl>
          </a:graphicData>
        </a:graphic>
      </p:graphicFrame>
      <p:sp>
        <p:nvSpPr>
          <p:cNvPr id="10" name="Title 1"/>
          <p:cNvSpPr txBox="1">
            <a:spLocks/>
          </p:cNvSpPr>
          <p:nvPr/>
        </p:nvSpPr>
        <p:spPr>
          <a:xfrm>
            <a:off x="2514601" y="1752600"/>
            <a:ext cx="1143000" cy="304800"/>
          </a:xfrm>
          <a:prstGeom prst="rect">
            <a:avLst/>
          </a:prstGeom>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200" dirty="0" smtClean="0">
                <a:latin typeface="宋体" panose="02010600030101010101" pitchFamily="2" charset="-122"/>
                <a:ea typeface="宋体" panose="02010600030101010101" pitchFamily="2" charset="-122"/>
              </a:rPr>
              <a:t>表</a:t>
            </a:r>
            <a:r>
              <a:rPr lang="en-US" altLang="zh-CN" sz="1200" dirty="0" smtClean="0">
                <a:latin typeface="宋体" panose="02010600030101010101" pitchFamily="2" charset="-122"/>
                <a:ea typeface="宋体" panose="02010600030101010101" pitchFamily="2" charset="-122"/>
              </a:rPr>
              <a:t>1 </a:t>
            </a:r>
            <a:r>
              <a:rPr lang="zh-CN" altLang="en-US" sz="1200" dirty="0" smtClean="0">
                <a:latin typeface="宋体" panose="02010600030101010101" pitchFamily="2" charset="-122"/>
                <a:ea typeface="宋体" panose="02010600030101010101" pitchFamily="2" charset="-122"/>
              </a:rPr>
              <a:t>纯</a:t>
            </a:r>
            <a:r>
              <a:rPr lang="zh-CN" altLang="en-US" sz="1200" dirty="0">
                <a:latin typeface="宋体" panose="02010600030101010101" pitchFamily="2" charset="-122"/>
                <a:ea typeface="宋体" panose="02010600030101010101" pitchFamily="2" charset="-122"/>
              </a:rPr>
              <a:t>简单分类器</a:t>
            </a:r>
          </a:p>
        </p:txBody>
      </p:sp>
      <p:sp>
        <p:nvSpPr>
          <p:cNvPr id="11" name="Title 1"/>
          <p:cNvSpPr txBox="1">
            <a:spLocks/>
          </p:cNvSpPr>
          <p:nvPr/>
        </p:nvSpPr>
        <p:spPr>
          <a:xfrm>
            <a:off x="2514600" y="3276600"/>
            <a:ext cx="1371599" cy="304800"/>
          </a:xfrm>
          <a:prstGeom prst="rect">
            <a:avLst/>
          </a:prstGeom>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200" dirty="0" smtClean="0">
                <a:latin typeface="宋体" panose="02010600030101010101" pitchFamily="2" charset="-122"/>
                <a:ea typeface="宋体" panose="02010600030101010101" pitchFamily="2" charset="-122"/>
              </a:rPr>
              <a:t>表</a:t>
            </a:r>
            <a:r>
              <a:rPr lang="en-US" altLang="zh-CN" sz="1200" dirty="0" smtClean="0">
                <a:latin typeface="宋体" panose="02010600030101010101" pitchFamily="2" charset="-122"/>
                <a:ea typeface="宋体" panose="02010600030101010101" pitchFamily="2" charset="-122"/>
              </a:rPr>
              <a:t>2 </a:t>
            </a:r>
            <a:r>
              <a:rPr lang="zh-CN" altLang="en-US" sz="1200" dirty="0" smtClean="0">
                <a:latin typeface="宋体" panose="02010600030101010101" pitchFamily="2" charset="-122"/>
                <a:ea typeface="宋体" panose="02010600030101010101" pitchFamily="2" charset="-122"/>
              </a:rPr>
              <a:t>朴素贝叶斯分</a:t>
            </a:r>
            <a:r>
              <a:rPr lang="zh-CN" altLang="en-US" sz="1200" dirty="0">
                <a:latin typeface="宋体" panose="02010600030101010101" pitchFamily="2" charset="-122"/>
                <a:ea typeface="宋体" panose="02010600030101010101" pitchFamily="2" charset="-122"/>
              </a:rPr>
              <a:t>类器</a:t>
            </a:r>
          </a:p>
        </p:txBody>
      </p:sp>
      <p:sp>
        <p:nvSpPr>
          <p:cNvPr id="12" name="Title 1"/>
          <p:cNvSpPr txBox="1">
            <a:spLocks/>
          </p:cNvSpPr>
          <p:nvPr/>
        </p:nvSpPr>
        <p:spPr>
          <a:xfrm>
            <a:off x="2514601" y="5029200"/>
            <a:ext cx="1371599" cy="304800"/>
          </a:xfrm>
          <a:prstGeom prst="rect">
            <a:avLst/>
          </a:prstGeom>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200" dirty="0" smtClean="0">
                <a:latin typeface="宋体" panose="02010600030101010101" pitchFamily="2" charset="-122"/>
                <a:ea typeface="宋体" panose="02010600030101010101" pitchFamily="2" charset="-122"/>
              </a:rPr>
              <a:t>表</a:t>
            </a:r>
            <a:r>
              <a:rPr lang="en-US" altLang="zh-CN" sz="1200" dirty="0">
                <a:latin typeface="宋体" panose="02010600030101010101" pitchFamily="2" charset="-122"/>
                <a:ea typeface="宋体" panose="02010600030101010101" pitchFamily="2" charset="-122"/>
              </a:rPr>
              <a:t>3</a:t>
            </a:r>
            <a:r>
              <a:rPr lang="en-US" altLang="zh-CN" sz="1200" dirty="0" smtClean="0">
                <a:latin typeface="宋体" panose="02010600030101010101" pitchFamily="2" charset="-122"/>
                <a:ea typeface="宋体" panose="02010600030101010101" pitchFamily="2" charset="-122"/>
              </a:rPr>
              <a:t> </a:t>
            </a:r>
            <a:r>
              <a:rPr lang="zh-CN" altLang="en-US" sz="1200" dirty="0" smtClean="0">
                <a:latin typeface="宋体" panose="02010600030101010101" pitchFamily="2" charset="-122"/>
                <a:ea typeface="宋体" panose="02010600030101010101" pitchFamily="2" charset="-122"/>
              </a:rPr>
              <a:t>添加优化融合方法</a:t>
            </a:r>
            <a:endParaRPr lang="zh-CN" altLang="en-US" sz="12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9731103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914400"/>
            <a:ext cx="5237136"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1066800"/>
            <a:ext cx="8229600" cy="914400"/>
          </a:xfrm>
        </p:spPr>
        <p:txBody>
          <a:bodyPr>
            <a:normAutofit/>
          </a:bodyPr>
          <a:lstStyle/>
          <a:p>
            <a:pPr algn="l"/>
            <a:r>
              <a:rPr lang="zh-CN" altLang="en-US" sz="3200" dirty="0" smtClean="0">
                <a:latin typeface="黑体" panose="02010609060101010101" pitchFamily="49" charset="-122"/>
                <a:ea typeface="黑体" panose="02010609060101010101" pitchFamily="49" charset="-122"/>
              </a:rPr>
              <a:t>总结</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457200" y="2209800"/>
            <a:ext cx="3429000" cy="3916363"/>
          </a:xfrm>
        </p:spPr>
        <p:txBody>
          <a:bodyPr>
            <a:normAutofit/>
          </a:bodyPr>
          <a:lstStyle/>
          <a:p>
            <a:pPr marL="0" indent="0">
              <a:buNone/>
            </a:pPr>
            <a:r>
              <a:rPr lang="zh-CN" altLang="en-US" sz="1800" b="1" dirty="0" smtClean="0">
                <a:latin typeface="微软雅黑" panose="020B0503020204020204" pitchFamily="34" charset="-122"/>
                <a:ea typeface="微软雅黑" panose="020B0503020204020204" pitchFamily="34" charset="-122"/>
              </a:rPr>
              <a:t>个人完成整个论文的所有工作：</a:t>
            </a:r>
            <a:endParaRPr lang="en-US" altLang="zh-CN" sz="1800" b="1" dirty="0" smtClean="0">
              <a:latin typeface="微软雅黑" panose="020B0503020204020204" pitchFamily="34" charset="-122"/>
              <a:ea typeface="微软雅黑" panose="020B0503020204020204" pitchFamily="34" charset="-122"/>
            </a:endParaRPr>
          </a:p>
          <a:p>
            <a:pPr marL="0" indent="0">
              <a:buNone/>
            </a:pPr>
            <a:r>
              <a:rPr lang="zh-CN" altLang="zh-CN" sz="1800" dirty="0" smtClean="0">
                <a:latin typeface="微软雅黑" panose="020B0503020204020204" pitchFamily="34" charset="-122"/>
                <a:ea typeface="微软雅黑" panose="020B0503020204020204" pitchFamily="34" charset="-122"/>
              </a:rPr>
              <a:t>基础研究数据收集工作</a:t>
            </a:r>
          </a:p>
          <a:p>
            <a:pPr marL="0" indent="0">
              <a:buNone/>
            </a:pPr>
            <a:r>
              <a:rPr lang="zh-CN" altLang="zh-CN" sz="1800" dirty="0" smtClean="0">
                <a:latin typeface="微软雅黑" panose="020B0503020204020204" pitchFamily="34" charset="-122"/>
                <a:ea typeface="微软雅黑" panose="020B0503020204020204" pitchFamily="34" charset="-122"/>
              </a:rPr>
              <a:t>数据人工标记分类工作</a:t>
            </a:r>
          </a:p>
          <a:p>
            <a:pPr marL="0" indent="0">
              <a:buNone/>
            </a:pPr>
            <a:r>
              <a:rPr lang="zh-CN" altLang="en-US" sz="1800" dirty="0" smtClean="0">
                <a:latin typeface="微软雅黑" panose="020B0503020204020204" pitchFamily="34" charset="-122"/>
                <a:ea typeface="微软雅黑" panose="020B0503020204020204" pitchFamily="34" charset="-122"/>
              </a:rPr>
              <a:t>系统架构</a:t>
            </a:r>
            <a:r>
              <a:rPr lang="zh-CN" altLang="zh-CN" sz="1800" dirty="0" smtClean="0">
                <a:latin typeface="微软雅黑" panose="020B0503020204020204" pitchFamily="34" charset="-122"/>
                <a:ea typeface="微软雅黑" panose="020B0503020204020204" pitchFamily="34" charset="-122"/>
              </a:rPr>
              <a:t>代码</a:t>
            </a:r>
            <a:r>
              <a:rPr lang="zh-CN" altLang="en-US" sz="1800" dirty="0" smtClean="0">
                <a:latin typeface="微软雅黑" panose="020B0503020204020204" pitchFamily="34" charset="-122"/>
                <a:ea typeface="微软雅黑" panose="020B0503020204020204" pitchFamily="34" charset="-122"/>
              </a:rPr>
              <a:t>设计</a:t>
            </a:r>
            <a:r>
              <a:rPr lang="zh-CN" altLang="zh-CN" sz="1800" dirty="0" smtClean="0">
                <a:latin typeface="微软雅黑" panose="020B0503020204020204" pitchFamily="34" charset="-122"/>
                <a:ea typeface="微软雅黑" panose="020B0503020204020204" pitchFamily="34" charset="-122"/>
              </a:rPr>
              <a:t>编写工作</a:t>
            </a:r>
          </a:p>
          <a:p>
            <a:pPr marL="0" indent="0">
              <a:buNone/>
            </a:pPr>
            <a:r>
              <a:rPr lang="zh-CN" altLang="zh-CN" sz="1800" dirty="0" smtClean="0">
                <a:latin typeface="微软雅黑" panose="020B0503020204020204" pitchFamily="34" charset="-122"/>
                <a:ea typeface="微软雅黑" panose="020B0503020204020204" pitchFamily="34" charset="-122"/>
              </a:rPr>
              <a:t>第三方工具研究应用工作</a:t>
            </a:r>
          </a:p>
          <a:p>
            <a:pPr marL="0" indent="0">
              <a:buNone/>
            </a:pPr>
            <a:r>
              <a:rPr lang="zh-CN" altLang="zh-CN" sz="1800" dirty="0" smtClean="0">
                <a:latin typeface="微软雅黑" panose="020B0503020204020204" pitchFamily="34" charset="-122"/>
                <a:ea typeface="微软雅黑" panose="020B0503020204020204" pitchFamily="34" charset="-122"/>
              </a:rPr>
              <a:t>测试收集</a:t>
            </a:r>
            <a:r>
              <a:rPr lang="zh-CN" altLang="en-US" sz="1800" dirty="0" smtClean="0">
                <a:latin typeface="微软雅黑" panose="020B0503020204020204" pitchFamily="34" charset="-122"/>
                <a:ea typeface="微软雅黑" panose="020B0503020204020204" pitchFamily="34" charset="-122"/>
              </a:rPr>
              <a:t>运行结果</a:t>
            </a:r>
            <a:r>
              <a:rPr lang="zh-CN" altLang="zh-CN" sz="1800" dirty="0" smtClean="0">
                <a:latin typeface="微软雅黑" panose="020B0503020204020204" pitchFamily="34" charset="-122"/>
                <a:ea typeface="微软雅黑" panose="020B0503020204020204" pitchFamily="34" charset="-122"/>
              </a:rPr>
              <a:t>工作</a:t>
            </a:r>
          </a:p>
          <a:p>
            <a:pPr marL="0" indent="0">
              <a:buNone/>
            </a:pPr>
            <a:r>
              <a:rPr lang="zh-CN" altLang="zh-CN" sz="1800" dirty="0" smtClean="0">
                <a:latin typeface="微软雅黑" panose="020B0503020204020204" pitchFamily="34" charset="-122"/>
                <a:ea typeface="微软雅黑" panose="020B0503020204020204" pitchFamily="34" charset="-122"/>
              </a:rPr>
              <a:t>各种针对性优化的工作</a:t>
            </a:r>
            <a:endParaRPr lang="en-US" altLang="zh-CN" sz="1800" dirty="0" smtClean="0">
              <a:latin typeface="微软雅黑" panose="020B0503020204020204" pitchFamily="34" charset="-122"/>
              <a:ea typeface="微软雅黑" panose="020B0503020204020204" pitchFamily="34" charset="-122"/>
            </a:endParaRPr>
          </a:p>
          <a:p>
            <a:pPr marL="0" indent="0">
              <a:buNone/>
            </a:pPr>
            <a:endParaRPr lang="en-US" altLang="zh-CN" sz="1800" dirty="0" smtClean="0">
              <a:latin typeface="微软雅黑" panose="020B0503020204020204" pitchFamily="34" charset="-122"/>
              <a:ea typeface="微软雅黑" panose="020B0503020204020204" pitchFamily="34" charset="-122"/>
            </a:endParaRPr>
          </a:p>
          <a:p>
            <a:pPr marL="0" indent="0">
              <a:buNone/>
            </a:pPr>
            <a:r>
              <a:rPr lang="zh-CN" altLang="en-US" sz="1800" b="1" dirty="0">
                <a:latin typeface="微软雅黑" panose="020B0503020204020204" pitchFamily="34" charset="-122"/>
                <a:ea typeface="微软雅黑" panose="020B0503020204020204" pitchFamily="34" charset="-122"/>
              </a:rPr>
              <a:t>研究成</a:t>
            </a:r>
            <a:r>
              <a:rPr lang="zh-CN" altLang="en-US" sz="1800" b="1" dirty="0" smtClean="0">
                <a:latin typeface="微软雅黑" panose="020B0503020204020204" pitchFamily="34" charset="-122"/>
                <a:ea typeface="微软雅黑" panose="020B0503020204020204" pitchFamily="34" charset="-122"/>
              </a:rPr>
              <a:t>果：</a:t>
            </a:r>
            <a:endParaRPr lang="en-US" altLang="zh-CN" sz="1800" b="1" dirty="0" smtClean="0">
              <a:latin typeface="微软雅黑" panose="020B0503020204020204" pitchFamily="34" charset="-122"/>
              <a:ea typeface="微软雅黑" panose="020B0503020204020204" pitchFamily="34" charset="-122"/>
            </a:endParaRPr>
          </a:p>
          <a:p>
            <a:pPr marL="0" indent="0">
              <a:buNone/>
            </a:pPr>
            <a:r>
              <a:rPr lang="zh-CN" altLang="en-US" sz="1800" dirty="0" smtClean="0">
                <a:latin typeface="微软雅黑" panose="020B0503020204020204" pitchFamily="34" charset="-122"/>
                <a:ea typeface="微软雅黑" panose="020B0503020204020204" pitchFamily="34" charset="-122"/>
              </a:rPr>
              <a:t>一套可以快速实验的架构工具</a:t>
            </a:r>
            <a:endParaRPr lang="en-US" altLang="zh-CN" sz="1800" dirty="0" smtClean="0">
              <a:latin typeface="微软雅黑" panose="020B0503020204020204" pitchFamily="34" charset="-122"/>
              <a:ea typeface="微软雅黑" panose="020B0503020204020204" pitchFamily="34" charset="-122"/>
            </a:endParaRPr>
          </a:p>
          <a:p>
            <a:pPr marL="0" indent="0">
              <a:buNone/>
            </a:pPr>
            <a:r>
              <a:rPr lang="zh-CN" altLang="en-US" sz="1800" dirty="0">
                <a:latin typeface="微软雅黑" panose="020B0503020204020204" pitchFamily="34" charset="-122"/>
                <a:ea typeface="微软雅黑" panose="020B0503020204020204" pitchFamily="34" charset="-122"/>
              </a:rPr>
              <a:t>申请</a:t>
            </a:r>
            <a:r>
              <a:rPr lang="zh-CN" altLang="en-US" sz="1800" dirty="0" smtClean="0">
                <a:latin typeface="微软雅黑" panose="020B0503020204020204" pitchFamily="34" charset="-122"/>
                <a:ea typeface="微软雅黑" panose="020B0503020204020204" pitchFamily="34" charset="-122"/>
              </a:rPr>
              <a:t>创新优化贝叶斯算法专利</a:t>
            </a:r>
            <a:endParaRPr lang="en-US" altLang="zh-CN" sz="1800" dirty="0">
              <a:latin typeface="微软雅黑" panose="020B0503020204020204" pitchFamily="34" charset="-122"/>
              <a:ea typeface="微软雅黑" panose="020B0503020204020204" pitchFamily="34" charset="-122"/>
            </a:endParaRPr>
          </a:p>
          <a:p>
            <a:pPr marL="0" indent="0">
              <a:buNone/>
            </a:pPr>
            <a:endParaRPr lang="zh-CN" altLang="zh-CN" sz="1800" dirty="0"/>
          </a:p>
        </p:txBody>
      </p:sp>
    </p:spTree>
    <p:extLst>
      <p:ext uri="{BB962C8B-B14F-4D97-AF65-F5344CB8AC3E}">
        <p14:creationId xmlns:p14="http://schemas.microsoft.com/office/powerpoint/2010/main" val="9094083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3200400"/>
            <a:ext cx="3200400" cy="914400"/>
          </a:xfrm>
        </p:spPr>
        <p:txBody>
          <a:bodyPr>
            <a:normAutofit/>
          </a:bodyPr>
          <a:lstStyle/>
          <a:p>
            <a:pPr algn="l"/>
            <a:r>
              <a:rPr lang="en-US" altLang="zh-CN" sz="3200" b="1" dirty="0" smtClean="0">
                <a:latin typeface="Arial Black" panose="020B0A04020102020204" pitchFamily="34" charset="0"/>
                <a:ea typeface="黑体" panose="02010609060101010101" pitchFamily="49" charset="-122"/>
              </a:rPr>
              <a:t>Thanks! ^~^</a:t>
            </a:r>
            <a:endParaRPr lang="zh-CN" altLang="en-US" sz="3200" b="1" dirty="0">
              <a:latin typeface="Arial Black" panose="020B0A04020102020204" pitchFamily="34" charset="0"/>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00574" y="0"/>
            <a:ext cx="4543426" cy="105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428768" y="6172200"/>
            <a:ext cx="4381712" cy="369332"/>
          </a:xfrm>
          <a:prstGeom prst="rect">
            <a:avLst/>
          </a:prstGeom>
        </p:spPr>
        <p:txBody>
          <a:bodyPr wrap="none">
            <a:spAutoFit/>
          </a:bodyPr>
          <a:lstStyle/>
          <a:p>
            <a:r>
              <a:rPr lang="en-US" altLang="zh-CN" dirty="0">
                <a:hlinkClick r:id="rId4"/>
              </a:rPr>
              <a:t>https://github.com/silver6wings/WeiboFilter</a:t>
            </a:r>
            <a:endParaRPr lang="zh-CN" altLang="en-US" dirty="0"/>
          </a:p>
        </p:txBody>
      </p:sp>
    </p:spTree>
    <p:extLst>
      <p:ext uri="{BB962C8B-B14F-4D97-AF65-F5344CB8AC3E}">
        <p14:creationId xmlns:p14="http://schemas.microsoft.com/office/powerpoint/2010/main" val="1332437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zh-CN" sz="3200" dirty="0" smtClean="0">
                <a:latin typeface="黑体" panose="02010609060101010101" pitchFamily="49" charset="-122"/>
                <a:ea typeface="黑体" panose="02010609060101010101" pitchFamily="49" charset="-122"/>
              </a:rPr>
              <a:t>课</a:t>
            </a:r>
            <a:r>
              <a:rPr lang="zh-CN" altLang="zh-CN" sz="3200" dirty="0">
                <a:latin typeface="黑体" panose="02010609060101010101" pitchFamily="49" charset="-122"/>
                <a:ea typeface="黑体" panose="02010609060101010101" pitchFamily="49" charset="-122"/>
              </a:rPr>
              <a:t>题来</a:t>
            </a:r>
            <a:r>
              <a:rPr lang="zh-CN" altLang="zh-CN" sz="3200" dirty="0" smtClean="0">
                <a:latin typeface="黑体" panose="02010609060101010101" pitchFamily="49" charset="-122"/>
                <a:ea typeface="黑体" panose="02010609060101010101" pitchFamily="49" charset="-122"/>
              </a:rPr>
              <a:t>源</a:t>
            </a:r>
            <a:r>
              <a:rPr lang="zh-CN" altLang="en-US" sz="3200" dirty="0" smtClean="0">
                <a:latin typeface="黑体" panose="02010609060101010101" pitchFamily="49" charset="-122"/>
                <a:ea typeface="黑体" panose="02010609060101010101" pitchFamily="49" charset="-122"/>
              </a:rPr>
              <a:t>：微软亚洲互联网工程院实习项目</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 y="4351866"/>
            <a:ext cx="3928533" cy="1775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6043" y="2057400"/>
            <a:ext cx="3843801"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07695" y="2065867"/>
            <a:ext cx="315050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62600" y="4443629"/>
            <a:ext cx="2590800" cy="1652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637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zh-CN" sz="3200" dirty="0" smtClean="0">
                <a:latin typeface="黑体" panose="02010609060101010101" pitchFamily="49" charset="-122"/>
                <a:ea typeface="黑体" panose="02010609060101010101" pitchFamily="49" charset="-122"/>
              </a:rPr>
              <a:t>研究内容</a:t>
            </a:r>
            <a:endParaRPr lang="zh-CN" altLang="en-US" sz="3200" dirty="0">
              <a:latin typeface="黑体" panose="02010609060101010101" pitchFamily="49" charset="-122"/>
              <a:ea typeface="黑体" panose="02010609060101010101" pitchFamily="49" charset="-122"/>
            </a:endParaRPr>
          </a:p>
        </p:txBody>
      </p:sp>
      <p:sp>
        <p:nvSpPr>
          <p:cNvPr id="3" name="Content Placeholder 2"/>
          <p:cNvSpPr>
            <a:spLocks noGrp="1"/>
          </p:cNvSpPr>
          <p:nvPr>
            <p:ph idx="1"/>
          </p:nvPr>
        </p:nvSpPr>
        <p:spPr>
          <a:xfrm>
            <a:off x="457200" y="2209800"/>
            <a:ext cx="8229600" cy="3916363"/>
          </a:xfrm>
        </p:spPr>
        <p:txBody>
          <a:bodyPr>
            <a:normAutofit/>
          </a:bodyPr>
          <a:lstStyle/>
          <a:p>
            <a:r>
              <a:rPr lang="zh-CN" altLang="en-US" sz="2800" dirty="0" smtClean="0">
                <a:latin typeface="微软雅黑" panose="020B0503020204020204" pitchFamily="34" charset="-122"/>
                <a:ea typeface="微软雅黑" panose="020B0503020204020204" pitchFamily="34" charset="-122"/>
              </a:rPr>
              <a:t>机</a:t>
            </a:r>
            <a:r>
              <a:rPr lang="zh-CN" altLang="en-US" sz="2800" dirty="0">
                <a:latin typeface="微软雅黑" panose="020B0503020204020204" pitchFamily="34" charset="-122"/>
                <a:ea typeface="微软雅黑" panose="020B0503020204020204" pitchFamily="34" charset="-122"/>
              </a:rPr>
              <a:t>器学</a:t>
            </a:r>
            <a:r>
              <a:rPr lang="zh-CN" altLang="en-US" sz="2800" dirty="0" smtClean="0">
                <a:latin typeface="微软雅黑" panose="020B0503020204020204" pitchFamily="34" charset="-122"/>
                <a:ea typeface="微软雅黑" panose="020B0503020204020204" pitchFamily="34" charset="-122"/>
              </a:rPr>
              <a:t>习方</a:t>
            </a:r>
            <a:r>
              <a:rPr lang="zh-CN" altLang="en-US" sz="2800" dirty="0">
                <a:latin typeface="微软雅黑" panose="020B0503020204020204" pitchFamily="34" charset="-122"/>
                <a:ea typeface="微软雅黑" panose="020B0503020204020204" pitchFamily="34" charset="-122"/>
              </a:rPr>
              <a:t>法对于文本分</a:t>
            </a:r>
            <a:r>
              <a:rPr lang="zh-CN" altLang="en-US" sz="2800" dirty="0" smtClean="0">
                <a:latin typeface="微软雅黑" panose="020B0503020204020204" pitchFamily="34" charset="-122"/>
                <a:ea typeface="微软雅黑" panose="020B0503020204020204" pitchFamily="34" charset="-122"/>
              </a:rPr>
              <a:t>类有效程度。</a:t>
            </a:r>
            <a:endParaRPr lang="en-US" altLang="zh-CN" sz="2800" dirty="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验证有效之后，如</a:t>
            </a:r>
            <a:r>
              <a:rPr lang="zh-CN" altLang="en-US" sz="2800" dirty="0">
                <a:latin typeface="微软雅黑" panose="020B0503020204020204" pitchFamily="34" charset="-122"/>
                <a:ea typeface="微软雅黑" panose="020B0503020204020204" pitchFamily="34" charset="-122"/>
              </a:rPr>
              <a:t>何优化现有</a:t>
            </a:r>
            <a:r>
              <a:rPr lang="zh-CN" altLang="en-US" sz="2800" dirty="0" smtClean="0">
                <a:latin typeface="微软雅黑" panose="020B0503020204020204" pitchFamily="34" charset="-122"/>
                <a:ea typeface="微软雅黑" panose="020B0503020204020204" pitchFamily="34" charset="-122"/>
              </a:rPr>
              <a:t>的机</a:t>
            </a:r>
            <a:r>
              <a:rPr lang="zh-CN" altLang="en-US" sz="2800" dirty="0">
                <a:latin typeface="微软雅黑" panose="020B0503020204020204" pitchFamily="34" charset="-122"/>
                <a:ea typeface="微软雅黑" panose="020B0503020204020204" pitchFamily="34" charset="-122"/>
              </a:rPr>
              <a:t>器学习的算法达到更</a:t>
            </a:r>
            <a:r>
              <a:rPr lang="zh-CN" altLang="en-US" sz="2800" dirty="0" smtClean="0">
                <a:latin typeface="微软雅黑" panose="020B0503020204020204" pitchFamily="34" charset="-122"/>
                <a:ea typeface="微软雅黑" panose="020B0503020204020204" pitchFamily="34" charset="-122"/>
              </a:rPr>
              <a:t>高准</a:t>
            </a:r>
            <a:r>
              <a:rPr lang="zh-CN" altLang="en-US" sz="2800" dirty="0">
                <a:latin typeface="微软雅黑" panose="020B0503020204020204" pitchFamily="34" charset="-122"/>
                <a:ea typeface="微软雅黑" panose="020B0503020204020204" pitchFamily="34" charset="-122"/>
              </a:rPr>
              <a:t>确性的目标</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p>
          <a:p>
            <a:r>
              <a:rPr lang="zh-CN" altLang="en-US" sz="2800" dirty="0">
                <a:latin typeface="微软雅黑" panose="020B0503020204020204" pitchFamily="34" charset="-122"/>
                <a:ea typeface="微软雅黑" panose="020B0503020204020204" pitchFamily="34" charset="-122"/>
              </a:rPr>
              <a:t>现有</a:t>
            </a:r>
            <a:r>
              <a:rPr lang="zh-CN" altLang="en-US" sz="2800" dirty="0" smtClean="0">
                <a:latin typeface="微软雅黑" panose="020B0503020204020204" pitchFamily="34" charset="-122"/>
                <a:ea typeface="微软雅黑" panose="020B0503020204020204" pitchFamily="34" charset="-122"/>
              </a:rPr>
              <a:t>的文本分类对</a:t>
            </a:r>
            <a:r>
              <a:rPr lang="zh-CN" altLang="en-US" sz="2800" dirty="0">
                <a:latin typeface="微软雅黑" panose="020B0503020204020204" pitchFamily="34" charset="-122"/>
                <a:ea typeface="微软雅黑" panose="020B0503020204020204" pitchFamily="34" charset="-122"/>
              </a:rPr>
              <a:t>于微博信息分类的效果。</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如何实现一套可以灵活处理变化无常的文本信息比如微博信息这样的系统架构。</a:t>
            </a:r>
          </a:p>
          <a:p>
            <a:pPr lvl="0"/>
            <a:endParaRPr lang="en-US" altLang="zh-CN" dirty="0" smtClean="0"/>
          </a:p>
          <a:p>
            <a:pPr lvl="0"/>
            <a:endParaRPr lang="zh-CN" altLang="zh-CN" dirty="0"/>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9989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zh-CN" sz="3200" dirty="0" smtClean="0">
                <a:latin typeface="黑体" panose="02010609060101010101" pitchFamily="49" charset="-122"/>
                <a:ea typeface="黑体" panose="02010609060101010101" pitchFamily="49" charset="-122"/>
              </a:rPr>
              <a:t>研究目标</a:t>
            </a:r>
            <a:endParaRPr lang="zh-CN" altLang="en-US" sz="3200" dirty="0">
              <a:latin typeface="黑体" panose="02010609060101010101" pitchFamily="49" charset="-122"/>
              <a:ea typeface="黑体" panose="02010609060101010101" pitchFamily="49" charset="-122"/>
            </a:endParaRPr>
          </a:p>
        </p:txBody>
      </p:sp>
      <p:sp>
        <p:nvSpPr>
          <p:cNvPr id="3" name="Content Placeholder 2"/>
          <p:cNvSpPr>
            <a:spLocks noGrp="1"/>
          </p:cNvSpPr>
          <p:nvPr>
            <p:ph idx="1"/>
          </p:nvPr>
        </p:nvSpPr>
        <p:spPr>
          <a:xfrm>
            <a:off x="457200" y="2209800"/>
            <a:ext cx="8229600" cy="3916363"/>
          </a:xfrm>
        </p:spPr>
        <p:txBody>
          <a:bodyPr>
            <a:normAutofit/>
          </a:bodyPr>
          <a:lstStyle/>
          <a:p>
            <a:pPr lvl="0"/>
            <a:r>
              <a:rPr lang="zh-CN" altLang="en-US" dirty="0" smtClean="0">
                <a:latin typeface="微软雅黑" panose="020B0503020204020204" pitchFamily="34" charset="-122"/>
                <a:ea typeface="微软雅黑" panose="020B0503020204020204" pitchFamily="34" charset="-122"/>
              </a:rPr>
              <a:t>实</a:t>
            </a:r>
            <a:r>
              <a:rPr lang="zh-CN" altLang="en-US" dirty="0">
                <a:latin typeface="微软雅黑" panose="020B0503020204020204" pitchFamily="34" charset="-122"/>
                <a:ea typeface="微软雅黑" panose="020B0503020204020204" pitchFamily="34" charset="-122"/>
              </a:rPr>
              <a:t>现一</a:t>
            </a:r>
            <a:r>
              <a:rPr lang="zh-CN" altLang="en-US" dirty="0" smtClean="0">
                <a:latin typeface="微软雅黑" panose="020B0503020204020204" pitchFamily="34" charset="-122"/>
                <a:ea typeface="微软雅黑" panose="020B0503020204020204" pitchFamily="34" charset="-122"/>
              </a:rPr>
              <a:t>个文</a:t>
            </a:r>
            <a:r>
              <a:rPr lang="zh-CN" altLang="en-US" dirty="0">
                <a:latin typeface="微软雅黑" panose="020B0503020204020204" pitchFamily="34" charset="-122"/>
                <a:ea typeface="微软雅黑" panose="020B0503020204020204" pitchFamily="34" charset="-122"/>
              </a:rPr>
              <a:t>本过</a:t>
            </a:r>
            <a:r>
              <a:rPr lang="zh-CN" altLang="en-US" dirty="0" smtClean="0">
                <a:latin typeface="微软雅黑" panose="020B0503020204020204" pitchFamily="34" charset="-122"/>
                <a:ea typeface="微软雅黑" panose="020B0503020204020204" pitchFamily="34" charset="-122"/>
              </a:rPr>
              <a:t>滤系统具备以下功能点：</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初步</a:t>
            </a:r>
            <a:r>
              <a:rPr lang="zh-CN" altLang="zh-CN" dirty="0" smtClean="0">
                <a:latin typeface="微软雅黑" panose="020B0503020204020204" pitchFamily="34" charset="-122"/>
                <a:ea typeface="微软雅黑" panose="020B0503020204020204" pitchFamily="34" charset="-122"/>
              </a:rPr>
              <a:t>数</a:t>
            </a:r>
            <a:r>
              <a:rPr lang="zh-CN" altLang="zh-CN" dirty="0">
                <a:latin typeface="微软雅黑" panose="020B0503020204020204" pitchFamily="34" charset="-122"/>
                <a:ea typeface="微软雅黑" panose="020B0503020204020204" pitchFamily="34" charset="-122"/>
              </a:rPr>
              <a:t>据</a:t>
            </a:r>
            <a:r>
              <a:rPr lang="zh-CN" altLang="en-US" dirty="0">
                <a:latin typeface="微软雅黑" panose="020B0503020204020204" pitchFamily="34" charset="-122"/>
                <a:ea typeface="微软雅黑" panose="020B0503020204020204" pitchFamily="34" charset="-122"/>
              </a:rPr>
              <a:t>过滤</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机器学习能</a:t>
            </a:r>
            <a:r>
              <a:rPr lang="zh-CN" altLang="en-US" dirty="0" smtClean="0">
                <a:latin typeface="微软雅黑" panose="020B0503020204020204" pitchFamily="34" charset="-122"/>
                <a:ea typeface="微软雅黑" panose="020B0503020204020204" pitchFamily="34" charset="-122"/>
              </a:rPr>
              <a:t>力</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复杂</a:t>
            </a:r>
            <a:r>
              <a:rPr lang="zh-CN" altLang="zh-CN" dirty="0" smtClean="0">
                <a:latin typeface="微软雅黑" panose="020B0503020204020204" pitchFamily="34" charset="-122"/>
                <a:ea typeface="微软雅黑" panose="020B0503020204020204" pitchFamily="34" charset="-122"/>
              </a:rPr>
              <a:t>特</a:t>
            </a:r>
            <a:r>
              <a:rPr lang="zh-CN" altLang="zh-CN" dirty="0">
                <a:latin typeface="微软雅黑" panose="020B0503020204020204" pitchFamily="34" charset="-122"/>
                <a:ea typeface="微软雅黑" panose="020B0503020204020204" pitchFamily="34" charset="-122"/>
              </a:rPr>
              <a:t>征提</a:t>
            </a:r>
            <a:r>
              <a:rPr lang="zh-CN" altLang="zh-CN" dirty="0" smtClean="0">
                <a:latin typeface="微软雅黑" panose="020B0503020204020204" pitchFamily="34" charset="-122"/>
                <a:ea typeface="微软雅黑" panose="020B0503020204020204" pitchFamily="34" charset="-122"/>
              </a:rPr>
              <a:t>取</a:t>
            </a:r>
            <a:endParaRPr lang="en-US" altLang="zh-CN" dirty="0" smtClean="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中文分词模</a:t>
            </a:r>
            <a:r>
              <a:rPr lang="zh-CN" altLang="en-US" dirty="0" smtClean="0">
                <a:latin typeface="微软雅黑" panose="020B0503020204020204" pitchFamily="34" charset="-122"/>
                <a:ea typeface="微软雅黑" panose="020B0503020204020204" pitchFamily="34" charset="-122"/>
              </a:rPr>
              <a:t>块</a:t>
            </a:r>
            <a:endParaRPr lang="en-US" altLang="zh-CN" dirty="0" smtClean="0">
              <a:latin typeface="微软雅黑" panose="020B0503020204020204" pitchFamily="34" charset="-122"/>
              <a:ea typeface="微软雅黑" panose="020B0503020204020204" pitchFamily="34" charset="-122"/>
            </a:endParaRPr>
          </a:p>
          <a:p>
            <a:pPr lvl="1"/>
            <a:r>
              <a:rPr lang="zh-CN" altLang="zh-CN" dirty="0" smtClean="0">
                <a:latin typeface="微软雅黑" panose="020B0503020204020204" pitchFamily="34" charset="-122"/>
                <a:ea typeface="微软雅黑" panose="020B0503020204020204" pitchFamily="34" charset="-122"/>
              </a:rPr>
              <a:t>多</a:t>
            </a:r>
            <a:r>
              <a:rPr lang="zh-CN" altLang="zh-CN" dirty="0">
                <a:latin typeface="微软雅黑" panose="020B0503020204020204" pitchFamily="34" charset="-122"/>
                <a:ea typeface="微软雅黑" panose="020B0503020204020204" pitchFamily="34" charset="-122"/>
              </a:rPr>
              <a:t>分类</a:t>
            </a:r>
            <a:r>
              <a:rPr lang="zh-CN" altLang="zh-CN" dirty="0" smtClean="0">
                <a:latin typeface="微软雅黑" panose="020B0503020204020204" pitchFamily="34" charset="-122"/>
                <a:ea typeface="微软雅黑" panose="020B0503020204020204" pitchFamily="34" charset="-122"/>
              </a:rPr>
              <a:t>器</a:t>
            </a:r>
            <a:r>
              <a:rPr lang="zh-CN" altLang="en-US" dirty="0" smtClean="0">
                <a:latin typeface="微软雅黑" panose="020B0503020204020204" pitchFamily="34" charset="-122"/>
                <a:ea typeface="微软雅黑" panose="020B0503020204020204" pitchFamily="34" charset="-122"/>
              </a:rPr>
              <a:t>协作</a:t>
            </a:r>
            <a:endParaRPr lang="en-US" altLang="zh-CN" dirty="0">
              <a:latin typeface="微软雅黑" panose="020B0503020204020204" pitchFamily="34" charset="-122"/>
              <a:ea typeface="微软雅黑" panose="020B0503020204020204" pitchFamily="34" charset="-122"/>
            </a:endParaRPr>
          </a:p>
          <a:p>
            <a:pPr lvl="1"/>
            <a:r>
              <a:rPr lang="zh-CN" altLang="zh-CN" dirty="0">
                <a:latin typeface="微软雅黑" panose="020B0503020204020204" pitchFamily="34" charset="-122"/>
                <a:ea typeface="微软雅黑" panose="020B0503020204020204" pitchFamily="34" charset="-122"/>
              </a:rPr>
              <a:t>结果统</a:t>
            </a:r>
            <a:r>
              <a:rPr lang="zh-CN" altLang="zh-CN" dirty="0" smtClean="0">
                <a:latin typeface="微软雅黑" panose="020B0503020204020204" pitchFamily="34" charset="-122"/>
                <a:ea typeface="微软雅黑" panose="020B0503020204020204" pitchFamily="34" charset="-122"/>
              </a:rPr>
              <a:t>计</a:t>
            </a:r>
            <a:r>
              <a:rPr lang="zh-CN" altLang="en-US" dirty="0" smtClean="0">
                <a:latin typeface="微软雅黑" panose="020B0503020204020204" pitchFamily="34" charset="-122"/>
                <a:ea typeface="微软雅黑" panose="020B0503020204020204" pitchFamily="34" charset="-122"/>
              </a:rPr>
              <a:t>报告</a:t>
            </a:r>
            <a:endParaRPr lang="en-US" altLang="zh-CN" dirty="0">
              <a:latin typeface="微软雅黑" panose="020B0503020204020204" pitchFamily="34" charset="-122"/>
              <a:ea typeface="微软雅黑" panose="020B0503020204020204" pitchFamily="34" charset="-122"/>
            </a:endParaRPr>
          </a:p>
          <a:p>
            <a:endParaRPr lang="zh-CN" altLang="en-US" dirty="0"/>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2088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en-US" sz="3200" dirty="0" smtClean="0">
                <a:latin typeface="黑体" panose="02010609060101010101" pitchFamily="49" charset="-122"/>
                <a:ea typeface="黑体" panose="02010609060101010101" pitchFamily="49" charset="-122"/>
              </a:rPr>
              <a:t>需求分析</a:t>
            </a:r>
            <a:endParaRPr lang="zh-CN" altLang="en-US" sz="3200" dirty="0">
              <a:latin typeface="黑体" panose="02010609060101010101" pitchFamily="49" charset="-122"/>
              <a:ea typeface="黑体" panose="02010609060101010101" pitchFamily="49" charset="-122"/>
            </a:endParaRPr>
          </a:p>
        </p:txBody>
      </p:sp>
      <p:sp>
        <p:nvSpPr>
          <p:cNvPr id="3" name="Content Placeholder 2"/>
          <p:cNvSpPr>
            <a:spLocks noGrp="1"/>
          </p:cNvSpPr>
          <p:nvPr>
            <p:ph idx="1"/>
          </p:nvPr>
        </p:nvSpPr>
        <p:spPr>
          <a:xfrm>
            <a:off x="457200" y="2209800"/>
            <a:ext cx="8229600" cy="3916363"/>
          </a:xfrm>
        </p:spPr>
        <p:txBody>
          <a:bodyPr/>
          <a:lstStyle/>
          <a:p>
            <a:r>
              <a:rPr lang="zh-CN" altLang="zh-CN" b="1" dirty="0">
                <a:latin typeface="微软雅黑" panose="020B0503020204020204" pitchFamily="34" charset="-122"/>
                <a:ea typeface="微软雅黑" panose="020B0503020204020204" pitchFamily="34" charset="-122"/>
              </a:rPr>
              <a:t>健壮</a:t>
            </a:r>
            <a:r>
              <a:rPr lang="zh-CN" altLang="zh-CN" b="1" dirty="0" smtClean="0">
                <a:latin typeface="微软雅黑" panose="020B0503020204020204" pitchFamily="34" charset="-122"/>
                <a:ea typeface="微软雅黑" panose="020B0503020204020204" pitchFamily="34" charset="-122"/>
              </a:rPr>
              <a:t>性</a:t>
            </a:r>
            <a:r>
              <a:rPr lang="zh-CN" altLang="en-US" dirty="0" smtClean="0">
                <a:latin typeface="微软雅黑" panose="020B0503020204020204" pitchFamily="34" charset="-122"/>
                <a:ea typeface="微软雅黑" panose="020B0503020204020204" pitchFamily="34" charset="-122"/>
              </a:rPr>
              <a:t>：足够在各种文本环境下工作</a:t>
            </a:r>
            <a:endParaRPr lang="en-US" altLang="zh-CN" dirty="0" smtClean="0">
              <a:latin typeface="微软雅黑" panose="020B0503020204020204" pitchFamily="34" charset="-122"/>
              <a:ea typeface="微软雅黑" panose="020B0503020204020204" pitchFamily="34" charset="-122"/>
            </a:endParaRPr>
          </a:p>
          <a:p>
            <a:r>
              <a:rPr lang="zh-CN" altLang="zh-CN" b="1" dirty="0">
                <a:latin typeface="微软雅黑" panose="020B0503020204020204" pitchFamily="34" charset="-122"/>
                <a:ea typeface="微软雅黑" panose="020B0503020204020204" pitchFamily="34" charset="-122"/>
              </a:rPr>
              <a:t>扩展</a:t>
            </a:r>
            <a:r>
              <a:rPr lang="zh-CN" altLang="zh-CN" b="1" dirty="0" smtClean="0">
                <a:latin typeface="微软雅黑" panose="020B0503020204020204" pitchFamily="34" charset="-122"/>
                <a:ea typeface="微软雅黑" panose="020B0503020204020204" pitchFamily="34" charset="-122"/>
              </a:rPr>
              <a:t>性</a:t>
            </a:r>
            <a:r>
              <a:rPr lang="zh-CN" altLang="en-US" dirty="0" smtClean="0">
                <a:latin typeface="微软雅黑" panose="020B0503020204020204" pitchFamily="34" charset="-122"/>
                <a:ea typeface="微软雅黑" panose="020B0503020204020204" pitchFamily="34" charset="-122"/>
              </a:rPr>
              <a:t>：能够随着需求变化灵活调整</a:t>
            </a:r>
            <a:endParaRPr lang="en-US" altLang="zh-CN" dirty="0" smtClean="0">
              <a:latin typeface="微软雅黑" panose="020B0503020204020204" pitchFamily="34" charset="-122"/>
              <a:ea typeface="微软雅黑" panose="020B0503020204020204" pitchFamily="34" charset="-122"/>
            </a:endParaRPr>
          </a:p>
          <a:p>
            <a:r>
              <a:rPr lang="zh-CN" altLang="zh-CN" b="1" dirty="0">
                <a:latin typeface="微软雅黑" panose="020B0503020204020204" pitchFamily="34" charset="-122"/>
                <a:ea typeface="微软雅黑" panose="020B0503020204020204" pitchFamily="34" charset="-122"/>
              </a:rPr>
              <a:t>正确</a:t>
            </a:r>
            <a:r>
              <a:rPr lang="zh-CN" altLang="zh-CN" b="1" dirty="0" smtClean="0">
                <a:latin typeface="微软雅黑" panose="020B0503020204020204" pitchFamily="34" charset="-122"/>
                <a:ea typeface="微软雅黑" panose="020B0503020204020204" pitchFamily="34" charset="-122"/>
              </a:rPr>
              <a:t>性</a:t>
            </a:r>
            <a:r>
              <a:rPr lang="zh-CN" altLang="en-US" dirty="0" smtClean="0">
                <a:latin typeface="微软雅黑" panose="020B0503020204020204" pitchFamily="34" charset="-122"/>
                <a:ea typeface="微软雅黑" panose="020B0503020204020204" pitchFamily="34" charset="-122"/>
              </a:rPr>
              <a:t>：保证最少的误报以保证安全</a:t>
            </a:r>
            <a:endParaRPr lang="en-US" altLang="zh-CN" dirty="0" smtClean="0">
              <a:latin typeface="微软雅黑" panose="020B0503020204020204" pitchFamily="34" charset="-122"/>
              <a:ea typeface="微软雅黑" panose="020B0503020204020204" pitchFamily="34" charset="-122"/>
            </a:endParaRPr>
          </a:p>
          <a:p>
            <a:r>
              <a:rPr lang="zh-CN" altLang="zh-CN" b="1" dirty="0">
                <a:latin typeface="微软雅黑" panose="020B0503020204020204" pitchFamily="34" charset="-122"/>
                <a:ea typeface="微软雅黑" panose="020B0503020204020204" pitchFamily="34" charset="-122"/>
              </a:rPr>
              <a:t>性</a:t>
            </a:r>
            <a:r>
              <a:rPr lang="zh-CN" altLang="zh-CN" b="1" dirty="0" smtClean="0">
                <a:latin typeface="微软雅黑" panose="020B0503020204020204" pitchFamily="34" charset="-122"/>
                <a:ea typeface="微软雅黑" panose="020B0503020204020204" pitchFamily="34" charset="-122"/>
              </a:rPr>
              <a:t>能</a:t>
            </a:r>
            <a:r>
              <a:rPr lang="zh-CN" altLang="en-US" dirty="0" smtClean="0">
                <a:latin typeface="微软雅黑" panose="020B0503020204020204" pitchFamily="34" charset="-122"/>
                <a:ea typeface="微软雅黑" panose="020B0503020204020204" pitchFamily="34" charset="-122"/>
              </a:rPr>
              <a:t>：需要可以实时的完成算法效率</a:t>
            </a:r>
            <a:endParaRPr lang="zh-CN" altLang="en-US" dirty="0">
              <a:latin typeface="微软雅黑" panose="020B0503020204020204" pitchFamily="34" charset="-122"/>
              <a:ea typeface="微软雅黑" panose="020B0503020204020204" pitchFamily="34"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046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en-US" sz="3200" dirty="0" smtClean="0">
                <a:latin typeface="黑体" panose="02010609060101010101" pitchFamily="49" charset="-122"/>
                <a:ea typeface="黑体" panose="02010609060101010101" pitchFamily="49" charset="-122"/>
              </a:rPr>
              <a:t>总体设计</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Object 8"/>
          <p:cNvGraphicFramePr>
            <a:graphicFrameLocks noChangeAspect="1"/>
          </p:cNvGraphicFramePr>
          <p:nvPr>
            <p:extLst>
              <p:ext uri="{D42A27DB-BD31-4B8C-83A1-F6EECF244321}">
                <p14:modId xmlns:p14="http://schemas.microsoft.com/office/powerpoint/2010/main" val="4222409177"/>
              </p:ext>
            </p:extLst>
          </p:nvPr>
        </p:nvGraphicFramePr>
        <p:xfrm>
          <a:off x="3352800" y="1066800"/>
          <a:ext cx="5381625" cy="2162175"/>
        </p:xfrm>
        <a:graphic>
          <a:graphicData uri="http://schemas.openxmlformats.org/presentationml/2006/ole">
            <mc:AlternateContent xmlns:mc="http://schemas.openxmlformats.org/markup-compatibility/2006">
              <mc:Choice xmlns:v="urn:schemas-microsoft-com:vml" Requires="v">
                <p:oleObj spid="_x0000_s3488" name="Visio" r:id="rId4" imgW="6208668" imgH="2482743" progId="Visio.Drawing.11">
                  <p:embed/>
                </p:oleObj>
              </mc:Choice>
              <mc:Fallback>
                <p:oleObj name="Visio" r:id="rId4" imgW="6208668" imgH="2482743"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1066800"/>
                        <a:ext cx="5381625"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Object 10"/>
          <p:cNvGraphicFramePr>
            <a:graphicFrameLocks noChangeAspect="1"/>
          </p:cNvGraphicFramePr>
          <p:nvPr>
            <p:extLst>
              <p:ext uri="{D42A27DB-BD31-4B8C-83A1-F6EECF244321}">
                <p14:modId xmlns:p14="http://schemas.microsoft.com/office/powerpoint/2010/main" val="3236300369"/>
              </p:ext>
            </p:extLst>
          </p:nvPr>
        </p:nvGraphicFramePr>
        <p:xfrm>
          <a:off x="3581400" y="3886200"/>
          <a:ext cx="4810125" cy="1762125"/>
        </p:xfrm>
        <a:graphic>
          <a:graphicData uri="http://schemas.openxmlformats.org/presentationml/2006/ole">
            <mc:AlternateContent xmlns:mc="http://schemas.openxmlformats.org/markup-compatibility/2006">
              <mc:Choice xmlns:v="urn:schemas-microsoft-com:vml" Requires="v">
                <p:oleObj spid="_x0000_s3489" name="Visio" r:id="rId6" imgW="6065109" imgH="2213250" progId="Visio.Drawing.11">
                  <p:embed/>
                </p:oleObj>
              </mc:Choice>
              <mc:Fallback>
                <p:oleObj name="Visio" r:id="rId6" imgW="6065109" imgH="2213250" progId="Visio.Drawing.11">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0" y="3886200"/>
                        <a:ext cx="4810125" cy="176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Content Placeholder 2"/>
          <p:cNvSpPr>
            <a:spLocks noGrp="1"/>
          </p:cNvSpPr>
          <p:nvPr>
            <p:ph idx="1"/>
          </p:nvPr>
        </p:nvSpPr>
        <p:spPr>
          <a:xfrm>
            <a:off x="457200" y="2362200"/>
            <a:ext cx="2438400" cy="2438400"/>
          </a:xfrm>
        </p:spPr>
        <p:txBody>
          <a:bodyPr>
            <a:normAutofit/>
          </a:bodyPr>
          <a:lstStyle/>
          <a:p>
            <a:r>
              <a:rPr lang="zh-CN" altLang="en-US" dirty="0" smtClean="0">
                <a:latin typeface="微软雅黑" panose="020B0503020204020204" pitchFamily="34" charset="-122"/>
                <a:ea typeface="微软雅黑" panose="020B0503020204020204" pitchFamily="34" charset="-122"/>
              </a:rPr>
              <a:t>收集数据</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标记数据</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使用数据进行实验</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8046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en-US" sz="3200" dirty="0" smtClean="0">
                <a:latin typeface="黑体" panose="02010609060101010101" pitchFamily="49" charset="-122"/>
                <a:ea typeface="黑体" panose="02010609060101010101" pitchFamily="49" charset="-122"/>
              </a:rPr>
              <a:t>总体设计</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5067" y="1219200"/>
            <a:ext cx="5326642" cy="5104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2"/>
          <p:cNvSpPr>
            <a:spLocks noGrp="1"/>
          </p:cNvSpPr>
          <p:nvPr>
            <p:ph idx="1"/>
          </p:nvPr>
        </p:nvSpPr>
        <p:spPr>
          <a:xfrm>
            <a:off x="457200" y="2362200"/>
            <a:ext cx="2438400" cy="2438400"/>
          </a:xfrm>
        </p:spPr>
        <p:txBody>
          <a:bodyPr>
            <a:normAutofit lnSpcReduction="10000"/>
          </a:bodyPr>
          <a:lstStyle/>
          <a:p>
            <a:r>
              <a:rPr lang="zh-CN" altLang="en-US" dirty="0" smtClean="0">
                <a:latin typeface="微软雅黑" panose="020B0503020204020204" pitchFamily="34" charset="-122"/>
                <a:ea typeface="微软雅黑" panose="020B0503020204020204" pitchFamily="34" charset="-122"/>
              </a:rPr>
              <a:t>曾设</a:t>
            </a:r>
            <a:r>
              <a:rPr lang="zh-CN" altLang="en-US" dirty="0">
                <a:latin typeface="微软雅黑" panose="020B0503020204020204" pitchFamily="34" charset="-122"/>
                <a:ea typeface="微软雅黑" panose="020B0503020204020204" pitchFamily="34" charset="-122"/>
              </a:rPr>
              <a:t>计使用</a:t>
            </a:r>
            <a:r>
              <a:rPr lang="zh-CN" altLang="en-US" dirty="0" smtClean="0">
                <a:latin typeface="微软雅黑" panose="020B0503020204020204" pitchFamily="34" charset="-122"/>
                <a:ea typeface="微软雅黑" panose="020B0503020204020204" pitchFamily="34" charset="-122"/>
              </a:rPr>
              <a:t>的大型数据收集</a:t>
            </a:r>
            <a:r>
              <a:rPr lang="en-US" altLang="zh-CN" dirty="0" smtClean="0">
                <a:latin typeface="微软雅黑" panose="020B0503020204020204" pitchFamily="34" charset="-122"/>
                <a:ea typeface="微软雅黑" panose="020B0503020204020204" pitchFamily="34" charset="-122"/>
              </a:rPr>
              <a:t>Pipeline System</a:t>
            </a:r>
          </a:p>
        </p:txBody>
      </p:sp>
    </p:spTree>
    <p:extLst>
      <p:ext uri="{BB962C8B-B14F-4D97-AF65-F5344CB8AC3E}">
        <p14:creationId xmlns:p14="http://schemas.microsoft.com/office/powerpoint/2010/main" val="21560308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en-US" sz="3200" dirty="0" smtClean="0">
                <a:latin typeface="黑体" panose="02010609060101010101" pitchFamily="49" charset="-122"/>
                <a:ea typeface="黑体" panose="02010609060101010101" pitchFamily="49" charset="-122"/>
              </a:rPr>
              <a:t>总体设计</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Content Placeholder 2"/>
          <p:cNvSpPr>
            <a:spLocks noGrp="1"/>
          </p:cNvSpPr>
          <p:nvPr>
            <p:ph idx="1"/>
          </p:nvPr>
        </p:nvSpPr>
        <p:spPr>
          <a:xfrm>
            <a:off x="457200" y="2362200"/>
            <a:ext cx="3124200" cy="3581400"/>
          </a:xfrm>
        </p:spPr>
        <p:txBody>
          <a:bodyPr>
            <a:normAutofit/>
          </a:bodyPr>
          <a:lstStyle/>
          <a:p>
            <a:r>
              <a:rPr lang="zh-CN" altLang="en-US" sz="2400" b="1" dirty="0">
                <a:latin typeface="微软雅黑" panose="020B0503020204020204" pitchFamily="34" charset="-122"/>
                <a:ea typeface="微软雅黑" panose="020B0503020204020204" pitchFamily="34" charset="-122"/>
              </a:rPr>
              <a:t>抓</a:t>
            </a:r>
            <a:r>
              <a:rPr lang="zh-CN" altLang="en-US" sz="2400" b="1" dirty="0" smtClean="0">
                <a:latin typeface="微软雅黑" panose="020B0503020204020204" pitchFamily="34" charset="-122"/>
                <a:ea typeface="微软雅黑" panose="020B0503020204020204" pitchFamily="34" charset="-122"/>
              </a:rPr>
              <a:t>取</a:t>
            </a:r>
            <a:r>
              <a:rPr lang="zh-CN" altLang="en-US" sz="2400" b="1" dirty="0">
                <a:latin typeface="微软雅黑" panose="020B0503020204020204" pitchFamily="34" charset="-122"/>
                <a:ea typeface="微软雅黑" panose="020B0503020204020204" pitchFamily="34" charset="-122"/>
              </a:rPr>
              <a:t>工具</a:t>
            </a:r>
            <a:r>
              <a:rPr lang="zh-CN" altLang="en-US" sz="2400" b="1" dirty="0" smtClean="0">
                <a:latin typeface="微软雅黑" panose="020B0503020204020204" pitchFamily="34" charset="-122"/>
                <a:ea typeface="微软雅黑" panose="020B0503020204020204" pitchFamily="34" charset="-122"/>
              </a:rPr>
              <a:t>的控制台界面</a:t>
            </a:r>
            <a:endParaRPr lang="en-US" altLang="zh-CN" sz="2400" b="1"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sz="2400" b="1" dirty="0" smtClean="0">
                <a:latin typeface="微软雅黑" panose="020B0503020204020204" pitchFamily="34" charset="-122"/>
                <a:ea typeface="微软雅黑" panose="020B0503020204020204" pitchFamily="34" charset="-122"/>
              </a:rPr>
              <a:t>标记工具的工作时界面</a:t>
            </a:r>
            <a:endParaRPr lang="en-US" altLang="zh-CN" sz="2400" b="1" dirty="0" smtClean="0">
              <a:latin typeface="微软雅黑" panose="020B0503020204020204" pitchFamily="34" charset="-122"/>
              <a:ea typeface="微软雅黑" panose="020B0503020204020204" pitchFamily="34" charset="-122"/>
            </a:endParaRPr>
          </a:p>
        </p:txBody>
      </p:sp>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124200"/>
            <a:ext cx="4191000" cy="3124199"/>
          </a:xfrm>
          <a:prstGeom prst="rect">
            <a:avLst/>
          </a:prstGeom>
          <a:noFill/>
          <a:ln>
            <a:noFill/>
          </a:ln>
        </p:spPr>
      </p:pic>
      <p:pic>
        <p:nvPicPr>
          <p:cNvPr id="11" name="Picture 10"/>
          <p:cNvPicPr/>
          <p:nvPr/>
        </p:nvPicPr>
        <p:blipFill>
          <a:blip r:embed="rId4">
            <a:extLst>
              <a:ext uri="{28A0092B-C50C-407E-A947-70E740481C1C}">
                <a14:useLocalDpi xmlns:a14="http://schemas.microsoft.com/office/drawing/2010/main" val="0"/>
              </a:ext>
            </a:extLst>
          </a:blip>
          <a:srcRect/>
          <a:stretch>
            <a:fillRect/>
          </a:stretch>
        </p:blipFill>
        <p:spPr bwMode="auto">
          <a:xfrm>
            <a:off x="4419599" y="457200"/>
            <a:ext cx="4172859" cy="2347752"/>
          </a:xfrm>
          <a:prstGeom prst="rect">
            <a:avLst/>
          </a:prstGeom>
          <a:noFill/>
          <a:ln>
            <a:noFill/>
          </a:ln>
        </p:spPr>
      </p:pic>
    </p:spTree>
    <p:extLst>
      <p:ext uri="{BB962C8B-B14F-4D97-AF65-F5344CB8AC3E}">
        <p14:creationId xmlns:p14="http://schemas.microsoft.com/office/powerpoint/2010/main" val="36265743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4419600" cy="914400"/>
          </a:xfrm>
        </p:spPr>
        <p:txBody>
          <a:bodyPr>
            <a:normAutofit/>
          </a:bodyPr>
          <a:lstStyle/>
          <a:p>
            <a:pPr algn="l"/>
            <a:r>
              <a:rPr lang="zh-CN" altLang="en-US" sz="3200" dirty="0" smtClean="0">
                <a:latin typeface="黑体" panose="02010609060101010101" pitchFamily="49" charset="-122"/>
                <a:ea typeface="黑体" panose="02010609060101010101" pitchFamily="49" charset="-122"/>
              </a:rPr>
              <a:t>关键问题及解决方案</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Object 6"/>
          <p:cNvGraphicFramePr>
            <a:graphicFrameLocks noChangeAspect="1"/>
          </p:cNvGraphicFramePr>
          <p:nvPr>
            <p:extLst>
              <p:ext uri="{D42A27DB-BD31-4B8C-83A1-F6EECF244321}">
                <p14:modId xmlns:p14="http://schemas.microsoft.com/office/powerpoint/2010/main" val="800001420"/>
              </p:ext>
            </p:extLst>
          </p:nvPr>
        </p:nvGraphicFramePr>
        <p:xfrm>
          <a:off x="4529004" y="228600"/>
          <a:ext cx="4462596" cy="5917071"/>
        </p:xfrm>
        <a:graphic>
          <a:graphicData uri="http://schemas.openxmlformats.org/presentationml/2006/ole">
            <mc:AlternateContent xmlns:mc="http://schemas.openxmlformats.org/markup-compatibility/2006">
              <mc:Choice xmlns:v="urn:schemas-microsoft-com:vml" Requires="v">
                <p:oleObj spid="_x0000_s6342" name="Visio" r:id="rId4" imgW="5282819" imgH="7012768" progId="Visio.Drawing.11">
                  <p:embed/>
                </p:oleObj>
              </mc:Choice>
              <mc:Fallback>
                <p:oleObj name="Visio" r:id="rId4" imgW="5282819" imgH="7012768"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9004" y="228600"/>
                        <a:ext cx="4462596" cy="5917071"/>
                      </a:xfrm>
                      <a:prstGeom prst="rect">
                        <a:avLst/>
                      </a:prstGeom>
                      <a:noFill/>
                    </p:spPr>
                  </p:pic>
                </p:oleObj>
              </mc:Fallback>
            </mc:AlternateContent>
          </a:graphicData>
        </a:graphic>
      </p:graphicFrame>
      <p:pic>
        <p:nvPicPr>
          <p:cNvPr id="61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267" y="3276600"/>
            <a:ext cx="3571960"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ontent Placeholder 2"/>
          <p:cNvSpPr>
            <a:spLocks noGrp="1"/>
          </p:cNvSpPr>
          <p:nvPr>
            <p:ph idx="1"/>
          </p:nvPr>
        </p:nvSpPr>
        <p:spPr>
          <a:xfrm>
            <a:off x="457200" y="2209800"/>
            <a:ext cx="4648200" cy="762000"/>
          </a:xfrm>
        </p:spPr>
        <p:txBody>
          <a:bodyPr>
            <a:normAutofit fontScale="92500"/>
          </a:bodyPr>
          <a:lstStyle/>
          <a:p>
            <a:r>
              <a:rPr lang="en-US" altLang="zh-CN" dirty="0" smtClean="0">
                <a:latin typeface="微软雅黑" panose="020B0503020204020204" pitchFamily="34" charset="-122"/>
                <a:ea typeface="微软雅黑" panose="020B0503020204020204" pitchFamily="34" charset="-122"/>
              </a:rPr>
              <a:t>UML</a:t>
            </a:r>
            <a:r>
              <a:rPr lang="zh-CN" altLang="en-US" dirty="0" smtClean="0">
                <a:latin typeface="微软雅黑" panose="020B0503020204020204" pitchFamily="34" charset="-122"/>
                <a:ea typeface="微软雅黑" panose="020B0503020204020204" pitchFamily="34" charset="-122"/>
              </a:rPr>
              <a:t>图及实际应用示例</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50253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1433</TotalTime>
  <Words>1016</Words>
  <Application>Microsoft Office PowerPoint</Application>
  <PresentationFormat>On-screen Show (4:3)</PresentationFormat>
  <Paragraphs>191</Paragraphs>
  <Slides>18</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Office Theme</vt:lpstr>
      <vt:lpstr>Visio</vt:lpstr>
      <vt:lpstr>微博垃圾信息过滤系统的 设计与实现</vt:lpstr>
      <vt:lpstr>课题来源：微软亚洲互联网工程院实习项目</vt:lpstr>
      <vt:lpstr>研究内容</vt:lpstr>
      <vt:lpstr>研究目标</vt:lpstr>
      <vt:lpstr>需求分析</vt:lpstr>
      <vt:lpstr>总体设计</vt:lpstr>
      <vt:lpstr>总体设计</vt:lpstr>
      <vt:lpstr>总体设计</vt:lpstr>
      <vt:lpstr>关键问题及解决方案</vt:lpstr>
      <vt:lpstr>关键问题及解决方案</vt:lpstr>
      <vt:lpstr>详细设计与实现</vt:lpstr>
      <vt:lpstr>机器学习算法的调研</vt:lpstr>
      <vt:lpstr>贝叶斯算法的概述</vt:lpstr>
      <vt:lpstr>贝叶斯算法的创新优化</vt:lpstr>
      <vt:lpstr>测试情况</vt:lpstr>
      <vt:lpstr>运行效果</vt:lpstr>
      <vt:lpstr>总结</vt:lpstr>
      <vt:lpstr>Thanks!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Junchao Yu (Person Consulting)</dc:creator>
  <cp:lastModifiedBy>Junchao Yu (Person Consulting)</cp:lastModifiedBy>
  <cp:revision>200</cp:revision>
  <dcterms:created xsi:type="dcterms:W3CDTF">2006-08-16T00:00:00Z</dcterms:created>
  <dcterms:modified xsi:type="dcterms:W3CDTF">2013-12-13T13:22:45Z</dcterms:modified>
</cp:coreProperties>
</file>