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5"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115" d="100"/>
          <a:sy n="115" d="100"/>
        </p:scale>
        <p:origin x="7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28.09.2023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Introduction and Goals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Requirements Overview</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632437"/>
            <a:ext cx="8775319" cy="3208043"/>
          </a:xfrm>
        </p:spPr>
        <p:txBody>
          <a:bodyPr>
            <a:normAutofit/>
          </a:bodyPr>
          <a:lstStyle/>
          <a:p>
            <a:pPr marL="0" indent="0">
              <a:buNone/>
            </a:pPr>
            <a:r>
              <a:rPr lang="en-US" sz="1400" i="1" dirty="0"/>
              <a:t>What is </a:t>
            </a:r>
            <a:r>
              <a:rPr lang="en-US" sz="1400" b="1" i="1" dirty="0">
                <a:solidFill>
                  <a:srgbClr val="005A96"/>
                </a:solidFill>
              </a:rPr>
              <a:t>Classmaster</a:t>
            </a:r>
            <a:r>
              <a:rPr lang="en-US" sz="1400" i="1" dirty="0"/>
              <a:t>?</a:t>
            </a:r>
          </a:p>
          <a:p>
            <a:pPr marL="0" indent="0">
              <a:buNone/>
            </a:pPr>
            <a:endParaRPr lang="en-US" sz="1400" i="1" dirty="0"/>
          </a:p>
          <a:p>
            <a:pPr marL="0" indent="0">
              <a:buNone/>
            </a:pPr>
            <a:r>
              <a:rPr lang="en-US" sz="1400" b="1" i="1" dirty="0">
                <a:solidFill>
                  <a:srgbClr val="005A96"/>
                </a:solidFill>
              </a:rPr>
              <a:t>Classmaster</a:t>
            </a:r>
            <a:r>
              <a:rPr lang="en-US" sz="1400" i="1" dirty="0"/>
              <a:t> is a web-based university management application.</a:t>
            </a:r>
          </a:p>
          <a:p>
            <a:pPr marL="0" indent="0">
              <a:buNone/>
            </a:pPr>
            <a:r>
              <a:rPr lang="en-US" sz="1400" i="1" dirty="0"/>
              <a:t>Main features</a:t>
            </a:r>
          </a:p>
          <a:p>
            <a:r>
              <a:rPr lang="en-US" sz="1400" dirty="0"/>
              <a:t>Scheduling of classes</a:t>
            </a:r>
          </a:p>
          <a:p>
            <a:r>
              <a:rPr lang="en-US" sz="1400" dirty="0"/>
              <a:t>Managing courses and curriculum</a:t>
            </a:r>
          </a:p>
          <a:p>
            <a:r>
              <a:rPr lang="en-US" sz="1400" dirty="0"/>
              <a:t>Tracking and reporting of students progress</a:t>
            </a:r>
          </a:p>
          <a:p>
            <a:r>
              <a:rPr lang="en-US" sz="1400" dirty="0"/>
              <a:t>Communicate with Students (Feedbacks, Messages etc.)</a:t>
            </a:r>
          </a:p>
          <a:p>
            <a:r>
              <a:rPr lang="en-US" sz="1400" dirty="0"/>
              <a:t>Grading Students</a:t>
            </a:r>
          </a:p>
          <a:p>
            <a:r>
              <a:rPr lang="en-US" sz="1400" dirty="0"/>
              <a:t>Billing and payment management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36C18750-C4C7-DADC-F505-15ECC94827B0}"/>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200" dirty="0">
              <a:solidFill>
                <a:schemeClr val="tx2"/>
              </a:solidFill>
            </a:endParaRPr>
          </a:p>
        </p:txBody>
      </p:sp>
      <p:pic>
        <p:nvPicPr>
          <p:cNvPr id="8" name="Picture 7">
            <a:extLst>
              <a:ext uri="{FF2B5EF4-FFF2-40B4-BE49-F238E27FC236}">
                <a16:creationId xmlns:a16="http://schemas.microsoft.com/office/drawing/2014/main" id="{D5A4A38E-FA53-EA63-BC90-AB6501955D3C}"/>
              </a:ext>
            </a:extLst>
          </p:cNvPr>
          <p:cNvPicPr>
            <a:picLocks noChangeAspect="1"/>
          </p:cNvPicPr>
          <p:nvPr/>
        </p:nvPicPr>
        <p:blipFill>
          <a:blip r:embed="rId2"/>
          <a:stretch>
            <a:fillRect/>
          </a:stretch>
        </p:blipFill>
        <p:spPr>
          <a:xfrm>
            <a:off x="6544629" y="266894"/>
            <a:ext cx="2410691" cy="1973686"/>
          </a:xfrm>
          <a:prstGeom prst="rect">
            <a:avLst/>
          </a:prstGeom>
        </p:spPr>
      </p:pic>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Stakeholder</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2886584"/>
            <a:ext cx="8775319" cy="1770916"/>
          </a:xfrm>
        </p:spPr>
        <p:txBody>
          <a:bodyPr>
            <a:normAutofit/>
          </a:bodyPr>
          <a:lstStyle/>
          <a:p>
            <a:pPr marL="0" indent="0">
              <a:buNone/>
            </a:pPr>
            <a:r>
              <a:rPr lang="en-US" sz="1200" i="1" dirty="0">
                <a:solidFill>
                  <a:schemeClr val="tx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p>
          <a:p>
            <a:pPr marL="0" indent="0">
              <a:buNone/>
            </a:pPr>
            <a:r>
              <a:rPr lang="en-US" sz="1200" dirty="0">
                <a:solidFill>
                  <a:schemeClr val="tx2"/>
                </a:solidFill>
              </a:rPr>
              <a:t>Define five important stakeholders.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2">
            <a:extLst>
              <a:ext uri="{FF2B5EF4-FFF2-40B4-BE49-F238E27FC236}">
                <a16:creationId xmlns:a16="http://schemas.microsoft.com/office/drawing/2014/main" id="{2240AD3A-6CFE-E665-3D14-62258AE14752}"/>
              </a:ext>
            </a:extLst>
          </p:cNvPr>
          <p:cNvGraphicFramePr>
            <a:graphicFrameLocks noGrp="1"/>
          </p:cNvGraphicFramePr>
          <p:nvPr>
            <p:extLst>
              <p:ext uri="{D42A27DB-BD31-4B8C-83A1-F6EECF244321}">
                <p14:modId xmlns:p14="http://schemas.microsoft.com/office/powerpoint/2010/main" val="1385921640"/>
              </p:ext>
            </p:extLst>
          </p:nvPr>
        </p:nvGraphicFramePr>
        <p:xfrm>
          <a:off x="179999" y="607500"/>
          <a:ext cx="8847322" cy="3482472"/>
        </p:xfrm>
        <a:graphic>
          <a:graphicData uri="http://schemas.openxmlformats.org/drawingml/2006/table">
            <a:tbl>
              <a:tblPr firstRow="1" bandRow="1">
                <a:tableStyleId>{5C22544A-7EE6-4342-B048-85BDC9FD1C3A}</a:tableStyleId>
              </a:tblPr>
              <a:tblGrid>
                <a:gridCol w="2301209">
                  <a:extLst>
                    <a:ext uri="{9D8B030D-6E8A-4147-A177-3AD203B41FA5}">
                      <a16:colId xmlns:a16="http://schemas.microsoft.com/office/drawing/2014/main" val="878654425"/>
                    </a:ext>
                  </a:extLst>
                </a:gridCol>
                <a:gridCol w="6546113">
                  <a:extLst>
                    <a:ext uri="{9D8B030D-6E8A-4147-A177-3AD203B41FA5}">
                      <a16:colId xmlns:a16="http://schemas.microsoft.com/office/drawing/2014/main" val="2853035927"/>
                    </a:ext>
                  </a:extLst>
                </a:gridCol>
              </a:tblGrid>
              <a:tr h="367085">
                <a:tc>
                  <a:txBody>
                    <a:bodyPr/>
                    <a:lstStyle/>
                    <a:p>
                      <a:r>
                        <a:rPr lang="en-US" noProof="0"/>
                        <a:t>Role/Name</a:t>
                      </a:r>
                    </a:p>
                  </a:txBody>
                  <a:tcPr/>
                </a:tc>
                <a:tc>
                  <a:txBody>
                    <a:bodyPr/>
                    <a:lstStyle/>
                    <a:p>
                      <a:r>
                        <a:rPr lang="en-US" noProof="0" dirty="0"/>
                        <a:t>Expectations</a:t>
                      </a:r>
                    </a:p>
                  </a:txBody>
                  <a:tcPr/>
                </a:tc>
                <a:extLst>
                  <a:ext uri="{0D108BD9-81ED-4DB2-BD59-A6C34878D82A}">
                    <a16:rowId xmlns:a16="http://schemas.microsoft.com/office/drawing/2014/main" val="2692723897"/>
                  </a:ext>
                </a:extLst>
              </a:tr>
              <a:tr h="701485">
                <a:tc>
                  <a:txBody>
                    <a:bodyPr/>
                    <a:lstStyle/>
                    <a:p>
                      <a:r>
                        <a:rPr lang="en-US" noProof="0" dirty="0"/>
                        <a:t>University Administrator, </a:t>
                      </a:r>
                      <a:r>
                        <a:rPr lang="en-US" sz="1350" b="0" i="0" kern="1200" noProof="0" dirty="0">
                          <a:solidFill>
                            <a:schemeClr val="dk1"/>
                          </a:solidFill>
                          <a:effectLst/>
                          <a:latin typeface="+mn-lt"/>
                          <a:ea typeface="+mn-ea"/>
                          <a:cs typeface="+mn-cs"/>
                        </a:rPr>
                        <a:t>John Smith</a:t>
                      </a:r>
                      <a:endParaRPr lang="en-US" noProof="0" dirty="0"/>
                    </a:p>
                  </a:txBody>
                  <a:tcPr/>
                </a:tc>
                <a:tc>
                  <a:txBody>
                    <a:bodyPr/>
                    <a:lstStyle/>
                    <a:p>
                      <a:r>
                        <a:rPr lang="en-US" sz="1350" b="0" i="0" kern="1200" noProof="0" dirty="0">
                          <a:solidFill>
                            <a:schemeClr val="dk1"/>
                          </a:solidFill>
                          <a:effectLst/>
                          <a:latin typeface="+mn-lt"/>
                          <a:ea typeface="+mn-ea"/>
                          <a:cs typeface="+mn-cs"/>
                        </a:rPr>
                        <a:t>Automatically generate schedules and send out notifications to the students</a:t>
                      </a:r>
                      <a:endParaRPr lang="en-US" noProof="0" dirty="0"/>
                    </a:p>
                  </a:txBody>
                  <a:tcPr/>
                </a:tc>
                <a:extLst>
                  <a:ext uri="{0D108BD9-81ED-4DB2-BD59-A6C34878D82A}">
                    <a16:rowId xmlns:a16="http://schemas.microsoft.com/office/drawing/2014/main" val="1989752836"/>
                  </a:ext>
                </a:extLst>
              </a:tr>
              <a:tr h="497828">
                <a:tc>
                  <a:txBody>
                    <a:bodyPr/>
                    <a:lstStyle/>
                    <a:p>
                      <a:r>
                        <a:rPr lang="en-US" noProof="0"/>
                        <a:t>Senior Lecturer, </a:t>
                      </a:r>
                      <a:r>
                        <a:rPr lang="en-US" sz="1350" b="0" i="0" kern="1200" noProof="0">
                          <a:solidFill>
                            <a:schemeClr val="dk1"/>
                          </a:solidFill>
                          <a:effectLst/>
                          <a:latin typeface="+mn-lt"/>
                          <a:ea typeface="+mn-ea"/>
                          <a:cs typeface="+mn-cs"/>
                        </a:rPr>
                        <a:t>Jane Doe</a:t>
                      </a:r>
                      <a:endParaRPr lang="en-US" noProof="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350" b="0" i="0" kern="1200" noProof="0" dirty="0">
                          <a:solidFill>
                            <a:schemeClr val="dk1"/>
                          </a:solidFill>
                          <a:effectLst/>
                          <a:latin typeface="+mn-lt"/>
                          <a:ea typeface="+mn-ea"/>
                          <a:cs typeface="+mn-cs"/>
                        </a:rPr>
                        <a:t>Track student progress and communicate with them more easily</a:t>
                      </a:r>
                    </a:p>
                    <a:p>
                      <a:pPr marL="0" marR="0" lvl="0" indent="0" algn="l" defTabSz="685783" rtl="0" eaLnBrk="1" fontAlgn="auto" latinLnBrk="0" hangingPunct="1">
                        <a:lnSpc>
                          <a:spcPct val="100000"/>
                        </a:lnSpc>
                        <a:spcBef>
                          <a:spcPts val="0"/>
                        </a:spcBef>
                        <a:spcAft>
                          <a:spcPts val="0"/>
                        </a:spcAft>
                        <a:buClrTx/>
                        <a:buSzTx/>
                        <a:buFontTx/>
                        <a:buNone/>
                        <a:tabLst/>
                        <a:defRPr/>
                      </a:pPr>
                      <a:r>
                        <a:rPr lang="en-US" sz="1350" b="0" i="0" kern="1200" noProof="0" dirty="0">
                          <a:solidFill>
                            <a:schemeClr val="dk1"/>
                          </a:solidFill>
                          <a:effectLst/>
                          <a:latin typeface="+mn-lt"/>
                          <a:ea typeface="+mn-ea"/>
                          <a:cs typeface="+mn-cs"/>
                        </a:rPr>
                        <a:t>grading and feedback should be also included</a:t>
                      </a:r>
                    </a:p>
                  </a:txBody>
                  <a:tcPr/>
                </a:tc>
                <a:extLst>
                  <a:ext uri="{0D108BD9-81ED-4DB2-BD59-A6C34878D82A}">
                    <a16:rowId xmlns:a16="http://schemas.microsoft.com/office/drawing/2014/main" val="1183577803"/>
                  </a:ext>
                </a:extLst>
              </a:tr>
              <a:tr h="497828">
                <a:tc>
                  <a:txBody>
                    <a:bodyPr/>
                    <a:lstStyle/>
                    <a:p>
                      <a:r>
                        <a:rPr lang="en-US" noProof="0"/>
                        <a:t>Chief Information Officer, </a:t>
                      </a:r>
                      <a:r>
                        <a:rPr lang="en-US" sz="1350" b="0" i="0" kern="1200" noProof="0">
                          <a:solidFill>
                            <a:schemeClr val="dk1"/>
                          </a:solidFill>
                          <a:effectLst/>
                          <a:latin typeface="+mn-lt"/>
                          <a:ea typeface="+mn-ea"/>
                          <a:cs typeface="+mn-cs"/>
                        </a:rPr>
                        <a:t>Michael Lee</a:t>
                      </a:r>
                      <a:endParaRPr lang="en-US" noProof="0"/>
                    </a:p>
                  </a:txBody>
                  <a:tcPr/>
                </a:tc>
                <a:tc>
                  <a:txBody>
                    <a:bodyPr/>
                    <a:lstStyle/>
                    <a:p>
                      <a:r>
                        <a:rPr lang="en-US" noProof="0" dirty="0"/>
                        <a:t>The application will comply with applicable data protection and privacy regulations</a:t>
                      </a:r>
                    </a:p>
                  </a:txBody>
                  <a:tcPr/>
                </a:tc>
                <a:extLst>
                  <a:ext uri="{0D108BD9-81ED-4DB2-BD59-A6C34878D82A}">
                    <a16:rowId xmlns:a16="http://schemas.microsoft.com/office/drawing/2014/main" val="3046435761"/>
                  </a:ext>
                </a:extLst>
              </a:tr>
              <a:tr h="497828">
                <a:tc>
                  <a:txBody>
                    <a:bodyPr/>
                    <a:lstStyle/>
                    <a:p>
                      <a:r>
                        <a:rPr lang="en-US" noProof="0"/>
                        <a:t>Student representative, </a:t>
                      </a:r>
                      <a:r>
                        <a:rPr lang="en-US" sz="1350" b="0" i="0" kern="1200" noProof="0">
                          <a:solidFill>
                            <a:schemeClr val="dk1"/>
                          </a:solidFill>
                          <a:effectLst/>
                          <a:latin typeface="+mn-lt"/>
                          <a:ea typeface="+mn-ea"/>
                          <a:cs typeface="+mn-cs"/>
                        </a:rPr>
                        <a:t>Emily Chen</a:t>
                      </a:r>
                      <a:endParaRPr lang="en-US" noProof="0"/>
                    </a:p>
                  </a:txBody>
                  <a:tcPr/>
                </a:tc>
                <a:tc>
                  <a:txBody>
                    <a:bodyPr/>
                    <a:lstStyle/>
                    <a:p>
                      <a:r>
                        <a:rPr lang="en-US" sz="1350" b="0" i="0" kern="1200" noProof="0" dirty="0">
                          <a:solidFill>
                            <a:schemeClr val="dk1"/>
                          </a:solidFill>
                          <a:effectLst/>
                          <a:latin typeface="+mn-lt"/>
                          <a:ea typeface="+mn-ea"/>
                          <a:cs typeface="+mn-cs"/>
                        </a:rPr>
                        <a:t>User-friendly and easy to use</a:t>
                      </a:r>
                      <a:endParaRPr lang="en-US" noProof="0" dirty="0"/>
                    </a:p>
                  </a:txBody>
                  <a:tcPr/>
                </a:tc>
                <a:extLst>
                  <a:ext uri="{0D108BD9-81ED-4DB2-BD59-A6C34878D82A}">
                    <a16:rowId xmlns:a16="http://schemas.microsoft.com/office/drawing/2014/main" val="1980858308"/>
                  </a:ext>
                </a:extLst>
              </a:tr>
              <a:tr h="905142">
                <a:tc>
                  <a:txBody>
                    <a:bodyPr/>
                    <a:lstStyle/>
                    <a:p>
                      <a:r>
                        <a:rPr lang="en-US" noProof="0"/>
                        <a:t>Financial Officer, </a:t>
                      </a:r>
                      <a:r>
                        <a:rPr lang="en-US" sz="1350" b="0" i="0" kern="1200" noProof="0">
                          <a:solidFill>
                            <a:schemeClr val="dk1"/>
                          </a:solidFill>
                          <a:effectLst/>
                          <a:latin typeface="+mn-lt"/>
                          <a:ea typeface="+mn-ea"/>
                          <a:cs typeface="+mn-cs"/>
                        </a:rPr>
                        <a:t>Sarah Johnson</a:t>
                      </a:r>
                      <a:endParaRPr lang="en-US" noProof="0"/>
                    </a:p>
                  </a:txBody>
                  <a:tcPr/>
                </a:tc>
                <a:tc>
                  <a:txBody>
                    <a:bodyPr/>
                    <a:lstStyle/>
                    <a:p>
                      <a:r>
                        <a:rPr lang="en-US" sz="1350" b="0" i="0" kern="1200" noProof="0" dirty="0">
                          <a:solidFill>
                            <a:schemeClr val="dk1"/>
                          </a:solidFill>
                          <a:effectLst/>
                          <a:latin typeface="+mn-lt"/>
                          <a:ea typeface="+mn-ea"/>
                          <a:cs typeface="+mn-cs"/>
                        </a:rPr>
                        <a:t>The application will integrate with the existing student information system and financial management system</a:t>
                      </a:r>
                      <a:endParaRPr lang="en-US" noProof="0" dirty="0"/>
                    </a:p>
                  </a:txBody>
                  <a:tcPr/>
                </a:tc>
                <a:extLst>
                  <a:ext uri="{0D108BD9-81ED-4DB2-BD59-A6C34878D82A}">
                    <a16:rowId xmlns:a16="http://schemas.microsoft.com/office/drawing/2014/main" val="1784380460"/>
                  </a:ext>
                </a:extLst>
              </a:tr>
            </a:tbl>
          </a:graphicData>
        </a:graphic>
      </p:graphicFrame>
    </p:spTree>
    <p:extLst>
      <p:ext uri="{BB962C8B-B14F-4D97-AF65-F5344CB8AC3E}">
        <p14:creationId xmlns:p14="http://schemas.microsoft.com/office/powerpoint/2010/main" val="19972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Quality Goals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2A62D2A3-CEBE-5D87-0453-29F6B206FAF7}"/>
              </a:ext>
            </a:extLst>
          </p:cNvPr>
          <p:cNvSpPr>
            <a:spLocks noGrp="1"/>
          </p:cNvSpPr>
          <p:nvPr>
            <p:ph type="body" sz="quarter" idx="14"/>
          </p:nvPr>
        </p:nvSpPr>
        <p:spPr>
          <a:xfrm>
            <a:off x="180001" y="2144904"/>
            <a:ext cx="8775319" cy="2512596"/>
          </a:xfrm>
        </p:spPr>
        <p:txBody>
          <a:bodyPr>
            <a:normAutofit/>
          </a:bodyPr>
          <a:lstStyle/>
          <a:p>
            <a:pPr marL="0" indent="0">
              <a:buNone/>
            </a:pPr>
            <a:endParaRPr lang="en-US" sz="1200" dirty="0">
              <a:solidFill>
                <a:schemeClr val="tx2"/>
              </a:solidFill>
            </a:endParaRPr>
          </a:p>
        </p:txBody>
      </p:sp>
      <p:graphicFrame>
        <p:nvGraphicFramePr>
          <p:cNvPr id="3" name="Table 2">
            <a:extLst>
              <a:ext uri="{FF2B5EF4-FFF2-40B4-BE49-F238E27FC236}">
                <a16:creationId xmlns:a16="http://schemas.microsoft.com/office/drawing/2014/main" id="{58E389A9-77EF-27A3-10BD-3C4D67F9A06E}"/>
              </a:ext>
            </a:extLst>
          </p:cNvPr>
          <p:cNvGraphicFramePr>
            <a:graphicFrameLocks noGrp="1"/>
          </p:cNvGraphicFramePr>
          <p:nvPr>
            <p:extLst>
              <p:ext uri="{D42A27DB-BD31-4B8C-83A1-F6EECF244321}">
                <p14:modId xmlns:p14="http://schemas.microsoft.com/office/powerpoint/2010/main" val="1325274647"/>
              </p:ext>
            </p:extLst>
          </p:nvPr>
        </p:nvGraphicFramePr>
        <p:xfrm>
          <a:off x="179999" y="607500"/>
          <a:ext cx="8775318" cy="1879027"/>
        </p:xfrm>
        <a:graphic>
          <a:graphicData uri="http://schemas.openxmlformats.org/drawingml/2006/table">
            <a:tbl>
              <a:tblPr firstRow="1" bandRow="1">
                <a:tableStyleId>{5C22544A-7EE6-4342-B048-85BDC9FD1C3A}</a:tableStyleId>
              </a:tblPr>
              <a:tblGrid>
                <a:gridCol w="810601">
                  <a:extLst>
                    <a:ext uri="{9D8B030D-6E8A-4147-A177-3AD203B41FA5}">
                      <a16:colId xmlns:a16="http://schemas.microsoft.com/office/drawing/2014/main" val="1072794580"/>
                    </a:ext>
                  </a:extLst>
                </a:gridCol>
                <a:gridCol w="2101850">
                  <a:extLst>
                    <a:ext uri="{9D8B030D-6E8A-4147-A177-3AD203B41FA5}">
                      <a16:colId xmlns:a16="http://schemas.microsoft.com/office/drawing/2014/main" val="878654425"/>
                    </a:ext>
                  </a:extLst>
                </a:gridCol>
                <a:gridCol w="5862867">
                  <a:extLst>
                    <a:ext uri="{9D8B030D-6E8A-4147-A177-3AD203B41FA5}">
                      <a16:colId xmlns:a16="http://schemas.microsoft.com/office/drawing/2014/main" val="2853035927"/>
                    </a:ext>
                  </a:extLst>
                </a:gridCol>
              </a:tblGrid>
              <a:tr h="431349">
                <a:tc>
                  <a:txBody>
                    <a:bodyPr/>
                    <a:lstStyle/>
                    <a:p>
                      <a:r>
                        <a:rPr lang="en-US" dirty="0"/>
                        <a:t>Priority</a:t>
                      </a:r>
                    </a:p>
                  </a:txBody>
                  <a:tcPr/>
                </a:tc>
                <a:tc>
                  <a:txBody>
                    <a:bodyPr/>
                    <a:lstStyle/>
                    <a:p>
                      <a:r>
                        <a:rPr lang="en-US" dirty="0"/>
                        <a:t>Quality</a:t>
                      </a:r>
                    </a:p>
                  </a:txBody>
                  <a:tcPr/>
                </a:tc>
                <a:tc>
                  <a:txBody>
                    <a:bodyPr/>
                    <a:lstStyle/>
                    <a:p>
                      <a:r>
                        <a:rPr lang="en-US" dirty="0"/>
                        <a:t>Motivation</a:t>
                      </a:r>
                    </a:p>
                  </a:txBody>
                  <a:tcPr/>
                </a:tc>
                <a:extLst>
                  <a:ext uri="{0D108BD9-81ED-4DB2-BD59-A6C34878D82A}">
                    <a16:rowId xmlns:a16="http://schemas.microsoft.com/office/drawing/2014/main" val="2692723897"/>
                  </a:ext>
                </a:extLst>
              </a:tr>
              <a:tr h="431349">
                <a:tc>
                  <a:txBody>
                    <a:bodyPr/>
                    <a:lstStyle/>
                    <a:p>
                      <a:r>
                        <a:rPr lang="en-US" dirty="0"/>
                        <a:t>1</a:t>
                      </a:r>
                    </a:p>
                  </a:txBody>
                  <a:tcPr/>
                </a:tc>
                <a:tc>
                  <a:txBody>
                    <a:bodyPr/>
                    <a:lstStyle/>
                    <a:p>
                      <a:r>
                        <a:rPr lang="en-US" dirty="0"/>
                        <a:t>Availability</a:t>
                      </a:r>
                    </a:p>
                  </a:txBody>
                  <a:tcPr/>
                </a:tc>
                <a:tc>
                  <a:txBody>
                    <a:bodyPr/>
                    <a:lstStyle/>
                    <a:p>
                      <a:r>
                        <a:rPr lang="en-US" dirty="0"/>
                        <a:t>System should be 24/7 available </a:t>
                      </a:r>
                    </a:p>
                  </a:txBody>
                  <a:tcPr/>
                </a:tc>
                <a:extLst>
                  <a:ext uri="{0D108BD9-81ED-4DB2-BD59-A6C34878D82A}">
                    <a16:rowId xmlns:a16="http://schemas.microsoft.com/office/drawing/2014/main" val="1989752836"/>
                  </a:ext>
                </a:extLst>
              </a:tr>
              <a:tr h="431349">
                <a:tc>
                  <a:txBody>
                    <a:bodyPr/>
                    <a:lstStyle/>
                    <a:p>
                      <a:r>
                        <a:rPr lang="en-US" dirty="0"/>
                        <a:t>2</a:t>
                      </a:r>
                    </a:p>
                  </a:txBody>
                  <a:tcPr/>
                </a:tc>
                <a:tc>
                  <a:txBody>
                    <a:bodyPr/>
                    <a:lstStyle/>
                    <a:p>
                      <a:r>
                        <a:rPr lang="en-US" dirty="0"/>
                        <a:t>Operability</a:t>
                      </a:r>
                    </a:p>
                  </a:txBody>
                  <a:tcPr/>
                </a:tc>
                <a:tc>
                  <a:txBody>
                    <a:bodyPr/>
                    <a:lstStyle/>
                    <a:p>
                      <a:r>
                        <a:rPr lang="en-US" dirty="0"/>
                        <a:t>System can be understood, learned, used and is attractive to users. </a:t>
                      </a:r>
                    </a:p>
                  </a:txBody>
                  <a:tcPr/>
                </a:tc>
                <a:extLst>
                  <a:ext uri="{0D108BD9-81ED-4DB2-BD59-A6C34878D82A}">
                    <a16:rowId xmlns:a16="http://schemas.microsoft.com/office/drawing/2014/main" val="1183577803"/>
                  </a:ext>
                </a:extLst>
              </a:tr>
              <a:tr h="584980">
                <a:tc>
                  <a:txBody>
                    <a:bodyPr/>
                    <a:lstStyle/>
                    <a:p>
                      <a:r>
                        <a:rPr lang="en-US" dirty="0"/>
                        <a:t>3</a:t>
                      </a:r>
                    </a:p>
                  </a:txBody>
                  <a:tcPr/>
                </a:tc>
                <a:tc>
                  <a:txBody>
                    <a:bodyPr/>
                    <a:lstStyle/>
                    <a:p>
                      <a:r>
                        <a:rPr lang="en-US" dirty="0"/>
                        <a:t>Reliability</a:t>
                      </a:r>
                    </a:p>
                  </a:txBody>
                  <a:tcPr/>
                </a:tc>
                <a:tc>
                  <a:txBody>
                    <a:bodyPr/>
                    <a:lstStyle/>
                    <a:p>
                      <a:r>
                        <a:rPr lang="en-US" dirty="0"/>
                        <a:t>System can maintain a specific level of performance when used under specific conditions.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742045848"/>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31</TotalTime>
  <Words>241</Words>
  <Application>Microsoft Office PowerPoint</Application>
  <PresentationFormat>On-screen Show (16:9)</PresentationFormat>
  <Paragraphs>48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Symbol</vt:lpstr>
      <vt:lpstr>Office</vt:lpstr>
      <vt:lpstr>Introduction and Goals</vt:lpstr>
      <vt:lpstr>Requirements Overview</vt:lpstr>
      <vt:lpstr>Stakeholder</vt:lpstr>
      <vt:lpstr>Quality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omar sidi mammar</cp:lastModifiedBy>
  <cp:revision>24</cp:revision>
  <dcterms:created xsi:type="dcterms:W3CDTF">2022-06-08T12:45:54Z</dcterms:created>
  <dcterms:modified xsi:type="dcterms:W3CDTF">2023-09-28T17:21:43Z</dcterms:modified>
</cp:coreProperties>
</file>