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61" r:id="rId3"/>
    <p:sldId id="264" r:id="rId4"/>
    <p:sldId id="265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15" d="100"/>
          <a:sy n="115" d="100"/>
        </p:scale>
        <p:origin x="7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05.10.2023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Solutions, Decisions and Risks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Strategy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9AABE087-B7CE-3DE7-D0EE-9F2FE99CC12F}"/>
              </a:ext>
            </a:extLst>
          </p:cNvPr>
          <p:cNvSpPr txBox="1">
            <a:spLocks/>
          </p:cNvSpPr>
          <p:nvPr/>
        </p:nvSpPr>
        <p:spPr>
          <a:xfrm>
            <a:off x="180001" y="3069770"/>
            <a:ext cx="8775319" cy="1587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choice of architectural approach depends on your startup's specific needs, resources, and long-term vision.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are looking to launch quickly with limited resources and expect slower growth, a monolithic architecture might be a pragmatic choice initially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31D0967-8056-B975-8881-46DED55A6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65984"/>
              </p:ext>
            </p:extLst>
          </p:nvPr>
        </p:nvGraphicFramePr>
        <p:xfrm>
          <a:off x="179999" y="607500"/>
          <a:ext cx="8775319" cy="2214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51">
                  <a:extLst>
                    <a:ext uri="{9D8B030D-6E8A-4147-A177-3AD203B41FA5}">
                      <a16:colId xmlns:a16="http://schemas.microsoft.com/office/drawing/2014/main" val="878654425"/>
                    </a:ext>
                  </a:extLst>
                </a:gridCol>
                <a:gridCol w="6447068">
                  <a:extLst>
                    <a:ext uri="{9D8B030D-6E8A-4147-A177-3AD203B41FA5}">
                      <a16:colId xmlns:a16="http://schemas.microsoft.com/office/drawing/2014/main" val="2853035927"/>
                    </a:ext>
                  </a:extLst>
                </a:gridCol>
              </a:tblGrid>
              <a:tr h="420358"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Goal/Requirements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Architectural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23897"/>
                  </a:ext>
                </a:extLst>
              </a:tr>
              <a:tr h="570075"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Maintainability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Easy to work it - Monolithic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2836"/>
                  </a:ext>
                </a:extLst>
              </a:tr>
              <a:tr h="420358"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Throughput is higher as no IPC(inter process communication) is necessary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7803"/>
                  </a:ext>
                </a:extLst>
              </a:tr>
              <a:tr h="803286"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Self contained</a:t>
                      </a:r>
                      <a:endParaRPr lang="en-US" sz="1400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external dependencies. </a:t>
                      </a:r>
                      <a:r>
                        <a:rPr lang="en-US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Monolithic</a:t>
                      </a:r>
                      <a:endParaRPr lang="en-US" sz="1400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35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Decisions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C24D457D-5EB1-6B00-E191-180EBAE91817}"/>
              </a:ext>
            </a:extLst>
          </p:cNvPr>
          <p:cNvSpPr txBox="1">
            <a:spLocks/>
          </p:cNvSpPr>
          <p:nvPr/>
        </p:nvSpPr>
        <p:spPr>
          <a:xfrm>
            <a:off x="180001" y="2144904"/>
            <a:ext cx="8775319" cy="2512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tx2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F9AEDF-D554-B3A6-F628-1864DEA33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128316"/>
              </p:ext>
            </p:extLst>
          </p:nvPr>
        </p:nvGraphicFramePr>
        <p:xfrm>
          <a:off x="179999" y="607499"/>
          <a:ext cx="8775318" cy="3903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070">
                  <a:extLst>
                    <a:ext uri="{9D8B030D-6E8A-4147-A177-3AD203B41FA5}">
                      <a16:colId xmlns:a16="http://schemas.microsoft.com/office/drawing/2014/main" val="878654425"/>
                    </a:ext>
                  </a:extLst>
                </a:gridCol>
                <a:gridCol w="3124381">
                  <a:extLst>
                    <a:ext uri="{9D8B030D-6E8A-4147-A177-3AD203B41FA5}">
                      <a16:colId xmlns:a16="http://schemas.microsoft.com/office/drawing/2014/main" val="2853035927"/>
                    </a:ext>
                  </a:extLst>
                </a:gridCol>
                <a:gridCol w="3322867">
                  <a:extLst>
                    <a:ext uri="{9D8B030D-6E8A-4147-A177-3AD203B41FA5}">
                      <a16:colId xmlns:a16="http://schemas.microsoft.com/office/drawing/2014/main" val="886232727"/>
                    </a:ext>
                  </a:extLst>
                </a:gridCol>
              </a:tblGrid>
              <a:tr h="61842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Considered Alternatives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23897"/>
                  </a:ext>
                </a:extLst>
              </a:tr>
              <a:tr h="118177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 student and course data efficiently.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a traditional relational database system like 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5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Chose the </a:t>
                      </a:r>
                      <a:r>
                        <a:rPr lang="en-US" sz="1400" b="0" dirty="0">
                          <a:solidFill>
                            <a:schemeClr val="accent5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Relational Database </a:t>
                      </a:r>
                      <a:r>
                        <a:rPr lang="en-US" sz="1400" dirty="0">
                          <a:solidFill>
                            <a:schemeClr val="accent5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approach for its robustness and support for complex queries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2836"/>
                  </a:ext>
                </a:extLst>
              </a:tr>
              <a:tr h="61842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Choosing an authentication method to secure user accounts.</a:t>
                      </a:r>
                    </a:p>
                    <a:p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Traditional username and password-based authentication.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5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improve security, and allow users to use their university credentials to access the platform.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7803"/>
                  </a:ext>
                </a:extLst>
              </a:tr>
              <a:tr h="61842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how users (students, professors, administrators) will communicate within the system.</a:t>
                      </a:r>
                    </a:p>
                    <a:p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Integrate with existing communication tools like 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emai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or SendGrid for notifications and messaging.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5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Opted for </a:t>
                      </a:r>
                      <a:r>
                        <a:rPr lang="en-US" sz="1400" b="0" dirty="0">
                          <a:solidFill>
                            <a:schemeClr val="accent5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Built-in Messaging </a:t>
                      </a:r>
                      <a:r>
                        <a:rPr lang="en-US" sz="1400" dirty="0">
                          <a:solidFill>
                            <a:schemeClr val="accent5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provide a seamless and controlled communication experience within the platform</a:t>
                      </a:r>
                    </a:p>
                    <a:p>
                      <a:endParaRPr lang="en-US" sz="1400" dirty="0">
                        <a:solidFill>
                          <a:schemeClr val="accent5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35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15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Risks and Technical Debt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BE07B452-8C72-079E-20E6-5F0646EAD70D}"/>
              </a:ext>
            </a:extLst>
          </p:cNvPr>
          <p:cNvSpPr txBox="1">
            <a:spLocks/>
          </p:cNvSpPr>
          <p:nvPr/>
        </p:nvSpPr>
        <p:spPr>
          <a:xfrm>
            <a:off x="180001" y="4218346"/>
            <a:ext cx="8775319" cy="43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i="1" dirty="0">
                <a:solidFill>
                  <a:schemeClr val="tx2"/>
                </a:solidFill>
              </a:rPr>
              <a:t>Risks and Technical Debt</a:t>
            </a:r>
            <a:endParaRPr lang="en-US" sz="1200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C80293-11D7-A446-9378-11BD6A38D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237"/>
              </p:ext>
            </p:extLst>
          </p:nvPr>
        </p:nvGraphicFramePr>
        <p:xfrm>
          <a:off x="179999" y="607499"/>
          <a:ext cx="8775319" cy="237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551">
                  <a:extLst>
                    <a:ext uri="{9D8B030D-6E8A-4147-A177-3AD203B41FA5}">
                      <a16:colId xmlns:a16="http://schemas.microsoft.com/office/drawing/2014/main" val="878654425"/>
                    </a:ext>
                  </a:extLst>
                </a:gridCol>
                <a:gridCol w="6205768">
                  <a:extLst>
                    <a:ext uri="{9D8B030D-6E8A-4147-A177-3AD203B41FA5}">
                      <a16:colId xmlns:a16="http://schemas.microsoft.com/office/drawing/2014/main" val="2853035927"/>
                    </a:ext>
                  </a:extLst>
                </a:gridCol>
              </a:tblGrid>
              <a:tr h="592708"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Risk/Technical 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23897"/>
                  </a:ext>
                </a:extLst>
              </a:tr>
              <a:tr h="592708"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Budget</a:t>
                      </a:r>
                      <a:endParaRPr lang="en-US" sz="1400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monolithic architecture restricts scalability. Updates can impact the whole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2836"/>
                  </a:ext>
                </a:extLst>
              </a:tr>
              <a:tr h="592708"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Outdated Technology Stack</a:t>
                      </a:r>
                      <a:endParaRPr lang="en-US" sz="1400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Continued reliance on outdated technologies, making it challenging to maintain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7803"/>
                  </a:ext>
                </a:extLst>
              </a:tr>
              <a:tr h="592708"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Insufficient Encryption</a:t>
                      </a:r>
                      <a:endParaRPr lang="en-US" sz="1400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system lacks robust encryption protocols, increasing vulnerability to data breaches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35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32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176</TotalTime>
  <Words>257</Words>
  <Application>Microsoft Office PowerPoint</Application>
  <PresentationFormat>On-screen Show (16:9)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Symbol</vt:lpstr>
      <vt:lpstr>Office</vt:lpstr>
      <vt:lpstr>Solutions, Decisions and Risks</vt:lpstr>
      <vt:lpstr>Solution Strategy</vt:lpstr>
      <vt:lpstr>Architecture Decisions</vt:lpstr>
      <vt:lpstr>Risks and Technical Debt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omar sidi mammar</cp:lastModifiedBy>
  <cp:revision>14</cp:revision>
  <dcterms:created xsi:type="dcterms:W3CDTF">2022-06-08T12:45:54Z</dcterms:created>
  <dcterms:modified xsi:type="dcterms:W3CDTF">2023-10-05T16:47:08Z</dcterms:modified>
</cp:coreProperties>
</file>