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5"/>
  </p:notesMasterIdLst>
  <p:handoutMasterIdLst>
    <p:handoutMasterId r:id="rId6"/>
  </p:handoutMasterIdLst>
  <p:sldIdLst>
    <p:sldId id="263" r:id="rId2"/>
    <p:sldId id="261" r:id="rId3"/>
    <p:sldId id="264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4" autoAdjust="0"/>
    <p:restoredTop sz="94961" autoAdjust="0"/>
  </p:normalViewPr>
  <p:slideViewPr>
    <p:cSldViewPr snapToGrid="0">
      <p:cViewPr varScale="1">
        <p:scale>
          <a:sx n="139" d="100"/>
          <a:sy n="139" d="100"/>
        </p:scale>
        <p:origin x="768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02.11.23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Microservices können Sie die Anwendung in kleinere, unabhängig bereitstellbare Dienste aufteilen, was die Skalierbarkeit, Wartbarkeit, Technologieflexibilität und Fehlertoleranz verbessert.</a:t>
            </a:r>
            <a:r>
              <a:rPr lang="de-AT" dirty="0">
                <a:effectLst/>
              </a:rPr>
              <a:t> 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E4289-A74F-4222-9B90-D9BDCFD3E1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8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18553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63601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4266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428738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47895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1559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36053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6901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83341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39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0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233376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54793C-0B60-53FE-7ADB-D783B9B7D0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35350" y="0"/>
            <a:ext cx="808650" cy="8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37DF981-64E4-F6A1-3020-29008573C3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35350" y="0"/>
            <a:ext cx="808650" cy="8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869196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40675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02202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7450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478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11348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2610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5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871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53" r:id="rId20"/>
    <p:sldLayoutId id="2147483654" r:id="rId21"/>
    <p:sldLayoutId id="2147483655" r:id="rId22"/>
    <p:sldLayoutId id="2147483657" r:id="rId23"/>
    <p:sldLayoutId id="2147483660" r:id="rId24"/>
    <p:sldLayoutId id="2147483659" r:id="rId25"/>
    <p:sldLayoutId id="2147483665" r:id="rId26"/>
    <p:sldLayoutId id="2147483661" r:id="rId27"/>
    <p:sldLayoutId id="2147483666" r:id="rId28"/>
    <p:sldLayoutId id="2147483664" r:id="rId29"/>
    <p:sldLayoutId id="2147483668" r:id="rId30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iking.michael-simons.eu/docs/index.html#section-system-scope-and-context" TargetMode="Externa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Constraints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Architecture Constraints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98CB0C-555E-1B70-CFF7-D2F8BC01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435608"/>
              </p:ext>
            </p:extLst>
          </p:nvPr>
        </p:nvGraphicFramePr>
        <p:xfrm>
          <a:off x="121243" y="553456"/>
          <a:ext cx="8775319" cy="3699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526">
                  <a:extLst>
                    <a:ext uri="{9D8B030D-6E8A-4147-A177-3AD203B41FA5}">
                      <a16:colId xmlns:a16="http://schemas.microsoft.com/office/drawing/2014/main" val="878654425"/>
                    </a:ext>
                  </a:extLst>
                </a:gridCol>
                <a:gridCol w="6278793">
                  <a:extLst>
                    <a:ext uri="{9D8B030D-6E8A-4147-A177-3AD203B41FA5}">
                      <a16:colId xmlns:a16="http://schemas.microsoft.com/office/drawing/2014/main" val="2853035927"/>
                    </a:ext>
                  </a:extLst>
                </a:gridCol>
              </a:tblGrid>
              <a:tr h="453333"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Background and/or motivation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23897"/>
                  </a:ext>
                </a:extLst>
              </a:tr>
              <a:tr h="48495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i="0" u="none" noProof="0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  <a:cs typeface="Calibri" panose="020F0502020204030204" pitchFamily="34" charset="0"/>
                        </a:rPr>
                        <a:t>Scalability 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200" b="0" kern="12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alle Komponenten in einem einzigen </a:t>
                      </a:r>
                      <a:r>
                        <a:rPr lang="de-AT" sz="1200" b="0" kern="1200" dirty="0" err="1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Codebase</a:t>
                      </a:r>
                      <a:r>
                        <a:rPr lang="de-AT" sz="1200" b="0" kern="12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 und einer Datenbank </a:t>
                      </a:r>
                    </a:p>
                    <a:p>
                      <a:r>
                        <a:rPr lang="en-US" sz="1200" b="0" noProof="0" dirty="0" err="1">
                          <a:solidFill>
                            <a:schemeClr val="bg1"/>
                          </a:solidFill>
                          <a:latin typeface="Aptos" panose="020B0004020202020204" pitchFamily="34" charset="0"/>
                          <a:cs typeface="Calibri" panose="020F0502020204030204" pitchFamily="34" charset="0"/>
                        </a:rPr>
                        <a:t>Begrenzte</a:t>
                      </a: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0" noProof="0" dirty="0" err="1">
                          <a:solidFill>
                            <a:schemeClr val="bg1"/>
                          </a:solidFill>
                          <a:latin typeface="Aptos" panose="020B0004020202020204" pitchFamily="34" charset="0"/>
                          <a:cs typeface="Calibri" panose="020F0502020204030204" pitchFamily="34" charset="0"/>
                        </a:rPr>
                        <a:t>Anzahl</a:t>
                      </a: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  <a:cs typeface="Calibri" panose="020F0502020204030204" pitchFamily="34" charset="0"/>
                        </a:rPr>
                        <a:t> an </a:t>
                      </a:r>
                      <a:r>
                        <a:rPr lang="en-US" sz="1200" b="0" noProof="0" dirty="0" err="1">
                          <a:solidFill>
                            <a:schemeClr val="bg1"/>
                          </a:solidFill>
                          <a:latin typeface="Aptos" panose="020B0004020202020204" pitchFamily="34" charset="0"/>
                          <a:cs typeface="Calibri" panose="020F0502020204030204" pitchFamily="34" charset="0"/>
                        </a:rPr>
                        <a:t>Studenten</a:t>
                      </a: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0" noProof="0" dirty="0" err="1">
                          <a:solidFill>
                            <a:schemeClr val="bg1"/>
                          </a:solidFill>
                          <a:latin typeface="Aptos" panose="020B0004020202020204" pitchFamily="34" charset="0"/>
                          <a:cs typeface="Calibri" panose="020F0502020204030204" pitchFamily="34" charset="0"/>
                        </a:rPr>
                        <a:t>bzw</a:t>
                      </a: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en-US" sz="1200" b="0" noProof="0" dirty="0" err="1">
                          <a:solidFill>
                            <a:schemeClr val="bg1"/>
                          </a:solidFill>
                          <a:latin typeface="Aptos" panose="020B0004020202020204" pitchFamily="34" charset="0"/>
                          <a:cs typeface="Calibri" panose="020F0502020204030204" pitchFamily="34" charset="0"/>
                        </a:rPr>
                        <a:t>Nicht</a:t>
                      </a: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0" noProof="0" dirty="0" err="1">
                          <a:solidFill>
                            <a:schemeClr val="bg1"/>
                          </a:solidFill>
                          <a:latin typeface="Aptos" panose="020B0004020202020204" pitchFamily="34" charset="0"/>
                          <a:cs typeface="Calibri" panose="020F0502020204030204" pitchFamily="34" charset="0"/>
                        </a:rPr>
                        <a:t>erweiterbar</a:t>
                      </a: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  <a:cs typeface="Calibri" panose="020F0502020204030204" pitchFamily="34" charset="0"/>
                        </a:rPr>
                        <a:t> auf </a:t>
                      </a:r>
                      <a:r>
                        <a:rPr lang="en-US" sz="1200" b="0" noProof="0" dirty="0" err="1">
                          <a:solidFill>
                            <a:schemeClr val="bg1"/>
                          </a:solidFill>
                          <a:latin typeface="Aptos" panose="020B0004020202020204" pitchFamily="34" charset="0"/>
                          <a:cs typeface="Calibri" panose="020F0502020204030204" pitchFamily="34" charset="0"/>
                        </a:rPr>
                        <a:t>eine</a:t>
                      </a: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0" noProof="0" dirty="0" err="1">
                          <a:solidFill>
                            <a:schemeClr val="bg1"/>
                          </a:solidFill>
                          <a:latin typeface="Aptos" panose="020B0004020202020204" pitchFamily="34" charset="0"/>
                          <a:cs typeface="Calibri" panose="020F0502020204030204" pitchFamily="34" charset="0"/>
                        </a:rPr>
                        <a:t>zweite</a:t>
                      </a: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  <a:cs typeface="Calibri" panose="020F0502020204030204" pitchFamily="34" charset="0"/>
                        </a:rPr>
                        <a:t> Universität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2836"/>
                  </a:ext>
                </a:extLst>
              </a:tr>
              <a:tr h="6731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AT" sz="1200" b="1" i="0" u="none" kern="12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Wartbarkeit und Erweiterbarkeit: </a:t>
                      </a:r>
                      <a:endParaRPr lang="en-US" sz="1200" b="1" i="0" u="none" noProof="0" dirty="0">
                        <a:solidFill>
                          <a:schemeClr val="bg1"/>
                        </a:solidFill>
                        <a:latin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200" b="0" kern="12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Integration neuer Technologien oder Frameworks erschwert. (Begrenzt auf eine bestimmte Technologie). Codeänderung können Auswirkungen auf andere Teile der Anwendung haben.</a:t>
                      </a:r>
                      <a:endParaRPr lang="en-US" sz="1200" b="0" noProof="0" dirty="0">
                        <a:solidFill>
                          <a:schemeClr val="bg1"/>
                        </a:solidFill>
                        <a:latin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7803"/>
                  </a:ext>
                </a:extLst>
              </a:tr>
              <a:tr h="673152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AT" sz="1200" b="1" i="0" u="none" kern="12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Entwicklungs- und Bereitstellungsprozess: </a:t>
                      </a:r>
                      <a:endParaRPr lang="en-US" sz="1200" b="1" i="0" u="none" noProof="0" dirty="0">
                        <a:solidFill>
                          <a:schemeClr val="bg1"/>
                        </a:solidFill>
                        <a:latin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200" b="0" kern="12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Änderungen an der gesamten Anwendung vorgenommen werden müssen. </a:t>
                      </a:r>
                      <a:r>
                        <a:rPr lang="de-AT" sz="1200" b="0" kern="1200" dirty="0" err="1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Continuous</a:t>
                      </a:r>
                      <a:r>
                        <a:rPr lang="de-AT" sz="1200" b="0" kern="12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 Integration und </a:t>
                      </a:r>
                      <a:r>
                        <a:rPr lang="de-AT" sz="1200" b="0" kern="1200" dirty="0" err="1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Continuous</a:t>
                      </a:r>
                      <a:r>
                        <a:rPr lang="de-AT" sz="1200" b="0" kern="12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200" b="0" kern="1200" dirty="0" err="1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Deployment</a:t>
                      </a:r>
                      <a:r>
                        <a:rPr lang="de-AT" sz="1200" b="0" kern="12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 (CI/CD) eher schwierig</a:t>
                      </a:r>
                      <a:endParaRPr lang="en-US" sz="1200" b="0" noProof="0" dirty="0">
                        <a:solidFill>
                          <a:schemeClr val="bg1"/>
                        </a:solidFill>
                        <a:latin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35761"/>
                  </a:ext>
                </a:extLst>
              </a:tr>
              <a:tr h="65966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AT" sz="1200" b="1" i="0" u="none" kern="12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Fehlertoleranz: </a:t>
                      </a:r>
                      <a:endParaRPr lang="en-US" sz="1200" b="1" i="0" u="none" noProof="0" dirty="0">
                        <a:solidFill>
                          <a:schemeClr val="bg1"/>
                        </a:solidFill>
                        <a:latin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200" b="0" kern="12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Bei einem Fehler in einem monolithischen System kann dies dazu führen, dass die gesamte Anwendung ausfällt. </a:t>
                      </a:r>
                      <a:endParaRPr lang="en-US" sz="1200" b="0" noProof="0" dirty="0">
                        <a:solidFill>
                          <a:schemeClr val="bg1"/>
                        </a:solidFill>
                        <a:latin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0528"/>
                  </a:ext>
                </a:extLst>
              </a:tr>
              <a:tr h="75534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AT" sz="1200" b="1" i="0" u="none" kern="12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Teamkollaboration: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AT" sz="1200" b="1" i="0" u="none" kern="1200" noProof="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(falls wir expandieren)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200" b="0" kern="12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In größeren Entwicklungs-Teams kann es schwierig sein, effektiv an einem monolithischen </a:t>
                      </a:r>
                      <a:r>
                        <a:rPr lang="de-AT" sz="1200" b="0" kern="1200" dirty="0" err="1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Codebase</a:t>
                      </a:r>
                      <a:r>
                        <a:rPr lang="de-AT" sz="1200" b="0" kern="12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 zu arbeiten</a:t>
                      </a:r>
                      <a:r>
                        <a:rPr lang="de-AT" sz="1200" b="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endParaRPr lang="en-US" sz="1200" b="0" noProof="0" dirty="0">
                        <a:solidFill>
                          <a:schemeClr val="bg1"/>
                        </a:solidFill>
                        <a:latin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7322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9FAFF41-1F4E-0B55-A3EB-9CBE9FA91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350" y="1"/>
            <a:ext cx="808650" cy="82548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5E960CE-2DDA-9F6D-887A-73579659AD48}"/>
              </a:ext>
            </a:extLst>
          </p:cNvPr>
          <p:cNvSpPr txBox="1"/>
          <p:nvPr/>
        </p:nvSpPr>
        <p:spPr>
          <a:xfrm>
            <a:off x="1137394" y="4382866"/>
            <a:ext cx="6860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Antwort auf unsere Probleme ist 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mikroservicesbasierte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Architektur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8" y="65292"/>
            <a:ext cx="8775320" cy="4391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Business Context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913221D5-1F45-6200-6B3C-590D58EC07DA}"/>
              </a:ext>
            </a:extLst>
          </p:cNvPr>
          <p:cNvSpPr txBox="1">
            <a:spLocks/>
          </p:cNvSpPr>
          <p:nvPr/>
        </p:nvSpPr>
        <p:spPr>
          <a:xfrm>
            <a:off x="20498" y="4143374"/>
            <a:ext cx="8775319" cy="53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</a:rPr>
              <a:t>Sources: </a:t>
            </a:r>
            <a:r>
              <a:rPr lang="en-US" sz="1200" dirty="0">
                <a:solidFill>
                  <a:schemeClr val="accent5"/>
                </a:solidFill>
              </a:rPr>
              <a:t>https://docs.arc42.org &amp; </a:t>
            </a:r>
            <a:r>
              <a:rPr lang="en-US" sz="1200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https://biking.michael-simons.eu/docs/index.html#section-system-scope-and-context</a:t>
            </a:r>
            <a:r>
              <a:rPr lang="en-US" sz="1200" dirty="0">
                <a:solidFill>
                  <a:schemeClr val="accent5"/>
                </a:solidFill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6EC72-B350-987E-AA3E-85362D43B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3" y="582622"/>
            <a:ext cx="7030983" cy="3713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8478DD-85FE-99C2-BDDA-3A6E8B170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350" y="0"/>
            <a:ext cx="808650" cy="866775"/>
          </a:xfrm>
          <a:prstGeom prst="rect">
            <a:avLst/>
          </a:prstGeom>
        </p:spPr>
      </p:pic>
      <p:pic>
        <p:nvPicPr>
          <p:cNvPr id="7" name="Grafik 6" descr="Ein Bild, das Screenshot, Text, Diagramm, Design enthält.&#10;&#10;Automatisch generierte Beschreibung">
            <a:extLst>
              <a:ext uri="{FF2B5EF4-FFF2-40B4-BE49-F238E27FC236}">
                <a16:creationId xmlns:a16="http://schemas.microsoft.com/office/drawing/2014/main" id="{9C995980-35B2-0C90-C641-92987E549F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2" y="569738"/>
            <a:ext cx="7037704" cy="37296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C70A1B3-7677-CBDC-C9A5-12DF24E9211E}"/>
              </a:ext>
            </a:extLst>
          </p:cNvPr>
          <p:cNvSpPr txBox="1"/>
          <p:nvPr/>
        </p:nvSpPr>
        <p:spPr>
          <a:xfrm>
            <a:off x="6126480" y="378104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Aws</a:t>
            </a:r>
            <a:r>
              <a:rPr lang="de-DE" sz="1100" dirty="0"/>
              <a:t>/Azure</a:t>
            </a:r>
          </a:p>
        </p:txBody>
      </p:sp>
    </p:spTree>
    <p:extLst>
      <p:ext uri="{BB962C8B-B14F-4D97-AF65-F5344CB8AC3E}">
        <p14:creationId xmlns:p14="http://schemas.microsoft.com/office/powerpoint/2010/main" val="730873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201</Words>
  <Application>Microsoft Macintosh PowerPoint</Application>
  <PresentationFormat>Bildschirmpräsentation (16:9)</PresentationFormat>
  <Paragraphs>28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Aptos</vt:lpstr>
      <vt:lpstr>Arial</vt:lpstr>
      <vt:lpstr>Calibri</vt:lpstr>
      <vt:lpstr>Century Gothic</vt:lpstr>
      <vt:lpstr>Wingdings 3</vt:lpstr>
      <vt:lpstr>Ion</vt:lpstr>
      <vt:lpstr>Architecture Constraints</vt:lpstr>
      <vt:lpstr>Architecture Constraints</vt:lpstr>
      <vt:lpstr>Business 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Stefan Ionica</cp:lastModifiedBy>
  <cp:revision>15</cp:revision>
  <dcterms:created xsi:type="dcterms:W3CDTF">2022-06-08T12:45:54Z</dcterms:created>
  <dcterms:modified xsi:type="dcterms:W3CDTF">2023-11-02T17:42:27Z</dcterms:modified>
</cp:coreProperties>
</file>