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C4B9-512A-5D4F-A410-657BACD3A7FC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FD44C-ADFC-F649-B3FD-0EE316B5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6038-0A82-8643-AAC8-973968F6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2A20F-10D6-0545-BAB4-3DB92D9E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F6F5-DE2C-C941-9589-09E96058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6B11-DF78-A348-8474-965342D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75BF-CB51-9C45-9002-1AE8AF3D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965-F8D4-774A-969C-229CA991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1D6DF-092C-3744-B079-E2DF0BC2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4AD8-CEE6-5445-BB87-1A4547C5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739-3F50-D24B-B594-19A91517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D7DD-6AD3-F747-8984-B9BA7BD8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5A1D9-0579-D445-B7AD-7A832786C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0593-1FA0-3E42-A672-9E2188F5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4DB6-2D85-6242-8FDE-A1E11500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8BAB-E0EE-AA4D-ABA2-D58935C4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C927-1F20-1041-98D8-93EB6774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14D8-86AB-1244-BADC-81DE69AB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0A63-8231-2F46-A2AD-B49D09A3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598-AC75-984F-BCC0-7A2EFC76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E9D5-FCA6-D84C-A757-69589C42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3E21-C578-A74E-A1EF-651F2884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A32D-39EC-404D-A8DE-0F598AFB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0D904-9796-7F4E-BA1F-BE77673D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6EDB-3916-9F4E-9175-17A4933E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7497-69BA-6C49-B6B9-0C069F92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7B26-07C2-FF41-BCAF-89389028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3C9F-B46D-E743-9EEB-D3A90985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F419-E557-8742-AE54-E29973EB8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38225-4100-9A48-B478-D21314A9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2EC7-4E69-B244-B0BD-7CEB4158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CC437-56A1-B14E-8A81-6FC682E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D5F7C-7DC4-594E-9AB4-E90D8C6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DE45-7BFF-5D48-B75A-533035A5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5193C-1669-2343-A229-62EDCF68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5A80B-CF52-BE4C-91F8-3C820290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EDE4D-CB0F-6C43-9B7C-4E237875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67132-278F-0B48-9E10-7ABF5D5A2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32EC3-E528-E94E-BBCC-3AF7420B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C69A1-D898-D14B-92AB-E457D342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6B13E-3207-0E45-8C55-496C6969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401F-41FA-D844-9EE5-E424829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86296-7DAC-EC47-B0B1-FBEDDC75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7BD97-829A-D943-95E4-FA978F5C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AB4AA-EB27-964B-8DF3-E370243C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DFE5D-592D-A146-90DD-6BB03A0D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BEDA6-1770-F14E-B3DE-3FA3062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E8B8-93D8-3743-BDD5-6C7A574C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9E97-6843-174D-8910-48395065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0F6D-B917-094C-85AF-9205614B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06F4B-D331-784B-BC35-9769262D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A4CD-B013-9245-8F21-97EEC1FB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515D-8CCE-4C4B-AC1C-C45744C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6723C-0777-DC41-8637-C02D0C2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E4E8-B40E-8E40-9F30-B3D922AD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E45CE-64A2-0A4C-BFA5-BB7005B5C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C5BC8-2FF5-FF41-BEC6-7541FA67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E75CE-0919-F04D-BD72-0F290114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D5FFC-11E1-C54F-A77A-EA5B629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7F00-C38D-1343-9D22-C55AF97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C9E32-B044-364B-9E67-56F20D39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68C4-738D-0343-922B-9C913168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6B91-526C-8944-9B3A-C3E7CC42A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D584-A92C-F942-A406-BF9069D9ED55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B986-4131-6744-AEB8-B5AF741FB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F465-B7A1-2440-BB8B-DF1F91C25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3DB-5008-8345-9487-A56845B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t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4" y="1604090"/>
            <a:ext cx="427984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Azure Cosmos DB + Apache Spark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5" y="2066935"/>
            <a:ext cx="398379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631" lvl="0" indent="-240631">
              <a:spcBef>
                <a:spcPts val="1000"/>
              </a:spcBef>
              <a:buSzPct val="100000"/>
              <a:buFontTx/>
              <a:buAutoNum type="arabicPeriod"/>
              <a:defRPr sz="17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Spark master node connects to the Cosmos DB gateway node</a:t>
            </a:r>
          </a:p>
          <a:p>
            <a:pPr marL="240631" lvl="0" indent="-240631">
              <a:spcBef>
                <a:spcPts val="1000"/>
              </a:spcBef>
              <a:buSzPct val="100000"/>
              <a:buFontTx/>
              <a:buAutoNum type="arabicPeriod"/>
              <a:defRPr sz="17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Metadata is returned to Spark master node</a:t>
            </a:r>
          </a:p>
          <a:p>
            <a:pPr marL="240631" lvl="0" indent="-240631">
              <a:spcBef>
                <a:spcPts val="1000"/>
              </a:spcBef>
              <a:buSzPct val="100000"/>
              <a:buFontTx/>
              <a:buAutoNum type="arabicPeriod"/>
              <a:defRPr sz="17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Query is executed from Spark worker nodes in parallel to the Cosmos DB data nodes</a:t>
            </a:r>
          </a:p>
          <a:p>
            <a:pPr marL="240631" lvl="0" indent="-240631">
              <a:spcBef>
                <a:spcPts val="1000"/>
              </a:spcBef>
              <a:buSzPct val="100000"/>
              <a:buFontTx/>
              <a:buAutoNum type="arabicPeriod"/>
              <a:defRPr sz="17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Query results are returned from the Cosmos DB data nodes to the Spark worker nodes.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EF126-A39E-48F8-8B19-4C3C05404E6F}"/>
              </a:ext>
            </a:extLst>
          </p:cNvPr>
          <p:cNvGrpSpPr/>
          <p:nvPr/>
        </p:nvGrpSpPr>
        <p:grpSpPr>
          <a:xfrm>
            <a:off x="4254717" y="2166026"/>
            <a:ext cx="7545803" cy="2525948"/>
            <a:chOff x="724838" y="2551497"/>
            <a:chExt cx="7545803" cy="2525948"/>
          </a:xfrm>
        </p:grpSpPr>
        <p:pic>
          <p:nvPicPr>
            <p:cNvPr id="8" name="Line" descr="Line">
              <a:extLst>
                <a:ext uri="{FF2B5EF4-FFF2-40B4-BE49-F238E27FC236}">
                  <a16:creationId xmlns:a16="http://schemas.microsoft.com/office/drawing/2014/main" id="{C422AD3E-61E6-4F5D-A297-51A9803C441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3500000">
              <a:off x="1402151" y="3238276"/>
              <a:ext cx="1044315" cy="50801"/>
            </a:xfrm>
            <a:prstGeom prst="rect">
              <a:avLst/>
            </a:prstGeom>
          </p:spPr>
        </p:pic>
        <p:pic>
          <p:nvPicPr>
            <p:cNvPr id="9" name="image79.png" descr="image79.png">
              <a:extLst>
                <a:ext uri="{FF2B5EF4-FFF2-40B4-BE49-F238E27FC236}">
                  <a16:creationId xmlns:a16="http://schemas.microsoft.com/office/drawing/2014/main" id="{559F95CF-A2DF-41A1-883A-04224C43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14757" y="3086490"/>
              <a:ext cx="1995951" cy="104787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ircle" descr="Circle">
              <a:extLst>
                <a:ext uri="{FF2B5EF4-FFF2-40B4-BE49-F238E27FC236}">
                  <a16:creationId xmlns:a16="http://schemas.microsoft.com/office/drawing/2014/main" id="{E2CF4448-5C7A-40CC-80B1-631B3525783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39843" y="2738822"/>
              <a:ext cx="1945780" cy="1945780"/>
            </a:xfrm>
            <a:prstGeom prst="rect">
              <a:avLst/>
            </a:prstGeom>
          </p:spPr>
        </p:pic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836AC8CA-B39E-4DD2-8180-D1F55AA9999B}"/>
                </a:ext>
              </a:extLst>
            </p:cNvPr>
            <p:cNvSpPr/>
            <p:nvPr/>
          </p:nvSpPr>
          <p:spPr>
            <a:xfrm>
              <a:off x="6280416" y="4426864"/>
              <a:ext cx="416984" cy="416984"/>
            </a:xfrm>
            <a:prstGeom prst="ellipse">
              <a:avLst/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1398A218-6805-4676-A010-F2F8CA502938}"/>
                </a:ext>
              </a:extLst>
            </p:cNvPr>
            <p:cNvSpPr/>
            <p:nvPr/>
          </p:nvSpPr>
          <p:spPr>
            <a:xfrm>
              <a:off x="5454758" y="3401935"/>
              <a:ext cx="416985" cy="416985"/>
            </a:xfrm>
            <a:prstGeom prst="ellipse">
              <a:avLst/>
            </a:prstGeom>
            <a:blipFill>
              <a:blip r:embed="rId6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58672AFF-6587-4724-900C-DE2B1688133F}"/>
                </a:ext>
              </a:extLst>
            </p:cNvPr>
            <p:cNvSpPr/>
            <p:nvPr/>
          </p:nvSpPr>
          <p:spPr>
            <a:xfrm>
              <a:off x="7156716" y="4143230"/>
              <a:ext cx="416984" cy="416985"/>
            </a:xfrm>
            <a:prstGeom prst="ellipse">
              <a:avLst/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96BE81B2-B843-4C1B-9F68-1EBBA4C157A9}"/>
                </a:ext>
              </a:extLst>
            </p:cNvPr>
            <p:cNvSpPr/>
            <p:nvPr/>
          </p:nvSpPr>
          <p:spPr>
            <a:xfrm>
              <a:off x="7317583" y="3228831"/>
              <a:ext cx="416984" cy="416984"/>
            </a:xfrm>
            <a:prstGeom prst="ellipse">
              <a:avLst/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5C485FC8-EE91-4C74-8D56-3226B82E52BF}"/>
                </a:ext>
              </a:extLst>
            </p:cNvPr>
            <p:cNvSpPr/>
            <p:nvPr/>
          </p:nvSpPr>
          <p:spPr>
            <a:xfrm>
              <a:off x="6707983" y="2551497"/>
              <a:ext cx="416984" cy="416985"/>
            </a:xfrm>
            <a:prstGeom prst="ellipse">
              <a:avLst/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EE27CAC9-22B7-4178-8397-E02991E6B1FD}"/>
                </a:ext>
              </a:extLst>
            </p:cNvPr>
            <p:cNvSpPr/>
            <p:nvPr/>
          </p:nvSpPr>
          <p:spPr>
            <a:xfrm>
              <a:off x="5708916" y="2771631"/>
              <a:ext cx="416984" cy="416984"/>
            </a:xfrm>
            <a:prstGeom prst="ellipse">
              <a:avLst/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7" name="Circle">
              <a:extLst>
                <a:ext uri="{FF2B5EF4-FFF2-40B4-BE49-F238E27FC236}">
                  <a16:creationId xmlns:a16="http://schemas.microsoft.com/office/drawing/2014/main" id="{C134B014-FA51-44D3-9BC1-27BA7506242B}"/>
                </a:ext>
              </a:extLst>
            </p:cNvPr>
            <p:cNvSpPr/>
            <p:nvPr/>
          </p:nvSpPr>
          <p:spPr>
            <a:xfrm>
              <a:off x="5598849" y="4017694"/>
              <a:ext cx="416985" cy="416984"/>
            </a:xfrm>
            <a:prstGeom prst="ellipse">
              <a:avLst/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8" name="gateway…">
              <a:extLst>
                <a:ext uri="{FF2B5EF4-FFF2-40B4-BE49-F238E27FC236}">
                  <a16:creationId xmlns:a16="http://schemas.microsoft.com/office/drawing/2014/main" id="{697EF42B-5D13-4FDF-906C-6ABD78392BF5}"/>
                </a:ext>
              </a:extLst>
            </p:cNvPr>
            <p:cNvSpPr txBox="1"/>
            <p:nvPr/>
          </p:nvSpPr>
          <p:spPr>
            <a:xfrm>
              <a:off x="4913528" y="3065546"/>
              <a:ext cx="695701" cy="4414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anchor="ctr">
              <a:spAutoFit/>
            </a:bodyPr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gateway </a:t>
              </a:r>
            </a:p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node</a:t>
              </a:r>
            </a:p>
          </p:txBody>
        </p:sp>
        <p:sp>
          <p:nvSpPr>
            <p:cNvPr id="19" name="data…">
              <a:extLst>
                <a:ext uri="{FF2B5EF4-FFF2-40B4-BE49-F238E27FC236}">
                  <a16:creationId xmlns:a16="http://schemas.microsoft.com/office/drawing/2014/main" id="{638256B3-2E26-4FAD-8A68-16EF40189FEC}"/>
                </a:ext>
              </a:extLst>
            </p:cNvPr>
            <p:cNvSpPr txBox="1"/>
            <p:nvPr/>
          </p:nvSpPr>
          <p:spPr>
            <a:xfrm>
              <a:off x="7772109" y="3216590"/>
              <a:ext cx="498532" cy="4414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anchor="ctr">
              <a:spAutoFit/>
            </a:bodyPr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data</a:t>
              </a:r>
            </a:p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nodes</a:t>
              </a:r>
            </a:p>
          </p:txBody>
        </p:sp>
        <p:pic>
          <p:nvPicPr>
            <p:cNvPr id="20" name="Image" descr="Image">
              <a:extLst>
                <a:ext uri="{FF2B5EF4-FFF2-40B4-BE49-F238E27FC236}">
                  <a16:creationId xmlns:a16="http://schemas.microsoft.com/office/drawing/2014/main" id="{ABF438ED-71B6-4D3B-B7F6-81FB4B9E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37079" y="2603703"/>
              <a:ext cx="1195401" cy="63585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1C4280B9-A046-4F7D-858F-DEA9003B1071}"/>
                </a:ext>
              </a:extLst>
            </p:cNvPr>
            <p:cNvSpPr/>
            <p:nvPr/>
          </p:nvSpPr>
          <p:spPr>
            <a:xfrm>
              <a:off x="827934" y="2701760"/>
              <a:ext cx="795683" cy="356121"/>
            </a:xfrm>
            <a:prstGeom prst="roundRect">
              <a:avLst>
                <a:gd name="adj" fmla="val 16107"/>
              </a:avLst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2" name="master…">
              <a:extLst>
                <a:ext uri="{FF2B5EF4-FFF2-40B4-BE49-F238E27FC236}">
                  <a16:creationId xmlns:a16="http://schemas.microsoft.com/office/drawing/2014/main" id="{588A1A20-ED9F-4613-A01D-10CDE87640F4}"/>
                </a:ext>
              </a:extLst>
            </p:cNvPr>
            <p:cNvSpPr txBox="1"/>
            <p:nvPr/>
          </p:nvSpPr>
          <p:spPr>
            <a:xfrm>
              <a:off x="2342232" y="3869987"/>
              <a:ext cx="585095" cy="4414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anchor="ctr">
              <a:spAutoFit/>
            </a:bodyPr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master </a:t>
              </a:r>
            </a:p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node</a:t>
              </a:r>
            </a:p>
          </p:txBody>
        </p:sp>
        <p:sp>
          <p:nvSpPr>
            <p:cNvPr id="23" name="worker nodes">
              <a:extLst>
                <a:ext uri="{FF2B5EF4-FFF2-40B4-BE49-F238E27FC236}">
                  <a16:creationId xmlns:a16="http://schemas.microsoft.com/office/drawing/2014/main" id="{57F8640E-7CCA-433C-A4C7-A5368995D134}"/>
                </a:ext>
              </a:extLst>
            </p:cNvPr>
            <p:cNvSpPr txBox="1"/>
            <p:nvPr/>
          </p:nvSpPr>
          <p:spPr>
            <a:xfrm>
              <a:off x="724838" y="4656954"/>
              <a:ext cx="1001875" cy="256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anchor="ctr">
              <a:spAutoFit/>
            </a:bodyPr>
            <a:lstStyle>
              <a:lvl1pPr algn="ctr" defTabSz="410765">
                <a:defRPr sz="1200">
                  <a:solidFill>
                    <a:srgbClr val="53585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worker nodes</a:t>
              </a:r>
            </a:p>
          </p:txBody>
        </p:sp>
        <p:pic>
          <p:nvPicPr>
            <p:cNvPr id="24" name="Line" descr="Line">
              <a:extLst>
                <a:ext uri="{FF2B5EF4-FFF2-40B4-BE49-F238E27FC236}">
                  <a16:creationId xmlns:a16="http://schemas.microsoft.com/office/drawing/2014/main" id="{69699478-1279-4F66-80E4-9364A0F7C95C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1987784">
              <a:off x="1525585" y="3463100"/>
              <a:ext cx="797447" cy="50801"/>
            </a:xfrm>
            <a:prstGeom prst="rect">
              <a:avLst/>
            </a:prstGeom>
          </p:spPr>
        </p:pic>
        <p:pic>
          <p:nvPicPr>
            <p:cNvPr id="25" name="Line" descr="Line">
              <a:extLst>
                <a:ext uri="{FF2B5EF4-FFF2-40B4-BE49-F238E27FC236}">
                  <a16:creationId xmlns:a16="http://schemas.microsoft.com/office/drawing/2014/main" id="{27736EB9-E5FE-443A-A506-B8BC676A7EB4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9547050">
              <a:off x="1522953" y="3744462"/>
              <a:ext cx="802711" cy="50801"/>
            </a:xfrm>
            <a:prstGeom prst="rect">
              <a:avLst/>
            </a:prstGeom>
          </p:spPr>
        </p:pic>
        <p:pic>
          <p:nvPicPr>
            <p:cNvPr id="26" name="Line" descr="Line">
              <a:extLst>
                <a:ext uri="{FF2B5EF4-FFF2-40B4-BE49-F238E27FC236}">
                  <a16:creationId xmlns:a16="http://schemas.microsoft.com/office/drawing/2014/main" id="{E36112EC-5FEE-463D-B593-EE86B09E1871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8100000">
              <a:off x="1402833" y="3989435"/>
              <a:ext cx="1039658" cy="50801"/>
            </a:xfrm>
            <a:prstGeom prst="rect">
              <a:avLst/>
            </a:prstGeom>
          </p:spPr>
        </p:pic>
        <p:sp>
          <p:nvSpPr>
            <p:cNvPr id="27" name="Rounded Rectangle">
              <a:extLst>
                <a:ext uri="{FF2B5EF4-FFF2-40B4-BE49-F238E27FC236}">
                  <a16:creationId xmlns:a16="http://schemas.microsoft.com/office/drawing/2014/main" id="{83357B49-81DB-4A3C-9876-D4FCB543A045}"/>
                </a:ext>
              </a:extLst>
            </p:cNvPr>
            <p:cNvSpPr/>
            <p:nvPr/>
          </p:nvSpPr>
          <p:spPr>
            <a:xfrm>
              <a:off x="2236938" y="3448985"/>
              <a:ext cx="795684" cy="356121"/>
            </a:xfrm>
            <a:prstGeom prst="roundRect">
              <a:avLst>
                <a:gd name="adj" fmla="val 16107"/>
              </a:avLst>
            </a:prstGeom>
            <a:blipFill>
              <a:blip r:embed="rId6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3BBAA19-077B-4242-851B-930572E22D5F}"/>
                </a:ext>
              </a:extLst>
            </p:cNvPr>
            <p:cNvSpPr/>
            <p:nvPr/>
          </p:nvSpPr>
          <p:spPr>
            <a:xfrm>
              <a:off x="827934" y="3174595"/>
              <a:ext cx="795683" cy="356122"/>
            </a:xfrm>
            <a:prstGeom prst="roundRect">
              <a:avLst>
                <a:gd name="adj" fmla="val 16107"/>
              </a:avLst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7462F2EB-D4C4-40D8-8672-58152A8181FC}"/>
                </a:ext>
              </a:extLst>
            </p:cNvPr>
            <p:cNvSpPr/>
            <p:nvPr/>
          </p:nvSpPr>
          <p:spPr>
            <a:xfrm>
              <a:off x="827934" y="3679660"/>
              <a:ext cx="795683" cy="356122"/>
            </a:xfrm>
            <a:prstGeom prst="roundRect">
              <a:avLst>
                <a:gd name="adj" fmla="val 16107"/>
              </a:avLst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B3189D86-A27E-45DF-A987-1E9D2DBFB4EA}"/>
                </a:ext>
              </a:extLst>
            </p:cNvPr>
            <p:cNvSpPr/>
            <p:nvPr/>
          </p:nvSpPr>
          <p:spPr>
            <a:xfrm>
              <a:off x="827934" y="4191951"/>
              <a:ext cx="795683" cy="356122"/>
            </a:xfrm>
            <a:prstGeom prst="roundRect">
              <a:avLst>
                <a:gd name="adj" fmla="val 16107"/>
              </a:avLst>
            </a:prstGeom>
            <a:blipFill>
              <a:blip r:embed="rId5"/>
            </a:blipFill>
            <a:ln w="3175"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</p:spPr>
          <p:txBody>
            <a:bodyPr lIns="35718" tIns="35718" rIns="35718" bIns="35718" anchor="ctr"/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pic>
          <p:nvPicPr>
            <p:cNvPr id="31" name="Line" descr="Line">
              <a:extLst>
                <a:ext uri="{FF2B5EF4-FFF2-40B4-BE49-F238E27FC236}">
                  <a16:creationId xmlns:a16="http://schemas.microsoft.com/office/drawing/2014/main" id="{94D0B538-E191-4038-A5E4-6525BE6745AF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258240" y="3486970"/>
              <a:ext cx="2021560" cy="246564"/>
            </a:xfrm>
            <a:prstGeom prst="rect">
              <a:avLst/>
            </a:prstGeom>
          </p:spPr>
        </p:pic>
        <p:sp>
          <p:nvSpPr>
            <p:cNvPr id="32" name="Spark-DocumentDB…">
              <a:extLst>
                <a:ext uri="{FF2B5EF4-FFF2-40B4-BE49-F238E27FC236}">
                  <a16:creationId xmlns:a16="http://schemas.microsoft.com/office/drawing/2014/main" id="{376BADCE-AD71-4DE5-905B-5867EC33B8B1}"/>
                </a:ext>
              </a:extLst>
            </p:cNvPr>
            <p:cNvSpPr txBox="1"/>
            <p:nvPr/>
          </p:nvSpPr>
          <p:spPr>
            <a:xfrm>
              <a:off x="3571422" y="4149280"/>
              <a:ext cx="1445908" cy="4414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8" tIns="35718" rIns="35718" bIns="35718" anchor="ctr">
              <a:spAutoFit/>
            </a:bodyPr>
            <a:lstStyle/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Spark-DocumentDB</a:t>
              </a:r>
            </a:p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Connector (Java)</a:t>
              </a: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A25F6588-4AAC-43E5-863B-C1450A63AF7A}"/>
                </a:ext>
              </a:extLst>
            </p:cNvPr>
            <p:cNvSpPr/>
            <p:nvPr/>
          </p:nvSpPr>
          <p:spPr>
            <a:xfrm>
              <a:off x="4334664" y="3219835"/>
              <a:ext cx="434976" cy="434976"/>
            </a:xfrm>
            <a:prstGeom prst="ellipse">
              <a:avLst/>
            </a:prstGeom>
            <a:solidFill>
              <a:srgbClr val="FFFC79"/>
            </a:solidFill>
            <a:ln w="3175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41076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1</a:t>
              </a:r>
            </a:p>
          </p:txBody>
        </p:sp>
        <p:pic>
          <p:nvPicPr>
            <p:cNvPr id="34" name="Line" descr="Line">
              <a:extLst>
                <a:ext uri="{FF2B5EF4-FFF2-40B4-BE49-F238E27FC236}">
                  <a16:creationId xmlns:a16="http://schemas.microsoft.com/office/drawing/2014/main" id="{0E3275BD-B498-4AF4-A0FC-F9A27EBDDD29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 rot="9711487">
              <a:off x="1602275" y="3667434"/>
              <a:ext cx="633751" cy="88060"/>
            </a:xfrm>
            <a:prstGeom prst="rect">
              <a:avLst/>
            </a:prstGeom>
          </p:spPr>
        </p:pic>
        <p:pic>
          <p:nvPicPr>
            <p:cNvPr id="35" name="Line" descr="Line">
              <a:extLst>
                <a:ext uri="{FF2B5EF4-FFF2-40B4-BE49-F238E27FC236}">
                  <a16:creationId xmlns:a16="http://schemas.microsoft.com/office/drawing/2014/main" id="{87406403-C5B5-4DD1-BD2E-2FBBDDD527C9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8100000">
              <a:off x="1489941" y="4030167"/>
              <a:ext cx="885345" cy="88060"/>
            </a:xfrm>
            <a:prstGeom prst="rect">
              <a:avLst/>
            </a:prstGeom>
          </p:spPr>
        </p:pic>
        <p:sp>
          <p:nvSpPr>
            <p:cNvPr id="36" name="3">
              <a:extLst>
                <a:ext uri="{FF2B5EF4-FFF2-40B4-BE49-F238E27FC236}">
                  <a16:creationId xmlns:a16="http://schemas.microsoft.com/office/drawing/2014/main" id="{3C13A90A-64D1-49BD-85D5-6485EA92136C}"/>
                </a:ext>
              </a:extLst>
            </p:cNvPr>
            <p:cNvSpPr/>
            <p:nvPr/>
          </p:nvSpPr>
          <p:spPr>
            <a:xfrm>
              <a:off x="1873457" y="4134235"/>
              <a:ext cx="434976" cy="434976"/>
            </a:xfrm>
            <a:prstGeom prst="ellipse">
              <a:avLst/>
            </a:prstGeom>
            <a:solidFill>
              <a:srgbClr val="FFFC79"/>
            </a:solidFill>
            <a:ln w="3175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41076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3</a:t>
              </a:r>
            </a:p>
          </p:txBody>
        </p:sp>
        <p:pic>
          <p:nvPicPr>
            <p:cNvPr id="37" name="Line" descr="Line">
              <a:extLst>
                <a:ext uri="{FF2B5EF4-FFF2-40B4-BE49-F238E27FC236}">
                  <a16:creationId xmlns:a16="http://schemas.microsoft.com/office/drawing/2014/main" id="{EFCA6210-4703-4CAF-9065-591C5462A47E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230488" y="3646593"/>
              <a:ext cx="2021560" cy="246564"/>
            </a:xfrm>
            <a:prstGeom prst="rect">
              <a:avLst/>
            </a:prstGeom>
          </p:spPr>
        </p:pic>
        <p:sp>
          <p:nvSpPr>
            <p:cNvPr id="38" name="2">
              <a:extLst>
                <a:ext uri="{FF2B5EF4-FFF2-40B4-BE49-F238E27FC236}">
                  <a16:creationId xmlns:a16="http://schemas.microsoft.com/office/drawing/2014/main" id="{F2AAD031-7C98-4E35-B5AC-1CDCD0B1FD8F}"/>
                </a:ext>
              </a:extLst>
            </p:cNvPr>
            <p:cNvSpPr/>
            <p:nvPr/>
          </p:nvSpPr>
          <p:spPr>
            <a:xfrm>
              <a:off x="3507834" y="3702355"/>
              <a:ext cx="434976" cy="434976"/>
            </a:xfrm>
            <a:prstGeom prst="ellipse">
              <a:avLst/>
            </a:prstGeom>
            <a:solidFill>
              <a:srgbClr val="FFFC79"/>
            </a:solidFill>
            <a:ln w="3175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41076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2</a:t>
              </a:r>
            </a:p>
          </p:txBody>
        </p:sp>
        <p:cxnSp>
          <p:nvCxnSpPr>
            <p:cNvPr id="39" name="Connection Line">
              <a:extLst>
                <a:ext uri="{FF2B5EF4-FFF2-40B4-BE49-F238E27FC236}">
                  <a16:creationId xmlns:a16="http://schemas.microsoft.com/office/drawing/2014/main" id="{0EFA3F28-9BDE-4E6B-A0AA-C4FD25A408D3}"/>
                </a:ext>
              </a:extLst>
            </p:cNvPr>
            <p:cNvCxnSpPr>
              <a:stCxn id="13" idx="0"/>
              <a:endCxn id="30" idx="0"/>
            </p:cNvCxnSpPr>
            <p:nvPr/>
          </p:nvCxnSpPr>
          <p:spPr>
            <a:xfrm flipH="1">
              <a:off x="1225775" y="4351722"/>
              <a:ext cx="6139433" cy="18291"/>
            </a:xfrm>
            <a:prstGeom prst="straightConnector1">
              <a:avLst/>
            </a:prstGeom>
            <a:ln w="12700" cap="rnd">
              <a:solidFill>
                <a:srgbClr val="00882B"/>
              </a:solidFill>
              <a:miter lim="400000"/>
              <a:headEnd type="triangle"/>
              <a:tailEnd type="triangle"/>
            </a:ln>
          </p:spPr>
        </p:cxnSp>
        <p:cxnSp>
          <p:nvCxnSpPr>
            <p:cNvPr id="40" name="Connection Line">
              <a:extLst>
                <a:ext uri="{FF2B5EF4-FFF2-40B4-BE49-F238E27FC236}">
                  <a16:creationId xmlns:a16="http://schemas.microsoft.com/office/drawing/2014/main" id="{01B9BC6B-537A-4617-BB92-EE90DA200961}"/>
                </a:ext>
              </a:extLst>
            </p:cNvPr>
            <p:cNvCxnSpPr>
              <a:stCxn id="11" idx="0"/>
              <a:endCxn id="29" idx="0"/>
            </p:cNvCxnSpPr>
            <p:nvPr/>
          </p:nvCxnSpPr>
          <p:spPr>
            <a:xfrm flipH="1" flipV="1">
              <a:off x="1225775" y="3857720"/>
              <a:ext cx="5263133" cy="777636"/>
            </a:xfrm>
            <a:prstGeom prst="straightConnector1">
              <a:avLst/>
            </a:prstGeom>
            <a:ln w="12700" cap="rnd">
              <a:solidFill>
                <a:srgbClr val="00882B"/>
              </a:solidFill>
              <a:miter lim="400000"/>
              <a:headEnd type="triangle"/>
              <a:tailEnd type="triangle"/>
            </a:ln>
          </p:spPr>
        </p:cxnSp>
        <p:sp>
          <p:nvSpPr>
            <p:cNvPr id="41" name="4">
              <a:extLst>
                <a:ext uri="{FF2B5EF4-FFF2-40B4-BE49-F238E27FC236}">
                  <a16:creationId xmlns:a16="http://schemas.microsoft.com/office/drawing/2014/main" id="{A006D431-41E2-40A5-B094-A2736D5F7F04}"/>
                </a:ext>
              </a:extLst>
            </p:cNvPr>
            <p:cNvSpPr/>
            <p:nvPr/>
          </p:nvSpPr>
          <p:spPr>
            <a:xfrm>
              <a:off x="5228274" y="4642469"/>
              <a:ext cx="434976" cy="434976"/>
            </a:xfrm>
            <a:prstGeom prst="ellipse">
              <a:avLst/>
            </a:prstGeom>
            <a:solidFill>
              <a:srgbClr val="FFFC79"/>
            </a:solidFill>
            <a:ln w="3175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41076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marL="0" marR="0" lvl="0" indent="0" algn="ctr" defTabSz="410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6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4" y="1072867"/>
            <a:ext cx="427984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Components of a Lambda Architecture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5" y="1535712"/>
            <a:ext cx="3983794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All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pushed into </a:t>
            </a:r>
            <a:r>
              <a:rPr lang="en-US" sz="1600" i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both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batch and speed layer for processing 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The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batch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layer has a master dataset (immutable, append-only set of raw data) and pre-compute the batch views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The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serving 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layer has batch views so data available for fast queries.  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The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speed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layer compensates for processing time (to serving layer) and deals with recent data only.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All queries can be answered by merging results from batch views and real-time views.</a:t>
            </a:r>
          </a:p>
          <a:p>
            <a:pPr lvl="0">
              <a:defRPr sz="1400" i="1">
                <a:latin typeface="Segoe UI Light"/>
                <a:ea typeface="Segoe UI Light"/>
                <a:cs typeface="Segoe UI Light"/>
                <a:sym typeface="Segoe UI Light"/>
              </a:defRPr>
            </a:pPr>
            <a:endParaRPr lang="en-US" sz="1600" i="1" dirty="0">
              <a:solidFill>
                <a:prstClr val="black"/>
              </a:solidFill>
              <a:latin typeface="Segoe UI Light"/>
              <a:cs typeface="Segoe UI Light"/>
              <a:sym typeface="Segoe UI Light"/>
            </a:endParaRPr>
          </a:p>
          <a:p>
            <a:pPr lvl="0">
              <a:defRPr sz="1400" i="1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i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Source: http://lambda-architecture.net/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79FA8F-D4A8-4F18-A0B0-5BC6D8AE5C97}"/>
              </a:ext>
            </a:extLst>
          </p:cNvPr>
          <p:cNvGrpSpPr/>
          <p:nvPr/>
        </p:nvGrpSpPr>
        <p:grpSpPr>
          <a:xfrm>
            <a:off x="4215664" y="1245072"/>
            <a:ext cx="7778211" cy="4367856"/>
            <a:chOff x="407896" y="1759553"/>
            <a:chExt cx="7778211" cy="4367856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A284FCAD-D9BB-488A-AA12-D8425D976E3D}"/>
                </a:ext>
              </a:extLst>
            </p:cNvPr>
            <p:cNvSpPr/>
            <p:nvPr/>
          </p:nvSpPr>
          <p:spPr>
            <a:xfrm>
              <a:off x="2094707" y="1759553"/>
              <a:ext cx="2243853" cy="2493766"/>
            </a:xfrm>
            <a:prstGeom prst="roundRect">
              <a:avLst>
                <a:gd name="adj" fmla="val 12928"/>
              </a:avLst>
            </a:prstGeom>
            <a:solidFill>
              <a:srgbClr val="FFFFFF"/>
            </a:solidFill>
            <a:ln w="12700">
              <a:solidFill>
                <a:srgbClr val="535353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new data">
              <a:extLst>
                <a:ext uri="{FF2B5EF4-FFF2-40B4-BE49-F238E27FC236}">
                  <a16:creationId xmlns:a16="http://schemas.microsoft.com/office/drawing/2014/main" id="{E666DB09-348F-45E3-A3D9-D2E3A4DB838D}"/>
                </a:ext>
              </a:extLst>
            </p:cNvPr>
            <p:cNvSpPr/>
            <p:nvPr/>
          </p:nvSpPr>
          <p:spPr>
            <a:xfrm>
              <a:off x="476771" y="3699730"/>
              <a:ext cx="875388" cy="8753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35353"/>
              </a:solidFill>
              <a:prstDash val="sysDot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new data</a:t>
              </a:r>
            </a:p>
          </p:txBody>
        </p:sp>
        <p:sp>
          <p:nvSpPr>
            <p:cNvPr id="45" name="Rounded Rectangle">
              <a:extLst>
                <a:ext uri="{FF2B5EF4-FFF2-40B4-BE49-F238E27FC236}">
                  <a16:creationId xmlns:a16="http://schemas.microsoft.com/office/drawing/2014/main" id="{CAD1FAA6-50D5-443D-9963-8EE0A7881371}"/>
                </a:ext>
              </a:extLst>
            </p:cNvPr>
            <p:cNvSpPr/>
            <p:nvPr/>
          </p:nvSpPr>
          <p:spPr>
            <a:xfrm>
              <a:off x="4741387" y="1759553"/>
              <a:ext cx="2243852" cy="2493766"/>
            </a:xfrm>
            <a:prstGeom prst="roundRect">
              <a:avLst>
                <a:gd name="adj" fmla="val 12928"/>
              </a:avLst>
            </a:prstGeom>
            <a:solidFill>
              <a:srgbClr val="FFFFFF"/>
            </a:solidFill>
            <a:ln w="12700">
              <a:solidFill>
                <a:srgbClr val="535353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5D0D7CE-22D4-4DC3-9DED-D00E4C050AB8}"/>
                </a:ext>
              </a:extLst>
            </p:cNvPr>
            <p:cNvSpPr/>
            <p:nvPr/>
          </p:nvSpPr>
          <p:spPr>
            <a:xfrm>
              <a:off x="2099295" y="4442224"/>
              <a:ext cx="4855489" cy="1685185"/>
            </a:xfrm>
            <a:prstGeom prst="roundRect">
              <a:avLst>
                <a:gd name="adj" fmla="val 17214"/>
              </a:avLst>
            </a:prstGeom>
            <a:solidFill>
              <a:srgbClr val="FFFFFF"/>
            </a:solidFill>
            <a:ln w="12700">
              <a:solidFill>
                <a:srgbClr val="535353"/>
              </a:solidFill>
              <a:prstDash val="sysDot"/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speed layer">
              <a:extLst>
                <a:ext uri="{FF2B5EF4-FFF2-40B4-BE49-F238E27FC236}">
                  <a16:creationId xmlns:a16="http://schemas.microsoft.com/office/drawing/2014/main" id="{6B3A1CAD-96DC-40D8-A282-4AB9608DBEFA}"/>
                </a:ext>
              </a:extLst>
            </p:cNvPr>
            <p:cNvSpPr txBox="1"/>
            <p:nvPr/>
          </p:nvSpPr>
          <p:spPr>
            <a:xfrm>
              <a:off x="2700304" y="4575118"/>
              <a:ext cx="928394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speed layer</a:t>
              </a:r>
            </a:p>
          </p:txBody>
        </p:sp>
        <p:sp>
          <p:nvSpPr>
            <p:cNvPr id="48" name="batch layer">
              <a:extLst>
                <a:ext uri="{FF2B5EF4-FFF2-40B4-BE49-F238E27FC236}">
                  <a16:creationId xmlns:a16="http://schemas.microsoft.com/office/drawing/2014/main" id="{443518A5-A11F-4642-AE8C-89B1604CFADB}"/>
                </a:ext>
              </a:extLst>
            </p:cNvPr>
            <p:cNvSpPr txBox="1"/>
            <p:nvPr/>
          </p:nvSpPr>
          <p:spPr>
            <a:xfrm>
              <a:off x="2692092" y="1948341"/>
              <a:ext cx="897295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batch layer</a:t>
              </a:r>
            </a:p>
          </p:txBody>
        </p:sp>
        <p:sp>
          <p:nvSpPr>
            <p:cNvPr id="49" name="serving layer">
              <a:extLst>
                <a:ext uri="{FF2B5EF4-FFF2-40B4-BE49-F238E27FC236}">
                  <a16:creationId xmlns:a16="http://schemas.microsoft.com/office/drawing/2014/main" id="{3AFC38C6-0E69-4624-B397-C1B5C29D5E3A}"/>
                </a:ext>
              </a:extLst>
            </p:cNvPr>
            <p:cNvSpPr txBox="1"/>
            <p:nvPr/>
          </p:nvSpPr>
          <p:spPr>
            <a:xfrm>
              <a:off x="5294160" y="1922620"/>
              <a:ext cx="1016623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serving layer</a:t>
              </a:r>
            </a:p>
          </p:txBody>
        </p:sp>
        <p:sp>
          <p:nvSpPr>
            <p:cNvPr id="50" name="real-time view">
              <a:extLst>
                <a:ext uri="{FF2B5EF4-FFF2-40B4-BE49-F238E27FC236}">
                  <a16:creationId xmlns:a16="http://schemas.microsoft.com/office/drawing/2014/main" id="{BD75C153-0ACF-4BF0-9B7A-B92AC6E6F2C0}"/>
                </a:ext>
              </a:extLst>
            </p:cNvPr>
            <p:cNvSpPr/>
            <p:nvPr/>
          </p:nvSpPr>
          <p:spPr>
            <a:xfrm>
              <a:off x="2555741" y="5025835"/>
              <a:ext cx="1270001" cy="5179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42719B"/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real-time view</a:t>
              </a:r>
            </a:p>
          </p:txBody>
        </p:sp>
        <p:sp>
          <p:nvSpPr>
            <p:cNvPr id="51" name="real-time view">
              <a:extLst>
                <a:ext uri="{FF2B5EF4-FFF2-40B4-BE49-F238E27FC236}">
                  <a16:creationId xmlns:a16="http://schemas.microsoft.com/office/drawing/2014/main" id="{D8A8AF09-0FC4-43A2-8221-7E24D6FD2DDD}"/>
                </a:ext>
              </a:extLst>
            </p:cNvPr>
            <p:cNvSpPr/>
            <p:nvPr/>
          </p:nvSpPr>
          <p:spPr>
            <a:xfrm>
              <a:off x="5202421" y="5025835"/>
              <a:ext cx="1270001" cy="5179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42719B"/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real-time view</a:t>
              </a:r>
            </a:p>
          </p:txBody>
        </p:sp>
        <p:sp>
          <p:nvSpPr>
            <p:cNvPr id="52" name="master dataset">
              <a:extLst>
                <a:ext uri="{FF2B5EF4-FFF2-40B4-BE49-F238E27FC236}">
                  <a16:creationId xmlns:a16="http://schemas.microsoft.com/office/drawing/2014/main" id="{E57DC857-A227-458D-8B87-03F4E82E782E}"/>
                </a:ext>
              </a:extLst>
            </p:cNvPr>
            <p:cNvSpPr/>
            <p:nvPr/>
          </p:nvSpPr>
          <p:spPr>
            <a:xfrm>
              <a:off x="2579266" y="3404726"/>
              <a:ext cx="1270001" cy="517963"/>
            </a:xfrm>
            <a:prstGeom prst="rect">
              <a:avLst/>
            </a:prstGeom>
            <a:solidFill>
              <a:srgbClr val="44546A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lnSpc>
                  <a:spcPct val="90000"/>
                </a:lnSpc>
                <a:defRPr sz="1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master dataset</a:t>
              </a:r>
            </a:p>
          </p:txBody>
        </p:sp>
        <p:sp>
          <p:nvSpPr>
            <p:cNvPr id="53" name="batch view">
              <a:extLst>
                <a:ext uri="{FF2B5EF4-FFF2-40B4-BE49-F238E27FC236}">
                  <a16:creationId xmlns:a16="http://schemas.microsoft.com/office/drawing/2014/main" id="{4A3149F4-E5DD-45C5-BE4B-0FEAC38379B0}"/>
                </a:ext>
              </a:extLst>
            </p:cNvPr>
            <p:cNvSpPr/>
            <p:nvPr/>
          </p:nvSpPr>
          <p:spPr>
            <a:xfrm>
              <a:off x="5228313" y="2415866"/>
              <a:ext cx="1270001" cy="517962"/>
            </a:xfrm>
            <a:prstGeom prst="rect">
              <a:avLst/>
            </a:prstGeom>
            <a:solidFill>
              <a:srgbClr val="38572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batch view</a:t>
              </a:r>
            </a:p>
          </p:txBody>
        </p:sp>
        <p:sp>
          <p:nvSpPr>
            <p:cNvPr id="54" name="batch view">
              <a:extLst>
                <a:ext uri="{FF2B5EF4-FFF2-40B4-BE49-F238E27FC236}">
                  <a16:creationId xmlns:a16="http://schemas.microsoft.com/office/drawing/2014/main" id="{C236ABB4-A883-474B-8158-98C95F5CA2F5}"/>
                </a:ext>
              </a:extLst>
            </p:cNvPr>
            <p:cNvSpPr/>
            <p:nvPr/>
          </p:nvSpPr>
          <p:spPr>
            <a:xfrm>
              <a:off x="5228313" y="3324597"/>
              <a:ext cx="1270001" cy="517963"/>
            </a:xfrm>
            <a:prstGeom prst="rect">
              <a:avLst/>
            </a:prstGeom>
            <a:solidFill>
              <a:srgbClr val="38572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batch view</a:t>
              </a:r>
            </a:p>
          </p:txBody>
        </p:sp>
        <p:sp>
          <p:nvSpPr>
            <p:cNvPr id="55" name="pre-compute">
              <a:extLst>
                <a:ext uri="{FF2B5EF4-FFF2-40B4-BE49-F238E27FC236}">
                  <a16:creationId xmlns:a16="http://schemas.microsoft.com/office/drawing/2014/main" id="{F57F3A8D-4070-4E20-9C48-3FC0D11116B9}"/>
                </a:ext>
              </a:extLst>
            </p:cNvPr>
            <p:cNvSpPr/>
            <p:nvPr/>
          </p:nvSpPr>
          <p:spPr>
            <a:xfrm>
              <a:off x="2579266" y="2495995"/>
              <a:ext cx="1270001" cy="517962"/>
            </a:xfrm>
            <a:prstGeom prst="rect">
              <a:avLst/>
            </a:prstGeom>
            <a:solidFill>
              <a:srgbClr val="38572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300">
                  <a:solidFill>
                    <a:srgbClr val="FFFFFF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pre-compute</a:t>
              </a:r>
            </a:p>
          </p:txBody>
        </p:sp>
        <p:sp>
          <p:nvSpPr>
            <p:cNvPr id="56" name="Arrow">
              <a:extLst>
                <a:ext uri="{FF2B5EF4-FFF2-40B4-BE49-F238E27FC236}">
                  <a16:creationId xmlns:a16="http://schemas.microsoft.com/office/drawing/2014/main" id="{F2BBEFE1-6F6D-491D-9175-019179970B86}"/>
                </a:ext>
              </a:extLst>
            </p:cNvPr>
            <p:cNvSpPr/>
            <p:nvPr/>
          </p:nvSpPr>
          <p:spPr>
            <a:xfrm rot="19764966">
              <a:off x="1319208" y="3522744"/>
              <a:ext cx="754004" cy="312421"/>
            </a:xfrm>
            <a:prstGeom prst="rightArrow">
              <a:avLst>
                <a:gd name="adj1" fmla="val 51731"/>
                <a:gd name="adj2" fmla="val 78580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row">
              <a:extLst>
                <a:ext uri="{FF2B5EF4-FFF2-40B4-BE49-F238E27FC236}">
                  <a16:creationId xmlns:a16="http://schemas.microsoft.com/office/drawing/2014/main" id="{FC660BA5-70F5-41FF-AF89-A91F2244E75F}"/>
                </a:ext>
              </a:extLst>
            </p:cNvPr>
            <p:cNvSpPr/>
            <p:nvPr/>
          </p:nvSpPr>
          <p:spPr>
            <a:xfrm rot="2052689">
              <a:off x="1306127" y="4524050"/>
              <a:ext cx="754004" cy="312421"/>
            </a:xfrm>
            <a:prstGeom prst="rightArrow">
              <a:avLst>
                <a:gd name="adj1" fmla="val 51731"/>
                <a:gd name="adj2" fmla="val 78580"/>
              </a:avLst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row">
              <a:extLst>
                <a:ext uri="{FF2B5EF4-FFF2-40B4-BE49-F238E27FC236}">
                  <a16:creationId xmlns:a16="http://schemas.microsoft.com/office/drawing/2014/main" id="{5ADF92BA-F139-438B-B48C-AB43BFC2ABCD}"/>
                </a:ext>
              </a:extLst>
            </p:cNvPr>
            <p:cNvSpPr/>
            <p:nvPr/>
          </p:nvSpPr>
          <p:spPr>
            <a:xfrm>
              <a:off x="4175929" y="2967355"/>
              <a:ext cx="754004" cy="312421"/>
            </a:xfrm>
            <a:prstGeom prst="rightArrow">
              <a:avLst>
                <a:gd name="adj1" fmla="val 51731"/>
                <a:gd name="adj2" fmla="val 78580"/>
              </a:avLst>
            </a:prstGeom>
            <a:solidFill>
              <a:schemeClr val="accent6">
                <a:lumOff val="-9568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1">
              <a:extLst>
                <a:ext uri="{FF2B5EF4-FFF2-40B4-BE49-F238E27FC236}">
                  <a16:creationId xmlns:a16="http://schemas.microsoft.com/office/drawing/2014/main" id="{877C7ADD-CAD0-48BF-81A5-49C1B773DC53}"/>
                </a:ext>
              </a:extLst>
            </p:cNvPr>
            <p:cNvSpPr/>
            <p:nvPr/>
          </p:nvSpPr>
          <p:spPr>
            <a:xfrm>
              <a:off x="407896" y="3710858"/>
              <a:ext cx="300992" cy="300991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3">
                  <a:lumOff val="-12941"/>
                </a:scheme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1</a:t>
              </a:r>
            </a:p>
          </p:txBody>
        </p:sp>
        <p:sp>
          <p:nvSpPr>
            <p:cNvPr id="60" name="4">
              <a:extLst>
                <a:ext uri="{FF2B5EF4-FFF2-40B4-BE49-F238E27FC236}">
                  <a16:creationId xmlns:a16="http://schemas.microsoft.com/office/drawing/2014/main" id="{AB0A7C3B-C03E-4E4B-A216-13DD76D847AC}"/>
                </a:ext>
              </a:extLst>
            </p:cNvPr>
            <p:cNvSpPr/>
            <p:nvPr/>
          </p:nvSpPr>
          <p:spPr>
            <a:xfrm>
              <a:off x="2391101" y="4853858"/>
              <a:ext cx="300991" cy="300991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3">
                  <a:lumOff val="-12941"/>
                </a:scheme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4</a:t>
              </a:r>
            </a:p>
          </p:txBody>
        </p:sp>
        <p:sp>
          <p:nvSpPr>
            <p:cNvPr id="61" name="2">
              <a:extLst>
                <a:ext uri="{FF2B5EF4-FFF2-40B4-BE49-F238E27FC236}">
                  <a16:creationId xmlns:a16="http://schemas.microsoft.com/office/drawing/2014/main" id="{391B8955-EA31-4D5F-916F-D89953BA36A2}"/>
                </a:ext>
              </a:extLst>
            </p:cNvPr>
            <p:cNvSpPr/>
            <p:nvPr/>
          </p:nvSpPr>
          <p:spPr>
            <a:xfrm>
              <a:off x="2404488" y="2879554"/>
              <a:ext cx="300991" cy="300991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3">
                  <a:lumOff val="-12941"/>
                </a:scheme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2</a:t>
              </a:r>
            </a:p>
          </p:txBody>
        </p:sp>
        <p:sp>
          <p:nvSpPr>
            <p:cNvPr id="62" name="3">
              <a:extLst>
                <a:ext uri="{FF2B5EF4-FFF2-40B4-BE49-F238E27FC236}">
                  <a16:creationId xmlns:a16="http://schemas.microsoft.com/office/drawing/2014/main" id="{423A7390-7BC7-43EA-A37D-9738E7BDDAAB}"/>
                </a:ext>
              </a:extLst>
            </p:cNvPr>
            <p:cNvSpPr/>
            <p:nvPr/>
          </p:nvSpPr>
          <p:spPr>
            <a:xfrm>
              <a:off x="5117704" y="2855941"/>
              <a:ext cx="300991" cy="300991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3">
                  <a:lumOff val="-12941"/>
                </a:scheme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3</a:t>
              </a:r>
            </a:p>
          </p:txBody>
        </p:sp>
        <p:sp>
          <p:nvSpPr>
            <p:cNvPr id="63" name="query">
              <a:extLst>
                <a:ext uri="{FF2B5EF4-FFF2-40B4-BE49-F238E27FC236}">
                  <a16:creationId xmlns:a16="http://schemas.microsoft.com/office/drawing/2014/main" id="{E04EFB75-CEEA-4E63-A05A-8840FBBC81AD}"/>
                </a:ext>
              </a:extLst>
            </p:cNvPr>
            <p:cNvSpPr/>
            <p:nvPr/>
          </p:nvSpPr>
          <p:spPr>
            <a:xfrm>
              <a:off x="7205231" y="3645072"/>
              <a:ext cx="980876" cy="812801"/>
            </a:xfrm>
            <a:prstGeom prst="wedgeEllipseCallout">
              <a:avLst>
                <a:gd name="adj1" fmla="val -48964"/>
                <a:gd name="adj2" fmla="val 70000"/>
              </a:avLst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query</a:t>
              </a:r>
            </a:p>
          </p:txBody>
        </p:sp>
        <p:sp>
          <p:nvSpPr>
            <p:cNvPr id="64" name="5">
              <a:extLst>
                <a:ext uri="{FF2B5EF4-FFF2-40B4-BE49-F238E27FC236}">
                  <a16:creationId xmlns:a16="http://schemas.microsoft.com/office/drawing/2014/main" id="{0BDBEBBB-836F-4DE6-87EC-4E114E12A6C6}"/>
                </a:ext>
              </a:extLst>
            </p:cNvPr>
            <p:cNvSpPr/>
            <p:nvPr/>
          </p:nvSpPr>
          <p:spPr>
            <a:xfrm>
              <a:off x="7878168" y="3558458"/>
              <a:ext cx="300991" cy="300991"/>
            </a:xfrm>
            <a:prstGeom prst="ellipse">
              <a:avLst/>
            </a:prstGeom>
            <a:gradFill>
              <a:gsLst>
                <a:gs pos="0">
                  <a:schemeClr val="accent4">
                    <a:hueOff val="-406799"/>
                    <a:lumOff val="30382"/>
                  </a:schemeClr>
                </a:gs>
                <a:gs pos="50000">
                  <a:srgbClr val="FFD58D"/>
                </a:gs>
                <a:gs pos="100000">
                  <a:schemeClr val="accent4">
                    <a:hueOff val="-362075"/>
                    <a:lumOff val="23565"/>
                  </a:schemeClr>
                </a:gs>
              </a:gsLst>
              <a:lin ang="5400000"/>
            </a:gradFill>
            <a:ln w="6350">
              <a:solidFill>
                <a:schemeClr val="accent3">
                  <a:lumOff val="-12941"/>
                </a:scheme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>
                  <a:ln>
                    <a:noFill/>
                  </a:ln>
                  <a:solidFill>
                    <a:srgbClr val="535353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5</a:t>
              </a:r>
            </a:p>
          </p:txBody>
        </p:sp>
        <p:cxnSp>
          <p:nvCxnSpPr>
            <p:cNvPr id="65" name="Connection Line">
              <a:extLst>
                <a:ext uri="{FF2B5EF4-FFF2-40B4-BE49-F238E27FC236}">
                  <a16:creationId xmlns:a16="http://schemas.microsoft.com/office/drawing/2014/main" id="{A078D54C-8DE9-4BFC-B03D-651B8A81EFFD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13" y="3583578"/>
              <a:ext cx="1832357" cy="467895"/>
            </a:xfrm>
            <a:prstGeom prst="straightConnector1">
              <a:avLst/>
            </a:prstGeom>
            <a:ln w="12700">
              <a:solidFill>
                <a:schemeClr val="accent6">
                  <a:lumOff val="-9568"/>
                </a:schemeClr>
              </a:solidFill>
              <a:miter/>
              <a:tailEnd type="triangle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66" name="Connection Line">
              <a:extLst>
                <a:ext uri="{FF2B5EF4-FFF2-40B4-BE49-F238E27FC236}">
                  <a16:creationId xmlns:a16="http://schemas.microsoft.com/office/drawing/2014/main" id="{043B5658-178F-4A58-BFED-C48886026474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13" y="2674847"/>
              <a:ext cx="1832357" cy="1376626"/>
            </a:xfrm>
            <a:prstGeom prst="straightConnector1">
              <a:avLst/>
            </a:prstGeom>
            <a:ln w="12700">
              <a:solidFill>
                <a:schemeClr val="accent6">
                  <a:lumOff val="-9568"/>
                </a:schemeClr>
              </a:solidFill>
              <a:miter/>
              <a:tailEnd type="triangle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67" name="Connection Line">
              <a:extLst>
                <a:ext uri="{FF2B5EF4-FFF2-40B4-BE49-F238E27FC236}">
                  <a16:creationId xmlns:a16="http://schemas.microsoft.com/office/drawing/2014/main" id="{EDBB30FB-2FFC-4497-982E-56CB84DB5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741" y="4051472"/>
              <a:ext cx="4504929" cy="1233345"/>
            </a:xfrm>
            <a:prstGeom prst="straightConnector1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68" name="Connection Line">
              <a:extLst>
                <a:ext uri="{FF2B5EF4-FFF2-40B4-BE49-F238E27FC236}">
                  <a16:creationId xmlns:a16="http://schemas.microsoft.com/office/drawing/2014/main" id="{B94C1C44-3112-4AD9-8AD0-124E35800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421" y="4051472"/>
              <a:ext cx="1858249" cy="1233345"/>
            </a:xfrm>
            <a:prstGeom prst="straightConnector1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7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4" y="1072867"/>
            <a:ext cx="427984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Lambda Architecture Simplified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5" y="1535712"/>
            <a:ext cx="3983794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All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data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pushed into </a:t>
            </a:r>
            <a:r>
              <a:rPr lang="en-US" sz="1600" i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both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batch and speed layer for processing 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The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batch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layer has a master dataset (immutable, append-only set of raw data) and pre-compute the batch views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The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serving 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layer has batch views so data available for fast queries.  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The </a:t>
            </a:r>
            <a:r>
              <a:rPr lang="en-US" sz="1600" b="1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speed</a:t>
            </a: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 layer compensates for processing time (to serving layer) and deals with recent data only.</a:t>
            </a:r>
          </a:p>
          <a:p>
            <a:pPr marL="187157" lvl="0" indent="-187157">
              <a:spcBef>
                <a:spcPts val="1000"/>
              </a:spcBef>
              <a:buSzPct val="100000"/>
              <a:buFontTx/>
              <a:buAutoNum type="arabicPeriod"/>
              <a:defRPr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sz="1600" dirty="0">
                <a:solidFill>
                  <a:prstClr val="black"/>
                </a:solidFill>
                <a:latin typeface="Segoe UI Light"/>
                <a:cs typeface="Segoe UI Light"/>
                <a:sym typeface="Segoe UI Light"/>
              </a:rPr>
              <a:t>All queries can be answered by merging results from batch views and real-time views.</a:t>
            </a:r>
          </a:p>
          <a:p>
            <a:pPr lvl="0">
              <a:defRPr sz="1400" i="1">
                <a:latin typeface="Segoe UI Light"/>
                <a:ea typeface="Segoe UI Light"/>
                <a:cs typeface="Segoe UI Light"/>
                <a:sym typeface="Segoe UI Light"/>
              </a:defRPr>
            </a:pPr>
            <a:endParaRPr lang="en-US" sz="1600" i="1" dirty="0">
              <a:solidFill>
                <a:prstClr val="black"/>
              </a:solidFill>
              <a:latin typeface="Segoe UI Light"/>
              <a:cs typeface="Segoe UI Light"/>
              <a:sym typeface="Segoe UI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9261AA1-5895-427F-93A4-4F424F9E8CAB}"/>
              </a:ext>
            </a:extLst>
          </p:cNvPr>
          <p:cNvGrpSpPr/>
          <p:nvPr/>
        </p:nvGrpSpPr>
        <p:grpSpPr>
          <a:xfrm>
            <a:off x="4350481" y="1170369"/>
            <a:ext cx="7771847" cy="4517261"/>
            <a:chOff x="334922" y="1869887"/>
            <a:chExt cx="7771847" cy="451726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648250-D244-4572-967E-0850F66B88A9}"/>
                </a:ext>
              </a:extLst>
            </p:cNvPr>
            <p:cNvSpPr/>
            <p:nvPr/>
          </p:nvSpPr>
          <p:spPr bwMode="auto">
            <a:xfrm>
              <a:off x="334922" y="1869887"/>
              <a:ext cx="7771847" cy="451726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new data">
              <a:extLst>
                <a:ext uri="{FF2B5EF4-FFF2-40B4-BE49-F238E27FC236}">
                  <a16:creationId xmlns:a16="http://schemas.microsoft.com/office/drawing/2014/main" id="{A91F7E0C-1553-4E02-B23F-EB67D9B87C1E}"/>
                </a:ext>
              </a:extLst>
            </p:cNvPr>
            <p:cNvSpPr/>
            <p:nvPr/>
          </p:nvSpPr>
          <p:spPr>
            <a:xfrm>
              <a:off x="734119" y="2321984"/>
              <a:ext cx="875388" cy="87538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535353"/>
              </a:solidFill>
              <a:prstDash val="sysDot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new data</a:t>
              </a:r>
            </a:p>
          </p:txBody>
        </p:sp>
        <p:sp>
          <p:nvSpPr>
            <p:cNvPr id="95" name="Arrow">
              <a:extLst>
                <a:ext uri="{FF2B5EF4-FFF2-40B4-BE49-F238E27FC236}">
                  <a16:creationId xmlns:a16="http://schemas.microsoft.com/office/drawing/2014/main" id="{C98141A8-C616-46E2-9996-458E0ACEA359}"/>
                </a:ext>
              </a:extLst>
            </p:cNvPr>
            <p:cNvSpPr/>
            <p:nvPr/>
          </p:nvSpPr>
          <p:spPr>
            <a:xfrm>
              <a:off x="2000920" y="2603468"/>
              <a:ext cx="754003" cy="312421"/>
            </a:xfrm>
            <a:prstGeom prst="rightArrow">
              <a:avLst>
                <a:gd name="adj1" fmla="val 51731"/>
                <a:gd name="adj2" fmla="val 78580"/>
              </a:avLst>
            </a:prstGeom>
            <a:solidFill>
              <a:srgbClr val="5B9BD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Arrow">
              <a:extLst>
                <a:ext uri="{FF2B5EF4-FFF2-40B4-BE49-F238E27FC236}">
                  <a16:creationId xmlns:a16="http://schemas.microsoft.com/office/drawing/2014/main" id="{A4702220-AEE0-461D-AF32-5DC9F0EFDF97}"/>
                </a:ext>
              </a:extLst>
            </p:cNvPr>
            <p:cNvSpPr/>
            <p:nvPr/>
          </p:nvSpPr>
          <p:spPr>
            <a:xfrm>
              <a:off x="5303148" y="2603468"/>
              <a:ext cx="754004" cy="312421"/>
            </a:xfrm>
            <a:prstGeom prst="rightArrow">
              <a:avLst>
                <a:gd name="adj1" fmla="val 51731"/>
                <a:gd name="adj2" fmla="val 78580"/>
              </a:avLst>
            </a:prstGeom>
            <a:solidFill>
              <a:srgbClr val="5B9BD5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1">
              <a:extLst>
                <a:ext uri="{FF2B5EF4-FFF2-40B4-BE49-F238E27FC236}">
                  <a16:creationId xmlns:a16="http://schemas.microsoft.com/office/drawing/2014/main" id="{FBEBA17E-ECAB-4547-AF4B-660187C291EB}"/>
                </a:ext>
              </a:extLst>
            </p:cNvPr>
            <p:cNvSpPr/>
            <p:nvPr/>
          </p:nvSpPr>
          <p:spPr>
            <a:xfrm>
              <a:off x="646448" y="2272459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1</a:t>
              </a:r>
            </a:p>
          </p:txBody>
        </p:sp>
        <p:sp>
          <p:nvSpPr>
            <p:cNvPr id="98" name="query">
              <a:extLst>
                <a:ext uri="{FF2B5EF4-FFF2-40B4-BE49-F238E27FC236}">
                  <a16:creationId xmlns:a16="http://schemas.microsoft.com/office/drawing/2014/main" id="{101E952C-07C1-4A41-B783-0A335ECC13CD}"/>
                </a:ext>
              </a:extLst>
            </p:cNvPr>
            <p:cNvSpPr/>
            <p:nvPr/>
          </p:nvSpPr>
          <p:spPr>
            <a:xfrm>
              <a:off x="1496805" y="4859508"/>
              <a:ext cx="980876" cy="812801"/>
            </a:xfrm>
            <a:prstGeom prst="wedgeEllipseCallout">
              <a:avLst>
                <a:gd name="adj1" fmla="val -48964"/>
                <a:gd name="adj2" fmla="val 70000"/>
              </a:avLst>
            </a:prstGeom>
            <a:solidFill>
              <a:srgbClr val="FFFFFF"/>
            </a:solidFill>
            <a:ln w="12700">
              <a:solidFill>
                <a:srgbClr val="4472C4"/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4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query</a:t>
              </a:r>
            </a:p>
          </p:txBody>
        </p:sp>
        <p:sp>
          <p:nvSpPr>
            <p:cNvPr id="99" name="5">
              <a:extLst>
                <a:ext uri="{FF2B5EF4-FFF2-40B4-BE49-F238E27FC236}">
                  <a16:creationId xmlns:a16="http://schemas.microsoft.com/office/drawing/2014/main" id="{AA050800-7CDD-47DB-858C-CF127A6E4C7D}"/>
                </a:ext>
              </a:extLst>
            </p:cNvPr>
            <p:cNvSpPr/>
            <p:nvPr/>
          </p:nvSpPr>
          <p:spPr>
            <a:xfrm>
              <a:off x="1486049" y="4766212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5</a:t>
              </a:r>
            </a:p>
          </p:txBody>
        </p:sp>
        <p:pic>
          <p:nvPicPr>
            <p:cNvPr id="100" name="Connection Line" descr="Connection Line">
              <a:extLst>
                <a:ext uri="{FF2B5EF4-FFF2-40B4-BE49-F238E27FC236}">
                  <a16:creationId xmlns:a16="http://schemas.microsoft.com/office/drawing/2014/main" id="{60DEF24D-FD48-419E-A45F-BAFDE984F23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08255" y="2866769"/>
              <a:ext cx="709094" cy="1874820"/>
            </a:xfrm>
            <a:prstGeom prst="rect">
              <a:avLst/>
            </a:prstGeom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101" name="Rectangle">
              <a:extLst>
                <a:ext uri="{FF2B5EF4-FFF2-40B4-BE49-F238E27FC236}">
                  <a16:creationId xmlns:a16="http://schemas.microsoft.com/office/drawing/2014/main" id="{A4673533-C1E8-4D14-AF91-A869F95B3B39}"/>
                </a:ext>
              </a:extLst>
            </p:cNvPr>
            <p:cNvSpPr/>
            <p:nvPr/>
          </p:nvSpPr>
          <p:spPr>
            <a:xfrm>
              <a:off x="6527613" y="2390671"/>
              <a:ext cx="599695" cy="163667"/>
            </a:xfrm>
            <a:prstGeom prst="rect">
              <a:avLst/>
            </a:prstGeom>
            <a:solidFill>
              <a:srgbClr val="0078D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">
              <a:extLst>
                <a:ext uri="{FF2B5EF4-FFF2-40B4-BE49-F238E27FC236}">
                  <a16:creationId xmlns:a16="http://schemas.microsoft.com/office/drawing/2014/main" id="{E7F9F2A1-86DA-4CE5-BA57-78E6A92B72A1}"/>
                </a:ext>
              </a:extLst>
            </p:cNvPr>
            <p:cNvSpPr/>
            <p:nvPr/>
          </p:nvSpPr>
          <p:spPr>
            <a:xfrm>
              <a:off x="6527613" y="2582563"/>
              <a:ext cx="599695" cy="163666"/>
            </a:xfrm>
            <a:prstGeom prst="rect">
              <a:avLst/>
            </a:prstGeom>
            <a:solidFill>
              <a:srgbClr val="B9D80A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">
              <a:extLst>
                <a:ext uri="{FF2B5EF4-FFF2-40B4-BE49-F238E27FC236}">
                  <a16:creationId xmlns:a16="http://schemas.microsoft.com/office/drawing/2014/main" id="{16C1B135-6CE1-46B1-8A7A-6CE53F06AA57}"/>
                </a:ext>
              </a:extLst>
            </p:cNvPr>
            <p:cNvSpPr/>
            <p:nvPr/>
          </p:nvSpPr>
          <p:spPr>
            <a:xfrm>
              <a:off x="6527613" y="2775388"/>
              <a:ext cx="599695" cy="163667"/>
            </a:xfrm>
            <a:prstGeom prst="rect">
              <a:avLst/>
            </a:prstGeom>
            <a:solidFill>
              <a:srgbClr val="0078D7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">
              <a:extLst>
                <a:ext uri="{FF2B5EF4-FFF2-40B4-BE49-F238E27FC236}">
                  <a16:creationId xmlns:a16="http://schemas.microsoft.com/office/drawing/2014/main" id="{CD2B602C-307B-4B54-8EE3-065AC8A9E7F7}"/>
                </a:ext>
              </a:extLst>
            </p:cNvPr>
            <p:cNvSpPr/>
            <p:nvPr/>
          </p:nvSpPr>
          <p:spPr>
            <a:xfrm>
              <a:off x="6527613" y="2967279"/>
              <a:ext cx="599695" cy="163667"/>
            </a:xfrm>
            <a:prstGeom prst="rect">
              <a:avLst/>
            </a:prstGeom>
            <a:solidFill>
              <a:srgbClr val="B9D80A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change feed">
              <a:extLst>
                <a:ext uri="{FF2B5EF4-FFF2-40B4-BE49-F238E27FC236}">
                  <a16:creationId xmlns:a16="http://schemas.microsoft.com/office/drawing/2014/main" id="{4B4246CC-9CDD-4109-A2EB-CFBBCC88235F}"/>
                </a:ext>
              </a:extLst>
            </p:cNvPr>
            <p:cNvSpPr txBox="1"/>
            <p:nvPr/>
          </p:nvSpPr>
          <p:spPr>
            <a:xfrm>
              <a:off x="6425220" y="3163256"/>
              <a:ext cx="1042747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2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CosmosDB </a:t>
              </a: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change feed</a:t>
              </a:r>
            </a:p>
          </p:txBody>
        </p:sp>
        <p:pic>
          <p:nvPicPr>
            <p:cNvPr id="106" name="Image" descr="Image">
              <a:extLst>
                <a:ext uri="{FF2B5EF4-FFF2-40B4-BE49-F238E27FC236}">
                  <a16:creationId xmlns:a16="http://schemas.microsoft.com/office/drawing/2014/main" id="{456AAE36-A38D-4A80-94FD-DE2342DE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009300" y="4699282"/>
              <a:ext cx="1224078" cy="637541"/>
            </a:xfrm>
            <a:prstGeom prst="rect">
              <a:avLst/>
            </a:prstGeom>
            <a:solidFill>
              <a:sysClr val="window" lastClr="FFFFFF"/>
            </a:solidFill>
            <a:ln w="12700">
              <a:miter lim="400000"/>
            </a:ln>
          </p:spPr>
        </p:pic>
        <p:sp>
          <p:nvSpPr>
            <p:cNvPr id="107" name="collections">
              <a:extLst>
                <a:ext uri="{FF2B5EF4-FFF2-40B4-BE49-F238E27FC236}">
                  <a16:creationId xmlns:a16="http://schemas.microsoft.com/office/drawing/2014/main" id="{F99232CD-0E86-4835-AB79-2F0EFDA10FCA}"/>
                </a:ext>
              </a:extLst>
            </p:cNvPr>
            <p:cNvSpPr/>
            <p:nvPr/>
          </p:nvSpPr>
          <p:spPr>
            <a:xfrm>
              <a:off x="3559901" y="2849979"/>
              <a:ext cx="1595121" cy="171794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>
              <a:solidFill>
                <a:srgbClr val="4472C4"/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/>
            <a:lstStyle>
              <a:lvl1pPr algn="ctr">
                <a:defRPr sz="1200"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collections</a:t>
              </a:r>
            </a:p>
          </p:txBody>
        </p:sp>
        <p:pic>
          <p:nvPicPr>
            <p:cNvPr id="108" name="Image" descr="Image">
              <a:extLst>
                <a:ext uri="{FF2B5EF4-FFF2-40B4-BE49-F238E27FC236}">
                  <a16:creationId xmlns:a16="http://schemas.microsoft.com/office/drawing/2014/main" id="{F37FFEC6-F073-45A9-A985-77BD525F5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98984" y="2312257"/>
              <a:ext cx="1444210" cy="75821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9" name="master dataset">
              <a:extLst>
                <a:ext uri="{FF2B5EF4-FFF2-40B4-BE49-F238E27FC236}">
                  <a16:creationId xmlns:a16="http://schemas.microsoft.com/office/drawing/2014/main" id="{D72EB84C-3C7D-48B7-A6A9-B2F97C7F0522}"/>
                </a:ext>
              </a:extLst>
            </p:cNvPr>
            <p:cNvSpPr/>
            <p:nvPr/>
          </p:nvSpPr>
          <p:spPr>
            <a:xfrm>
              <a:off x="3720993" y="3635484"/>
              <a:ext cx="1270001" cy="2997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>
                  <a:lumOff val="-9568"/>
                </a:srgbClr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chemeClr val="accent6">
                      <a:lumOff val="-9568"/>
                    </a:schemeClr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master dataset</a:t>
              </a:r>
            </a:p>
          </p:txBody>
        </p:sp>
        <p:sp>
          <p:nvSpPr>
            <p:cNvPr id="110" name="computed batch">
              <a:extLst>
                <a:ext uri="{FF2B5EF4-FFF2-40B4-BE49-F238E27FC236}">
                  <a16:creationId xmlns:a16="http://schemas.microsoft.com/office/drawing/2014/main" id="{2D126D79-8932-48D4-8B99-57E8B706359F}"/>
                </a:ext>
              </a:extLst>
            </p:cNvPr>
            <p:cNvSpPr/>
            <p:nvPr/>
          </p:nvSpPr>
          <p:spPr>
            <a:xfrm>
              <a:off x="3723930" y="4036611"/>
              <a:ext cx="1270001" cy="2997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70AD47">
                  <a:lumOff val="-9568"/>
                </a:srgbClr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chemeClr val="accent6">
                      <a:lumOff val="-9568"/>
                    </a:schemeClr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computed batch</a:t>
              </a:r>
            </a:p>
          </p:txBody>
        </p:sp>
        <p:sp>
          <p:nvSpPr>
            <p:cNvPr id="111" name="computed RT">
              <a:extLst>
                <a:ext uri="{FF2B5EF4-FFF2-40B4-BE49-F238E27FC236}">
                  <a16:creationId xmlns:a16="http://schemas.microsoft.com/office/drawing/2014/main" id="{FC8E6A89-0799-4A91-A292-9DC11F46A0A2}"/>
                </a:ext>
              </a:extLst>
            </p:cNvPr>
            <p:cNvSpPr/>
            <p:nvPr/>
          </p:nvSpPr>
          <p:spPr>
            <a:xfrm>
              <a:off x="3723930" y="3234356"/>
              <a:ext cx="1270001" cy="2997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5B9BD5">
                  <a:satOff val="-3547"/>
                  <a:lumOff val="-10352"/>
                </a:srgbClr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chemeClr val="accent5">
                      <a:satOff val="-3547"/>
                      <a:lumOff val="-10352"/>
                    </a:schemeClr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computed RT</a:t>
              </a:r>
            </a:p>
          </p:txBody>
        </p:sp>
        <p:sp>
          <p:nvSpPr>
            <p:cNvPr id="112" name="2">
              <a:extLst>
                <a:ext uri="{FF2B5EF4-FFF2-40B4-BE49-F238E27FC236}">
                  <a16:creationId xmlns:a16="http://schemas.microsoft.com/office/drawing/2014/main" id="{32872023-39A6-41E2-AF6A-8AB85820030A}"/>
                </a:ext>
              </a:extLst>
            </p:cNvPr>
            <p:cNvSpPr/>
            <p:nvPr/>
          </p:nvSpPr>
          <p:spPr>
            <a:xfrm>
              <a:off x="3462169" y="3629985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2</a:t>
              </a:r>
            </a:p>
          </p:txBody>
        </p:sp>
        <p:pic>
          <p:nvPicPr>
            <p:cNvPr id="113" name="Connection Line" descr="Connection Line">
              <a:extLst>
                <a:ext uri="{FF2B5EF4-FFF2-40B4-BE49-F238E27FC236}">
                  <a16:creationId xmlns:a16="http://schemas.microsoft.com/office/drawing/2014/main" id="{5FF39E7A-E2D8-4967-80B1-70209CE17A3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248838" y="3922423"/>
              <a:ext cx="1665229" cy="1296782"/>
            </a:xfrm>
            <a:prstGeom prst="rect">
              <a:avLst/>
            </a:prstGeom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pic>
          <p:nvPicPr>
            <p:cNvPr id="114" name="Connection Line" descr="Connection Line">
              <a:extLst>
                <a:ext uri="{FF2B5EF4-FFF2-40B4-BE49-F238E27FC236}">
                  <a16:creationId xmlns:a16="http://schemas.microsoft.com/office/drawing/2014/main" id="{1E11517D-A73F-4F13-A679-0DED474EDAA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81227" y="4097782"/>
              <a:ext cx="1191835" cy="799842"/>
            </a:xfrm>
            <a:prstGeom prst="rect">
              <a:avLst/>
            </a:prstGeom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115" name="pre-compute…">
              <a:extLst>
                <a:ext uri="{FF2B5EF4-FFF2-40B4-BE49-F238E27FC236}">
                  <a16:creationId xmlns:a16="http://schemas.microsoft.com/office/drawing/2014/main" id="{D56D3558-5D48-400F-9B62-ECFC3505A261}"/>
                </a:ext>
              </a:extLst>
            </p:cNvPr>
            <p:cNvSpPr txBox="1"/>
            <p:nvPr/>
          </p:nvSpPr>
          <p:spPr>
            <a:xfrm>
              <a:off x="4850208" y="4560688"/>
              <a:ext cx="938525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70AD47">
                      <a:lumOff val="-9568"/>
                    </a:srgbClr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Segoe UI Light"/>
                  <a:cs typeface="Segoe UI Light"/>
                  <a:sym typeface="Segoe UI Light"/>
                </a:rPr>
                <a:t>pre-compute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70AD47">
                      <a:lumOff val="-9568"/>
                    </a:srgbClr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Segoe UI Light"/>
                  <a:cs typeface="Segoe UI Light"/>
                  <a:sym typeface="Segoe UI Light"/>
                </a:rPr>
                <a:t>batch</a:t>
              </a:r>
            </a:p>
          </p:txBody>
        </p:sp>
        <p:sp>
          <p:nvSpPr>
            <p:cNvPr id="116" name="3">
              <a:extLst>
                <a:ext uri="{FF2B5EF4-FFF2-40B4-BE49-F238E27FC236}">
                  <a16:creationId xmlns:a16="http://schemas.microsoft.com/office/drawing/2014/main" id="{09EBFA61-14D4-47BA-9FE9-631E422315BF}"/>
                </a:ext>
              </a:extLst>
            </p:cNvPr>
            <p:cNvSpPr/>
            <p:nvPr/>
          </p:nvSpPr>
          <p:spPr>
            <a:xfrm>
              <a:off x="3462169" y="4040585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3</a:t>
              </a:r>
            </a:p>
          </p:txBody>
        </p:sp>
        <p:sp>
          <p:nvSpPr>
            <p:cNvPr id="117" name="2">
              <a:extLst>
                <a:ext uri="{FF2B5EF4-FFF2-40B4-BE49-F238E27FC236}">
                  <a16:creationId xmlns:a16="http://schemas.microsoft.com/office/drawing/2014/main" id="{1785E884-4F41-4821-BEF7-8977D24A27BB}"/>
                </a:ext>
              </a:extLst>
            </p:cNvPr>
            <p:cNvSpPr/>
            <p:nvPr/>
          </p:nvSpPr>
          <p:spPr>
            <a:xfrm>
              <a:off x="4483249" y="4844909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2</a:t>
              </a:r>
            </a:p>
          </p:txBody>
        </p:sp>
        <p:sp>
          <p:nvSpPr>
            <p:cNvPr id="118" name="3">
              <a:extLst>
                <a:ext uri="{FF2B5EF4-FFF2-40B4-BE49-F238E27FC236}">
                  <a16:creationId xmlns:a16="http://schemas.microsoft.com/office/drawing/2014/main" id="{D36ECC2E-0C16-42CA-A5FF-EF9AB1DD42E2}"/>
                </a:ext>
              </a:extLst>
            </p:cNvPr>
            <p:cNvSpPr/>
            <p:nvPr/>
          </p:nvSpPr>
          <p:spPr>
            <a:xfrm>
              <a:off x="5367169" y="4147265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3</a:t>
              </a:r>
            </a:p>
          </p:txBody>
        </p:sp>
        <p:sp>
          <p:nvSpPr>
            <p:cNvPr id="119" name="4">
              <a:extLst>
                <a:ext uri="{FF2B5EF4-FFF2-40B4-BE49-F238E27FC236}">
                  <a16:creationId xmlns:a16="http://schemas.microsoft.com/office/drawing/2014/main" id="{159839E0-1496-4585-AD70-8C6335B793FF}"/>
                </a:ext>
              </a:extLst>
            </p:cNvPr>
            <p:cNvSpPr/>
            <p:nvPr/>
          </p:nvSpPr>
          <p:spPr>
            <a:xfrm>
              <a:off x="7630886" y="3558456"/>
              <a:ext cx="300991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4</a:t>
              </a:r>
            </a:p>
          </p:txBody>
        </p:sp>
        <p:pic>
          <p:nvPicPr>
            <p:cNvPr id="120" name="Connection Line" descr="Connection Line">
              <a:extLst>
                <a:ext uri="{FF2B5EF4-FFF2-40B4-BE49-F238E27FC236}">
                  <a16:creationId xmlns:a16="http://schemas.microsoft.com/office/drawing/2014/main" id="{5660A83C-B561-4884-8B45-D6AB90821F72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981229" y="3286334"/>
              <a:ext cx="1913060" cy="1542904"/>
            </a:xfrm>
            <a:prstGeom prst="rect">
              <a:avLst/>
            </a:prstGeom>
            <a:effectLst>
              <a:outerShdw blurRad="355600" rotWithShape="0">
                <a:srgbClr val="000000">
                  <a:alpha val="75000"/>
                </a:srgbClr>
              </a:outerShdw>
            </a:effectLst>
          </p:spPr>
        </p:pic>
        <p:sp>
          <p:nvSpPr>
            <p:cNvPr id="121" name="4">
              <a:extLst>
                <a:ext uri="{FF2B5EF4-FFF2-40B4-BE49-F238E27FC236}">
                  <a16:creationId xmlns:a16="http://schemas.microsoft.com/office/drawing/2014/main" id="{B883E411-E529-4371-A46A-D62E78AAF0E6}"/>
                </a:ext>
              </a:extLst>
            </p:cNvPr>
            <p:cNvSpPr/>
            <p:nvPr/>
          </p:nvSpPr>
          <p:spPr>
            <a:xfrm>
              <a:off x="5982352" y="3634849"/>
              <a:ext cx="300992" cy="300991"/>
            </a:xfrm>
            <a:prstGeom prst="ellipse">
              <a:avLst/>
            </a:prstGeom>
            <a:gradFill>
              <a:gsLst>
                <a:gs pos="0">
                  <a:srgbClr val="FFC000">
                    <a:hueOff val="-406799"/>
                    <a:lumOff val="30382"/>
                  </a:srgbClr>
                </a:gs>
                <a:gs pos="50000">
                  <a:srgbClr val="FFD58D"/>
                </a:gs>
                <a:gs pos="100000">
                  <a:srgbClr val="FFC000">
                    <a:hueOff val="-362075"/>
                    <a:lumOff val="23565"/>
                  </a:srgbClr>
                </a:gs>
              </a:gsLst>
              <a:lin ang="5400000"/>
            </a:gradFill>
            <a:ln w="6350">
              <a:solidFill>
                <a:srgbClr val="A5A5A5">
                  <a:lumOff val="-12941"/>
                </a:srgbClr>
              </a:solidFill>
              <a:miter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ctr"/>
            <a:lstStyle>
              <a:lvl1pPr algn="ctr">
                <a:defRPr sz="1200">
                  <a:solidFill>
                    <a:srgbClr val="535353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cs typeface="Segoe UI Light"/>
                  <a:sym typeface="Segoe UI Light"/>
                </a:rPr>
                <a:t>4</a:t>
              </a:r>
            </a:p>
          </p:txBody>
        </p:sp>
        <p:cxnSp>
          <p:nvCxnSpPr>
            <p:cNvPr id="122" name="Connection Line">
              <a:extLst>
                <a:ext uri="{FF2B5EF4-FFF2-40B4-BE49-F238E27FC236}">
                  <a16:creationId xmlns:a16="http://schemas.microsoft.com/office/drawing/2014/main" id="{51BC755D-A192-4D4A-AE1F-458F5B509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243" y="3384216"/>
              <a:ext cx="2371688" cy="1881693"/>
            </a:xfrm>
            <a:prstGeom prst="straightConnector1">
              <a:avLst/>
            </a:prstGeom>
            <a:ln w="19050">
              <a:solidFill>
                <a:srgbClr val="5B9BD5">
                  <a:satOff val="-3547"/>
                  <a:lumOff val="-10352"/>
                </a:srgbClr>
              </a:solidFill>
              <a:prstDash val="sysDot"/>
              <a:miter lim="400000"/>
              <a:headEnd type="triangle"/>
            </a:ln>
          </p:spPr>
        </p:cxnSp>
        <p:sp>
          <p:nvSpPr>
            <p:cNvPr id="123" name="Connection Line">
              <a:extLst>
                <a:ext uri="{FF2B5EF4-FFF2-40B4-BE49-F238E27FC236}">
                  <a16:creationId xmlns:a16="http://schemas.microsoft.com/office/drawing/2014/main" id="{7044824F-5577-46D3-A42D-022AB8D4E27E}"/>
                </a:ext>
              </a:extLst>
            </p:cNvPr>
            <p:cNvSpPr/>
            <p:nvPr/>
          </p:nvSpPr>
          <p:spPr>
            <a:xfrm>
              <a:off x="2420593" y="5100932"/>
              <a:ext cx="4176960" cy="109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38" extrusionOk="0">
                  <a:moveTo>
                    <a:pt x="0" y="5448"/>
                  </a:moveTo>
                  <a:cubicBezTo>
                    <a:pt x="12548" y="21600"/>
                    <a:pt x="19748" y="19784"/>
                    <a:pt x="21600" y="0"/>
                  </a:cubicBezTo>
                </a:path>
              </a:pathLst>
            </a:custGeom>
            <a:ln w="19050">
              <a:solidFill>
                <a:srgbClr val="5B9BD5">
                  <a:satOff val="-3547"/>
                  <a:lumOff val="-10352"/>
                </a:srgbClr>
              </a:solidFill>
              <a:prstDash val="sysDot"/>
              <a:miter lim="400000"/>
              <a:headEnd type="triangle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24" name="Connection Line">
              <a:extLst>
                <a:ext uri="{FF2B5EF4-FFF2-40B4-BE49-F238E27FC236}">
                  <a16:creationId xmlns:a16="http://schemas.microsoft.com/office/drawing/2014/main" id="{FE89FA6C-B152-4179-989D-410A16818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243" y="3780480"/>
              <a:ext cx="1625422" cy="1485429"/>
            </a:xfrm>
            <a:prstGeom prst="straightConnector1">
              <a:avLst/>
            </a:prstGeom>
            <a:ln w="19050">
              <a:solidFill>
                <a:srgbClr val="70AD47">
                  <a:lumOff val="-9568"/>
                </a:srgbClr>
              </a:solidFill>
              <a:prstDash val="sysDot"/>
              <a:miter lim="400000"/>
              <a:headEnd type="triangle"/>
            </a:ln>
          </p:spPr>
        </p:cxnSp>
        <p:cxnSp>
          <p:nvCxnSpPr>
            <p:cNvPr id="125" name="Connection Line">
              <a:extLst>
                <a:ext uri="{FF2B5EF4-FFF2-40B4-BE49-F238E27FC236}">
                  <a16:creationId xmlns:a16="http://schemas.microsoft.com/office/drawing/2014/main" id="{09153E44-2254-48B9-A86D-6B893D14F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243" y="4191080"/>
              <a:ext cx="1625422" cy="1074829"/>
            </a:xfrm>
            <a:prstGeom prst="straightConnector1">
              <a:avLst/>
            </a:prstGeom>
            <a:ln w="19050">
              <a:solidFill>
                <a:srgbClr val="70AD47">
                  <a:lumOff val="-9568"/>
                </a:srgbClr>
              </a:solidFill>
              <a:prstDash val="sysDot"/>
              <a:miter lim="400000"/>
              <a:head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5711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Macintosh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Kao</dc:creator>
  <cp:lastModifiedBy>Ray Kao</cp:lastModifiedBy>
  <cp:revision>1</cp:revision>
  <dcterms:created xsi:type="dcterms:W3CDTF">2018-09-19T03:10:51Z</dcterms:created>
  <dcterms:modified xsi:type="dcterms:W3CDTF">2018-09-19T03:11:10Z</dcterms:modified>
</cp:coreProperties>
</file>