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D6D48A-E2D6-5E49-964C-B6098EF9EB03}">
          <p14:sldIdLst/>
        </p14:section>
        <p14:section name="Partitioning" id="{11FF0DB8-8546-934D-8748-7C7069AD4EF0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Request Units" id="{A168913E-7954-BC43-B45B-FA32F64B937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09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28T12:43:57.084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1776 5375 6339,'0'-19'1393,"0"1"-1,0 0-1120,19 18-80,-19-19-32,0 19-47,18 0-17,-18 0 16,0 0 32,19 0 32,-19 19 16,18-1 32,-18 0 32,18 19 0,-18 19 0,19-20-48,-1 38-16,1-19 1,17 19-17,-17-1-16,-1-17 16,1-1 16,17 18 16,-17-36-16,18 18 0,-1-18-16,1 0-32,18 0-16,1 0-32,-20 0-32,38-19-32,-19 0 0,19 1 0,0-1-16,-1-18 0,1 0 1,18-18-17,0-1 16,0 1 0,0-37 0,18 0-16,-18-1 16,37 1 0,-18-37 0,18 18 0,-1 1 32,1-19 16,18 0 16,-18 18 0,0-18 16,18 18 0,-18 19 0,0-18-16,0-1 0,0 19-32,0 0 0,-1 18 0,1-18-16,-18 18-16,-1 0-16,1 19 16,-1-1-16,-18 19-16,0 0 16,0 0-16,-18 19 16,-1 17 0,1 1 0,-19 0 32,19 18 0,-19 0 48,0 1 16,-18-1 32,18 0 32,-18 19 0,0-19 0,18 19 0,-18-19-32,0 18-15,18-17-17,19-1-16,-19 0-32,0-18 0,19 0-16,-1-19-16,1 0 16,-1-18 0,1 0 16,0-18 0,18 0 16,0-19 0,0 18 16,18-17 0,-18-20 0,19 20-32,-1-20 16,1 20-32,-1-20 0,0 20-16,19-1-16,-18-19 16,-1 20 0,1-1 0,-1 18-16,0 1 0,-17-19 0,17 37 0,-18-18 0,18 18 0,-18 18 0,-18-18 16,18 19-16,-18 17 0,-1-17 0,-17 18 16,17 18-16,-18 0 16,-18 0 0,18 1 0,1-1 0,-1 18 0,0-17 0,0-1 0,1 0-16,17 0 0,-18-18 16,19 18-16,-19-36 0,19-1 16,-1 0-16,19 1 16,0-38 0,19 19 32,-1-36 0,1-1 16,18 0 16,-19-18 0,37-19 0,-18 19-16,18-19-16,1-18-16,17 19 0,-17-1-32,17 0 0,-18 19-16,1-18 16,-1 17 0,-18 1 0,18 18 0,-37 1-16,19-1 16,-18 18 0,-1 1 0,1 18-16,-19 18 16,-19 1-16,1-1 16,0 19 0,-19 18 0,0-18 16,0 18 0,-18 19 16,0-1-16,18 1 32,-18 0 0,0 18 0,-1 0 0,1-19 1,18 19 15,1-18-16,-1-19-16,0 19-16,0-37 0,19 18-16,0-37 16,18 1 0,0-19 0,18 0 0,1-19 0,-1-17 16,0-1 0,19-19 16,0 1 0,0 0 0,18-19 0,0 19 0,1 0-16,-1-19 16,-18 19-16,18 0-16,0 18 16,-36-18-16,17 18 0,1-18 0,-18 36 0,18 1 0,-19 0 0,0 18-16,1 0 0,-19 18 16,0 0 0,-18 1-16,-19 18 0,0 0 0,0-1 16,-18 20 0,0-1-16,18 0-16,-18 19 32,0-19 0,18-18-16,0 18 16,19 0 0,-19-37 16,19 19-16,18-37 0,0 0 0,18 0 0,1-18 0,17-19 0,1 0 0,0-18-16,18 0 16,1-19 16,17 19-16,-18-37-16,19 37 16,-19-19-16,19 19 0,-19 0 0,0 18 16,-18 18-16,0 1 0,-18 18 16,-19 0-16,-19 18 0,1 1 16,0 18 0,-19 18 16,-18 0 16,-1 0 0,1 19 0,-18 0 16,-1-1 16,19 19-16,-37-18 0,18 18 0,1 18 0,-1-18 0,0 0 0,1 0 16,18-18-32,-1-19 0,1 0 0,18 1-15,19-38-1,0 0 0,-1-18-16,19-18 0,19 0 0,-19-1 0,18-18 0,19-18-16,0 18 0,0-36 0,18-1 0,0 1 0,1-1 16,-1 0-16,0 1 0,0-1 0,1 0 0,-1 1 0,-18 36 0,-1-18 0,-17 18 0,-1 19 16,1-1-16,-19 19 16,-19 0 16,1 0 0,-19 19-16,0-1 16,-18 19-16,18-19 0,-18 19 0,19 0 0,-20 0-16,1-19 0,18 19 16,1-19-16,-20 1 0,38-19 0,0 0 0,-1-19 0,19-18 16,0 19-16,19-19 16,-1-18-16,19 18 0,-19-18 0,19 0 16,0 0-16,0-1-16,0 20 16,0-20 0,-1 19 0,1 1 16,-18 17-16,-1 1 0,-18 18 0,0 0-16,-18 18 16,0 1-16,-19-1 16,-18 37-16,18-18 0,-37 18 16,19 19 0,-19 0 16,19-1 32,-18 1 0,17-1 0,-17 1 16,-1 0 16,1-1-16,17-17-2497,1-1-641,0 0-2272,18-18 5394,0 0 16,19-19 0,18 0 0,19-18 2481,17-18 609,-17 0 2288,18-19-5426,0-18-16,-1 18 0,1-18-16,0-1 0,-19 1 16,19 0 0,0 18-16,0 0 16,-19 0 0,19 1 16,-18 17-16,-19 1-16,0 18 16,0 0 0,-19 0 0,19 18 0,-36 1 0,17-1-16,1 19 16,0-19 0,-19 19 0,18 0 0,-17 0 0,17-1 16,1-17-16,-1 18 16,1-19-16,18 1 0,0-1 0,-18 0 0,18-18 0,-19 0 0,1 19 0,18-19 0,-18 0-144,-19 0-144,0 18-160,0 1 480,-18-1 16,18 0 16,-18 1 16,0-1 160,18 1 160,0-1 144,19 0-432,18-18-32,0 0 0,19-18-32,17 0 0,1-1-15,0-18-1,0 19-16,0 0-16,0-1-32,-19 1 0,19 18-33,-37 0-191,0 18-112,0 1-144,0-1-112,-18 19-129,-1-19-223,-18 19-241,19 0-191,-19-19-1506,1 19-1840,-1-19-4322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2E9B-E313-9747-9F9D-9FBC6EEDC10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A6506-2F0F-724D-A8CC-66C7B41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17EA-257E-6B44-ABDB-1CF29E47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8FAC1-43FF-2A4F-B059-C9C4639F1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B0E6-13C8-6A4F-9890-6CF3F83D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24DE-D67F-C044-A0FF-04DCC4EA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964C-B362-D844-922E-6C3A9BD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6366-5755-5D4B-9233-14A028C0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7F588-1479-2247-A402-BE7A12442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29C3-9D19-A946-8F5B-AFF0E687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097D2-B189-974A-842C-06D33CE8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A5681-A313-A14C-BCBA-8E9447EB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87006-F399-F947-8682-DED7531DB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33C1-2DA4-654E-8660-9167E480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3B5F-9925-674B-B62E-388956CB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1251-1896-B649-BCD4-9E2F5B9F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1267-E218-2644-868C-1E76358C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F410-95CA-8B40-BD0F-A9BE5698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B6F7-EE16-FC41-87DC-EA595346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441BB-B635-B84C-B326-4F0B1402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10EE9-41EA-5141-9703-BB412CDF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A274-4443-7B40-B116-A93A178B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FCEE-45B9-7B4E-98C1-F6BDEFCF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790D-C40A-C743-8F1E-495F54C6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223F-D4C7-3540-BAE3-6B599204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F75C-3AF9-AB48-ABAD-D4B5EB3F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0076-8B1C-7241-B071-2D409C40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D843-DA4C-E845-8B62-5A3B401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39BC-105A-9048-8A65-E758BC536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AEB18-9A8B-E149-9211-97B61B39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4F8CC-EF82-8F49-8F2F-3F91A27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F094-A249-4842-962C-9C99B73B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26AED-7108-E84D-98EA-C4ECCE04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D3FE-82C3-4C42-AA00-0B0461C3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D7059-C2A9-B149-ACDC-A0E61E42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694A7-0AD5-CC4C-9E36-C21574199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08DE3-B684-524D-881E-71A512019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29A24-CC58-2940-B6CB-18451791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BA2FA-8BFE-1B43-BF99-DB7AC18B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35884-1BA5-EB42-9172-592901EA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2E984-DBB3-5A44-99E8-20D50A48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CFC6-01F4-B14D-B91C-65416147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5CC15-03FA-8D47-A199-88E8D972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7E7BD-2DB1-F840-90B1-713EE6AE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C01CB-81F0-BB4B-8F84-1CCE974E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7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B106B-6AAD-3F41-B0FF-6DCDA5DB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38C54-E068-914C-A20B-822D5E03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0DA6-0545-CE47-9561-D5462A70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C36D-95EA-5746-864A-7C0BB91C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D32F-8204-334D-93E4-180E0163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5B22A-2FB7-FA40-B732-7EE8D72BA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59566-3130-BE4F-92E5-C18E57E6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E0C2-D7B6-E34A-8347-BB6ADEAD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B3DB-7BC7-1849-8630-5C3D7EDE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0956-8DA7-0E48-B5A9-93B1463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4E668-E726-BB4B-AF97-55A63A388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81D60-2D05-0346-B06C-5917B34F8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745E-723C-E94E-A0C8-21C364C3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D73AE-0310-C940-B89B-D08C56F0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571D-AE5B-3C43-9CD6-28EDA959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687E8-C55E-1C48-B71E-E359AC98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69EE-D039-C74D-8935-CD68A69F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2CCA-E244-DD47-824F-0AC7D26E6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6F21-6E17-8B43-A087-12B6521B895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582D-D048-0F4F-8D57-38915A342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3AE4-5AAE-AB47-8217-EE0785086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1F417-B4AB-3544-8804-5280FF7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4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pricing/details/cosmos-db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pricing/details/cosmos-db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pricing/details/cosmos-db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pricing/details/cosmos-db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pricing/details/cosmos-db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pricing/details/cosmos-db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pricing/details/cosmos-db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6879" y="4802900"/>
            <a:ext cx="6946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Partitioning</a:t>
            </a:r>
            <a:endParaRPr kumimoji="0" lang="en-US" sz="30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84" y="3597182"/>
            <a:ext cx="1759716" cy="17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4B6B0D-8084-411B-89AC-EC875A4B3A0C}"/>
              </a:ext>
            </a:extLst>
          </p:cNvPr>
          <p:cNvSpPr txBox="1"/>
          <p:nvPr/>
        </p:nvSpPr>
        <p:spPr>
          <a:xfrm>
            <a:off x="417444" y="165424"/>
            <a:ext cx="2225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Behind the Scenes: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Partition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66ACD-7BDF-4B95-833D-DF80519BC079}"/>
              </a:ext>
            </a:extLst>
          </p:cNvPr>
          <p:cNvSpPr txBox="1"/>
          <p:nvPr/>
        </p:nvSpPr>
        <p:spPr>
          <a:xfrm>
            <a:off x="6096145" y="488590"/>
            <a:ext cx="1435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hash(User Id)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60328-4AB1-4468-995E-9769D7814412}"/>
              </a:ext>
            </a:extLst>
          </p:cNvPr>
          <p:cNvCxnSpPr/>
          <p:nvPr/>
        </p:nvCxnSpPr>
        <p:spPr>
          <a:xfrm>
            <a:off x="1739337" y="1404885"/>
            <a:ext cx="919038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E5633F-CCE6-41E3-A0A8-042108B135CB}"/>
              </a:ext>
            </a:extLst>
          </p:cNvPr>
          <p:cNvCxnSpPr/>
          <p:nvPr/>
        </p:nvCxnSpPr>
        <p:spPr>
          <a:xfrm flipH="1">
            <a:off x="2981739" y="947531"/>
            <a:ext cx="320040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C2752D-6A6C-47F8-B16E-1C45564D4CF4}"/>
              </a:ext>
            </a:extLst>
          </p:cNvPr>
          <p:cNvCxnSpPr>
            <a:cxnSpLocks/>
          </p:cNvCxnSpPr>
          <p:nvPr/>
        </p:nvCxnSpPr>
        <p:spPr>
          <a:xfrm flipH="1">
            <a:off x="4373218" y="947531"/>
            <a:ext cx="2120347" cy="3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E53ED5-12EC-4448-8F70-4E4BAB12F382}"/>
              </a:ext>
            </a:extLst>
          </p:cNvPr>
          <p:cNvCxnSpPr/>
          <p:nvPr/>
        </p:nvCxnSpPr>
        <p:spPr>
          <a:xfrm flipH="1">
            <a:off x="5678557" y="947531"/>
            <a:ext cx="1099930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3402B-56B5-4CFE-B8A6-5822EE131E7C}"/>
              </a:ext>
            </a:extLst>
          </p:cNvPr>
          <p:cNvCxnSpPr/>
          <p:nvPr/>
        </p:nvCxnSpPr>
        <p:spPr>
          <a:xfrm>
            <a:off x="7414591" y="947531"/>
            <a:ext cx="1471202" cy="2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C06264-6012-499D-BED7-4D319AFBC34A}"/>
              </a:ext>
            </a:extLst>
          </p:cNvPr>
          <p:cNvCxnSpPr/>
          <p:nvPr/>
        </p:nvCxnSpPr>
        <p:spPr>
          <a:xfrm>
            <a:off x="7149548" y="947531"/>
            <a:ext cx="689216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3BB977-F7C8-4596-83D1-0F0FDA239CB9}"/>
              </a:ext>
            </a:extLst>
          </p:cNvPr>
          <p:cNvCxnSpPr/>
          <p:nvPr/>
        </p:nvCxnSpPr>
        <p:spPr>
          <a:xfrm>
            <a:off x="6957391" y="1013792"/>
            <a:ext cx="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D8D73E-454C-4E38-BCC5-59D147D91BC0}"/>
              </a:ext>
            </a:extLst>
          </p:cNvPr>
          <p:cNvSpPr/>
          <p:nvPr/>
        </p:nvSpPr>
        <p:spPr>
          <a:xfrm>
            <a:off x="2360906" y="2109393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BC666-4BC5-48E5-B559-3D82FCB85186}"/>
              </a:ext>
            </a:extLst>
          </p:cNvPr>
          <p:cNvSpPr txBox="1"/>
          <p:nvPr/>
        </p:nvSpPr>
        <p:spPr>
          <a:xfrm>
            <a:off x="7433747" y="3058568"/>
            <a:ext cx="1040584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451CC-4C92-4F41-8A1A-B72FE7003DAA}"/>
              </a:ext>
            </a:extLst>
          </p:cNvPr>
          <p:cNvSpPr txBox="1"/>
          <p:nvPr/>
        </p:nvSpPr>
        <p:spPr>
          <a:xfrm>
            <a:off x="2342110" y="2299345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Andrew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EF8DD3-1D03-4CFF-A663-1C9465330B18}"/>
              </a:ext>
            </a:extLst>
          </p:cNvPr>
          <p:cNvCxnSpPr>
            <a:cxnSpLocks/>
          </p:cNvCxnSpPr>
          <p:nvPr/>
        </p:nvCxnSpPr>
        <p:spPr>
          <a:xfrm>
            <a:off x="2360907" y="2752992"/>
            <a:ext cx="728308" cy="60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79CDEA-A91C-4762-AB39-B1169FF71596}"/>
              </a:ext>
            </a:extLst>
          </p:cNvPr>
          <p:cNvSpPr txBox="1"/>
          <p:nvPr/>
        </p:nvSpPr>
        <p:spPr>
          <a:xfrm>
            <a:off x="2288471" y="3068712"/>
            <a:ext cx="903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Mike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878B5-A587-446B-9899-2ACE371F1DD4}"/>
              </a:ext>
            </a:extLst>
          </p:cNvPr>
          <p:cNvSpPr/>
          <p:nvPr/>
        </p:nvSpPr>
        <p:spPr>
          <a:xfrm>
            <a:off x="4791015" y="2109392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82195-1D2D-4513-820F-CE51C368B47E}"/>
              </a:ext>
            </a:extLst>
          </p:cNvPr>
          <p:cNvSpPr/>
          <p:nvPr/>
        </p:nvSpPr>
        <p:spPr>
          <a:xfrm>
            <a:off x="9418432" y="2109392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44027D-ABBF-4EED-9CA0-1DA168CC29F2}"/>
              </a:ext>
            </a:extLst>
          </p:cNvPr>
          <p:cNvCxnSpPr>
            <a:cxnSpLocks/>
          </p:cNvCxnSpPr>
          <p:nvPr/>
        </p:nvCxnSpPr>
        <p:spPr>
          <a:xfrm>
            <a:off x="2360907" y="3682723"/>
            <a:ext cx="728308" cy="60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91AC63-4C7A-40B9-8BE0-CC3AE6DBE1CF}"/>
              </a:ext>
            </a:extLst>
          </p:cNvPr>
          <p:cNvSpPr txBox="1"/>
          <p:nvPr/>
        </p:nvSpPr>
        <p:spPr>
          <a:xfrm>
            <a:off x="2319050" y="3925174"/>
            <a:ext cx="903244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683EFB-253C-4644-BF93-6B9CC5CF379E}"/>
              </a:ext>
            </a:extLst>
          </p:cNvPr>
          <p:cNvSpPr txBox="1"/>
          <p:nvPr/>
        </p:nvSpPr>
        <p:spPr>
          <a:xfrm>
            <a:off x="2396626" y="4482134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D60543-0233-4641-A7AF-503EA93B6796}"/>
              </a:ext>
            </a:extLst>
          </p:cNvPr>
          <p:cNvSpPr txBox="1"/>
          <p:nvPr/>
        </p:nvSpPr>
        <p:spPr>
          <a:xfrm>
            <a:off x="4745401" y="4484443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9E0099-98FA-4C97-9204-D67B3F813506}"/>
              </a:ext>
            </a:extLst>
          </p:cNvPr>
          <p:cNvSpPr txBox="1"/>
          <p:nvPr/>
        </p:nvSpPr>
        <p:spPr>
          <a:xfrm>
            <a:off x="9487599" y="4471695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744FEC-2A89-4EB8-8879-6E6C7AA3B90C}"/>
              </a:ext>
            </a:extLst>
          </p:cNvPr>
          <p:cNvSpPr txBox="1"/>
          <p:nvPr/>
        </p:nvSpPr>
        <p:spPr>
          <a:xfrm>
            <a:off x="4850414" y="3135500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Bob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FC9077-86C4-45E5-AB29-A50CEBDE6C65}"/>
              </a:ext>
            </a:extLst>
          </p:cNvPr>
          <p:cNvGrpSpPr/>
          <p:nvPr/>
        </p:nvGrpSpPr>
        <p:grpSpPr>
          <a:xfrm>
            <a:off x="9418432" y="2179600"/>
            <a:ext cx="888711" cy="221428"/>
            <a:chOff x="8995111" y="2783346"/>
            <a:chExt cx="888837" cy="22146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963AE6-BD2A-4839-B7AE-4526DCFC130E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Dharma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4C43572-379E-440F-A2A9-C63C5C453FEC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E5A754-B9F2-4CBB-9069-E6C4E14C462E}"/>
              </a:ext>
            </a:extLst>
          </p:cNvPr>
          <p:cNvGrpSpPr/>
          <p:nvPr/>
        </p:nvGrpSpPr>
        <p:grpSpPr>
          <a:xfrm>
            <a:off x="9420434" y="2398146"/>
            <a:ext cx="888711" cy="221428"/>
            <a:chOff x="8995111" y="2783346"/>
            <a:chExt cx="888837" cy="22146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6455CE-D21C-4498-B3F0-911635BFE9C8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Shireesh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89BDA9-2BA0-40FF-BD5D-2FFB9B76B19E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0B26A7-CA56-4FB5-8432-6892F008519F}"/>
              </a:ext>
            </a:extLst>
          </p:cNvPr>
          <p:cNvGrpSpPr/>
          <p:nvPr/>
        </p:nvGrpSpPr>
        <p:grpSpPr>
          <a:xfrm>
            <a:off x="9422434" y="2646771"/>
            <a:ext cx="888711" cy="221429"/>
            <a:chOff x="8995111" y="2783346"/>
            <a:chExt cx="888837" cy="22146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717945-F068-43C6-9CF9-DC81C16B3EB4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Karthik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E31247C-1B2A-484A-9200-E0C86AB7727D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D0C01A-FEB2-4999-B55A-239943F4A8E1}"/>
              </a:ext>
            </a:extLst>
          </p:cNvPr>
          <p:cNvGrpSpPr/>
          <p:nvPr/>
        </p:nvGrpSpPr>
        <p:grpSpPr>
          <a:xfrm>
            <a:off x="9418424" y="2883354"/>
            <a:ext cx="888711" cy="221428"/>
            <a:chOff x="8995111" y="2783346"/>
            <a:chExt cx="888837" cy="22146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805F75-F26B-4BC1-B6F1-AD255D8EB19D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Rimma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707D04-C4A2-4957-A83E-EAF0F2658882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56F090-3714-48AD-9FF7-FC3B2C9BA0F9}"/>
              </a:ext>
            </a:extLst>
          </p:cNvPr>
          <p:cNvGrpSpPr/>
          <p:nvPr/>
        </p:nvGrpSpPr>
        <p:grpSpPr>
          <a:xfrm>
            <a:off x="9418424" y="3234231"/>
            <a:ext cx="888711" cy="221428"/>
            <a:chOff x="8995111" y="2783346"/>
            <a:chExt cx="888837" cy="22146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052F3F-DC1B-4AE1-A5DB-278A044B3D77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Alice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EA1274F-9487-4A3E-90BF-0D34671E55D2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56CFC1-B38F-4122-A122-AAB124607260}"/>
              </a:ext>
            </a:extLst>
          </p:cNvPr>
          <p:cNvGrpSpPr/>
          <p:nvPr/>
        </p:nvGrpSpPr>
        <p:grpSpPr>
          <a:xfrm>
            <a:off x="9421698" y="3709049"/>
            <a:ext cx="888711" cy="221428"/>
            <a:chOff x="8995111" y="2783346"/>
            <a:chExt cx="888837" cy="22146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0C7AE5A-0705-46C6-A25D-E57322AA45A2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Carol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279328-A6FF-43D0-A99B-D1D7C4B89DB8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6F442E6-A5ED-491E-AC48-66F08470BD46}"/>
              </a:ext>
            </a:extLst>
          </p:cNvPr>
          <p:cNvSpPr txBox="1"/>
          <p:nvPr/>
        </p:nvSpPr>
        <p:spPr>
          <a:xfrm>
            <a:off x="9334723" y="3986488"/>
            <a:ext cx="903244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85F5D-8E55-40F3-A323-A9C944062F7B}"/>
              </a:ext>
            </a:extLst>
          </p:cNvPr>
          <p:cNvCxnSpPr/>
          <p:nvPr/>
        </p:nvCxnSpPr>
        <p:spPr>
          <a:xfrm flipH="1">
            <a:off x="3794689" y="947531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81403A-F8BF-42C3-B9A5-0CFAB6E67A7E}"/>
              </a:ext>
            </a:extLst>
          </p:cNvPr>
          <p:cNvCxnSpPr/>
          <p:nvPr/>
        </p:nvCxnSpPr>
        <p:spPr>
          <a:xfrm flipH="1">
            <a:off x="6374520" y="1013792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A75BAA-C412-47A0-9C85-A8647B21058B}"/>
              </a:ext>
            </a:extLst>
          </p:cNvPr>
          <p:cNvCxnSpPr/>
          <p:nvPr/>
        </p:nvCxnSpPr>
        <p:spPr>
          <a:xfrm flipH="1">
            <a:off x="8613463" y="1066780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69431D9-35E0-4524-81B8-F04518A233B0}"/>
              </a:ext>
            </a:extLst>
          </p:cNvPr>
          <p:cNvSpPr txBox="1"/>
          <p:nvPr/>
        </p:nvSpPr>
        <p:spPr>
          <a:xfrm>
            <a:off x="6096145" y="4982630"/>
            <a:ext cx="46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when partitions need to grow?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490863-5E16-42CC-BC0B-7B8F8365510F}"/>
              </a:ext>
            </a:extLst>
          </p:cNvPr>
          <p:cNvCxnSpPr>
            <a:cxnSpLocks/>
          </p:cNvCxnSpPr>
          <p:nvPr/>
        </p:nvCxnSpPr>
        <p:spPr>
          <a:xfrm flipV="1">
            <a:off x="8370397" y="4349056"/>
            <a:ext cx="883628" cy="5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8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4B6B0D-8084-411B-89AC-EC875A4B3A0C}"/>
              </a:ext>
            </a:extLst>
          </p:cNvPr>
          <p:cNvSpPr txBox="1"/>
          <p:nvPr/>
        </p:nvSpPr>
        <p:spPr>
          <a:xfrm>
            <a:off x="417444" y="165424"/>
            <a:ext cx="2225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Behind the Scenes: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Partition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66ACD-7BDF-4B95-833D-DF80519BC079}"/>
              </a:ext>
            </a:extLst>
          </p:cNvPr>
          <p:cNvSpPr txBox="1"/>
          <p:nvPr/>
        </p:nvSpPr>
        <p:spPr>
          <a:xfrm>
            <a:off x="6096145" y="488590"/>
            <a:ext cx="1435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hash(User Id)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60328-4AB1-4468-995E-9769D7814412}"/>
              </a:ext>
            </a:extLst>
          </p:cNvPr>
          <p:cNvCxnSpPr/>
          <p:nvPr/>
        </p:nvCxnSpPr>
        <p:spPr>
          <a:xfrm>
            <a:off x="1739337" y="1404885"/>
            <a:ext cx="919038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E5633F-CCE6-41E3-A0A8-042108B135CB}"/>
              </a:ext>
            </a:extLst>
          </p:cNvPr>
          <p:cNvCxnSpPr/>
          <p:nvPr/>
        </p:nvCxnSpPr>
        <p:spPr>
          <a:xfrm flipH="1">
            <a:off x="2981739" y="947531"/>
            <a:ext cx="320040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C2752D-6A6C-47F8-B16E-1C45564D4CF4}"/>
              </a:ext>
            </a:extLst>
          </p:cNvPr>
          <p:cNvCxnSpPr>
            <a:cxnSpLocks/>
          </p:cNvCxnSpPr>
          <p:nvPr/>
        </p:nvCxnSpPr>
        <p:spPr>
          <a:xfrm flipH="1">
            <a:off x="4373218" y="947531"/>
            <a:ext cx="2120347" cy="3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E53ED5-12EC-4448-8F70-4E4BAB12F382}"/>
              </a:ext>
            </a:extLst>
          </p:cNvPr>
          <p:cNvCxnSpPr/>
          <p:nvPr/>
        </p:nvCxnSpPr>
        <p:spPr>
          <a:xfrm flipH="1">
            <a:off x="5678557" y="947531"/>
            <a:ext cx="1099930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3402B-56B5-4CFE-B8A6-5822EE131E7C}"/>
              </a:ext>
            </a:extLst>
          </p:cNvPr>
          <p:cNvCxnSpPr/>
          <p:nvPr/>
        </p:nvCxnSpPr>
        <p:spPr>
          <a:xfrm>
            <a:off x="7414591" y="947531"/>
            <a:ext cx="1471202" cy="2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C06264-6012-499D-BED7-4D319AFBC34A}"/>
              </a:ext>
            </a:extLst>
          </p:cNvPr>
          <p:cNvCxnSpPr/>
          <p:nvPr/>
        </p:nvCxnSpPr>
        <p:spPr>
          <a:xfrm>
            <a:off x="7149548" y="947531"/>
            <a:ext cx="689216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3BB977-F7C8-4596-83D1-0F0FDA239CB9}"/>
              </a:ext>
            </a:extLst>
          </p:cNvPr>
          <p:cNvCxnSpPr/>
          <p:nvPr/>
        </p:nvCxnSpPr>
        <p:spPr>
          <a:xfrm>
            <a:off x="6957391" y="1013792"/>
            <a:ext cx="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85F5D-8E55-40F3-A323-A9C944062F7B}"/>
              </a:ext>
            </a:extLst>
          </p:cNvPr>
          <p:cNvCxnSpPr/>
          <p:nvPr/>
        </p:nvCxnSpPr>
        <p:spPr>
          <a:xfrm flipH="1">
            <a:off x="3794689" y="947531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81403A-F8BF-42C3-B9A5-0CFAB6E67A7E}"/>
              </a:ext>
            </a:extLst>
          </p:cNvPr>
          <p:cNvCxnSpPr/>
          <p:nvPr/>
        </p:nvCxnSpPr>
        <p:spPr>
          <a:xfrm flipH="1">
            <a:off x="6374520" y="1013792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A75BAA-C412-47A0-9C85-A8647B21058B}"/>
              </a:ext>
            </a:extLst>
          </p:cNvPr>
          <p:cNvCxnSpPr/>
          <p:nvPr/>
        </p:nvCxnSpPr>
        <p:spPr>
          <a:xfrm flipH="1">
            <a:off x="8613463" y="1066780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99422EC-5052-469D-A09A-7078349F00BC}"/>
              </a:ext>
            </a:extLst>
          </p:cNvPr>
          <p:cNvGrpSpPr/>
          <p:nvPr/>
        </p:nvGrpSpPr>
        <p:grpSpPr>
          <a:xfrm>
            <a:off x="7037480" y="3610820"/>
            <a:ext cx="4292531" cy="2601881"/>
            <a:chOff x="753267" y="2109392"/>
            <a:chExt cx="4292531" cy="26018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4407BC-61C7-4688-ACB0-ED0BD71B22DA}"/>
                </a:ext>
              </a:extLst>
            </p:cNvPr>
            <p:cNvGrpSpPr/>
            <p:nvPr/>
          </p:nvGrpSpPr>
          <p:grpSpPr>
            <a:xfrm>
              <a:off x="753267" y="2109392"/>
              <a:ext cx="976422" cy="2577747"/>
              <a:chOff x="9334723" y="2109392"/>
              <a:chExt cx="976422" cy="257774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C682195-1D2D-4513-820F-CE51C368B47E}"/>
                  </a:ext>
                </a:extLst>
              </p:cNvPr>
              <p:cNvSpPr/>
              <p:nvPr/>
            </p:nvSpPr>
            <p:spPr>
              <a:xfrm>
                <a:off x="9418432" y="2109392"/>
                <a:ext cx="728306" cy="22676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9E0099-98FA-4C97-9204-D67B3F813506}"/>
                  </a:ext>
                </a:extLst>
              </p:cNvPr>
              <p:cNvSpPr txBox="1"/>
              <p:nvPr/>
            </p:nvSpPr>
            <p:spPr>
              <a:xfrm>
                <a:off x="9487599" y="4471695"/>
                <a:ext cx="8195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900">
                        <a:lumMod val="7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Partition </a:t>
                </a:r>
                <a:r>
                  <a:rPr kumimoji="0" lang="en-US" sz="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B900">
                        <a:lumMod val="7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X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DFC9077-86C4-45E5-AB29-A50CEBDE6C65}"/>
                  </a:ext>
                </a:extLst>
              </p:cNvPr>
              <p:cNvGrpSpPr/>
              <p:nvPr/>
            </p:nvGrpSpPr>
            <p:grpSpPr>
              <a:xfrm>
                <a:off x="9418432" y="2179600"/>
                <a:ext cx="888711" cy="221428"/>
                <a:chOff x="8995111" y="2783346"/>
                <a:chExt cx="888837" cy="221460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E963AE6-BD2A-4839-B7AE-4526DCFC130E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Dharma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C43572-379E-440F-A2A9-C63C5C453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9E5A754-B9F2-4CBB-9069-E6C4E14C462E}"/>
                  </a:ext>
                </a:extLst>
              </p:cNvPr>
              <p:cNvGrpSpPr/>
              <p:nvPr/>
            </p:nvGrpSpPr>
            <p:grpSpPr>
              <a:xfrm>
                <a:off x="9420434" y="2398146"/>
                <a:ext cx="888711" cy="221428"/>
                <a:chOff x="8995111" y="2783346"/>
                <a:chExt cx="888837" cy="221460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96455CE-D21C-4498-B3F0-911635BFE9C8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Shireesh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389BDA9-2BA0-40FF-BD5D-2FFB9B76B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50B26A7-CA56-4FB5-8432-6892F008519F}"/>
                  </a:ext>
                </a:extLst>
              </p:cNvPr>
              <p:cNvGrpSpPr/>
              <p:nvPr/>
            </p:nvGrpSpPr>
            <p:grpSpPr>
              <a:xfrm>
                <a:off x="9422434" y="2646771"/>
                <a:ext cx="888711" cy="221429"/>
                <a:chOff x="8995111" y="2783346"/>
                <a:chExt cx="888837" cy="221460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A717945-F068-43C6-9CF9-DC81C16B3EB4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Karthik</a:t>
                  </a: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E31247C-1B2A-484A-9200-E0C86AB77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0D0C01A-FEB2-4999-B55A-239943F4A8E1}"/>
                  </a:ext>
                </a:extLst>
              </p:cNvPr>
              <p:cNvGrpSpPr/>
              <p:nvPr/>
            </p:nvGrpSpPr>
            <p:grpSpPr>
              <a:xfrm>
                <a:off x="9418424" y="2883354"/>
                <a:ext cx="888711" cy="221428"/>
                <a:chOff x="8995111" y="2783346"/>
                <a:chExt cx="888837" cy="221460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3805F75-F26B-4BC1-B6F1-AD255D8EB19D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Rimma</a:t>
                  </a: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C707D04-C4A2-4957-A83E-EAF0F2658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156F090-3714-48AD-9FF7-FC3B2C9BA0F9}"/>
                  </a:ext>
                </a:extLst>
              </p:cNvPr>
              <p:cNvGrpSpPr/>
              <p:nvPr/>
            </p:nvGrpSpPr>
            <p:grpSpPr>
              <a:xfrm>
                <a:off x="9418424" y="3234231"/>
                <a:ext cx="888711" cy="221428"/>
                <a:chOff x="8995111" y="2783346"/>
                <a:chExt cx="888837" cy="221460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2052F3F-DC1B-4AE1-A5DB-278A044B3D77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Alice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EA1274F-9487-4A3E-90BF-0D34671E5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756CFC1-B38F-4122-A122-AAB124607260}"/>
                  </a:ext>
                </a:extLst>
              </p:cNvPr>
              <p:cNvGrpSpPr/>
              <p:nvPr/>
            </p:nvGrpSpPr>
            <p:grpSpPr>
              <a:xfrm>
                <a:off x="9421698" y="3709049"/>
                <a:ext cx="888711" cy="221428"/>
                <a:chOff x="8995111" y="2783346"/>
                <a:chExt cx="888837" cy="221460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0C7AE5A-0705-46C6-A25D-E57322AA45A2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Carol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F279328-A6FF-43D0-A99B-D1D7C4B89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F442E6-A5ED-491E-AC48-66F08470BD46}"/>
                  </a:ext>
                </a:extLst>
              </p:cNvPr>
              <p:cNvSpPr txBox="1"/>
              <p:nvPr/>
            </p:nvSpPr>
            <p:spPr>
              <a:xfrm>
                <a:off x="9334723" y="3986488"/>
                <a:ext cx="903244" cy="307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…</a:t>
                </a:r>
              </a:p>
            </p:txBody>
          </p:sp>
        </p:grp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6D97165-5947-482F-837E-EF4C232F3FE4}"/>
                </a:ext>
              </a:extLst>
            </p:cNvPr>
            <p:cNvSpPr/>
            <p:nvPr/>
          </p:nvSpPr>
          <p:spPr>
            <a:xfrm>
              <a:off x="1905666" y="2808939"/>
              <a:ext cx="492349" cy="7480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C12E2A-D8AC-49E5-81F3-798432FAE3F8}"/>
                </a:ext>
              </a:extLst>
            </p:cNvPr>
            <p:cNvGrpSpPr/>
            <p:nvPr/>
          </p:nvGrpSpPr>
          <p:grpSpPr>
            <a:xfrm>
              <a:off x="2711330" y="2113037"/>
              <a:ext cx="2334468" cy="2598236"/>
              <a:chOff x="2711330" y="2113037"/>
              <a:chExt cx="2334468" cy="259823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6BC666-4BC5-48E5-B559-3D82FCB85186}"/>
                  </a:ext>
                </a:extLst>
              </p:cNvPr>
              <p:cNvSpPr txBox="1"/>
              <p:nvPr/>
            </p:nvSpPr>
            <p:spPr>
              <a:xfrm>
                <a:off x="3704817" y="3001208"/>
                <a:ext cx="1040584" cy="369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+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3B6C347-7F8B-46AB-95C2-6A7DDC3DE074}"/>
                  </a:ext>
                </a:extLst>
              </p:cNvPr>
              <p:cNvGrpSpPr/>
              <p:nvPr/>
            </p:nvGrpSpPr>
            <p:grpSpPr>
              <a:xfrm>
                <a:off x="2711330" y="2123088"/>
                <a:ext cx="933823" cy="2588185"/>
                <a:chOff x="2288471" y="2109393"/>
                <a:chExt cx="933823" cy="258818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D8D73E-454C-4E38-BCC5-59D147D91BC0}"/>
                    </a:ext>
                  </a:extLst>
                </p:cNvPr>
                <p:cNvSpPr/>
                <p:nvPr/>
              </p:nvSpPr>
              <p:spPr>
                <a:xfrm>
                  <a:off x="2360906" y="2109393"/>
                  <a:ext cx="728306" cy="22676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8451CC-4C92-4F41-8A1A-B72FE7003DAA}"/>
                    </a:ext>
                  </a:extLst>
                </p:cNvPr>
                <p:cNvSpPr txBox="1"/>
                <p:nvPr/>
              </p:nvSpPr>
              <p:spPr>
                <a:xfrm>
                  <a:off x="2342110" y="2299345"/>
                  <a:ext cx="81953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Dharma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BEF8DD3-1D03-4CFF-A663-1C9465330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0907" y="2752992"/>
                  <a:ext cx="728308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279CDEA-A91C-4762-AB39-B1169FF71596}"/>
                    </a:ext>
                  </a:extLst>
                </p:cNvPr>
                <p:cNvSpPr txBox="1"/>
                <p:nvPr/>
              </p:nvSpPr>
              <p:spPr>
                <a:xfrm>
                  <a:off x="2288471" y="3068712"/>
                  <a:ext cx="90324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Shireesh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F44027D-ABBF-4EED-9CA0-1DA168CC2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0907" y="3682723"/>
                  <a:ext cx="728308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091AC63-4C7A-40B9-8BE0-CC3AE6DBE1CF}"/>
                    </a:ext>
                  </a:extLst>
                </p:cNvPr>
                <p:cNvSpPr txBox="1"/>
                <p:nvPr/>
              </p:nvSpPr>
              <p:spPr>
                <a:xfrm>
                  <a:off x="2319050" y="3925174"/>
                  <a:ext cx="903244" cy="3076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…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2683EFB-253C-4644-BF93-6B9CC5CF379E}"/>
                    </a:ext>
                  </a:extLst>
                </p:cNvPr>
                <p:cNvSpPr txBox="1"/>
                <p:nvPr/>
              </p:nvSpPr>
              <p:spPr>
                <a:xfrm>
                  <a:off x="2396626" y="4482134"/>
                  <a:ext cx="81953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B900">
                          <a:lumMod val="7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Partition X</a:t>
                  </a:r>
                  <a:r>
                    <a:rPr kumimoji="0" lang="en-US" sz="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B900">
                          <a:lumMod val="7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F946B84-594C-432A-9E96-21D46D814330}"/>
                  </a:ext>
                </a:extLst>
              </p:cNvPr>
              <p:cNvGrpSpPr/>
              <p:nvPr/>
            </p:nvGrpSpPr>
            <p:grpSpPr>
              <a:xfrm>
                <a:off x="4111975" y="2113037"/>
                <a:ext cx="933823" cy="2588185"/>
                <a:chOff x="2288471" y="2109393"/>
                <a:chExt cx="933823" cy="2588185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04531AE-F032-46B8-A277-A78C4CDCA395}"/>
                    </a:ext>
                  </a:extLst>
                </p:cNvPr>
                <p:cNvSpPr/>
                <p:nvPr/>
              </p:nvSpPr>
              <p:spPr>
                <a:xfrm>
                  <a:off x="2360906" y="2109393"/>
                  <a:ext cx="728306" cy="22676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AB45734-99AB-44E5-9503-C67FDE7CE733}"/>
                    </a:ext>
                  </a:extLst>
                </p:cNvPr>
                <p:cNvSpPr txBox="1"/>
                <p:nvPr/>
              </p:nvSpPr>
              <p:spPr>
                <a:xfrm>
                  <a:off x="2342110" y="2299345"/>
                  <a:ext cx="81953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Rimma</a:t>
                  </a: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9C57E40-3626-441A-81E6-D02C6B42A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0907" y="2752992"/>
                  <a:ext cx="728308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B1A7546-F1F8-47B4-9FCB-0411426B6BAF}"/>
                    </a:ext>
                  </a:extLst>
                </p:cNvPr>
                <p:cNvSpPr txBox="1"/>
                <p:nvPr/>
              </p:nvSpPr>
              <p:spPr>
                <a:xfrm>
                  <a:off x="2288471" y="3068712"/>
                  <a:ext cx="90324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Karthik</a:t>
                  </a: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D10BF41-769F-4396-890F-F50005BA6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0907" y="3682723"/>
                  <a:ext cx="728308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D2966B6-F5AB-44B1-A370-FF055ECD1467}"/>
                    </a:ext>
                  </a:extLst>
                </p:cNvPr>
                <p:cNvSpPr txBox="1"/>
                <p:nvPr/>
              </p:nvSpPr>
              <p:spPr>
                <a:xfrm>
                  <a:off x="2319050" y="3925174"/>
                  <a:ext cx="903244" cy="3076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…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BBCDAC1-FCC3-484C-80D1-3E7143086348}"/>
                    </a:ext>
                  </a:extLst>
                </p:cNvPr>
                <p:cNvSpPr txBox="1"/>
                <p:nvPr/>
              </p:nvSpPr>
              <p:spPr>
                <a:xfrm>
                  <a:off x="2396626" y="4482134"/>
                  <a:ext cx="81953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B900">
                          <a:lumMod val="7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Partition X</a:t>
                  </a:r>
                  <a:r>
                    <a:rPr kumimoji="0" lang="en-US" sz="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B900">
                          <a:lumMod val="7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</p:grp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B15763-536C-4EFA-AAF5-B71F04987494}"/>
              </a:ext>
            </a:extLst>
          </p:cNvPr>
          <p:cNvCxnSpPr/>
          <p:nvPr/>
        </p:nvCxnSpPr>
        <p:spPr>
          <a:xfrm flipH="1">
            <a:off x="9636046" y="1066780"/>
            <a:ext cx="24446" cy="11618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08E80D-F9D8-4A4B-810B-4B6EF5F60FCE}"/>
              </a:ext>
            </a:extLst>
          </p:cNvPr>
          <p:cNvSpPr txBox="1"/>
          <p:nvPr/>
        </p:nvSpPr>
        <p:spPr>
          <a:xfrm>
            <a:off x="557011" y="3429570"/>
            <a:ext cx="5209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Ranges can be dynamically sub-divided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seamlessly grow database as the application grows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 sedulously maintaining high availability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71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4B6B0D-8084-411B-89AC-EC875A4B3A0C}"/>
              </a:ext>
            </a:extLst>
          </p:cNvPr>
          <p:cNvSpPr txBox="1"/>
          <p:nvPr/>
        </p:nvSpPr>
        <p:spPr>
          <a:xfrm>
            <a:off x="417444" y="165424"/>
            <a:ext cx="2225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Behind the Scenes: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Partition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66ACD-7BDF-4B95-833D-DF80519BC079}"/>
              </a:ext>
            </a:extLst>
          </p:cNvPr>
          <p:cNvSpPr txBox="1"/>
          <p:nvPr/>
        </p:nvSpPr>
        <p:spPr>
          <a:xfrm>
            <a:off x="6096145" y="488590"/>
            <a:ext cx="1435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hash(User Id)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60328-4AB1-4468-995E-9769D7814412}"/>
              </a:ext>
            </a:extLst>
          </p:cNvPr>
          <p:cNvCxnSpPr/>
          <p:nvPr/>
        </p:nvCxnSpPr>
        <p:spPr>
          <a:xfrm>
            <a:off x="1739337" y="1404885"/>
            <a:ext cx="919038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E5633F-CCE6-41E3-A0A8-042108B135CB}"/>
              </a:ext>
            </a:extLst>
          </p:cNvPr>
          <p:cNvCxnSpPr/>
          <p:nvPr/>
        </p:nvCxnSpPr>
        <p:spPr>
          <a:xfrm flipH="1">
            <a:off x="2981739" y="947531"/>
            <a:ext cx="320040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C2752D-6A6C-47F8-B16E-1C45564D4CF4}"/>
              </a:ext>
            </a:extLst>
          </p:cNvPr>
          <p:cNvCxnSpPr>
            <a:cxnSpLocks/>
          </p:cNvCxnSpPr>
          <p:nvPr/>
        </p:nvCxnSpPr>
        <p:spPr>
          <a:xfrm flipH="1">
            <a:off x="4373218" y="947531"/>
            <a:ext cx="2120347" cy="3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E53ED5-12EC-4448-8F70-4E4BAB12F382}"/>
              </a:ext>
            </a:extLst>
          </p:cNvPr>
          <p:cNvCxnSpPr/>
          <p:nvPr/>
        </p:nvCxnSpPr>
        <p:spPr>
          <a:xfrm flipH="1">
            <a:off x="5678557" y="947531"/>
            <a:ext cx="1099930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3402B-56B5-4CFE-B8A6-5822EE131E7C}"/>
              </a:ext>
            </a:extLst>
          </p:cNvPr>
          <p:cNvCxnSpPr/>
          <p:nvPr/>
        </p:nvCxnSpPr>
        <p:spPr>
          <a:xfrm>
            <a:off x="7414591" y="947531"/>
            <a:ext cx="1471202" cy="2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C06264-6012-499D-BED7-4D319AFBC34A}"/>
              </a:ext>
            </a:extLst>
          </p:cNvPr>
          <p:cNvCxnSpPr/>
          <p:nvPr/>
        </p:nvCxnSpPr>
        <p:spPr>
          <a:xfrm>
            <a:off x="7149548" y="947531"/>
            <a:ext cx="689216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3BB977-F7C8-4596-83D1-0F0FDA239CB9}"/>
              </a:ext>
            </a:extLst>
          </p:cNvPr>
          <p:cNvCxnSpPr/>
          <p:nvPr/>
        </p:nvCxnSpPr>
        <p:spPr>
          <a:xfrm>
            <a:off x="6957391" y="1013792"/>
            <a:ext cx="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85F5D-8E55-40F3-A323-A9C944062F7B}"/>
              </a:ext>
            </a:extLst>
          </p:cNvPr>
          <p:cNvCxnSpPr/>
          <p:nvPr/>
        </p:nvCxnSpPr>
        <p:spPr>
          <a:xfrm flipH="1">
            <a:off x="3794689" y="947531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81403A-F8BF-42C3-B9A5-0CFAB6E67A7E}"/>
              </a:ext>
            </a:extLst>
          </p:cNvPr>
          <p:cNvCxnSpPr/>
          <p:nvPr/>
        </p:nvCxnSpPr>
        <p:spPr>
          <a:xfrm flipH="1">
            <a:off x="6374520" y="1013792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A75BAA-C412-47A0-9C85-A8647B21058B}"/>
              </a:ext>
            </a:extLst>
          </p:cNvPr>
          <p:cNvCxnSpPr/>
          <p:nvPr/>
        </p:nvCxnSpPr>
        <p:spPr>
          <a:xfrm flipH="1">
            <a:off x="8613463" y="1066780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578664-D41C-42C2-A33D-498F92700EDF}"/>
              </a:ext>
            </a:extLst>
          </p:cNvPr>
          <p:cNvSpPr txBox="1"/>
          <p:nvPr/>
        </p:nvSpPr>
        <p:spPr>
          <a:xfrm>
            <a:off x="557011" y="3429570"/>
            <a:ext cx="6193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Ranges can be dynamically sub-divided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seamlessly grow database as the application grows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 sedulously maintaining high availability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Best of All: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management is completely taken care of by the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don’t have to lift a finger… the database takes care of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9422EC-5052-469D-A09A-7078349F00BC}"/>
              </a:ext>
            </a:extLst>
          </p:cNvPr>
          <p:cNvGrpSpPr/>
          <p:nvPr/>
        </p:nvGrpSpPr>
        <p:grpSpPr>
          <a:xfrm>
            <a:off x="7037480" y="3610820"/>
            <a:ext cx="4292531" cy="2601881"/>
            <a:chOff x="753267" y="2109392"/>
            <a:chExt cx="4292531" cy="26018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4407BC-61C7-4688-ACB0-ED0BD71B22DA}"/>
                </a:ext>
              </a:extLst>
            </p:cNvPr>
            <p:cNvGrpSpPr/>
            <p:nvPr/>
          </p:nvGrpSpPr>
          <p:grpSpPr>
            <a:xfrm>
              <a:off x="753267" y="2109392"/>
              <a:ext cx="976422" cy="2577747"/>
              <a:chOff x="9334723" y="2109392"/>
              <a:chExt cx="976422" cy="257774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C682195-1D2D-4513-820F-CE51C368B47E}"/>
                  </a:ext>
                </a:extLst>
              </p:cNvPr>
              <p:cNvSpPr/>
              <p:nvPr/>
            </p:nvSpPr>
            <p:spPr>
              <a:xfrm>
                <a:off x="9418432" y="2109392"/>
                <a:ext cx="728306" cy="22676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9E0099-98FA-4C97-9204-D67B3F813506}"/>
                  </a:ext>
                </a:extLst>
              </p:cNvPr>
              <p:cNvSpPr txBox="1"/>
              <p:nvPr/>
            </p:nvSpPr>
            <p:spPr>
              <a:xfrm>
                <a:off x="9487599" y="4471695"/>
                <a:ext cx="8195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900">
                        <a:lumMod val="7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Partition </a:t>
                </a:r>
                <a:r>
                  <a:rPr kumimoji="0" lang="en-US" sz="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B900">
                        <a:lumMod val="7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X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DFC9077-86C4-45E5-AB29-A50CEBDE6C65}"/>
                  </a:ext>
                </a:extLst>
              </p:cNvPr>
              <p:cNvGrpSpPr/>
              <p:nvPr/>
            </p:nvGrpSpPr>
            <p:grpSpPr>
              <a:xfrm>
                <a:off x="9418432" y="2179600"/>
                <a:ext cx="888711" cy="221428"/>
                <a:chOff x="8995111" y="2783346"/>
                <a:chExt cx="888837" cy="221460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E963AE6-BD2A-4839-B7AE-4526DCFC130E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Dharma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C43572-379E-440F-A2A9-C63C5C453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9E5A754-B9F2-4CBB-9069-E6C4E14C462E}"/>
                  </a:ext>
                </a:extLst>
              </p:cNvPr>
              <p:cNvGrpSpPr/>
              <p:nvPr/>
            </p:nvGrpSpPr>
            <p:grpSpPr>
              <a:xfrm>
                <a:off x="9420434" y="2398146"/>
                <a:ext cx="888711" cy="221428"/>
                <a:chOff x="8995111" y="2783346"/>
                <a:chExt cx="888837" cy="221460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96455CE-D21C-4498-B3F0-911635BFE9C8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Shireesh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389BDA9-2BA0-40FF-BD5D-2FFB9B76B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50B26A7-CA56-4FB5-8432-6892F008519F}"/>
                  </a:ext>
                </a:extLst>
              </p:cNvPr>
              <p:cNvGrpSpPr/>
              <p:nvPr/>
            </p:nvGrpSpPr>
            <p:grpSpPr>
              <a:xfrm>
                <a:off x="9422434" y="2646771"/>
                <a:ext cx="888711" cy="221429"/>
                <a:chOff x="8995111" y="2783346"/>
                <a:chExt cx="888837" cy="221460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A717945-F068-43C6-9CF9-DC81C16B3EB4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Karthik</a:t>
                  </a: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E31247C-1B2A-484A-9200-E0C86AB77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0D0C01A-FEB2-4999-B55A-239943F4A8E1}"/>
                  </a:ext>
                </a:extLst>
              </p:cNvPr>
              <p:cNvGrpSpPr/>
              <p:nvPr/>
            </p:nvGrpSpPr>
            <p:grpSpPr>
              <a:xfrm>
                <a:off x="9418424" y="2883354"/>
                <a:ext cx="888711" cy="221428"/>
                <a:chOff x="8995111" y="2783346"/>
                <a:chExt cx="888837" cy="221460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3805F75-F26B-4BC1-B6F1-AD255D8EB19D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Rimma</a:t>
                  </a: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C707D04-C4A2-4957-A83E-EAF0F2658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156F090-3714-48AD-9FF7-FC3B2C9BA0F9}"/>
                  </a:ext>
                </a:extLst>
              </p:cNvPr>
              <p:cNvGrpSpPr/>
              <p:nvPr/>
            </p:nvGrpSpPr>
            <p:grpSpPr>
              <a:xfrm>
                <a:off x="9418424" y="3234231"/>
                <a:ext cx="888711" cy="221428"/>
                <a:chOff x="8995111" y="2783346"/>
                <a:chExt cx="888837" cy="221460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2052F3F-DC1B-4AE1-A5DB-278A044B3D77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Alice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EA1274F-9487-4A3E-90BF-0D34671E5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756CFC1-B38F-4122-A122-AAB124607260}"/>
                  </a:ext>
                </a:extLst>
              </p:cNvPr>
              <p:cNvGrpSpPr/>
              <p:nvPr/>
            </p:nvGrpSpPr>
            <p:grpSpPr>
              <a:xfrm>
                <a:off x="9421698" y="3709049"/>
                <a:ext cx="888711" cy="221428"/>
                <a:chOff x="8995111" y="2783346"/>
                <a:chExt cx="888837" cy="221460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0C7AE5A-0705-46C6-A25D-E57322AA45A2}"/>
                    </a:ext>
                  </a:extLst>
                </p:cNvPr>
                <p:cNvSpPr txBox="1"/>
                <p:nvPr/>
              </p:nvSpPr>
              <p:spPr>
                <a:xfrm>
                  <a:off x="9064296" y="2783346"/>
                  <a:ext cx="819652" cy="21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Carol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F279328-A6FF-43D0-A99B-D1D7C4B89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5111" y="2998791"/>
                  <a:ext cx="728411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F442E6-A5ED-491E-AC48-66F08470BD46}"/>
                  </a:ext>
                </a:extLst>
              </p:cNvPr>
              <p:cNvSpPr txBox="1"/>
              <p:nvPr/>
            </p:nvSpPr>
            <p:spPr>
              <a:xfrm>
                <a:off x="9334723" y="3986488"/>
                <a:ext cx="903244" cy="307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…</a:t>
                </a:r>
              </a:p>
            </p:txBody>
          </p:sp>
        </p:grp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6D97165-5947-482F-837E-EF4C232F3FE4}"/>
                </a:ext>
              </a:extLst>
            </p:cNvPr>
            <p:cNvSpPr/>
            <p:nvPr/>
          </p:nvSpPr>
          <p:spPr>
            <a:xfrm>
              <a:off x="1905666" y="2808939"/>
              <a:ext cx="492349" cy="7480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C12E2A-D8AC-49E5-81F3-798432FAE3F8}"/>
                </a:ext>
              </a:extLst>
            </p:cNvPr>
            <p:cNvGrpSpPr/>
            <p:nvPr/>
          </p:nvGrpSpPr>
          <p:grpSpPr>
            <a:xfrm>
              <a:off x="2711330" y="2113037"/>
              <a:ext cx="2334468" cy="2598236"/>
              <a:chOff x="2711330" y="2113037"/>
              <a:chExt cx="2334468" cy="259823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6BC666-4BC5-48E5-B559-3D82FCB85186}"/>
                  </a:ext>
                </a:extLst>
              </p:cNvPr>
              <p:cNvSpPr txBox="1"/>
              <p:nvPr/>
            </p:nvSpPr>
            <p:spPr>
              <a:xfrm>
                <a:off x="3704817" y="3001208"/>
                <a:ext cx="1040584" cy="369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+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3B6C347-7F8B-46AB-95C2-6A7DDC3DE074}"/>
                  </a:ext>
                </a:extLst>
              </p:cNvPr>
              <p:cNvGrpSpPr/>
              <p:nvPr/>
            </p:nvGrpSpPr>
            <p:grpSpPr>
              <a:xfrm>
                <a:off x="2711330" y="2123088"/>
                <a:ext cx="933823" cy="2588185"/>
                <a:chOff x="2288471" y="2109393"/>
                <a:chExt cx="933823" cy="258818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D8D73E-454C-4E38-BCC5-59D147D91BC0}"/>
                    </a:ext>
                  </a:extLst>
                </p:cNvPr>
                <p:cNvSpPr/>
                <p:nvPr/>
              </p:nvSpPr>
              <p:spPr>
                <a:xfrm>
                  <a:off x="2360906" y="2109393"/>
                  <a:ext cx="728306" cy="22676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8451CC-4C92-4F41-8A1A-B72FE7003DAA}"/>
                    </a:ext>
                  </a:extLst>
                </p:cNvPr>
                <p:cNvSpPr txBox="1"/>
                <p:nvPr/>
              </p:nvSpPr>
              <p:spPr>
                <a:xfrm>
                  <a:off x="2342110" y="2299345"/>
                  <a:ext cx="81953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Dharma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BEF8DD3-1D03-4CFF-A663-1C9465330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0907" y="2752992"/>
                  <a:ext cx="728308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279CDEA-A91C-4762-AB39-B1169FF71596}"/>
                    </a:ext>
                  </a:extLst>
                </p:cNvPr>
                <p:cNvSpPr txBox="1"/>
                <p:nvPr/>
              </p:nvSpPr>
              <p:spPr>
                <a:xfrm>
                  <a:off x="2288471" y="3068712"/>
                  <a:ext cx="90324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Shireesh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F44027D-ABBF-4EED-9CA0-1DA168CC2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0907" y="3682723"/>
                  <a:ext cx="728308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091AC63-4C7A-40B9-8BE0-CC3AE6DBE1CF}"/>
                    </a:ext>
                  </a:extLst>
                </p:cNvPr>
                <p:cNvSpPr txBox="1"/>
                <p:nvPr/>
              </p:nvSpPr>
              <p:spPr>
                <a:xfrm>
                  <a:off x="2319050" y="3925174"/>
                  <a:ext cx="903244" cy="3076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…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2683EFB-253C-4644-BF93-6B9CC5CF379E}"/>
                    </a:ext>
                  </a:extLst>
                </p:cNvPr>
                <p:cNvSpPr txBox="1"/>
                <p:nvPr/>
              </p:nvSpPr>
              <p:spPr>
                <a:xfrm>
                  <a:off x="2396626" y="4482134"/>
                  <a:ext cx="81953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B900">
                          <a:lumMod val="7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Partition X</a:t>
                  </a:r>
                  <a:r>
                    <a:rPr kumimoji="0" lang="en-US" sz="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B900">
                          <a:lumMod val="7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F946B84-594C-432A-9E96-21D46D814330}"/>
                  </a:ext>
                </a:extLst>
              </p:cNvPr>
              <p:cNvGrpSpPr/>
              <p:nvPr/>
            </p:nvGrpSpPr>
            <p:grpSpPr>
              <a:xfrm>
                <a:off x="4111975" y="2113037"/>
                <a:ext cx="933823" cy="2588185"/>
                <a:chOff x="2288471" y="2109393"/>
                <a:chExt cx="933823" cy="2588185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04531AE-F032-46B8-A277-A78C4CDCA395}"/>
                    </a:ext>
                  </a:extLst>
                </p:cNvPr>
                <p:cNvSpPr/>
                <p:nvPr/>
              </p:nvSpPr>
              <p:spPr>
                <a:xfrm>
                  <a:off x="2360906" y="2109393"/>
                  <a:ext cx="728306" cy="22676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AB45734-99AB-44E5-9503-C67FDE7CE733}"/>
                    </a:ext>
                  </a:extLst>
                </p:cNvPr>
                <p:cNvSpPr txBox="1"/>
                <p:nvPr/>
              </p:nvSpPr>
              <p:spPr>
                <a:xfrm>
                  <a:off x="2342110" y="2299345"/>
                  <a:ext cx="81953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Rimma</a:t>
                  </a: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9C57E40-3626-441A-81E6-D02C6B42A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0907" y="2752992"/>
                  <a:ext cx="728308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B1A7546-F1F8-47B4-9FCB-0411426B6BAF}"/>
                    </a:ext>
                  </a:extLst>
                </p:cNvPr>
                <p:cNvSpPr txBox="1"/>
                <p:nvPr/>
              </p:nvSpPr>
              <p:spPr>
                <a:xfrm>
                  <a:off x="2288471" y="3068712"/>
                  <a:ext cx="90324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Karthik</a:t>
                  </a: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D10BF41-769F-4396-890F-F50005BA6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0907" y="3682723"/>
                  <a:ext cx="728308" cy="601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D2966B6-F5AB-44B1-A370-FF055ECD1467}"/>
                    </a:ext>
                  </a:extLst>
                </p:cNvPr>
                <p:cNvSpPr txBox="1"/>
                <p:nvPr/>
              </p:nvSpPr>
              <p:spPr>
                <a:xfrm>
                  <a:off x="2319050" y="3925174"/>
                  <a:ext cx="903244" cy="3076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…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BBCDAC1-FCC3-484C-80D1-3E7143086348}"/>
                    </a:ext>
                  </a:extLst>
                </p:cNvPr>
                <p:cNvSpPr txBox="1"/>
                <p:nvPr/>
              </p:nvSpPr>
              <p:spPr>
                <a:xfrm>
                  <a:off x="2396626" y="4482134"/>
                  <a:ext cx="81953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B900">
                          <a:lumMod val="7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Partition X</a:t>
                  </a:r>
                  <a:r>
                    <a:rPr kumimoji="0" lang="en-US" sz="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B900">
                          <a:lumMod val="7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</p:grp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B15763-536C-4EFA-AAF5-B71F04987494}"/>
              </a:ext>
            </a:extLst>
          </p:cNvPr>
          <p:cNvCxnSpPr/>
          <p:nvPr/>
        </p:nvCxnSpPr>
        <p:spPr>
          <a:xfrm flipH="1">
            <a:off x="9636046" y="1066780"/>
            <a:ext cx="24446" cy="11618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44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4B6B0D-8084-411B-89AC-EC875A4B3A0C}"/>
              </a:ext>
            </a:extLst>
          </p:cNvPr>
          <p:cNvSpPr txBox="1"/>
          <p:nvPr/>
        </p:nvSpPr>
        <p:spPr>
          <a:xfrm>
            <a:off x="417444" y="165424"/>
            <a:ext cx="2225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Behind the Scenes: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Partition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66ACD-7BDF-4B95-833D-DF80519BC079}"/>
              </a:ext>
            </a:extLst>
          </p:cNvPr>
          <p:cNvSpPr txBox="1"/>
          <p:nvPr/>
        </p:nvSpPr>
        <p:spPr>
          <a:xfrm>
            <a:off x="6096145" y="488590"/>
            <a:ext cx="1435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hash(User Id)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60328-4AB1-4468-995E-9769D7814412}"/>
              </a:ext>
            </a:extLst>
          </p:cNvPr>
          <p:cNvCxnSpPr/>
          <p:nvPr/>
        </p:nvCxnSpPr>
        <p:spPr>
          <a:xfrm>
            <a:off x="1739337" y="1404885"/>
            <a:ext cx="919038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E5633F-CCE6-41E3-A0A8-042108B135CB}"/>
              </a:ext>
            </a:extLst>
          </p:cNvPr>
          <p:cNvCxnSpPr/>
          <p:nvPr/>
        </p:nvCxnSpPr>
        <p:spPr>
          <a:xfrm flipH="1">
            <a:off x="2981739" y="947531"/>
            <a:ext cx="320040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C2752D-6A6C-47F8-B16E-1C45564D4CF4}"/>
              </a:ext>
            </a:extLst>
          </p:cNvPr>
          <p:cNvCxnSpPr>
            <a:cxnSpLocks/>
          </p:cNvCxnSpPr>
          <p:nvPr/>
        </p:nvCxnSpPr>
        <p:spPr>
          <a:xfrm flipH="1">
            <a:off x="4373218" y="947531"/>
            <a:ext cx="2120347" cy="3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E53ED5-12EC-4448-8F70-4E4BAB12F382}"/>
              </a:ext>
            </a:extLst>
          </p:cNvPr>
          <p:cNvCxnSpPr/>
          <p:nvPr/>
        </p:nvCxnSpPr>
        <p:spPr>
          <a:xfrm flipH="1">
            <a:off x="5678557" y="947531"/>
            <a:ext cx="1099930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3402B-56B5-4CFE-B8A6-5822EE131E7C}"/>
              </a:ext>
            </a:extLst>
          </p:cNvPr>
          <p:cNvCxnSpPr/>
          <p:nvPr/>
        </p:nvCxnSpPr>
        <p:spPr>
          <a:xfrm>
            <a:off x="7414591" y="947531"/>
            <a:ext cx="1471202" cy="2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C06264-6012-499D-BED7-4D319AFBC34A}"/>
              </a:ext>
            </a:extLst>
          </p:cNvPr>
          <p:cNvCxnSpPr/>
          <p:nvPr/>
        </p:nvCxnSpPr>
        <p:spPr>
          <a:xfrm>
            <a:off x="7149548" y="947531"/>
            <a:ext cx="689216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3BB977-F7C8-4596-83D1-0F0FDA239CB9}"/>
              </a:ext>
            </a:extLst>
          </p:cNvPr>
          <p:cNvCxnSpPr/>
          <p:nvPr/>
        </p:nvCxnSpPr>
        <p:spPr>
          <a:xfrm>
            <a:off x="6957391" y="1013792"/>
            <a:ext cx="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85F5D-8E55-40F3-A323-A9C944062F7B}"/>
              </a:ext>
            </a:extLst>
          </p:cNvPr>
          <p:cNvCxnSpPr/>
          <p:nvPr/>
        </p:nvCxnSpPr>
        <p:spPr>
          <a:xfrm flipH="1">
            <a:off x="3794689" y="947531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81403A-F8BF-42C3-B9A5-0CFAB6E67A7E}"/>
              </a:ext>
            </a:extLst>
          </p:cNvPr>
          <p:cNvCxnSpPr/>
          <p:nvPr/>
        </p:nvCxnSpPr>
        <p:spPr>
          <a:xfrm flipH="1">
            <a:off x="6374520" y="1013792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A75BAA-C412-47A0-9C85-A8647B21058B}"/>
              </a:ext>
            </a:extLst>
          </p:cNvPr>
          <p:cNvCxnSpPr/>
          <p:nvPr/>
        </p:nvCxnSpPr>
        <p:spPr>
          <a:xfrm flipH="1">
            <a:off x="8613463" y="1066780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BB4AE24E-0377-466B-930D-439794C54364}"/>
              </a:ext>
            </a:extLst>
          </p:cNvPr>
          <p:cNvSpPr/>
          <p:nvPr/>
        </p:nvSpPr>
        <p:spPr>
          <a:xfrm rot="16200000">
            <a:off x="2672322" y="1620979"/>
            <a:ext cx="298555" cy="1513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987DC8C4-5901-4778-9495-E0227B6E23DF}"/>
              </a:ext>
            </a:extLst>
          </p:cNvPr>
          <p:cNvSpPr/>
          <p:nvPr/>
        </p:nvSpPr>
        <p:spPr>
          <a:xfrm rot="16200000">
            <a:off x="4901547" y="1246603"/>
            <a:ext cx="298557" cy="22626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73AA0C00-4030-4123-A3AC-B928C67F21A1}"/>
              </a:ext>
            </a:extLst>
          </p:cNvPr>
          <p:cNvSpPr/>
          <p:nvPr/>
        </p:nvSpPr>
        <p:spPr>
          <a:xfrm rot="16200000">
            <a:off x="7354001" y="1397746"/>
            <a:ext cx="298559" cy="1960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5F2E67BB-904F-45C5-910D-0AAC429D91F8}"/>
              </a:ext>
            </a:extLst>
          </p:cNvPr>
          <p:cNvSpPr/>
          <p:nvPr/>
        </p:nvSpPr>
        <p:spPr>
          <a:xfrm rot="16200000">
            <a:off x="9598221" y="1397746"/>
            <a:ext cx="298559" cy="1960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35ECB-C9CE-478E-827D-26D393320621}"/>
              </a:ext>
            </a:extLst>
          </p:cNvPr>
          <p:cNvSpPr txBox="1"/>
          <p:nvPr/>
        </p:nvSpPr>
        <p:spPr>
          <a:xfrm>
            <a:off x="2504044" y="26318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[A-F]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6303C2-701F-4D84-894D-8631EA634D42}"/>
              </a:ext>
            </a:extLst>
          </p:cNvPr>
          <p:cNvSpPr txBox="1"/>
          <p:nvPr/>
        </p:nvSpPr>
        <p:spPr>
          <a:xfrm>
            <a:off x="4681172" y="263188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[G-M]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02377A-F55B-4679-8DD6-0EF883569C0F}"/>
              </a:ext>
            </a:extLst>
          </p:cNvPr>
          <p:cNvSpPr txBox="1"/>
          <p:nvPr/>
        </p:nvSpPr>
        <p:spPr>
          <a:xfrm>
            <a:off x="7141335" y="263188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[M-T]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14FE3B-5B18-4C0C-9C3B-39789C45B677}"/>
              </a:ext>
            </a:extLst>
          </p:cNvPr>
          <p:cNvSpPr txBox="1"/>
          <p:nvPr/>
        </p:nvSpPr>
        <p:spPr>
          <a:xfrm>
            <a:off x="9421930" y="263188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[U-Z]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E8F03A-A37B-411D-9012-F7C7992E703A}"/>
              </a:ext>
            </a:extLst>
          </p:cNvPr>
          <p:cNvSpPr/>
          <p:nvPr/>
        </p:nvSpPr>
        <p:spPr>
          <a:xfrm>
            <a:off x="5151962" y="3647840"/>
            <a:ext cx="2262629" cy="2262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CAC72D-68DD-4951-905F-725A02957392}"/>
              </a:ext>
            </a:extLst>
          </p:cNvPr>
          <p:cNvCxnSpPr>
            <a:cxnSpLocks/>
          </p:cNvCxnSpPr>
          <p:nvPr/>
        </p:nvCxnSpPr>
        <p:spPr>
          <a:xfrm>
            <a:off x="6283276" y="3148717"/>
            <a:ext cx="0" cy="3347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4EE9B-ED63-449C-B037-EA3650FE550B}"/>
              </a:ext>
            </a:extLst>
          </p:cNvPr>
          <p:cNvCxnSpPr>
            <a:cxnSpLocks/>
          </p:cNvCxnSpPr>
          <p:nvPr/>
        </p:nvCxnSpPr>
        <p:spPr>
          <a:xfrm>
            <a:off x="4508390" y="4779154"/>
            <a:ext cx="33952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EA1C791-B041-47D3-8BDC-84B80B1CFCD5}"/>
              </a:ext>
            </a:extLst>
          </p:cNvPr>
          <p:cNvSpPr txBox="1"/>
          <p:nvPr/>
        </p:nvSpPr>
        <p:spPr>
          <a:xfrm>
            <a:off x="4731008" y="371629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[A-F]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A70184-BC50-4597-9699-98BA23598570}"/>
              </a:ext>
            </a:extLst>
          </p:cNvPr>
          <p:cNvSpPr txBox="1"/>
          <p:nvPr/>
        </p:nvSpPr>
        <p:spPr>
          <a:xfrm>
            <a:off x="7230399" y="371629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[G-M]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3D470D-A1D2-4D41-8EF9-F45C743B3793}"/>
              </a:ext>
            </a:extLst>
          </p:cNvPr>
          <p:cNvSpPr txBox="1"/>
          <p:nvPr/>
        </p:nvSpPr>
        <p:spPr>
          <a:xfrm>
            <a:off x="4696600" y="564709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[M-T]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E80397-D4B8-464A-B912-4CD3FF88C630}"/>
              </a:ext>
            </a:extLst>
          </p:cNvPr>
          <p:cNvSpPr txBox="1"/>
          <p:nvPr/>
        </p:nvSpPr>
        <p:spPr>
          <a:xfrm>
            <a:off x="7274481" y="5647097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[U-Z]</a:t>
            </a: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1A9894-C6D5-42ED-BE53-AFEA295CABBC}"/>
              </a:ext>
            </a:extLst>
          </p:cNvPr>
          <p:cNvSpPr txBox="1"/>
          <p:nvPr/>
        </p:nvSpPr>
        <p:spPr>
          <a:xfrm>
            <a:off x="429147" y="3730639"/>
            <a:ext cx="363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easier way to think of consistent hashing is to project this range of hashed values as a ring.</a:t>
            </a:r>
          </a:p>
        </p:txBody>
      </p:sp>
    </p:spTree>
    <p:extLst>
      <p:ext uri="{BB962C8B-B14F-4D97-AF65-F5344CB8AC3E}">
        <p14:creationId xmlns:p14="http://schemas.microsoft.com/office/powerpoint/2010/main" val="230842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4B6B0D-8084-411B-89AC-EC875A4B3A0C}"/>
              </a:ext>
            </a:extLst>
          </p:cNvPr>
          <p:cNvSpPr txBox="1"/>
          <p:nvPr/>
        </p:nvSpPr>
        <p:spPr>
          <a:xfrm>
            <a:off x="417444" y="165424"/>
            <a:ext cx="2225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Behind the Scenes: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Partition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66ACD-7BDF-4B95-833D-DF80519BC079}"/>
              </a:ext>
            </a:extLst>
          </p:cNvPr>
          <p:cNvSpPr txBox="1"/>
          <p:nvPr/>
        </p:nvSpPr>
        <p:spPr>
          <a:xfrm>
            <a:off x="6096145" y="488590"/>
            <a:ext cx="1435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hash(User Id)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60328-4AB1-4468-995E-9769D7814412}"/>
              </a:ext>
            </a:extLst>
          </p:cNvPr>
          <p:cNvCxnSpPr/>
          <p:nvPr/>
        </p:nvCxnSpPr>
        <p:spPr>
          <a:xfrm>
            <a:off x="1739337" y="1404885"/>
            <a:ext cx="919038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E5633F-CCE6-41E3-A0A8-042108B135CB}"/>
              </a:ext>
            </a:extLst>
          </p:cNvPr>
          <p:cNvCxnSpPr/>
          <p:nvPr/>
        </p:nvCxnSpPr>
        <p:spPr>
          <a:xfrm flipH="1">
            <a:off x="2981739" y="947531"/>
            <a:ext cx="320040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C2752D-6A6C-47F8-B16E-1C45564D4CF4}"/>
              </a:ext>
            </a:extLst>
          </p:cNvPr>
          <p:cNvCxnSpPr>
            <a:cxnSpLocks/>
          </p:cNvCxnSpPr>
          <p:nvPr/>
        </p:nvCxnSpPr>
        <p:spPr>
          <a:xfrm flipH="1">
            <a:off x="4373218" y="947531"/>
            <a:ext cx="2120347" cy="3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E53ED5-12EC-4448-8F70-4E4BAB12F382}"/>
              </a:ext>
            </a:extLst>
          </p:cNvPr>
          <p:cNvCxnSpPr/>
          <p:nvPr/>
        </p:nvCxnSpPr>
        <p:spPr>
          <a:xfrm flipH="1">
            <a:off x="5678557" y="947531"/>
            <a:ext cx="1099930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3402B-56B5-4CFE-B8A6-5822EE131E7C}"/>
              </a:ext>
            </a:extLst>
          </p:cNvPr>
          <p:cNvCxnSpPr/>
          <p:nvPr/>
        </p:nvCxnSpPr>
        <p:spPr>
          <a:xfrm>
            <a:off x="7414591" y="947531"/>
            <a:ext cx="1471202" cy="2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C06264-6012-499D-BED7-4D319AFBC34A}"/>
              </a:ext>
            </a:extLst>
          </p:cNvPr>
          <p:cNvCxnSpPr/>
          <p:nvPr/>
        </p:nvCxnSpPr>
        <p:spPr>
          <a:xfrm>
            <a:off x="7149548" y="947531"/>
            <a:ext cx="689216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3BB977-F7C8-4596-83D1-0F0FDA239CB9}"/>
              </a:ext>
            </a:extLst>
          </p:cNvPr>
          <p:cNvCxnSpPr/>
          <p:nvPr/>
        </p:nvCxnSpPr>
        <p:spPr>
          <a:xfrm>
            <a:off x="6957391" y="1013792"/>
            <a:ext cx="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85F5D-8E55-40F3-A323-A9C944062F7B}"/>
              </a:ext>
            </a:extLst>
          </p:cNvPr>
          <p:cNvCxnSpPr/>
          <p:nvPr/>
        </p:nvCxnSpPr>
        <p:spPr>
          <a:xfrm flipH="1">
            <a:off x="3794689" y="947531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81403A-F8BF-42C3-B9A5-0CFAB6E67A7E}"/>
              </a:ext>
            </a:extLst>
          </p:cNvPr>
          <p:cNvCxnSpPr/>
          <p:nvPr/>
        </p:nvCxnSpPr>
        <p:spPr>
          <a:xfrm flipH="1">
            <a:off x="6374520" y="1013792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A75BAA-C412-47A0-9C85-A8647B21058B}"/>
              </a:ext>
            </a:extLst>
          </p:cNvPr>
          <p:cNvCxnSpPr/>
          <p:nvPr/>
        </p:nvCxnSpPr>
        <p:spPr>
          <a:xfrm flipH="1">
            <a:off x="8613463" y="1066780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BB4AE24E-0377-466B-930D-439794C54364}"/>
              </a:ext>
            </a:extLst>
          </p:cNvPr>
          <p:cNvSpPr/>
          <p:nvPr/>
        </p:nvSpPr>
        <p:spPr>
          <a:xfrm rot="16200000">
            <a:off x="2672322" y="1620979"/>
            <a:ext cx="298555" cy="1513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987DC8C4-5901-4778-9495-E0227B6E23DF}"/>
              </a:ext>
            </a:extLst>
          </p:cNvPr>
          <p:cNvSpPr/>
          <p:nvPr/>
        </p:nvSpPr>
        <p:spPr>
          <a:xfrm rot="16200000">
            <a:off x="4901547" y="1246603"/>
            <a:ext cx="298557" cy="22626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73AA0C00-4030-4123-A3AC-B928C67F21A1}"/>
              </a:ext>
            </a:extLst>
          </p:cNvPr>
          <p:cNvSpPr/>
          <p:nvPr/>
        </p:nvSpPr>
        <p:spPr>
          <a:xfrm rot="16200000">
            <a:off x="7354001" y="1397746"/>
            <a:ext cx="298559" cy="1960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E8F03A-A37B-411D-9012-F7C7992E703A}"/>
              </a:ext>
            </a:extLst>
          </p:cNvPr>
          <p:cNvSpPr/>
          <p:nvPr/>
        </p:nvSpPr>
        <p:spPr>
          <a:xfrm>
            <a:off x="5151962" y="3647840"/>
            <a:ext cx="2262629" cy="2262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CAC72D-68DD-4951-905F-725A02957392}"/>
              </a:ext>
            </a:extLst>
          </p:cNvPr>
          <p:cNvCxnSpPr>
            <a:cxnSpLocks/>
          </p:cNvCxnSpPr>
          <p:nvPr/>
        </p:nvCxnSpPr>
        <p:spPr>
          <a:xfrm>
            <a:off x="6283276" y="3148717"/>
            <a:ext cx="0" cy="3347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4EE9B-ED63-449C-B037-EA3650FE550B}"/>
              </a:ext>
            </a:extLst>
          </p:cNvPr>
          <p:cNvCxnSpPr>
            <a:cxnSpLocks/>
          </p:cNvCxnSpPr>
          <p:nvPr/>
        </p:nvCxnSpPr>
        <p:spPr>
          <a:xfrm>
            <a:off x="4508390" y="4779154"/>
            <a:ext cx="33952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8E919E-FC76-46FA-B941-FE8FF2D97A46}"/>
              </a:ext>
            </a:extLst>
          </p:cNvPr>
          <p:cNvSpPr txBox="1"/>
          <p:nvPr/>
        </p:nvSpPr>
        <p:spPr>
          <a:xfrm>
            <a:off x="429147" y="3730639"/>
            <a:ext cx="3914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easier way to think of consistent hashing is to project this range of hashed values as a ring.</a:t>
            </a:r>
          </a:p>
          <a:p>
            <a:endParaRPr lang="en-US" dirty="0"/>
          </a:p>
          <a:p>
            <a:r>
              <a:rPr lang="en-US" dirty="0"/>
              <a:t>The database can elastically scale infinitely while maintaining high availability by minimizing data movement  and subdividing partitions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33E710-1EF2-4ABC-BB26-14CBA3CAE9A2}"/>
              </a:ext>
            </a:extLst>
          </p:cNvPr>
          <p:cNvSpPr txBox="1"/>
          <p:nvPr/>
        </p:nvSpPr>
        <p:spPr>
          <a:xfrm>
            <a:off x="2504044" y="26318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[A-F]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6F3FA2-3111-4E70-9C30-ABC637C39A43}"/>
              </a:ext>
            </a:extLst>
          </p:cNvPr>
          <p:cNvSpPr txBox="1"/>
          <p:nvPr/>
        </p:nvSpPr>
        <p:spPr>
          <a:xfrm>
            <a:off x="4681172" y="263188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[G-M]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60F6D4-225A-49CA-A9DB-96592161A60B}"/>
              </a:ext>
            </a:extLst>
          </p:cNvPr>
          <p:cNvSpPr txBox="1"/>
          <p:nvPr/>
        </p:nvSpPr>
        <p:spPr>
          <a:xfrm>
            <a:off x="7141335" y="263188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[M-T]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608513-E4F8-488A-B8BF-9E5410A885B4}"/>
              </a:ext>
            </a:extLst>
          </p:cNvPr>
          <p:cNvSpPr txBox="1"/>
          <p:nvPr/>
        </p:nvSpPr>
        <p:spPr>
          <a:xfrm>
            <a:off x="4731008" y="371629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[A-F]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C4EAA1-1D05-4622-9709-0A73E1E1075F}"/>
              </a:ext>
            </a:extLst>
          </p:cNvPr>
          <p:cNvSpPr txBox="1"/>
          <p:nvPr/>
        </p:nvSpPr>
        <p:spPr>
          <a:xfrm>
            <a:off x="7230399" y="371629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[G-M]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CE0EE4-70B1-4C1E-AACF-0C5406B1682B}"/>
              </a:ext>
            </a:extLst>
          </p:cNvPr>
          <p:cNvSpPr txBox="1"/>
          <p:nvPr/>
        </p:nvSpPr>
        <p:spPr>
          <a:xfrm>
            <a:off x="4696600" y="564709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[M-T]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F5888D49-E716-4A5D-A305-2B151AC949BE}"/>
              </a:ext>
            </a:extLst>
          </p:cNvPr>
          <p:cNvSpPr/>
          <p:nvPr/>
        </p:nvSpPr>
        <p:spPr>
          <a:xfrm rot="16200000">
            <a:off x="9132389" y="1905429"/>
            <a:ext cx="219046" cy="949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084E3E-8C01-412B-915F-3A0E51E2FB29}"/>
              </a:ext>
            </a:extLst>
          </p:cNvPr>
          <p:cNvSpPr txBox="1"/>
          <p:nvPr/>
        </p:nvSpPr>
        <p:spPr>
          <a:xfrm>
            <a:off x="8867450" y="26318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[U-W]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6C85A7-F388-4F05-892E-506C71DE254A}"/>
              </a:ext>
            </a:extLst>
          </p:cNvPr>
          <p:cNvSpPr txBox="1"/>
          <p:nvPr/>
        </p:nvSpPr>
        <p:spPr>
          <a:xfrm>
            <a:off x="9910135" y="263188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[X-Z]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FFDA1630-484C-43B6-AC45-66C8B4FF3DB4}"/>
              </a:ext>
            </a:extLst>
          </p:cNvPr>
          <p:cNvSpPr/>
          <p:nvPr/>
        </p:nvSpPr>
        <p:spPr>
          <a:xfrm rot="16200000">
            <a:off x="10112557" y="1918622"/>
            <a:ext cx="219046" cy="949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E66BD2-046D-435C-8385-17F9BA5CBBE0}"/>
              </a:ext>
            </a:extLst>
          </p:cNvPr>
          <p:cNvCxnSpPr/>
          <p:nvPr/>
        </p:nvCxnSpPr>
        <p:spPr>
          <a:xfrm flipH="1">
            <a:off x="9723507" y="1066780"/>
            <a:ext cx="24446" cy="11618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91BA7B-0212-42E0-AC3D-655313B573C7}"/>
              </a:ext>
            </a:extLst>
          </p:cNvPr>
          <p:cNvCxnSpPr>
            <a:cxnSpLocks/>
          </p:cNvCxnSpPr>
          <p:nvPr/>
        </p:nvCxnSpPr>
        <p:spPr>
          <a:xfrm>
            <a:off x="6283276" y="4770149"/>
            <a:ext cx="1484508" cy="1484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D03DEF3-6980-4D33-8BDD-E434B5A21DB8}"/>
              </a:ext>
            </a:extLst>
          </p:cNvPr>
          <p:cNvSpPr txBox="1"/>
          <p:nvPr/>
        </p:nvSpPr>
        <p:spPr>
          <a:xfrm>
            <a:off x="6415388" y="600007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[U-W]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A302F9-78ED-48B3-9684-8F8AB76F16A9}"/>
              </a:ext>
            </a:extLst>
          </p:cNvPr>
          <p:cNvSpPr txBox="1"/>
          <p:nvPr/>
        </p:nvSpPr>
        <p:spPr>
          <a:xfrm>
            <a:off x="7434274" y="516014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[X-Z]</a:t>
            </a:r>
          </a:p>
        </p:txBody>
      </p:sp>
    </p:spTree>
    <p:extLst>
      <p:ext uri="{BB962C8B-B14F-4D97-AF65-F5344CB8AC3E}">
        <p14:creationId xmlns:p14="http://schemas.microsoft.com/office/powerpoint/2010/main" val="116954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0F107AD-8D5F-49F3-AF15-E1870AC17B4D}"/>
              </a:ext>
            </a:extLst>
          </p:cNvPr>
          <p:cNvSpPr/>
          <p:nvPr/>
        </p:nvSpPr>
        <p:spPr>
          <a:xfrm>
            <a:off x="1974574" y="1113182"/>
            <a:ext cx="1252331" cy="19149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8B17D-E5F0-477D-9575-19A9FD8960EB}"/>
              </a:ext>
            </a:extLst>
          </p:cNvPr>
          <p:cNvSpPr txBox="1"/>
          <p:nvPr/>
        </p:nvSpPr>
        <p:spPr>
          <a:xfrm>
            <a:off x="964096" y="463828"/>
            <a:ext cx="373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Cosmos DB Container (e.g. Collection)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24722-4170-4F44-9023-70AA9B6C3A1F}"/>
              </a:ext>
            </a:extLst>
          </p:cNvPr>
          <p:cNvSpPr txBox="1"/>
          <p:nvPr/>
        </p:nvSpPr>
        <p:spPr>
          <a:xfrm>
            <a:off x="5191023" y="512123"/>
            <a:ext cx="61577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Best Practices: Design Goals for Choosing a Good Partition Key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Distribute the overall request + storage volume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Avoid “hot” partition keys</a:t>
            </a:r>
          </a:p>
          <a:p>
            <a:pPr marL="342900" lvl="0" indent="-342900">
              <a:buFontTx/>
              <a:buAutoNum type="arabicParenR"/>
              <a:defRPr/>
            </a:pPr>
            <a:r>
              <a:rPr lang="en-US" dirty="0">
                <a:solidFill>
                  <a:prstClr val="black"/>
                </a:solidFill>
              </a:rPr>
              <a:t>Partition Key is scope for [efficient] queries and transactions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Queries can be intelligently routed via partition key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Omitting partition key on query requires fan-out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57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0F107AD-8D5F-49F3-AF15-E1870AC17B4D}"/>
              </a:ext>
            </a:extLst>
          </p:cNvPr>
          <p:cNvSpPr/>
          <p:nvPr/>
        </p:nvSpPr>
        <p:spPr>
          <a:xfrm>
            <a:off x="1974574" y="1113182"/>
            <a:ext cx="1252331" cy="19149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8B17D-E5F0-477D-9575-19A9FD8960EB}"/>
              </a:ext>
            </a:extLst>
          </p:cNvPr>
          <p:cNvSpPr txBox="1"/>
          <p:nvPr/>
        </p:nvSpPr>
        <p:spPr>
          <a:xfrm>
            <a:off x="964096" y="463828"/>
            <a:ext cx="373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Cosmos DB Container (e.g. Collection)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24722-4170-4F44-9023-70AA9B6C3A1F}"/>
              </a:ext>
            </a:extLst>
          </p:cNvPr>
          <p:cNvSpPr txBox="1"/>
          <p:nvPr/>
        </p:nvSpPr>
        <p:spPr>
          <a:xfrm>
            <a:off x="5191023" y="512123"/>
            <a:ext cx="683655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Best Practices: Design Goals for Choosing a Good Partition Key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Distribute the overall request + storage volume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Avoid “hot” partition keys</a:t>
            </a:r>
          </a:p>
          <a:p>
            <a:pPr marL="342900" lvl="0" indent="-342900">
              <a:buFontTx/>
              <a:buAutoNum type="arabicParenR"/>
              <a:defRPr/>
            </a:pPr>
            <a:r>
              <a:rPr lang="en-US" dirty="0">
                <a:solidFill>
                  <a:prstClr val="black"/>
                </a:solidFill>
              </a:rPr>
              <a:t>Partition Key is scope for [efficient] queries and transactions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Queries can be intelligently routed via partition key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Omitting partition key on query requires fan-out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Steps for Success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Ballpark scale needs (size/throughput)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workload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of reads/sec vs writes per sec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80/20 rule to help optimize bulk of workload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reads – understand top X queries (look for common filters)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writes – understand transactional needs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understand ratio of inserts vs updates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46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0F107AD-8D5F-49F3-AF15-E1870AC17B4D}"/>
              </a:ext>
            </a:extLst>
          </p:cNvPr>
          <p:cNvSpPr/>
          <p:nvPr/>
        </p:nvSpPr>
        <p:spPr>
          <a:xfrm>
            <a:off x="1974574" y="1113182"/>
            <a:ext cx="1252331" cy="19149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8B17D-E5F0-477D-9575-19A9FD8960EB}"/>
              </a:ext>
            </a:extLst>
          </p:cNvPr>
          <p:cNvSpPr txBox="1"/>
          <p:nvPr/>
        </p:nvSpPr>
        <p:spPr>
          <a:xfrm>
            <a:off x="964096" y="463828"/>
            <a:ext cx="373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Cosmos DB Container (e.g. Collection)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24722-4170-4F44-9023-70AA9B6C3A1F}"/>
              </a:ext>
            </a:extLst>
          </p:cNvPr>
          <p:cNvSpPr txBox="1"/>
          <p:nvPr/>
        </p:nvSpPr>
        <p:spPr>
          <a:xfrm>
            <a:off x="5191023" y="512123"/>
            <a:ext cx="683655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Best Practices: Design Goals for Choosing a Good Partition Key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Distribute the overall request + storage volume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Avoid “hot” partition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Key is scope for [efficient] queries and transactions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Queries can be intelligently routed via partition key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Omitting partition key on query requires fan-out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Steps for Success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Ballpark scale needs (size/throughput)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workload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of reads/sec vs writes per sec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80/20 rule to help optimize bulk of workload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reads – understand top X queries (look for common filters)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writes – </a:t>
            </a:r>
            <a:r>
              <a:rPr lang="en-US" dirty="0">
                <a:solidFill>
                  <a:prstClr val="black"/>
                </a:solidFill>
              </a:rPr>
              <a:t>understand transactional needs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                      understand ratio of inserts vs updates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Tips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Don’t be afraid of having too many partition keys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Partitions keys are logical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partition keys =&gt; more scalability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06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6879" y="4802900"/>
            <a:ext cx="6946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Request Units</a:t>
            </a:r>
            <a:endParaRPr kumimoji="0" lang="en-US" sz="30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84" y="3597182"/>
            <a:ext cx="1759716" cy="17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5565087" y="1587500"/>
            <a:ext cx="0" cy="34933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11515" y="1587500"/>
            <a:ext cx="42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Request Units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1515" y="2050410"/>
            <a:ext cx="57354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Request Units (RU) is a rate-based currency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Abstracts physical resources for performing requests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Key to providing isolation in a multi-tenant environment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Enables SLAs for predictable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Foreground and background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0448" y="1645085"/>
            <a:ext cx="4019653" cy="3140645"/>
            <a:chOff x="0" y="1512533"/>
            <a:chExt cx="2023240" cy="1530330"/>
          </a:xfrm>
        </p:grpSpPr>
        <p:sp>
          <p:nvSpPr>
            <p:cNvPr id="34" name="Cube 33"/>
            <p:cNvSpPr/>
            <p:nvPr/>
          </p:nvSpPr>
          <p:spPr bwMode="auto">
            <a:xfrm>
              <a:off x="670536" y="2296237"/>
              <a:ext cx="906672" cy="746626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21259" y="2563467"/>
              <a:ext cx="210717" cy="337608"/>
              <a:chOff x="1816538" y="5583257"/>
              <a:chExt cx="702664" cy="719810"/>
            </a:xfrm>
          </p:grpSpPr>
          <p:sp>
            <p:nvSpPr>
              <p:cNvPr id="77" name="Freeform 55"/>
              <p:cNvSpPr>
                <a:spLocks/>
              </p:cNvSpPr>
              <p:nvPr/>
            </p:nvSpPr>
            <p:spPr bwMode="auto">
              <a:xfrm>
                <a:off x="1869368" y="6162950"/>
                <a:ext cx="649834" cy="140117"/>
              </a:xfrm>
              <a:custGeom>
                <a:avLst/>
                <a:gdLst>
                  <a:gd name="T0" fmla="*/ 186 w 589"/>
                  <a:gd name="T1" fmla="*/ 0 h 127"/>
                  <a:gd name="T2" fmla="*/ 589 w 589"/>
                  <a:gd name="T3" fmla="*/ 0 h 127"/>
                  <a:gd name="T4" fmla="*/ 407 w 589"/>
                  <a:gd name="T5" fmla="*/ 127 h 127"/>
                  <a:gd name="T6" fmla="*/ 0 w 589"/>
                  <a:gd name="T7" fmla="*/ 127 h 127"/>
                  <a:gd name="T8" fmla="*/ 186 w 589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9" h="127">
                    <a:moveTo>
                      <a:pt x="186" y="0"/>
                    </a:moveTo>
                    <a:lnTo>
                      <a:pt x="589" y="0"/>
                    </a:lnTo>
                    <a:lnTo>
                      <a:pt x="407" y="127"/>
                    </a:lnTo>
                    <a:lnTo>
                      <a:pt x="0" y="127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alpha val="19000"/>
                </a:schemeClr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9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816538" y="5583257"/>
                <a:ext cx="518446" cy="717700"/>
                <a:chOff x="13103226" y="2775830"/>
                <a:chExt cx="1039812" cy="1407232"/>
              </a:xfrm>
            </p:grpSpPr>
            <p:sp>
              <p:nvSpPr>
                <p:cNvPr id="79" name="Rectangle 5"/>
                <p:cNvSpPr>
                  <a:spLocks noChangeArrowheads="1"/>
                </p:cNvSpPr>
                <p:nvPr/>
              </p:nvSpPr>
              <p:spPr bwMode="auto">
                <a:xfrm>
                  <a:off x="13103226" y="2775830"/>
                  <a:ext cx="1039812" cy="1407232"/>
                </a:xfrm>
                <a:prstGeom prst="rect">
                  <a:avLst/>
                </a:prstGeom>
                <a:solidFill>
                  <a:srgbClr val="DC3C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Freeform 6"/>
                <p:cNvSpPr>
                  <a:spLocks/>
                </p:cNvSpPr>
                <p:nvPr/>
              </p:nvSpPr>
              <p:spPr bwMode="auto">
                <a:xfrm>
                  <a:off x="13214598" y="2940285"/>
                  <a:ext cx="817070" cy="143638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Freeform 7"/>
                <p:cNvSpPr>
                  <a:spLocks/>
                </p:cNvSpPr>
                <p:nvPr/>
              </p:nvSpPr>
              <p:spPr bwMode="auto">
                <a:xfrm>
                  <a:off x="13214598" y="3194253"/>
                  <a:ext cx="817070" cy="143638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Freeform 8"/>
                <p:cNvSpPr>
                  <a:spLocks/>
                </p:cNvSpPr>
                <p:nvPr/>
              </p:nvSpPr>
              <p:spPr bwMode="auto">
                <a:xfrm>
                  <a:off x="13214598" y="3446139"/>
                  <a:ext cx="817070" cy="143638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Freeform 9"/>
                <p:cNvSpPr>
                  <a:spLocks/>
                </p:cNvSpPr>
                <p:nvPr/>
              </p:nvSpPr>
              <p:spPr bwMode="auto">
                <a:xfrm>
                  <a:off x="13214598" y="3700107"/>
                  <a:ext cx="817070" cy="143638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Oval 14"/>
                <p:cNvSpPr>
                  <a:spLocks noChangeArrowheads="1"/>
                </p:cNvSpPr>
                <p:nvPr/>
              </p:nvSpPr>
              <p:spPr bwMode="auto">
                <a:xfrm>
                  <a:off x="13875539" y="2970470"/>
                  <a:ext cx="79105" cy="79105"/>
                </a:xfrm>
                <a:prstGeom prst="ellipse">
                  <a:avLst/>
                </a:prstGeom>
                <a:solidFill>
                  <a:srgbClr val="00BCF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auto">
                <a:xfrm>
                  <a:off x="13875539" y="3224438"/>
                  <a:ext cx="79105" cy="79105"/>
                </a:xfrm>
                <a:prstGeom prst="ellipse">
                  <a:avLst/>
                </a:prstGeom>
                <a:solidFill>
                  <a:srgbClr val="00BCF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auto">
                <a:xfrm>
                  <a:off x="13875539" y="3478406"/>
                  <a:ext cx="79105" cy="79105"/>
                </a:xfrm>
                <a:prstGeom prst="ellipse">
                  <a:avLst/>
                </a:prstGeom>
                <a:solidFill>
                  <a:srgbClr val="00BCF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Oval 17"/>
                <p:cNvSpPr>
                  <a:spLocks noChangeArrowheads="1"/>
                </p:cNvSpPr>
                <p:nvPr/>
              </p:nvSpPr>
              <p:spPr bwMode="auto">
                <a:xfrm>
                  <a:off x="13875539" y="3732374"/>
                  <a:ext cx="79105" cy="79105"/>
                </a:xfrm>
                <a:prstGeom prst="ellipse">
                  <a:avLst/>
                </a:prstGeom>
                <a:solidFill>
                  <a:srgbClr val="00BCF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929974" y="2565011"/>
              <a:ext cx="203345" cy="351606"/>
              <a:chOff x="7205045" y="4706015"/>
              <a:chExt cx="495182" cy="1033105"/>
            </a:xfrm>
          </p:grpSpPr>
          <p:sp>
            <p:nvSpPr>
              <p:cNvPr id="45" name="Rectangle 14"/>
              <p:cNvSpPr>
                <a:spLocks noChangeArrowheads="1"/>
              </p:cNvSpPr>
              <p:nvPr/>
            </p:nvSpPr>
            <p:spPr bwMode="auto">
              <a:xfrm>
                <a:off x="7205045" y="4706015"/>
                <a:ext cx="495182" cy="103310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7250732" y="4754649"/>
                <a:ext cx="403809" cy="89899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7275785" y="4781176"/>
                <a:ext cx="355176" cy="92847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48" name="Oval 23"/>
              <p:cNvSpPr>
                <a:spLocks noChangeArrowheads="1"/>
              </p:cNvSpPr>
              <p:nvPr/>
            </p:nvSpPr>
            <p:spPr bwMode="auto">
              <a:xfrm>
                <a:off x="7574958" y="4815073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7275785" y="4897603"/>
                <a:ext cx="355176" cy="92847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0" name="Oval 31"/>
              <p:cNvSpPr>
                <a:spLocks noChangeArrowheads="1"/>
              </p:cNvSpPr>
              <p:nvPr/>
            </p:nvSpPr>
            <p:spPr bwMode="auto">
              <a:xfrm>
                <a:off x="7574958" y="4931500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1" name="Rectangle 32"/>
              <p:cNvSpPr>
                <a:spLocks noChangeArrowheads="1"/>
              </p:cNvSpPr>
              <p:nvPr/>
            </p:nvSpPr>
            <p:spPr bwMode="auto">
              <a:xfrm>
                <a:off x="7275785" y="5014030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2" name="Oval 39"/>
              <p:cNvSpPr>
                <a:spLocks noChangeArrowheads="1"/>
              </p:cNvSpPr>
              <p:nvPr/>
            </p:nvSpPr>
            <p:spPr bwMode="auto">
              <a:xfrm>
                <a:off x="7574958" y="5047927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3" name="Rectangle 40"/>
              <p:cNvSpPr>
                <a:spLocks noChangeArrowheads="1"/>
              </p:cNvSpPr>
              <p:nvPr/>
            </p:nvSpPr>
            <p:spPr bwMode="auto">
              <a:xfrm>
                <a:off x="7275785" y="5130458"/>
                <a:ext cx="355176" cy="94321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4" name="Oval 47"/>
              <p:cNvSpPr>
                <a:spLocks noChangeArrowheads="1"/>
              </p:cNvSpPr>
              <p:nvPr/>
            </p:nvSpPr>
            <p:spPr bwMode="auto">
              <a:xfrm>
                <a:off x="7574958" y="5167301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5" name="Rectangle 48"/>
              <p:cNvSpPr>
                <a:spLocks noChangeArrowheads="1"/>
              </p:cNvSpPr>
              <p:nvPr/>
            </p:nvSpPr>
            <p:spPr bwMode="auto">
              <a:xfrm>
                <a:off x="7275785" y="5246883"/>
                <a:ext cx="355176" cy="94321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7574958" y="5283728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7275785" y="5366259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Oval 63"/>
              <p:cNvSpPr>
                <a:spLocks noChangeArrowheads="1"/>
              </p:cNvSpPr>
              <p:nvPr/>
            </p:nvSpPr>
            <p:spPr bwMode="auto">
              <a:xfrm>
                <a:off x="7574958" y="5400154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9" name="Rectangle 64"/>
              <p:cNvSpPr>
                <a:spLocks noChangeArrowheads="1"/>
              </p:cNvSpPr>
              <p:nvPr/>
            </p:nvSpPr>
            <p:spPr bwMode="auto">
              <a:xfrm>
                <a:off x="7275785" y="5482685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60" name="Oval 71"/>
              <p:cNvSpPr>
                <a:spLocks noChangeArrowheads="1"/>
              </p:cNvSpPr>
              <p:nvPr/>
            </p:nvSpPr>
            <p:spPr bwMode="auto">
              <a:xfrm>
                <a:off x="7574958" y="5516581"/>
                <a:ext cx="25054" cy="23580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/>
            </p:nvSpPr>
            <p:spPr bwMode="auto">
              <a:xfrm>
                <a:off x="7205045" y="4706015"/>
                <a:ext cx="495182" cy="1033105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BCF2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/>
            </p:nvSpPr>
            <p:spPr bwMode="auto">
              <a:xfrm>
                <a:off x="7250732" y="4754649"/>
                <a:ext cx="403809" cy="898992"/>
              </a:xfrm>
              <a:prstGeom prst="rect">
                <a:avLst/>
              </a:prstGeom>
              <a:solidFill>
                <a:srgbClr val="00BCF2">
                  <a:lumMod val="7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/>
            </p:nvSpPr>
            <p:spPr bwMode="auto">
              <a:xfrm>
                <a:off x="7275785" y="4781176"/>
                <a:ext cx="355176" cy="92847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64" name="Oval 81"/>
              <p:cNvSpPr>
                <a:spLocks noChangeArrowheads="1"/>
              </p:cNvSpPr>
              <p:nvPr/>
            </p:nvSpPr>
            <p:spPr bwMode="auto">
              <a:xfrm>
                <a:off x="7574958" y="4815073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65" name="Rectangle 82"/>
              <p:cNvSpPr>
                <a:spLocks noChangeArrowheads="1"/>
              </p:cNvSpPr>
              <p:nvPr/>
            </p:nvSpPr>
            <p:spPr bwMode="auto">
              <a:xfrm>
                <a:off x="7275785" y="4897603"/>
                <a:ext cx="355176" cy="92847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66" name="Oval 89"/>
              <p:cNvSpPr>
                <a:spLocks noChangeArrowheads="1"/>
              </p:cNvSpPr>
              <p:nvPr/>
            </p:nvSpPr>
            <p:spPr bwMode="auto">
              <a:xfrm>
                <a:off x="7574958" y="4931500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Rectangle 90"/>
              <p:cNvSpPr>
                <a:spLocks noChangeArrowheads="1"/>
              </p:cNvSpPr>
              <p:nvPr/>
            </p:nvSpPr>
            <p:spPr bwMode="auto">
              <a:xfrm>
                <a:off x="7275785" y="5014030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Oval 97"/>
              <p:cNvSpPr>
                <a:spLocks noChangeArrowheads="1"/>
              </p:cNvSpPr>
              <p:nvPr/>
            </p:nvSpPr>
            <p:spPr bwMode="auto">
              <a:xfrm>
                <a:off x="7574958" y="5047927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Rectangle 98"/>
              <p:cNvSpPr>
                <a:spLocks noChangeArrowheads="1"/>
              </p:cNvSpPr>
              <p:nvPr/>
            </p:nvSpPr>
            <p:spPr bwMode="auto">
              <a:xfrm>
                <a:off x="7275785" y="5130458"/>
                <a:ext cx="355176" cy="94321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Oval 105"/>
              <p:cNvSpPr>
                <a:spLocks noChangeArrowheads="1"/>
              </p:cNvSpPr>
              <p:nvPr/>
            </p:nvSpPr>
            <p:spPr bwMode="auto">
              <a:xfrm>
                <a:off x="7574958" y="5167301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Rectangle 106"/>
              <p:cNvSpPr>
                <a:spLocks noChangeArrowheads="1"/>
              </p:cNvSpPr>
              <p:nvPr/>
            </p:nvSpPr>
            <p:spPr bwMode="auto">
              <a:xfrm>
                <a:off x="7275785" y="5246883"/>
                <a:ext cx="355176" cy="94321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Oval 113"/>
              <p:cNvSpPr>
                <a:spLocks noChangeArrowheads="1"/>
              </p:cNvSpPr>
              <p:nvPr/>
            </p:nvSpPr>
            <p:spPr bwMode="auto">
              <a:xfrm>
                <a:off x="7574958" y="5283728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ectangle 114"/>
              <p:cNvSpPr>
                <a:spLocks noChangeArrowheads="1"/>
              </p:cNvSpPr>
              <p:nvPr/>
            </p:nvSpPr>
            <p:spPr bwMode="auto">
              <a:xfrm>
                <a:off x="7275785" y="5366259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Oval 121"/>
              <p:cNvSpPr>
                <a:spLocks noChangeArrowheads="1"/>
              </p:cNvSpPr>
              <p:nvPr/>
            </p:nvSpPr>
            <p:spPr bwMode="auto">
              <a:xfrm>
                <a:off x="7574958" y="5400154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75" name="Rectangle 122"/>
              <p:cNvSpPr>
                <a:spLocks noChangeArrowheads="1"/>
              </p:cNvSpPr>
              <p:nvPr/>
            </p:nvSpPr>
            <p:spPr bwMode="auto">
              <a:xfrm>
                <a:off x="7275785" y="5482685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76" name="Oval 129"/>
              <p:cNvSpPr>
                <a:spLocks noChangeArrowheads="1"/>
              </p:cNvSpPr>
              <p:nvPr/>
            </p:nvSpPr>
            <p:spPr bwMode="auto">
              <a:xfrm>
                <a:off x="7574958" y="5516581"/>
                <a:ext cx="25054" cy="23580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37" name="Flowchart: Direct Access Storage 36"/>
            <p:cNvSpPr/>
            <p:nvPr/>
          </p:nvSpPr>
          <p:spPr bwMode="auto">
            <a:xfrm>
              <a:off x="1168306" y="2560215"/>
              <a:ext cx="136912" cy="348464"/>
            </a:xfrm>
            <a:prstGeom prst="flowChartMagneticDrum">
              <a:avLst/>
            </a:prstGeom>
            <a:solidFill>
              <a:schemeClr val="accent2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39" name="Curved Connector 38"/>
            <p:cNvCxnSpPr>
              <a:stCxn id="44" idx="2"/>
              <a:endCxn id="79" idx="0"/>
            </p:cNvCxnSpPr>
            <p:nvPr/>
          </p:nvCxnSpPr>
          <p:spPr>
            <a:xfrm>
              <a:off x="603332" y="2017554"/>
              <a:ext cx="195664" cy="545913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516635" y="1991929"/>
              <a:ext cx="506605" cy="1649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% IOPS</a:t>
              </a:r>
            </a:p>
          </p:txBody>
        </p:sp>
        <p:cxnSp>
          <p:nvCxnSpPr>
            <p:cNvPr id="41" name="Curved Connector 40"/>
            <p:cNvCxnSpPr>
              <a:stCxn id="40" idx="2"/>
              <a:endCxn id="37" idx="0"/>
            </p:cNvCxnSpPr>
            <p:nvPr/>
          </p:nvCxnSpPr>
          <p:spPr>
            <a:xfrm flipH="1">
              <a:off x="1236762" y="2156895"/>
              <a:ext cx="533175" cy="40332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129038" y="1512533"/>
              <a:ext cx="894202" cy="1649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% CPU</a:t>
              </a:r>
            </a:p>
          </p:txBody>
        </p:sp>
        <p:cxnSp>
          <p:nvCxnSpPr>
            <p:cNvPr id="43" name="Curved Connector 42"/>
            <p:cNvCxnSpPr>
              <a:stCxn id="42" idx="1"/>
              <a:endCxn id="61" idx="0"/>
            </p:cNvCxnSpPr>
            <p:nvPr/>
          </p:nvCxnSpPr>
          <p:spPr>
            <a:xfrm flipH="1">
              <a:off x="1031647" y="1595016"/>
              <a:ext cx="97391" cy="969995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0" y="1852588"/>
              <a:ext cx="1206665" cy="1649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%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6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0F107AD-8D5F-49F3-AF15-E1870AC17B4D}"/>
              </a:ext>
            </a:extLst>
          </p:cNvPr>
          <p:cNvSpPr/>
          <p:nvPr/>
        </p:nvSpPr>
        <p:spPr>
          <a:xfrm>
            <a:off x="1974574" y="1113182"/>
            <a:ext cx="1252331" cy="19149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8B17D-E5F0-477D-9575-19A9FD8960EB}"/>
              </a:ext>
            </a:extLst>
          </p:cNvPr>
          <p:cNvSpPr txBox="1"/>
          <p:nvPr/>
        </p:nvSpPr>
        <p:spPr>
          <a:xfrm>
            <a:off x="964096" y="463828"/>
            <a:ext cx="373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Cosmos DB Container (e.g. Collection)</a:t>
            </a:r>
          </a:p>
        </p:txBody>
      </p:sp>
    </p:spTree>
    <p:extLst>
      <p:ext uri="{BB962C8B-B14F-4D97-AF65-F5344CB8AC3E}">
        <p14:creationId xmlns:p14="http://schemas.microsoft.com/office/powerpoint/2010/main" val="714483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5565087" y="1587500"/>
            <a:ext cx="0" cy="34933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11515" y="1587500"/>
            <a:ext cx="42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Request Units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1515" y="2050410"/>
            <a:ext cx="5072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Normalized across various access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 RU =  1 read of 1 KB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Each request consumes fixed RUs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Applies to reads, writes, queries, and stored procedure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0902" y="1331319"/>
            <a:ext cx="4431349" cy="4577502"/>
            <a:chOff x="277129" y="1318331"/>
            <a:chExt cx="4895871" cy="4918695"/>
          </a:xfrm>
        </p:grpSpPr>
        <p:grpSp>
          <p:nvGrpSpPr>
            <p:cNvPr id="88" name="Group 87"/>
            <p:cNvGrpSpPr/>
            <p:nvPr/>
          </p:nvGrpSpPr>
          <p:grpSpPr>
            <a:xfrm>
              <a:off x="277129" y="1318331"/>
              <a:ext cx="4895871" cy="4918695"/>
              <a:chOff x="2800456" y="1826843"/>
              <a:chExt cx="3158417" cy="2906966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2800456" y="1871427"/>
                <a:ext cx="865229" cy="34893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rPr>
                  <a:t>GET</a:t>
                </a:r>
              </a:p>
            </p:txBody>
          </p:sp>
          <p:cxnSp>
            <p:nvCxnSpPr>
              <p:cNvPr id="91" name="Straight Arrow Connector 90"/>
              <p:cNvCxnSpPr>
                <a:stCxn id="90" idx="3"/>
                <a:endCxn id="92" idx="1"/>
              </p:cNvCxnSpPr>
              <p:nvPr/>
            </p:nvCxnSpPr>
            <p:spPr>
              <a:xfrm flipV="1">
                <a:off x="3665685" y="2045792"/>
                <a:ext cx="253408" cy="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lowchart: Document 91"/>
              <p:cNvSpPr/>
              <p:nvPr/>
            </p:nvSpPr>
            <p:spPr>
              <a:xfrm>
                <a:off x="3919093" y="1894492"/>
                <a:ext cx="945914" cy="302599"/>
              </a:xfrm>
              <a:prstGeom prst="flowChartDocument">
                <a:avLst/>
              </a:prstGeom>
              <a:noFill/>
              <a:ln>
                <a:solidFill>
                  <a:srgbClr val="0B8172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5316153" y="1826843"/>
                <a:ext cx="310412" cy="330533"/>
                <a:chOff x="5444930" y="4371627"/>
                <a:chExt cx="1888200" cy="1235107"/>
              </a:xfrm>
            </p:grpSpPr>
            <p:sp>
              <p:nvSpPr>
                <p:cNvPr id="496" name="Cube 495"/>
                <p:cNvSpPr/>
                <p:nvPr/>
              </p:nvSpPr>
              <p:spPr bwMode="auto">
                <a:xfrm>
                  <a:off x="5444930" y="4371627"/>
                  <a:ext cx="1888200" cy="1235107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497" name="Group 496"/>
                <p:cNvGrpSpPr/>
                <p:nvPr/>
              </p:nvGrpSpPr>
              <p:grpSpPr>
                <a:xfrm>
                  <a:off x="5567705" y="4821529"/>
                  <a:ext cx="545671" cy="602367"/>
                  <a:chOff x="1816538" y="5583257"/>
                  <a:chExt cx="702664" cy="719810"/>
                </a:xfrm>
              </p:grpSpPr>
              <p:sp>
                <p:nvSpPr>
                  <p:cNvPr id="532" name="Freeform 55"/>
                  <p:cNvSpPr>
                    <a:spLocks/>
                  </p:cNvSpPr>
                  <p:nvPr/>
                </p:nvSpPr>
                <p:spPr bwMode="auto">
                  <a:xfrm>
                    <a:off x="1869368" y="6162950"/>
                    <a:ext cx="649834" cy="140117"/>
                  </a:xfrm>
                  <a:custGeom>
                    <a:avLst/>
                    <a:gdLst>
                      <a:gd name="T0" fmla="*/ 186 w 589"/>
                      <a:gd name="T1" fmla="*/ 0 h 127"/>
                      <a:gd name="T2" fmla="*/ 589 w 589"/>
                      <a:gd name="T3" fmla="*/ 0 h 127"/>
                      <a:gd name="T4" fmla="*/ 407 w 589"/>
                      <a:gd name="T5" fmla="*/ 127 h 127"/>
                      <a:gd name="T6" fmla="*/ 0 w 589"/>
                      <a:gd name="T7" fmla="*/ 127 h 127"/>
                      <a:gd name="T8" fmla="*/ 186 w 589"/>
                      <a:gd name="T9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9" h="127">
                        <a:moveTo>
                          <a:pt x="186" y="0"/>
                        </a:moveTo>
                        <a:lnTo>
                          <a:pt x="589" y="0"/>
                        </a:lnTo>
                        <a:lnTo>
                          <a:pt x="407" y="127"/>
                        </a:lnTo>
                        <a:lnTo>
                          <a:pt x="0" y="127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alpha val="19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39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grpSp>
                <p:nvGrpSpPr>
                  <p:cNvPr id="533" name="Group 532"/>
                  <p:cNvGrpSpPr/>
                  <p:nvPr/>
                </p:nvGrpSpPr>
                <p:grpSpPr>
                  <a:xfrm>
                    <a:off x="1816538" y="5583257"/>
                    <a:ext cx="518446" cy="717700"/>
                    <a:chOff x="13103226" y="2775830"/>
                    <a:chExt cx="1039812" cy="1407232"/>
                  </a:xfrm>
                </p:grpSpPr>
                <p:sp>
                  <p:nvSpPr>
                    <p:cNvPr id="534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3226" y="2775830"/>
                      <a:ext cx="1039812" cy="1407232"/>
                    </a:xfrm>
                    <a:prstGeom prst="rect">
                      <a:avLst/>
                    </a:prstGeom>
                    <a:solidFill>
                      <a:srgbClr val="DC3C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53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214598" y="2940285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53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194253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1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1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0" y="31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1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537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446139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7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7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7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7"/>
                            <a:pt x="330" y="27"/>
                            <a:pt x="330" y="27"/>
                          </a:cubicBezTo>
                          <a:cubicBezTo>
                            <a:pt x="330" y="27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538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700107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539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2970470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540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224438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541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478406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542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732374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98" name="Group 497"/>
                <p:cNvGrpSpPr/>
                <p:nvPr/>
              </p:nvGrpSpPr>
              <p:grpSpPr>
                <a:xfrm>
                  <a:off x="6124845" y="4759389"/>
                  <a:ext cx="450265" cy="763553"/>
                  <a:chOff x="7205045" y="4706015"/>
                  <a:chExt cx="495182" cy="1033105"/>
                </a:xfrm>
              </p:grpSpPr>
              <p:sp>
                <p:nvSpPr>
                  <p:cNvPr id="50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68217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0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0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0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0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05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0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07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0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09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1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11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12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1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1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15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16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BCF2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1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00BCF2">
                      <a:lumMod val="75000"/>
                    </a:srgb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1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19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2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2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22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23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24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25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26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27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2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29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30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53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499" name="Flowchart: Direct Access Storage 498"/>
                <p:cNvSpPr/>
                <p:nvPr/>
              </p:nvSpPr>
              <p:spPr bwMode="auto">
                <a:xfrm>
                  <a:off x="6674726" y="4849250"/>
                  <a:ext cx="278759" cy="601460"/>
                </a:xfrm>
                <a:prstGeom prst="flowChartMagneticDrum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95" name="Flowchart: Multidocument 94"/>
              <p:cNvSpPr/>
              <p:nvPr/>
            </p:nvSpPr>
            <p:spPr bwMode="auto">
              <a:xfrm>
                <a:off x="3942833" y="2564029"/>
                <a:ext cx="861534" cy="461247"/>
              </a:xfrm>
              <a:prstGeom prst="flowChartMultidocument">
                <a:avLst/>
              </a:prstGeom>
              <a:noFill/>
              <a:ln>
                <a:solidFill>
                  <a:srgbClr val="0B817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2836322" y="2620913"/>
                <a:ext cx="865229" cy="34893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rPr>
                  <a:t>POST</a:t>
                </a:r>
              </a:p>
            </p:txBody>
          </p:sp>
          <p:cxnSp>
            <p:nvCxnSpPr>
              <p:cNvPr id="98" name="Straight Arrow Connector 97"/>
              <p:cNvCxnSpPr>
                <a:stCxn id="97" idx="3"/>
                <a:endCxn id="95" idx="1"/>
              </p:cNvCxnSpPr>
              <p:nvPr/>
            </p:nvCxnSpPr>
            <p:spPr>
              <a:xfrm flipV="1">
                <a:off x="3701551" y="2794653"/>
                <a:ext cx="241282" cy="7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5293583" y="2364940"/>
                <a:ext cx="310412" cy="330533"/>
                <a:chOff x="5444930" y="4371627"/>
                <a:chExt cx="1888200" cy="1235107"/>
              </a:xfrm>
            </p:grpSpPr>
            <p:sp>
              <p:nvSpPr>
                <p:cNvPr id="449" name="Cube 448"/>
                <p:cNvSpPr/>
                <p:nvPr/>
              </p:nvSpPr>
              <p:spPr bwMode="auto">
                <a:xfrm>
                  <a:off x="5444930" y="4371627"/>
                  <a:ext cx="1888200" cy="1235107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450" name="Group 449"/>
                <p:cNvGrpSpPr/>
                <p:nvPr/>
              </p:nvGrpSpPr>
              <p:grpSpPr>
                <a:xfrm>
                  <a:off x="5567705" y="4821529"/>
                  <a:ext cx="545671" cy="602367"/>
                  <a:chOff x="1816538" y="5583257"/>
                  <a:chExt cx="702664" cy="719810"/>
                </a:xfrm>
              </p:grpSpPr>
              <p:sp>
                <p:nvSpPr>
                  <p:cNvPr id="485" name="Freeform 55"/>
                  <p:cNvSpPr>
                    <a:spLocks/>
                  </p:cNvSpPr>
                  <p:nvPr/>
                </p:nvSpPr>
                <p:spPr bwMode="auto">
                  <a:xfrm>
                    <a:off x="1869368" y="6162950"/>
                    <a:ext cx="649834" cy="140117"/>
                  </a:xfrm>
                  <a:custGeom>
                    <a:avLst/>
                    <a:gdLst>
                      <a:gd name="T0" fmla="*/ 186 w 589"/>
                      <a:gd name="T1" fmla="*/ 0 h 127"/>
                      <a:gd name="T2" fmla="*/ 589 w 589"/>
                      <a:gd name="T3" fmla="*/ 0 h 127"/>
                      <a:gd name="T4" fmla="*/ 407 w 589"/>
                      <a:gd name="T5" fmla="*/ 127 h 127"/>
                      <a:gd name="T6" fmla="*/ 0 w 589"/>
                      <a:gd name="T7" fmla="*/ 127 h 127"/>
                      <a:gd name="T8" fmla="*/ 186 w 589"/>
                      <a:gd name="T9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9" h="127">
                        <a:moveTo>
                          <a:pt x="186" y="0"/>
                        </a:moveTo>
                        <a:lnTo>
                          <a:pt x="589" y="0"/>
                        </a:lnTo>
                        <a:lnTo>
                          <a:pt x="407" y="127"/>
                        </a:lnTo>
                        <a:lnTo>
                          <a:pt x="0" y="127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alpha val="19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39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grpSp>
                <p:nvGrpSpPr>
                  <p:cNvPr id="486" name="Group 485"/>
                  <p:cNvGrpSpPr/>
                  <p:nvPr/>
                </p:nvGrpSpPr>
                <p:grpSpPr>
                  <a:xfrm>
                    <a:off x="1816538" y="5583257"/>
                    <a:ext cx="518446" cy="717700"/>
                    <a:chOff x="13103226" y="2775830"/>
                    <a:chExt cx="1039812" cy="1407232"/>
                  </a:xfrm>
                </p:grpSpPr>
                <p:sp>
                  <p:nvSpPr>
                    <p:cNvPr id="487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3226" y="2775830"/>
                      <a:ext cx="1039812" cy="1407232"/>
                    </a:xfrm>
                    <a:prstGeom prst="rect">
                      <a:avLst/>
                    </a:prstGeom>
                    <a:solidFill>
                      <a:srgbClr val="DC3C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88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214598" y="2940285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89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194253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1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1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0" y="31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1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90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446139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7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7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7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7"/>
                            <a:pt x="330" y="27"/>
                            <a:pt x="330" y="27"/>
                          </a:cubicBezTo>
                          <a:cubicBezTo>
                            <a:pt x="330" y="27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91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700107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92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2970470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93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224438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94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478406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95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732374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51" name="Group 450"/>
                <p:cNvGrpSpPr/>
                <p:nvPr/>
              </p:nvGrpSpPr>
              <p:grpSpPr>
                <a:xfrm>
                  <a:off x="6124845" y="4759389"/>
                  <a:ext cx="450265" cy="763553"/>
                  <a:chOff x="7205045" y="4706015"/>
                  <a:chExt cx="495182" cy="1033105"/>
                </a:xfrm>
              </p:grpSpPr>
              <p:sp>
                <p:nvSpPr>
                  <p:cNvPr id="45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68217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5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5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56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5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58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59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60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6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62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6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64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6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66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67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68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69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BCF2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7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00BCF2">
                      <a:lumMod val="75000"/>
                    </a:srgb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7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72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73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74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7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76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77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78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79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80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81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82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8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84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452" name="Flowchart: Direct Access Storage 451"/>
                <p:cNvSpPr/>
                <p:nvPr/>
              </p:nvSpPr>
              <p:spPr bwMode="auto">
                <a:xfrm>
                  <a:off x="6674726" y="4849250"/>
                  <a:ext cx="278759" cy="601460"/>
                </a:xfrm>
                <a:prstGeom prst="flowChartMagneticDrum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5270837" y="2734865"/>
                <a:ext cx="310412" cy="330533"/>
                <a:chOff x="5444930" y="4371627"/>
                <a:chExt cx="1888200" cy="1235107"/>
              </a:xfrm>
            </p:grpSpPr>
            <p:sp>
              <p:nvSpPr>
                <p:cNvPr id="402" name="Cube 401"/>
                <p:cNvSpPr/>
                <p:nvPr/>
              </p:nvSpPr>
              <p:spPr bwMode="auto">
                <a:xfrm>
                  <a:off x="5444930" y="4371627"/>
                  <a:ext cx="1888200" cy="1235107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403" name="Group 402"/>
                <p:cNvGrpSpPr/>
                <p:nvPr/>
              </p:nvGrpSpPr>
              <p:grpSpPr>
                <a:xfrm>
                  <a:off x="5567705" y="4821529"/>
                  <a:ext cx="545671" cy="602367"/>
                  <a:chOff x="1816538" y="5583257"/>
                  <a:chExt cx="702664" cy="719810"/>
                </a:xfrm>
              </p:grpSpPr>
              <p:sp>
                <p:nvSpPr>
                  <p:cNvPr id="438" name="Freeform 55"/>
                  <p:cNvSpPr>
                    <a:spLocks/>
                  </p:cNvSpPr>
                  <p:nvPr/>
                </p:nvSpPr>
                <p:spPr bwMode="auto">
                  <a:xfrm>
                    <a:off x="1869368" y="6162950"/>
                    <a:ext cx="649834" cy="140117"/>
                  </a:xfrm>
                  <a:custGeom>
                    <a:avLst/>
                    <a:gdLst>
                      <a:gd name="T0" fmla="*/ 186 w 589"/>
                      <a:gd name="T1" fmla="*/ 0 h 127"/>
                      <a:gd name="T2" fmla="*/ 589 w 589"/>
                      <a:gd name="T3" fmla="*/ 0 h 127"/>
                      <a:gd name="T4" fmla="*/ 407 w 589"/>
                      <a:gd name="T5" fmla="*/ 127 h 127"/>
                      <a:gd name="T6" fmla="*/ 0 w 589"/>
                      <a:gd name="T7" fmla="*/ 127 h 127"/>
                      <a:gd name="T8" fmla="*/ 186 w 589"/>
                      <a:gd name="T9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9" h="127">
                        <a:moveTo>
                          <a:pt x="186" y="0"/>
                        </a:moveTo>
                        <a:lnTo>
                          <a:pt x="589" y="0"/>
                        </a:lnTo>
                        <a:lnTo>
                          <a:pt x="407" y="127"/>
                        </a:lnTo>
                        <a:lnTo>
                          <a:pt x="0" y="127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alpha val="19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39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grpSp>
                <p:nvGrpSpPr>
                  <p:cNvPr id="439" name="Group 438"/>
                  <p:cNvGrpSpPr/>
                  <p:nvPr/>
                </p:nvGrpSpPr>
                <p:grpSpPr>
                  <a:xfrm>
                    <a:off x="1816538" y="5583257"/>
                    <a:ext cx="518446" cy="717700"/>
                    <a:chOff x="13103226" y="2775830"/>
                    <a:chExt cx="1039812" cy="1407232"/>
                  </a:xfrm>
                </p:grpSpPr>
                <p:sp>
                  <p:nvSpPr>
                    <p:cNvPr id="440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3226" y="2775830"/>
                      <a:ext cx="1039812" cy="1407232"/>
                    </a:xfrm>
                    <a:prstGeom prst="rect">
                      <a:avLst/>
                    </a:prstGeom>
                    <a:solidFill>
                      <a:srgbClr val="DC3C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41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214598" y="2940285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42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194253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1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1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0" y="31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1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43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446139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7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7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7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7"/>
                            <a:pt x="330" y="27"/>
                            <a:pt x="330" y="27"/>
                          </a:cubicBezTo>
                          <a:cubicBezTo>
                            <a:pt x="330" y="27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44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700107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45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2970470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46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224438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47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478406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48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732374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04" name="Group 403"/>
                <p:cNvGrpSpPr/>
                <p:nvPr/>
              </p:nvGrpSpPr>
              <p:grpSpPr>
                <a:xfrm>
                  <a:off x="6124845" y="4759389"/>
                  <a:ext cx="450265" cy="763553"/>
                  <a:chOff x="7205045" y="4706015"/>
                  <a:chExt cx="495182" cy="1033105"/>
                </a:xfrm>
              </p:grpSpPr>
              <p:sp>
                <p:nvSpPr>
                  <p:cNvPr id="40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68217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0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0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0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1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1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13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1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15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1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1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18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19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20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2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22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BCF2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23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00BCF2">
                      <a:lumMod val="75000"/>
                    </a:srgb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24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25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2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27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2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29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3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31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32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3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34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35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3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37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405" name="Flowchart: Direct Access Storage 404"/>
                <p:cNvSpPr/>
                <p:nvPr/>
              </p:nvSpPr>
              <p:spPr bwMode="auto">
                <a:xfrm>
                  <a:off x="6674726" y="4849250"/>
                  <a:ext cx="278759" cy="601460"/>
                </a:xfrm>
                <a:prstGeom prst="flowChartMagneticDrum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 bwMode="auto">
              <a:xfrm>
                <a:off x="2815976" y="3415594"/>
                <a:ext cx="865229" cy="34893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rPr>
                  <a:t>PUT</a:t>
                </a:r>
              </a:p>
            </p:txBody>
          </p:sp>
          <p:cxnSp>
            <p:nvCxnSpPr>
              <p:cNvPr id="104" name="Straight Arrow Connector 103"/>
              <p:cNvCxnSpPr>
                <a:stCxn id="103" idx="3"/>
                <a:endCxn id="105" idx="1"/>
              </p:cNvCxnSpPr>
              <p:nvPr/>
            </p:nvCxnSpPr>
            <p:spPr>
              <a:xfrm flipV="1">
                <a:off x="3681205" y="3587266"/>
                <a:ext cx="170254" cy="2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Document 104"/>
              <p:cNvSpPr/>
              <p:nvPr/>
            </p:nvSpPr>
            <p:spPr>
              <a:xfrm>
                <a:off x="3851459" y="3435966"/>
                <a:ext cx="967474" cy="302599"/>
              </a:xfrm>
              <a:prstGeom prst="flowChartDocument">
                <a:avLst/>
              </a:prstGeom>
              <a:noFill/>
              <a:ln>
                <a:solidFill>
                  <a:srgbClr val="0B8172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5241578" y="3256207"/>
                <a:ext cx="310412" cy="330533"/>
                <a:chOff x="5444930" y="4371627"/>
                <a:chExt cx="1888200" cy="1235107"/>
              </a:xfrm>
            </p:grpSpPr>
            <p:sp>
              <p:nvSpPr>
                <p:cNvPr id="355" name="Cube 354"/>
                <p:cNvSpPr/>
                <p:nvPr/>
              </p:nvSpPr>
              <p:spPr bwMode="auto">
                <a:xfrm>
                  <a:off x="5444930" y="4371627"/>
                  <a:ext cx="1888200" cy="1235107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356" name="Group 355"/>
                <p:cNvGrpSpPr/>
                <p:nvPr/>
              </p:nvGrpSpPr>
              <p:grpSpPr>
                <a:xfrm>
                  <a:off x="5567705" y="4821529"/>
                  <a:ext cx="545671" cy="602367"/>
                  <a:chOff x="1816538" y="5583257"/>
                  <a:chExt cx="702664" cy="719810"/>
                </a:xfrm>
              </p:grpSpPr>
              <p:sp>
                <p:nvSpPr>
                  <p:cNvPr id="391" name="Freeform 55"/>
                  <p:cNvSpPr>
                    <a:spLocks/>
                  </p:cNvSpPr>
                  <p:nvPr/>
                </p:nvSpPr>
                <p:spPr bwMode="auto">
                  <a:xfrm>
                    <a:off x="1869368" y="6162950"/>
                    <a:ext cx="649834" cy="140117"/>
                  </a:xfrm>
                  <a:custGeom>
                    <a:avLst/>
                    <a:gdLst>
                      <a:gd name="T0" fmla="*/ 186 w 589"/>
                      <a:gd name="T1" fmla="*/ 0 h 127"/>
                      <a:gd name="T2" fmla="*/ 589 w 589"/>
                      <a:gd name="T3" fmla="*/ 0 h 127"/>
                      <a:gd name="T4" fmla="*/ 407 w 589"/>
                      <a:gd name="T5" fmla="*/ 127 h 127"/>
                      <a:gd name="T6" fmla="*/ 0 w 589"/>
                      <a:gd name="T7" fmla="*/ 127 h 127"/>
                      <a:gd name="T8" fmla="*/ 186 w 589"/>
                      <a:gd name="T9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9" h="127">
                        <a:moveTo>
                          <a:pt x="186" y="0"/>
                        </a:moveTo>
                        <a:lnTo>
                          <a:pt x="589" y="0"/>
                        </a:lnTo>
                        <a:lnTo>
                          <a:pt x="407" y="127"/>
                        </a:lnTo>
                        <a:lnTo>
                          <a:pt x="0" y="127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alpha val="19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39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grpSp>
                <p:nvGrpSpPr>
                  <p:cNvPr id="392" name="Group 391"/>
                  <p:cNvGrpSpPr/>
                  <p:nvPr/>
                </p:nvGrpSpPr>
                <p:grpSpPr>
                  <a:xfrm>
                    <a:off x="1816538" y="5583257"/>
                    <a:ext cx="518446" cy="717700"/>
                    <a:chOff x="13103226" y="2775830"/>
                    <a:chExt cx="1039812" cy="1407232"/>
                  </a:xfrm>
                </p:grpSpPr>
                <p:sp>
                  <p:nvSpPr>
                    <p:cNvPr id="393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3226" y="2775830"/>
                      <a:ext cx="1039812" cy="1407232"/>
                    </a:xfrm>
                    <a:prstGeom prst="rect">
                      <a:avLst/>
                    </a:prstGeom>
                    <a:solidFill>
                      <a:srgbClr val="DC3C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94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214598" y="2940285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95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194253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1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1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0" y="31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1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96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446139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7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7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7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7"/>
                            <a:pt x="330" y="27"/>
                            <a:pt x="330" y="27"/>
                          </a:cubicBezTo>
                          <a:cubicBezTo>
                            <a:pt x="330" y="27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97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700107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98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2970470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99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224438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00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478406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401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732374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6124845" y="4759389"/>
                  <a:ext cx="450265" cy="763553"/>
                  <a:chOff x="7205045" y="4706015"/>
                  <a:chExt cx="495182" cy="1033105"/>
                </a:xfrm>
              </p:grpSpPr>
              <p:sp>
                <p:nvSpPr>
                  <p:cNvPr id="35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68217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2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4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6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8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70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71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72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73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74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75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BCF2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76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00BCF2">
                      <a:lumMod val="75000"/>
                    </a:srgb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77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78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7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8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81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82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8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84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85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86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87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88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89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90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358" name="Flowchart: Direct Access Storage 357"/>
                <p:cNvSpPr/>
                <p:nvPr/>
              </p:nvSpPr>
              <p:spPr bwMode="auto">
                <a:xfrm>
                  <a:off x="6674726" y="4849250"/>
                  <a:ext cx="278759" cy="601460"/>
                </a:xfrm>
                <a:prstGeom prst="flowChartMagneticDrum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5215014" y="3605746"/>
                <a:ext cx="310412" cy="330533"/>
                <a:chOff x="5444930" y="4371627"/>
                <a:chExt cx="1888200" cy="1235107"/>
              </a:xfrm>
            </p:grpSpPr>
            <p:sp>
              <p:nvSpPr>
                <p:cNvPr id="308" name="Cube 307"/>
                <p:cNvSpPr/>
                <p:nvPr/>
              </p:nvSpPr>
              <p:spPr bwMode="auto">
                <a:xfrm>
                  <a:off x="5444930" y="4371627"/>
                  <a:ext cx="1888200" cy="1235107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309" name="Group 308"/>
                <p:cNvGrpSpPr/>
                <p:nvPr/>
              </p:nvGrpSpPr>
              <p:grpSpPr>
                <a:xfrm>
                  <a:off x="5567705" y="4821529"/>
                  <a:ext cx="545671" cy="602367"/>
                  <a:chOff x="1816538" y="5583257"/>
                  <a:chExt cx="702664" cy="719810"/>
                </a:xfrm>
              </p:grpSpPr>
              <p:sp>
                <p:nvSpPr>
                  <p:cNvPr id="344" name="Freeform 55"/>
                  <p:cNvSpPr>
                    <a:spLocks/>
                  </p:cNvSpPr>
                  <p:nvPr/>
                </p:nvSpPr>
                <p:spPr bwMode="auto">
                  <a:xfrm>
                    <a:off x="1869368" y="6162950"/>
                    <a:ext cx="649834" cy="140117"/>
                  </a:xfrm>
                  <a:custGeom>
                    <a:avLst/>
                    <a:gdLst>
                      <a:gd name="T0" fmla="*/ 186 w 589"/>
                      <a:gd name="T1" fmla="*/ 0 h 127"/>
                      <a:gd name="T2" fmla="*/ 589 w 589"/>
                      <a:gd name="T3" fmla="*/ 0 h 127"/>
                      <a:gd name="T4" fmla="*/ 407 w 589"/>
                      <a:gd name="T5" fmla="*/ 127 h 127"/>
                      <a:gd name="T6" fmla="*/ 0 w 589"/>
                      <a:gd name="T7" fmla="*/ 127 h 127"/>
                      <a:gd name="T8" fmla="*/ 186 w 589"/>
                      <a:gd name="T9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9" h="127">
                        <a:moveTo>
                          <a:pt x="186" y="0"/>
                        </a:moveTo>
                        <a:lnTo>
                          <a:pt x="589" y="0"/>
                        </a:lnTo>
                        <a:lnTo>
                          <a:pt x="407" y="127"/>
                        </a:lnTo>
                        <a:lnTo>
                          <a:pt x="0" y="127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alpha val="19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39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grpSp>
                <p:nvGrpSpPr>
                  <p:cNvPr id="345" name="Group 344"/>
                  <p:cNvGrpSpPr/>
                  <p:nvPr/>
                </p:nvGrpSpPr>
                <p:grpSpPr>
                  <a:xfrm>
                    <a:off x="1816538" y="5583257"/>
                    <a:ext cx="518446" cy="717700"/>
                    <a:chOff x="13103226" y="2775830"/>
                    <a:chExt cx="1039812" cy="1407232"/>
                  </a:xfrm>
                </p:grpSpPr>
                <p:sp>
                  <p:nvSpPr>
                    <p:cNvPr id="346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3226" y="2775830"/>
                      <a:ext cx="1039812" cy="1407232"/>
                    </a:xfrm>
                    <a:prstGeom prst="rect">
                      <a:avLst/>
                    </a:prstGeom>
                    <a:solidFill>
                      <a:srgbClr val="DC3C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47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214598" y="2940285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48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194253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1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1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0" y="31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1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49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446139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7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7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7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7"/>
                            <a:pt x="330" y="27"/>
                            <a:pt x="330" y="27"/>
                          </a:cubicBezTo>
                          <a:cubicBezTo>
                            <a:pt x="330" y="27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50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700107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51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2970470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52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224438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53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478406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54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732374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6124845" y="4759389"/>
                  <a:ext cx="450265" cy="763553"/>
                  <a:chOff x="7205045" y="4706015"/>
                  <a:chExt cx="495182" cy="1033105"/>
                </a:xfrm>
              </p:grpSpPr>
              <p:sp>
                <p:nvSpPr>
                  <p:cNvPr id="31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68217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1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1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1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1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17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1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1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2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21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2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2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2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25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26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27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2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BCF2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29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00BCF2">
                      <a:lumMod val="75000"/>
                    </a:srgb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3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31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32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33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3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35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3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37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38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39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4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41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4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4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311" name="Flowchart: Direct Access Storage 310"/>
                <p:cNvSpPr/>
                <p:nvPr/>
              </p:nvSpPr>
              <p:spPr bwMode="auto">
                <a:xfrm>
                  <a:off x="6674726" y="4849250"/>
                  <a:ext cx="278759" cy="601460"/>
                </a:xfrm>
                <a:prstGeom prst="flowChartMagneticDrum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 bwMode="auto">
              <a:xfrm>
                <a:off x="2802859" y="4191470"/>
                <a:ext cx="865229" cy="34893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rPr>
                  <a:t>Query</a:t>
                </a:r>
              </a:p>
            </p:txBody>
          </p:sp>
          <p:cxnSp>
            <p:nvCxnSpPr>
              <p:cNvPr id="112" name="Straight Arrow Connector 111"/>
              <p:cNvCxnSpPr>
                <a:stCxn id="111" idx="3"/>
                <a:endCxn id="113" idx="1"/>
              </p:cNvCxnSpPr>
              <p:nvPr/>
            </p:nvCxnSpPr>
            <p:spPr>
              <a:xfrm>
                <a:off x="3668088" y="4365938"/>
                <a:ext cx="154104" cy="9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lowchart: Multidocument 112"/>
              <p:cNvSpPr/>
              <p:nvPr/>
            </p:nvSpPr>
            <p:spPr bwMode="auto">
              <a:xfrm>
                <a:off x="3822192" y="4176778"/>
                <a:ext cx="917497" cy="380170"/>
              </a:xfrm>
              <a:prstGeom prst="flowChartMultidocument">
                <a:avLst/>
              </a:prstGeom>
              <a:noFill/>
              <a:ln>
                <a:solidFill>
                  <a:srgbClr val="0B817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4" name="Equal 113"/>
              <p:cNvSpPr/>
              <p:nvPr/>
            </p:nvSpPr>
            <p:spPr>
              <a:xfrm>
                <a:off x="4854576" y="4167548"/>
                <a:ext cx="289474" cy="217665"/>
              </a:xfrm>
              <a:prstGeom prst="mathEqual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5221202" y="4073837"/>
                <a:ext cx="310412" cy="330533"/>
                <a:chOff x="5444930" y="4371627"/>
                <a:chExt cx="1888200" cy="1235107"/>
              </a:xfrm>
            </p:grpSpPr>
            <p:sp>
              <p:nvSpPr>
                <p:cNvPr id="261" name="Cube 260"/>
                <p:cNvSpPr/>
                <p:nvPr/>
              </p:nvSpPr>
              <p:spPr bwMode="auto">
                <a:xfrm>
                  <a:off x="5444930" y="4371627"/>
                  <a:ext cx="1888200" cy="1235107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62" name="Group 261"/>
                <p:cNvGrpSpPr/>
                <p:nvPr/>
              </p:nvGrpSpPr>
              <p:grpSpPr>
                <a:xfrm>
                  <a:off x="5567705" y="4821529"/>
                  <a:ext cx="545671" cy="602367"/>
                  <a:chOff x="1816538" y="5583257"/>
                  <a:chExt cx="702664" cy="719810"/>
                </a:xfrm>
              </p:grpSpPr>
              <p:sp>
                <p:nvSpPr>
                  <p:cNvPr id="297" name="Freeform 55"/>
                  <p:cNvSpPr>
                    <a:spLocks/>
                  </p:cNvSpPr>
                  <p:nvPr/>
                </p:nvSpPr>
                <p:spPr bwMode="auto">
                  <a:xfrm>
                    <a:off x="1869368" y="6162950"/>
                    <a:ext cx="649834" cy="140117"/>
                  </a:xfrm>
                  <a:custGeom>
                    <a:avLst/>
                    <a:gdLst>
                      <a:gd name="T0" fmla="*/ 186 w 589"/>
                      <a:gd name="T1" fmla="*/ 0 h 127"/>
                      <a:gd name="T2" fmla="*/ 589 w 589"/>
                      <a:gd name="T3" fmla="*/ 0 h 127"/>
                      <a:gd name="T4" fmla="*/ 407 w 589"/>
                      <a:gd name="T5" fmla="*/ 127 h 127"/>
                      <a:gd name="T6" fmla="*/ 0 w 589"/>
                      <a:gd name="T7" fmla="*/ 127 h 127"/>
                      <a:gd name="T8" fmla="*/ 186 w 589"/>
                      <a:gd name="T9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9" h="127">
                        <a:moveTo>
                          <a:pt x="186" y="0"/>
                        </a:moveTo>
                        <a:lnTo>
                          <a:pt x="589" y="0"/>
                        </a:lnTo>
                        <a:lnTo>
                          <a:pt x="407" y="127"/>
                        </a:lnTo>
                        <a:lnTo>
                          <a:pt x="0" y="127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alpha val="19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39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grpSp>
                <p:nvGrpSpPr>
                  <p:cNvPr id="298" name="Group 297"/>
                  <p:cNvGrpSpPr/>
                  <p:nvPr/>
                </p:nvGrpSpPr>
                <p:grpSpPr>
                  <a:xfrm>
                    <a:off x="1816538" y="5583257"/>
                    <a:ext cx="518446" cy="717700"/>
                    <a:chOff x="13103226" y="2775830"/>
                    <a:chExt cx="1039812" cy="1407232"/>
                  </a:xfrm>
                </p:grpSpPr>
                <p:sp>
                  <p:nvSpPr>
                    <p:cNvPr id="299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3226" y="2775830"/>
                      <a:ext cx="1039812" cy="1407232"/>
                    </a:xfrm>
                    <a:prstGeom prst="rect">
                      <a:avLst/>
                    </a:prstGeom>
                    <a:solidFill>
                      <a:srgbClr val="DC3C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00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214598" y="2940285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01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194253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1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1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0" y="31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1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02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446139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7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7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7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7"/>
                            <a:pt x="330" y="27"/>
                            <a:pt x="330" y="27"/>
                          </a:cubicBezTo>
                          <a:cubicBezTo>
                            <a:pt x="330" y="27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03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700107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04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2970470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05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224438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0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478406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307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732374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6124845" y="4759389"/>
                  <a:ext cx="450265" cy="763553"/>
                  <a:chOff x="7205045" y="4706015"/>
                  <a:chExt cx="495182" cy="1033105"/>
                </a:xfrm>
              </p:grpSpPr>
              <p:sp>
                <p:nvSpPr>
                  <p:cNvPr id="26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68217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6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6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6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6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70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71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7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73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74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75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76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7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78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79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80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81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BCF2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82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00BCF2">
                      <a:lumMod val="75000"/>
                    </a:srgb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83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84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8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86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8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88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8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90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91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92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93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94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95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96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264" name="Flowchart: Direct Access Storage 263"/>
                <p:cNvSpPr/>
                <p:nvPr/>
              </p:nvSpPr>
              <p:spPr bwMode="auto">
                <a:xfrm>
                  <a:off x="6674726" y="4849250"/>
                  <a:ext cx="278759" cy="601460"/>
                </a:xfrm>
                <a:prstGeom prst="flowChartMagneticDrum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5578581" y="4054680"/>
                <a:ext cx="310412" cy="330533"/>
                <a:chOff x="5444930" y="4371627"/>
                <a:chExt cx="1888200" cy="1235107"/>
              </a:xfrm>
            </p:grpSpPr>
            <p:sp>
              <p:nvSpPr>
                <p:cNvPr id="214" name="Cube 213"/>
                <p:cNvSpPr/>
                <p:nvPr/>
              </p:nvSpPr>
              <p:spPr bwMode="auto">
                <a:xfrm>
                  <a:off x="5444930" y="4371627"/>
                  <a:ext cx="1888200" cy="1235107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15" name="Group 214"/>
                <p:cNvGrpSpPr/>
                <p:nvPr/>
              </p:nvGrpSpPr>
              <p:grpSpPr>
                <a:xfrm>
                  <a:off x="5567705" y="4821529"/>
                  <a:ext cx="545671" cy="602367"/>
                  <a:chOff x="1816538" y="5583257"/>
                  <a:chExt cx="702664" cy="719810"/>
                </a:xfrm>
              </p:grpSpPr>
              <p:sp>
                <p:nvSpPr>
                  <p:cNvPr id="250" name="Freeform 55"/>
                  <p:cNvSpPr>
                    <a:spLocks/>
                  </p:cNvSpPr>
                  <p:nvPr/>
                </p:nvSpPr>
                <p:spPr bwMode="auto">
                  <a:xfrm>
                    <a:off x="1869368" y="6162950"/>
                    <a:ext cx="649834" cy="140117"/>
                  </a:xfrm>
                  <a:custGeom>
                    <a:avLst/>
                    <a:gdLst>
                      <a:gd name="T0" fmla="*/ 186 w 589"/>
                      <a:gd name="T1" fmla="*/ 0 h 127"/>
                      <a:gd name="T2" fmla="*/ 589 w 589"/>
                      <a:gd name="T3" fmla="*/ 0 h 127"/>
                      <a:gd name="T4" fmla="*/ 407 w 589"/>
                      <a:gd name="T5" fmla="*/ 127 h 127"/>
                      <a:gd name="T6" fmla="*/ 0 w 589"/>
                      <a:gd name="T7" fmla="*/ 127 h 127"/>
                      <a:gd name="T8" fmla="*/ 186 w 589"/>
                      <a:gd name="T9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9" h="127">
                        <a:moveTo>
                          <a:pt x="186" y="0"/>
                        </a:moveTo>
                        <a:lnTo>
                          <a:pt x="589" y="0"/>
                        </a:lnTo>
                        <a:lnTo>
                          <a:pt x="407" y="127"/>
                        </a:lnTo>
                        <a:lnTo>
                          <a:pt x="0" y="127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alpha val="19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39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grpSp>
                <p:nvGrpSpPr>
                  <p:cNvPr id="251" name="Group 250"/>
                  <p:cNvGrpSpPr/>
                  <p:nvPr/>
                </p:nvGrpSpPr>
                <p:grpSpPr>
                  <a:xfrm>
                    <a:off x="1816538" y="5583257"/>
                    <a:ext cx="518446" cy="717700"/>
                    <a:chOff x="13103226" y="2775830"/>
                    <a:chExt cx="1039812" cy="1407232"/>
                  </a:xfrm>
                </p:grpSpPr>
                <p:sp>
                  <p:nvSpPr>
                    <p:cNvPr id="252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3226" y="2775830"/>
                      <a:ext cx="1039812" cy="1407232"/>
                    </a:xfrm>
                    <a:prstGeom prst="rect">
                      <a:avLst/>
                    </a:prstGeom>
                    <a:solidFill>
                      <a:srgbClr val="DC3C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53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214598" y="2940285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54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194253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1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1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0" y="31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1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55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446139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7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7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7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7"/>
                            <a:pt x="330" y="27"/>
                            <a:pt x="330" y="27"/>
                          </a:cubicBezTo>
                          <a:cubicBezTo>
                            <a:pt x="330" y="27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56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700107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57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2970470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58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224438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59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478406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60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732374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6124845" y="4759389"/>
                  <a:ext cx="450265" cy="763553"/>
                  <a:chOff x="7205045" y="4706015"/>
                  <a:chExt cx="495182" cy="1033105"/>
                </a:xfrm>
              </p:grpSpPr>
              <p:sp>
                <p:nvSpPr>
                  <p:cNvPr id="21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68217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1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2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21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2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2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2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25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2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27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2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29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0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1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4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BCF2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5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00BCF2">
                      <a:lumMod val="75000"/>
                    </a:srgb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6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7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9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40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41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4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43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44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45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46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47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4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49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217" name="Flowchart: Direct Access Storage 216"/>
                <p:cNvSpPr/>
                <p:nvPr/>
              </p:nvSpPr>
              <p:spPr bwMode="auto">
                <a:xfrm>
                  <a:off x="6674726" y="4849250"/>
                  <a:ext cx="278759" cy="601460"/>
                </a:xfrm>
                <a:prstGeom prst="flowChartMagneticDrum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5291082" y="4234354"/>
                <a:ext cx="310412" cy="330533"/>
                <a:chOff x="5444930" y="4371627"/>
                <a:chExt cx="1888200" cy="1235107"/>
              </a:xfrm>
            </p:grpSpPr>
            <p:sp>
              <p:nvSpPr>
                <p:cNvPr id="167" name="Cube 166"/>
                <p:cNvSpPr/>
                <p:nvPr/>
              </p:nvSpPr>
              <p:spPr bwMode="auto">
                <a:xfrm>
                  <a:off x="5444930" y="4371627"/>
                  <a:ext cx="1888200" cy="1235107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168" name="Group 167"/>
                <p:cNvGrpSpPr/>
                <p:nvPr/>
              </p:nvGrpSpPr>
              <p:grpSpPr>
                <a:xfrm>
                  <a:off x="5567705" y="4821529"/>
                  <a:ext cx="545671" cy="602367"/>
                  <a:chOff x="1816538" y="5583257"/>
                  <a:chExt cx="702664" cy="719810"/>
                </a:xfrm>
              </p:grpSpPr>
              <p:sp>
                <p:nvSpPr>
                  <p:cNvPr id="203" name="Freeform 55"/>
                  <p:cNvSpPr>
                    <a:spLocks/>
                  </p:cNvSpPr>
                  <p:nvPr/>
                </p:nvSpPr>
                <p:spPr bwMode="auto">
                  <a:xfrm>
                    <a:off x="1869368" y="6162950"/>
                    <a:ext cx="649834" cy="140117"/>
                  </a:xfrm>
                  <a:custGeom>
                    <a:avLst/>
                    <a:gdLst>
                      <a:gd name="T0" fmla="*/ 186 w 589"/>
                      <a:gd name="T1" fmla="*/ 0 h 127"/>
                      <a:gd name="T2" fmla="*/ 589 w 589"/>
                      <a:gd name="T3" fmla="*/ 0 h 127"/>
                      <a:gd name="T4" fmla="*/ 407 w 589"/>
                      <a:gd name="T5" fmla="*/ 127 h 127"/>
                      <a:gd name="T6" fmla="*/ 0 w 589"/>
                      <a:gd name="T7" fmla="*/ 127 h 127"/>
                      <a:gd name="T8" fmla="*/ 186 w 589"/>
                      <a:gd name="T9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9" h="127">
                        <a:moveTo>
                          <a:pt x="186" y="0"/>
                        </a:moveTo>
                        <a:lnTo>
                          <a:pt x="589" y="0"/>
                        </a:lnTo>
                        <a:lnTo>
                          <a:pt x="407" y="127"/>
                        </a:lnTo>
                        <a:lnTo>
                          <a:pt x="0" y="127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alpha val="19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39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1816538" y="5583257"/>
                    <a:ext cx="518446" cy="717700"/>
                    <a:chOff x="13103226" y="2775830"/>
                    <a:chExt cx="1039812" cy="1407232"/>
                  </a:xfrm>
                </p:grpSpPr>
                <p:sp>
                  <p:nvSpPr>
                    <p:cNvPr id="205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3226" y="2775830"/>
                      <a:ext cx="1039812" cy="1407232"/>
                    </a:xfrm>
                    <a:prstGeom prst="rect">
                      <a:avLst/>
                    </a:prstGeom>
                    <a:solidFill>
                      <a:srgbClr val="DC3C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06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214598" y="2940285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07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194253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1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1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0" y="31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1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08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446139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7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7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7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7"/>
                            <a:pt x="330" y="27"/>
                            <a:pt x="330" y="27"/>
                          </a:cubicBezTo>
                          <a:cubicBezTo>
                            <a:pt x="330" y="27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09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700107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10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2970470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11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224438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12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478406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213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732374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9" name="Group 168"/>
                <p:cNvGrpSpPr/>
                <p:nvPr/>
              </p:nvGrpSpPr>
              <p:grpSpPr>
                <a:xfrm>
                  <a:off x="6124845" y="4759389"/>
                  <a:ext cx="450265" cy="763553"/>
                  <a:chOff x="7205045" y="4706015"/>
                  <a:chExt cx="495182" cy="1033105"/>
                </a:xfrm>
              </p:grpSpPr>
              <p:sp>
                <p:nvSpPr>
                  <p:cNvPr id="171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68217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2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3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6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8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80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8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82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83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84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85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86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87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BCF2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88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00BCF2">
                      <a:lumMod val="75000"/>
                    </a:srgb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89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90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91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92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9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94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95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96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97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98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99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00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01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02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170" name="Flowchart: Direct Access Storage 169"/>
                <p:cNvSpPr/>
                <p:nvPr/>
              </p:nvSpPr>
              <p:spPr bwMode="auto">
                <a:xfrm>
                  <a:off x="6674726" y="4849250"/>
                  <a:ext cx="278759" cy="601460"/>
                </a:xfrm>
                <a:prstGeom prst="flowChartMagneticDrum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5648461" y="4215197"/>
                <a:ext cx="310412" cy="330533"/>
                <a:chOff x="5444930" y="4371627"/>
                <a:chExt cx="1888200" cy="1235107"/>
              </a:xfrm>
            </p:grpSpPr>
            <p:sp>
              <p:nvSpPr>
                <p:cNvPr id="120" name="Cube 119"/>
                <p:cNvSpPr/>
                <p:nvPr/>
              </p:nvSpPr>
              <p:spPr bwMode="auto">
                <a:xfrm>
                  <a:off x="5444930" y="4371627"/>
                  <a:ext cx="1888200" cy="1235107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567705" y="4821529"/>
                  <a:ext cx="545671" cy="602367"/>
                  <a:chOff x="1816538" y="5583257"/>
                  <a:chExt cx="702664" cy="719810"/>
                </a:xfrm>
              </p:grpSpPr>
              <p:sp>
                <p:nvSpPr>
                  <p:cNvPr id="156" name="Freeform 55"/>
                  <p:cNvSpPr>
                    <a:spLocks/>
                  </p:cNvSpPr>
                  <p:nvPr/>
                </p:nvSpPr>
                <p:spPr bwMode="auto">
                  <a:xfrm>
                    <a:off x="1869368" y="6162950"/>
                    <a:ext cx="649834" cy="140117"/>
                  </a:xfrm>
                  <a:custGeom>
                    <a:avLst/>
                    <a:gdLst>
                      <a:gd name="T0" fmla="*/ 186 w 589"/>
                      <a:gd name="T1" fmla="*/ 0 h 127"/>
                      <a:gd name="T2" fmla="*/ 589 w 589"/>
                      <a:gd name="T3" fmla="*/ 0 h 127"/>
                      <a:gd name="T4" fmla="*/ 407 w 589"/>
                      <a:gd name="T5" fmla="*/ 127 h 127"/>
                      <a:gd name="T6" fmla="*/ 0 w 589"/>
                      <a:gd name="T7" fmla="*/ 127 h 127"/>
                      <a:gd name="T8" fmla="*/ 186 w 589"/>
                      <a:gd name="T9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9" h="127">
                        <a:moveTo>
                          <a:pt x="186" y="0"/>
                        </a:moveTo>
                        <a:lnTo>
                          <a:pt x="589" y="0"/>
                        </a:lnTo>
                        <a:lnTo>
                          <a:pt x="407" y="127"/>
                        </a:lnTo>
                        <a:lnTo>
                          <a:pt x="0" y="127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alpha val="19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39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1816538" y="5583257"/>
                    <a:ext cx="518446" cy="717700"/>
                    <a:chOff x="13103226" y="2775830"/>
                    <a:chExt cx="1039812" cy="1407232"/>
                  </a:xfrm>
                </p:grpSpPr>
                <p:sp>
                  <p:nvSpPr>
                    <p:cNvPr id="15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3226" y="2775830"/>
                      <a:ext cx="1039812" cy="1407232"/>
                    </a:xfrm>
                    <a:prstGeom prst="rect">
                      <a:avLst/>
                    </a:prstGeom>
                    <a:solidFill>
                      <a:srgbClr val="DC3C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214598" y="2940285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194253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1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1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0" y="31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1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61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446139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7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7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7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7"/>
                            <a:pt x="330" y="27"/>
                            <a:pt x="330" y="27"/>
                          </a:cubicBezTo>
                          <a:cubicBezTo>
                            <a:pt x="330" y="27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62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700107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lumMod val="8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63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2970470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64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224438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65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478406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66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732374"/>
                      <a:ext cx="79105" cy="79105"/>
                    </a:xfrm>
                    <a:prstGeom prst="ellipse">
                      <a:avLst/>
                    </a:prstGeom>
                    <a:solidFill>
                      <a:srgbClr val="00BCF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22" name="Group 121"/>
                <p:cNvGrpSpPr/>
                <p:nvPr/>
              </p:nvGrpSpPr>
              <p:grpSpPr>
                <a:xfrm>
                  <a:off x="6124845" y="4759389"/>
                  <a:ext cx="450265" cy="763553"/>
                  <a:chOff x="7205045" y="4706015"/>
                  <a:chExt cx="495182" cy="1033105"/>
                </a:xfrm>
              </p:grpSpPr>
              <p:sp>
                <p:nvSpPr>
                  <p:cNvPr id="12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68217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2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2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2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2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29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3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31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33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3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3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3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37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38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39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4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205045" y="4706015"/>
                    <a:ext cx="495182" cy="1033105"/>
                  </a:xfrm>
                  <a:prstGeom prst="rect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BCF2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4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7250732" y="4754649"/>
                    <a:ext cx="403809" cy="898992"/>
                  </a:xfrm>
                  <a:prstGeom prst="rect">
                    <a:avLst/>
                  </a:prstGeom>
                  <a:solidFill>
                    <a:srgbClr val="00BCF2">
                      <a:lumMod val="75000"/>
                    </a:srgb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4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781176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43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815073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44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4897603"/>
                    <a:ext cx="355176" cy="92847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45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4931500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4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014030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47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047927"/>
                    <a:ext cx="25054" cy="25054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4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130458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4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167301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0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246883"/>
                    <a:ext cx="355176" cy="94321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1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283728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366259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3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400154"/>
                    <a:ext cx="25054" cy="20633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4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275785" y="5482685"/>
                    <a:ext cx="355176" cy="91373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574958" y="5516581"/>
                    <a:ext cx="25054" cy="23580"/>
                  </a:xfrm>
                  <a:prstGeom prst="ellipse">
                    <a:avLst/>
                  </a:prstGeom>
                  <a:solidFill>
                    <a:srgbClr val="00BCF2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68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123" name="Flowchart: Direct Access Storage 122"/>
                <p:cNvSpPr/>
                <p:nvPr/>
              </p:nvSpPr>
              <p:spPr bwMode="auto">
                <a:xfrm>
                  <a:off x="6674726" y="4849250"/>
                  <a:ext cx="278759" cy="601460"/>
                </a:xfrm>
                <a:prstGeom prst="flowChartMagneticDrum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Segoe UI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3964837" y="4600216"/>
                <a:ext cx="378425" cy="133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…</a:t>
                </a:r>
              </a:p>
            </p:txBody>
          </p:sp>
        </p:grpSp>
        <p:sp>
          <p:nvSpPr>
            <p:cNvPr id="544" name="Equal 543"/>
            <p:cNvSpPr/>
            <p:nvPr/>
          </p:nvSpPr>
          <p:spPr>
            <a:xfrm>
              <a:off x="3461226" y="4062994"/>
              <a:ext cx="448714" cy="368297"/>
            </a:xfrm>
            <a:prstGeom prst="mathEqua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545" name="Equal 544"/>
            <p:cNvSpPr/>
            <p:nvPr/>
          </p:nvSpPr>
          <p:spPr>
            <a:xfrm>
              <a:off x="3488669" y="2742633"/>
              <a:ext cx="448714" cy="368297"/>
            </a:xfrm>
            <a:prstGeom prst="mathEqua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546" name="Equal 545"/>
            <p:cNvSpPr/>
            <p:nvPr/>
          </p:nvSpPr>
          <p:spPr>
            <a:xfrm>
              <a:off x="3531850" y="1544850"/>
              <a:ext cx="448714" cy="368297"/>
            </a:xfrm>
            <a:prstGeom prst="mathEqua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37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5565087" y="1587500"/>
            <a:ext cx="0" cy="34933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11515" y="1587500"/>
            <a:ext cx="42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Request Units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1514" y="2050410"/>
            <a:ext cx="54344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Provisioned in terms of RU/sec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Rate limiting based on amount of throughput provisioned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Can be increased or decreased instantaneously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Billing is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etered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ourly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Background processes like TTL expiration, index transformations scheduled when quiescent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543" name="Group 542"/>
          <p:cNvGrpSpPr/>
          <p:nvPr/>
        </p:nvGrpSpPr>
        <p:grpSpPr>
          <a:xfrm>
            <a:off x="968991" y="1485101"/>
            <a:ext cx="3944896" cy="4200734"/>
            <a:chOff x="9924674" y="1952524"/>
            <a:chExt cx="2474003" cy="3005892"/>
          </a:xfrm>
        </p:grpSpPr>
        <p:sp>
          <p:nvSpPr>
            <p:cNvPr id="547" name="TextBox 546"/>
            <p:cNvSpPr txBox="1"/>
            <p:nvPr/>
          </p:nvSpPr>
          <p:spPr>
            <a:xfrm>
              <a:off x="10484848" y="3889941"/>
              <a:ext cx="984324" cy="25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Min RU/sec</a:t>
              </a:r>
            </a:p>
          </p:txBody>
        </p:sp>
        <p:sp>
          <p:nvSpPr>
            <p:cNvPr id="548" name="TextBox 547"/>
            <p:cNvSpPr txBox="1"/>
            <p:nvPr/>
          </p:nvSpPr>
          <p:spPr>
            <a:xfrm>
              <a:off x="10490237" y="3272204"/>
              <a:ext cx="987753" cy="25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Max RU/sec</a:t>
              </a:r>
            </a:p>
          </p:txBody>
        </p:sp>
        <p:sp>
          <p:nvSpPr>
            <p:cNvPr id="549" name="Rounded Rectangle 548"/>
            <p:cNvSpPr/>
            <p:nvPr/>
          </p:nvSpPr>
          <p:spPr>
            <a:xfrm>
              <a:off x="10333201" y="3239575"/>
              <a:ext cx="143673" cy="589404"/>
            </a:xfrm>
            <a:prstGeom prst="roundRect">
              <a:avLst/>
            </a:prstGeom>
            <a:solidFill>
              <a:srgbClr val="0B817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550" name="Rounded Rectangle 549"/>
            <p:cNvSpPr/>
            <p:nvPr/>
          </p:nvSpPr>
          <p:spPr>
            <a:xfrm>
              <a:off x="10341359" y="3839428"/>
              <a:ext cx="128290" cy="987424"/>
            </a:xfrm>
            <a:prstGeom prst="roundRect">
              <a:avLst/>
            </a:prstGeom>
            <a:solidFill>
              <a:srgbClr val="0B817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cxnSp>
          <p:nvCxnSpPr>
            <p:cNvPr id="551" name="Straight Arrow Connector 550"/>
            <p:cNvCxnSpPr/>
            <p:nvPr/>
          </p:nvCxnSpPr>
          <p:spPr>
            <a:xfrm flipV="1">
              <a:off x="10351920" y="3224047"/>
              <a:ext cx="637816" cy="75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/>
            <p:nvPr/>
          </p:nvCxnSpPr>
          <p:spPr>
            <a:xfrm>
              <a:off x="10469649" y="3848667"/>
              <a:ext cx="520087" cy="148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3" name="Left Brace 552"/>
            <p:cNvSpPr/>
            <p:nvPr/>
          </p:nvSpPr>
          <p:spPr>
            <a:xfrm rot="10800000">
              <a:off x="11206708" y="3855192"/>
              <a:ext cx="266163" cy="98722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cxnSp>
          <p:nvCxnSpPr>
            <p:cNvPr id="554" name="Straight Arrow Connector 553"/>
            <p:cNvCxnSpPr/>
            <p:nvPr/>
          </p:nvCxnSpPr>
          <p:spPr>
            <a:xfrm flipV="1">
              <a:off x="10185153" y="1952524"/>
              <a:ext cx="5422" cy="300589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5" name="Straight Arrow Connector 554"/>
            <p:cNvCxnSpPr/>
            <p:nvPr/>
          </p:nvCxnSpPr>
          <p:spPr>
            <a:xfrm flipV="1">
              <a:off x="10185153" y="4954478"/>
              <a:ext cx="1694350" cy="312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6" name="TextBox 555"/>
            <p:cNvSpPr txBox="1"/>
            <p:nvPr/>
          </p:nvSpPr>
          <p:spPr>
            <a:xfrm rot="16200000">
              <a:off x="9194573" y="3530465"/>
              <a:ext cx="1679317" cy="219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Incoming Requests</a:t>
              </a:r>
            </a:p>
          </p:txBody>
        </p:sp>
        <p:sp>
          <p:nvSpPr>
            <p:cNvPr id="557" name="TextBox 556"/>
            <p:cNvSpPr txBox="1"/>
            <p:nvPr/>
          </p:nvSpPr>
          <p:spPr>
            <a:xfrm>
              <a:off x="11537860" y="4174616"/>
              <a:ext cx="860817" cy="43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Replica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Quiescent </a:t>
              </a:r>
            </a:p>
          </p:txBody>
        </p:sp>
        <p:sp>
          <p:nvSpPr>
            <p:cNvPr id="558" name="Left Brace 557"/>
            <p:cNvSpPr/>
            <p:nvPr/>
          </p:nvSpPr>
          <p:spPr>
            <a:xfrm rot="10800000">
              <a:off x="11247631" y="3224806"/>
              <a:ext cx="195478" cy="58955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559" name="Left Brace 558"/>
            <p:cNvSpPr/>
            <p:nvPr/>
          </p:nvSpPr>
          <p:spPr>
            <a:xfrm rot="10800000">
              <a:off x="11216907" y="2243078"/>
              <a:ext cx="272392" cy="95382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560" name="Rounded Rectangle 559"/>
            <p:cNvSpPr/>
            <p:nvPr/>
          </p:nvSpPr>
          <p:spPr>
            <a:xfrm>
              <a:off x="10331342" y="2244062"/>
              <a:ext cx="145657" cy="987229"/>
            </a:xfrm>
            <a:prstGeom prst="roundRect">
              <a:avLst/>
            </a:prstGeom>
            <a:solidFill>
              <a:srgbClr val="CBB4D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cxnSp>
          <p:nvCxnSpPr>
            <p:cNvPr id="561" name="Straight Connector 560"/>
            <p:cNvCxnSpPr/>
            <p:nvPr/>
          </p:nvCxnSpPr>
          <p:spPr>
            <a:xfrm>
              <a:off x="10226142" y="3045176"/>
              <a:ext cx="3479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10226142" y="2922447"/>
              <a:ext cx="3479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>
              <a:off x="10226142" y="2815901"/>
              <a:ext cx="3479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10226142" y="2697216"/>
              <a:ext cx="3479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10222090" y="2587973"/>
              <a:ext cx="3479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10226132" y="2482779"/>
              <a:ext cx="3479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10226142" y="3147674"/>
              <a:ext cx="3479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10222089" y="2378931"/>
              <a:ext cx="3479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9" name="TextBox 568"/>
            <p:cNvSpPr txBox="1"/>
            <p:nvPr/>
          </p:nvSpPr>
          <p:spPr>
            <a:xfrm>
              <a:off x="11600430" y="2501315"/>
              <a:ext cx="558147" cy="43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Rate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limit</a:t>
              </a:r>
            </a:p>
          </p:txBody>
        </p:sp>
        <p:sp>
          <p:nvSpPr>
            <p:cNvPr id="570" name="TextBox 569"/>
            <p:cNvSpPr txBox="1"/>
            <p:nvPr/>
          </p:nvSpPr>
          <p:spPr>
            <a:xfrm>
              <a:off x="11537860" y="3275654"/>
              <a:ext cx="816784" cy="43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No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throttling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1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481" y="754876"/>
            <a:ext cx="42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Pricing Example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E035F-90C1-456A-ABB3-D73A686E5D27}"/>
              </a:ext>
            </a:extLst>
          </p:cNvPr>
          <p:cNvSpPr txBox="1"/>
          <p:nvPr/>
        </p:nvSpPr>
        <p:spPr>
          <a:xfrm>
            <a:off x="1449480" y="1237476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155688-1024-4BA9-AD37-BA047E4172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1613817"/>
          <a:ext cx="4185603" cy="689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2029">
                  <a:extLst>
                    <a:ext uri="{9D8B030D-6E8A-4147-A177-3AD203B41FA5}">
                      <a16:colId xmlns:a16="http://schemas.microsoft.com/office/drawing/2014/main" val="1327948975"/>
                    </a:ext>
                  </a:extLst>
                </a:gridCol>
                <a:gridCol w="1983574">
                  <a:extLst>
                    <a:ext uri="{9D8B030D-6E8A-4147-A177-3AD203B41FA5}">
                      <a16:colId xmlns:a16="http://schemas.microsoft.com/office/drawing/2014/main" val="458719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Record Size (KB)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    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974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Number of Records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100,000,000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6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E65AE3-1894-4DA1-8FEE-64F37719D6BC}"/>
              </a:ext>
            </a:extLst>
          </p:cNvPr>
          <p:cNvSpPr txBox="1"/>
          <p:nvPr/>
        </p:nvSpPr>
        <p:spPr>
          <a:xfrm>
            <a:off x="750081" y="6238591"/>
            <a:ext cx="1069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pricing may vary by region; for up-to-date pricing, see: </a:t>
            </a:r>
            <a:r>
              <a:rPr lang="en-US" dirty="0">
                <a:hlinkClick r:id="rId2"/>
              </a:rPr>
              <a:t>https://azure.microsoft.com/pricing/details/cosmos-db/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481" y="754876"/>
            <a:ext cx="42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Pricing Example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E035F-90C1-456A-ABB3-D73A686E5D27}"/>
              </a:ext>
            </a:extLst>
          </p:cNvPr>
          <p:cNvSpPr txBox="1"/>
          <p:nvPr/>
        </p:nvSpPr>
        <p:spPr>
          <a:xfrm>
            <a:off x="1449480" y="1237476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155688-1024-4BA9-AD37-BA047E4172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1613817"/>
          <a:ext cx="4185603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2029">
                  <a:extLst>
                    <a:ext uri="{9D8B030D-6E8A-4147-A177-3AD203B41FA5}">
                      <a16:colId xmlns:a16="http://schemas.microsoft.com/office/drawing/2014/main" val="1327948975"/>
                    </a:ext>
                  </a:extLst>
                </a:gridCol>
                <a:gridCol w="1983574">
                  <a:extLst>
                    <a:ext uri="{9D8B030D-6E8A-4147-A177-3AD203B41FA5}">
                      <a16:colId xmlns:a16="http://schemas.microsoft.com/office/drawing/2014/main" val="458719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Record Size (KB)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    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974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Number of Records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100,000,000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Total Storage (GB)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100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406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Monthly Cost per GB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$0.25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1466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5B3AD3-2E23-487D-9B4F-901AC8C3ABC8}"/>
              </a:ext>
            </a:extLst>
          </p:cNvPr>
          <p:cNvSpPr txBox="1"/>
          <p:nvPr/>
        </p:nvSpPr>
        <p:spPr>
          <a:xfrm>
            <a:off x="750081" y="6238591"/>
            <a:ext cx="1069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pricing may vary by region; for up-to-date pricing, see: </a:t>
            </a:r>
            <a:r>
              <a:rPr lang="en-US" dirty="0">
                <a:hlinkClick r:id="rId2"/>
              </a:rPr>
              <a:t>https://azure.microsoft.com/pricing/details/cosmos-db/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481" y="754876"/>
            <a:ext cx="42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Pricing Example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E035F-90C1-456A-ABB3-D73A686E5D27}"/>
              </a:ext>
            </a:extLst>
          </p:cNvPr>
          <p:cNvSpPr txBox="1"/>
          <p:nvPr/>
        </p:nvSpPr>
        <p:spPr>
          <a:xfrm>
            <a:off x="1449480" y="1237476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155688-1024-4BA9-AD37-BA047E4172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1613817"/>
          <a:ext cx="4185603" cy="1434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2029">
                  <a:extLst>
                    <a:ext uri="{9D8B030D-6E8A-4147-A177-3AD203B41FA5}">
                      <a16:colId xmlns:a16="http://schemas.microsoft.com/office/drawing/2014/main" val="1327948975"/>
                    </a:ext>
                  </a:extLst>
                </a:gridCol>
                <a:gridCol w="1983574">
                  <a:extLst>
                    <a:ext uri="{9D8B030D-6E8A-4147-A177-3AD203B41FA5}">
                      <a16:colId xmlns:a16="http://schemas.microsoft.com/office/drawing/2014/main" val="458719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Record Size (KB)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    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974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Number of Records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100,000,000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Total Storage (GB)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100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406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Monthly Cost per GB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$0.25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1466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Expected Monthly Cost for Storage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$25.00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259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E112B9-3C2A-485D-ABC2-E4E0D8457F99}"/>
              </a:ext>
            </a:extLst>
          </p:cNvPr>
          <p:cNvSpPr txBox="1"/>
          <p:nvPr/>
        </p:nvSpPr>
        <p:spPr>
          <a:xfrm>
            <a:off x="750081" y="6238591"/>
            <a:ext cx="1069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pricing may vary by region; for up-to-date pricing, see: </a:t>
            </a:r>
            <a:r>
              <a:rPr lang="en-US" dirty="0">
                <a:hlinkClick r:id="rId2"/>
              </a:rPr>
              <a:t>https://azure.microsoft.com/pricing/details/cosmos-db/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481" y="754876"/>
            <a:ext cx="42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Pricing Example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E035F-90C1-456A-ABB3-D73A686E5D27}"/>
              </a:ext>
            </a:extLst>
          </p:cNvPr>
          <p:cNvSpPr txBox="1"/>
          <p:nvPr/>
        </p:nvSpPr>
        <p:spPr>
          <a:xfrm>
            <a:off x="1449480" y="1237476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155688-1024-4BA9-AD37-BA047E4172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1613817"/>
          <a:ext cx="4185603" cy="1434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2029">
                  <a:extLst>
                    <a:ext uri="{9D8B030D-6E8A-4147-A177-3AD203B41FA5}">
                      <a16:colId xmlns:a16="http://schemas.microsoft.com/office/drawing/2014/main" val="1327948975"/>
                    </a:ext>
                  </a:extLst>
                </a:gridCol>
                <a:gridCol w="1983574">
                  <a:extLst>
                    <a:ext uri="{9D8B030D-6E8A-4147-A177-3AD203B41FA5}">
                      <a16:colId xmlns:a16="http://schemas.microsoft.com/office/drawing/2014/main" val="458719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Record Size (KB)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    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974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Number of Records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100,000,000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Total Storage (GB)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100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406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Monthly Cost per GB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$0.25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1466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Expected Monthly Cost for Storage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$25.00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2598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942C578-EF81-4A0A-9263-45C27BD237D7}"/>
              </a:ext>
            </a:extLst>
          </p:cNvPr>
          <p:cNvSpPr txBox="1"/>
          <p:nvPr/>
        </p:nvSpPr>
        <p:spPr>
          <a:xfrm>
            <a:off x="1449480" y="3104552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Throughput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88ADAE-58D7-48B1-90EB-A38A94F2F6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3523969"/>
          <a:ext cx="7086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225">
                  <a:extLst>
                    <a:ext uri="{9D8B030D-6E8A-4147-A177-3AD203B41FA5}">
                      <a16:colId xmlns:a16="http://schemas.microsoft.com/office/drawing/2014/main" val="653658921"/>
                    </a:ext>
                  </a:extLst>
                </a:gridCol>
                <a:gridCol w="2161207">
                  <a:extLst>
                    <a:ext uri="{9D8B030D-6E8A-4147-A177-3AD203B41FA5}">
                      <a16:colId xmlns:a16="http://schemas.microsoft.com/office/drawing/2014/main" val="96964796"/>
                    </a:ext>
                  </a:extLst>
                </a:gridCol>
                <a:gridCol w="1536012">
                  <a:extLst>
                    <a:ext uri="{9D8B030D-6E8A-4147-A177-3AD203B41FA5}">
                      <a16:colId xmlns:a16="http://schemas.microsoft.com/office/drawing/2014/main" val="2813250456"/>
                    </a:ext>
                  </a:extLst>
                </a:gridCol>
                <a:gridCol w="990156">
                  <a:extLst>
                    <a:ext uri="{9D8B030D-6E8A-4147-A177-3AD203B41FA5}">
                      <a16:colId xmlns:a16="http://schemas.microsoft.com/office/drawing/2014/main" val="41400886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Operation Type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Requests per Second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RU's per Request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RU's Needed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6306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870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4976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A97480-2BF0-4675-8C87-4E658C1B347C}"/>
              </a:ext>
            </a:extLst>
          </p:cNvPr>
          <p:cNvSpPr txBox="1"/>
          <p:nvPr/>
        </p:nvSpPr>
        <p:spPr>
          <a:xfrm>
            <a:off x="750081" y="6238591"/>
            <a:ext cx="1069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pricing may vary by region; for up-to-date pricing, see: </a:t>
            </a:r>
            <a:r>
              <a:rPr lang="en-US" dirty="0">
                <a:hlinkClick r:id="rId2"/>
              </a:rPr>
              <a:t>https://azure.microsoft.com/pricing/details/cosmos-db/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481" y="754876"/>
            <a:ext cx="42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Pricing Example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E035F-90C1-456A-ABB3-D73A686E5D27}"/>
              </a:ext>
            </a:extLst>
          </p:cNvPr>
          <p:cNvSpPr txBox="1"/>
          <p:nvPr/>
        </p:nvSpPr>
        <p:spPr>
          <a:xfrm>
            <a:off x="1449480" y="1237476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155688-1024-4BA9-AD37-BA047E4172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1613817"/>
          <a:ext cx="4185603" cy="1434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2029">
                  <a:extLst>
                    <a:ext uri="{9D8B030D-6E8A-4147-A177-3AD203B41FA5}">
                      <a16:colId xmlns:a16="http://schemas.microsoft.com/office/drawing/2014/main" val="1327948975"/>
                    </a:ext>
                  </a:extLst>
                </a:gridCol>
                <a:gridCol w="1983574">
                  <a:extLst>
                    <a:ext uri="{9D8B030D-6E8A-4147-A177-3AD203B41FA5}">
                      <a16:colId xmlns:a16="http://schemas.microsoft.com/office/drawing/2014/main" val="458719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Record Size (KB)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    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974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Number of Records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100,000,000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Total Storage (GB)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100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406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Monthly Cost per GB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$0.25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1466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Expected Monthly Cost for Storage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$25.00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2598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942C578-EF81-4A0A-9263-45C27BD237D7}"/>
              </a:ext>
            </a:extLst>
          </p:cNvPr>
          <p:cNvSpPr txBox="1"/>
          <p:nvPr/>
        </p:nvSpPr>
        <p:spPr>
          <a:xfrm>
            <a:off x="1449480" y="3104552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Throughput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88ADAE-58D7-48B1-90EB-A38A94F2F6B8}"/>
              </a:ext>
            </a:extLst>
          </p:cNvPr>
          <p:cNvGraphicFramePr>
            <a:graphicFrameLocks noGrp="1"/>
          </p:cNvGraphicFramePr>
          <p:nvPr/>
        </p:nvGraphicFramePr>
        <p:xfrm>
          <a:off x="1910397" y="3523969"/>
          <a:ext cx="7086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225">
                  <a:extLst>
                    <a:ext uri="{9D8B030D-6E8A-4147-A177-3AD203B41FA5}">
                      <a16:colId xmlns:a16="http://schemas.microsoft.com/office/drawing/2014/main" val="653658921"/>
                    </a:ext>
                  </a:extLst>
                </a:gridCol>
                <a:gridCol w="2161207">
                  <a:extLst>
                    <a:ext uri="{9D8B030D-6E8A-4147-A177-3AD203B41FA5}">
                      <a16:colId xmlns:a16="http://schemas.microsoft.com/office/drawing/2014/main" val="96964796"/>
                    </a:ext>
                  </a:extLst>
                </a:gridCol>
                <a:gridCol w="1536012">
                  <a:extLst>
                    <a:ext uri="{9D8B030D-6E8A-4147-A177-3AD203B41FA5}">
                      <a16:colId xmlns:a16="http://schemas.microsoft.com/office/drawing/2014/main" val="2813250456"/>
                    </a:ext>
                  </a:extLst>
                </a:gridCol>
                <a:gridCol w="990156">
                  <a:extLst>
                    <a:ext uri="{9D8B030D-6E8A-4147-A177-3AD203B41FA5}">
                      <a16:colId xmlns:a16="http://schemas.microsoft.com/office/drawing/2014/main" val="41400886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Operation Type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Requests per Second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RU's per Request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RU's Needed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6306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870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4976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2590E4-9EF5-4CE0-AB2D-CF415145B0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4316607"/>
          <a:ext cx="45593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8630">
                  <a:extLst>
                    <a:ext uri="{9D8B030D-6E8A-4147-A177-3AD203B41FA5}">
                      <a16:colId xmlns:a16="http://schemas.microsoft.com/office/drawing/2014/main" val="3480470802"/>
                    </a:ext>
                  </a:extLst>
                </a:gridCol>
                <a:gridCol w="2160670">
                  <a:extLst>
                    <a:ext uri="{9D8B030D-6E8A-4147-A177-3AD203B41FA5}">
                      <a16:colId xmlns:a16="http://schemas.microsoft.com/office/drawing/2014/main" val="24432937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RU/sec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8686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Monthly Cost per 100 RU/sec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$6.00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530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39367A-7839-4CD1-B226-185D399BC1D1}"/>
              </a:ext>
            </a:extLst>
          </p:cNvPr>
          <p:cNvSpPr txBox="1"/>
          <p:nvPr/>
        </p:nvSpPr>
        <p:spPr>
          <a:xfrm>
            <a:off x="750081" y="6238591"/>
            <a:ext cx="1069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pricing may vary by region; for up-to-date pricing, see: </a:t>
            </a:r>
            <a:r>
              <a:rPr lang="en-US" dirty="0">
                <a:hlinkClick r:id="rId2"/>
              </a:rPr>
              <a:t>https://azure.microsoft.com/pricing/details/cosmos-db/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8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481" y="754876"/>
            <a:ext cx="42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Pricing Example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E035F-90C1-456A-ABB3-D73A686E5D27}"/>
              </a:ext>
            </a:extLst>
          </p:cNvPr>
          <p:cNvSpPr txBox="1"/>
          <p:nvPr/>
        </p:nvSpPr>
        <p:spPr>
          <a:xfrm>
            <a:off x="1449480" y="1237476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155688-1024-4BA9-AD37-BA047E4172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1613817"/>
          <a:ext cx="4185603" cy="1434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2029">
                  <a:extLst>
                    <a:ext uri="{9D8B030D-6E8A-4147-A177-3AD203B41FA5}">
                      <a16:colId xmlns:a16="http://schemas.microsoft.com/office/drawing/2014/main" val="1327948975"/>
                    </a:ext>
                  </a:extLst>
                </a:gridCol>
                <a:gridCol w="1983574">
                  <a:extLst>
                    <a:ext uri="{9D8B030D-6E8A-4147-A177-3AD203B41FA5}">
                      <a16:colId xmlns:a16="http://schemas.microsoft.com/office/drawing/2014/main" val="458719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Record Size (KB)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    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974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Number of Records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100,000,000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Total Storage (GB)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100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406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Monthly Cost per GB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$0.25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1466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Expected Monthly Cost for Storage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$25.00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2598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942C578-EF81-4A0A-9263-45C27BD237D7}"/>
              </a:ext>
            </a:extLst>
          </p:cNvPr>
          <p:cNvSpPr txBox="1"/>
          <p:nvPr/>
        </p:nvSpPr>
        <p:spPr>
          <a:xfrm>
            <a:off x="1449480" y="3104552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Throughput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88ADAE-58D7-48B1-90EB-A38A94F2F6B8}"/>
              </a:ext>
            </a:extLst>
          </p:cNvPr>
          <p:cNvGraphicFramePr>
            <a:graphicFrameLocks noGrp="1"/>
          </p:cNvGraphicFramePr>
          <p:nvPr/>
        </p:nvGraphicFramePr>
        <p:xfrm>
          <a:off x="1910397" y="3523969"/>
          <a:ext cx="7086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225">
                  <a:extLst>
                    <a:ext uri="{9D8B030D-6E8A-4147-A177-3AD203B41FA5}">
                      <a16:colId xmlns:a16="http://schemas.microsoft.com/office/drawing/2014/main" val="653658921"/>
                    </a:ext>
                  </a:extLst>
                </a:gridCol>
                <a:gridCol w="2161207">
                  <a:extLst>
                    <a:ext uri="{9D8B030D-6E8A-4147-A177-3AD203B41FA5}">
                      <a16:colId xmlns:a16="http://schemas.microsoft.com/office/drawing/2014/main" val="96964796"/>
                    </a:ext>
                  </a:extLst>
                </a:gridCol>
                <a:gridCol w="1536012">
                  <a:extLst>
                    <a:ext uri="{9D8B030D-6E8A-4147-A177-3AD203B41FA5}">
                      <a16:colId xmlns:a16="http://schemas.microsoft.com/office/drawing/2014/main" val="2813250456"/>
                    </a:ext>
                  </a:extLst>
                </a:gridCol>
                <a:gridCol w="990156">
                  <a:extLst>
                    <a:ext uri="{9D8B030D-6E8A-4147-A177-3AD203B41FA5}">
                      <a16:colId xmlns:a16="http://schemas.microsoft.com/office/drawing/2014/main" val="41400886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Operation Type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Requests per Second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RU's per Request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RU's Needed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6306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870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4976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2590E4-9EF5-4CE0-AB2D-CF415145B0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4316607"/>
          <a:ext cx="45593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8630">
                  <a:extLst>
                    <a:ext uri="{9D8B030D-6E8A-4147-A177-3AD203B41FA5}">
                      <a16:colId xmlns:a16="http://schemas.microsoft.com/office/drawing/2014/main" val="3480470802"/>
                    </a:ext>
                  </a:extLst>
                </a:gridCol>
                <a:gridCol w="2160670">
                  <a:extLst>
                    <a:ext uri="{9D8B030D-6E8A-4147-A177-3AD203B41FA5}">
                      <a16:colId xmlns:a16="http://schemas.microsoft.com/office/drawing/2014/main" val="24432937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RU/sec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8686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 Cost per 100 RU/sec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$6.00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53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Expected Monthly Cost for Throughput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$54.00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6555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9484A0-1C87-4541-BA6E-8E0B322D528C}"/>
              </a:ext>
            </a:extLst>
          </p:cNvPr>
          <p:cNvSpPr txBox="1"/>
          <p:nvPr/>
        </p:nvSpPr>
        <p:spPr>
          <a:xfrm>
            <a:off x="750081" y="6238591"/>
            <a:ext cx="1069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pricing may vary by region; for up-to-date pricing, see: </a:t>
            </a:r>
            <a:r>
              <a:rPr lang="en-US" dirty="0">
                <a:hlinkClick r:id="rId2"/>
              </a:rPr>
              <a:t>https://azure.microsoft.com/pricing/details/cosmos-db/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481" y="754876"/>
            <a:ext cx="42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Pricing Example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E035F-90C1-456A-ABB3-D73A686E5D27}"/>
              </a:ext>
            </a:extLst>
          </p:cNvPr>
          <p:cNvSpPr txBox="1"/>
          <p:nvPr/>
        </p:nvSpPr>
        <p:spPr>
          <a:xfrm>
            <a:off x="1449480" y="1237476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155688-1024-4BA9-AD37-BA047E4172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1613817"/>
          <a:ext cx="4185603" cy="1434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2029">
                  <a:extLst>
                    <a:ext uri="{9D8B030D-6E8A-4147-A177-3AD203B41FA5}">
                      <a16:colId xmlns:a16="http://schemas.microsoft.com/office/drawing/2014/main" val="1327948975"/>
                    </a:ext>
                  </a:extLst>
                </a:gridCol>
                <a:gridCol w="1983574">
                  <a:extLst>
                    <a:ext uri="{9D8B030D-6E8A-4147-A177-3AD203B41FA5}">
                      <a16:colId xmlns:a16="http://schemas.microsoft.com/office/drawing/2014/main" val="458719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Record Size (KB)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    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974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Number of Records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100,000,000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Total Storage (GB)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                      100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406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Monthly Cost per GB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$0.25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1466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Expected Monthly Cost for Storage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$25.00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2598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942C578-EF81-4A0A-9263-45C27BD237D7}"/>
              </a:ext>
            </a:extLst>
          </p:cNvPr>
          <p:cNvSpPr txBox="1"/>
          <p:nvPr/>
        </p:nvSpPr>
        <p:spPr>
          <a:xfrm>
            <a:off x="1449480" y="3104552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Throughput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88ADAE-58D7-48B1-90EB-A38A94F2F6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3523969"/>
          <a:ext cx="7086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225">
                  <a:extLst>
                    <a:ext uri="{9D8B030D-6E8A-4147-A177-3AD203B41FA5}">
                      <a16:colId xmlns:a16="http://schemas.microsoft.com/office/drawing/2014/main" val="653658921"/>
                    </a:ext>
                  </a:extLst>
                </a:gridCol>
                <a:gridCol w="2161207">
                  <a:extLst>
                    <a:ext uri="{9D8B030D-6E8A-4147-A177-3AD203B41FA5}">
                      <a16:colId xmlns:a16="http://schemas.microsoft.com/office/drawing/2014/main" val="96964796"/>
                    </a:ext>
                  </a:extLst>
                </a:gridCol>
                <a:gridCol w="1536012">
                  <a:extLst>
                    <a:ext uri="{9D8B030D-6E8A-4147-A177-3AD203B41FA5}">
                      <a16:colId xmlns:a16="http://schemas.microsoft.com/office/drawing/2014/main" val="2813250456"/>
                    </a:ext>
                  </a:extLst>
                </a:gridCol>
                <a:gridCol w="990156">
                  <a:extLst>
                    <a:ext uri="{9D8B030D-6E8A-4147-A177-3AD203B41FA5}">
                      <a16:colId xmlns:a16="http://schemas.microsoft.com/office/drawing/2014/main" val="41400886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Operation Type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Requests per Second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RU's per Request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RU's Needed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6306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870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4976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2590E4-9EF5-4CE0-AB2D-CF415145B0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0397" y="4316607"/>
          <a:ext cx="45593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8630">
                  <a:extLst>
                    <a:ext uri="{9D8B030D-6E8A-4147-A177-3AD203B41FA5}">
                      <a16:colId xmlns:a16="http://schemas.microsoft.com/office/drawing/2014/main" val="3480470802"/>
                    </a:ext>
                  </a:extLst>
                </a:gridCol>
                <a:gridCol w="2160670">
                  <a:extLst>
                    <a:ext uri="{9D8B030D-6E8A-4147-A177-3AD203B41FA5}">
                      <a16:colId xmlns:a16="http://schemas.microsoft.com/office/drawing/2014/main" val="24432937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RU/sec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8686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 Cost per 100 RU/sec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$6.00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53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Expected Monthly Cost for Throughput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$54.00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65553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72D67F2A-07E2-47B3-9C51-53099392D668}"/>
              </a:ext>
            </a:extLst>
          </p:cNvPr>
          <p:cNvSpPr txBox="1"/>
          <p:nvPr/>
        </p:nvSpPr>
        <p:spPr>
          <a:xfrm>
            <a:off x="1449479" y="4971628"/>
            <a:ext cx="42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Monthly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71584-27BE-416F-A0B6-8FA09C082F10}"/>
              </a:ext>
            </a:extLst>
          </p:cNvPr>
          <p:cNvSpPr txBox="1"/>
          <p:nvPr/>
        </p:nvSpPr>
        <p:spPr>
          <a:xfrm>
            <a:off x="1821366" y="5423450"/>
            <a:ext cx="49055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[Total Monthly Cost] = [Monthly Cost for Storage] + [Monthly Cost for Throughput]</a:t>
            </a:r>
          </a:p>
          <a:p>
            <a:r>
              <a:rPr lang="en-US" sz="1100" dirty="0"/>
              <a:t>                                      =   $25                                       +   $54</a:t>
            </a:r>
          </a:p>
          <a:p>
            <a:r>
              <a:rPr lang="en-US" sz="1100" dirty="0"/>
              <a:t>                                      =   $79 per 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3821C-2421-4A1B-A1B9-1F7C22014167}"/>
              </a:ext>
            </a:extLst>
          </p:cNvPr>
          <p:cNvSpPr txBox="1"/>
          <p:nvPr/>
        </p:nvSpPr>
        <p:spPr>
          <a:xfrm>
            <a:off x="750081" y="6238591"/>
            <a:ext cx="1069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pricing may vary by region; for up-to-date pricing, see: </a:t>
            </a:r>
            <a:r>
              <a:rPr lang="en-US" dirty="0">
                <a:hlinkClick r:id="rId2"/>
              </a:rPr>
              <a:t>https://azure.microsoft.com/pricing/details/cosmos-db/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0F107AD-8D5F-49F3-AF15-E1870AC17B4D}"/>
              </a:ext>
            </a:extLst>
          </p:cNvPr>
          <p:cNvSpPr/>
          <p:nvPr/>
        </p:nvSpPr>
        <p:spPr>
          <a:xfrm>
            <a:off x="1974574" y="1113182"/>
            <a:ext cx="1252331" cy="19149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8B17D-E5F0-477D-9575-19A9FD8960EB}"/>
              </a:ext>
            </a:extLst>
          </p:cNvPr>
          <p:cNvSpPr txBox="1"/>
          <p:nvPr/>
        </p:nvSpPr>
        <p:spPr>
          <a:xfrm>
            <a:off x="964096" y="463828"/>
            <a:ext cx="373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Cosmos DB Container (e.g. Collection)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C3277-DED0-4F92-9330-A57551D4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38" y="2159389"/>
            <a:ext cx="5942145" cy="31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0F107AD-8D5F-49F3-AF15-E1870AC17B4D}"/>
              </a:ext>
            </a:extLst>
          </p:cNvPr>
          <p:cNvSpPr/>
          <p:nvPr/>
        </p:nvSpPr>
        <p:spPr>
          <a:xfrm>
            <a:off x="1974574" y="1113182"/>
            <a:ext cx="1252331" cy="19149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8B17D-E5F0-477D-9575-19A9FD8960EB}"/>
              </a:ext>
            </a:extLst>
          </p:cNvPr>
          <p:cNvSpPr txBox="1"/>
          <p:nvPr/>
        </p:nvSpPr>
        <p:spPr>
          <a:xfrm>
            <a:off x="964096" y="463828"/>
            <a:ext cx="373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Cosmos DB Container (e.g. Collection)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A1734-42F3-455E-9C55-E8AE6693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76" y="272227"/>
            <a:ext cx="2159117" cy="505014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462FF1-4392-40EB-8E27-D83AFDA35F2A}"/>
              </a:ext>
            </a:extLst>
          </p:cNvPr>
          <p:cNvSpPr/>
          <p:nvPr/>
        </p:nvSpPr>
        <p:spPr>
          <a:xfrm>
            <a:off x="6062870" y="2577548"/>
            <a:ext cx="2723321" cy="450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3FA64D-257D-4987-9547-47783FEEFC8D}"/>
              </a:ext>
            </a:extLst>
          </p:cNvPr>
          <p:cNvCxnSpPr>
            <a:cxnSpLocks/>
          </p:cNvCxnSpPr>
          <p:nvPr/>
        </p:nvCxnSpPr>
        <p:spPr>
          <a:xfrm>
            <a:off x="3776870" y="1981200"/>
            <a:ext cx="2286000" cy="682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B12370-FF47-46E3-92C7-6D386A11D598}"/>
              </a:ext>
            </a:extLst>
          </p:cNvPr>
          <p:cNvSpPr txBox="1"/>
          <p:nvPr/>
        </p:nvSpPr>
        <p:spPr>
          <a:xfrm>
            <a:off x="230796" y="4128052"/>
            <a:ext cx="592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Partitioning Scheme: top-most design decision in Cosmos DB </a:t>
            </a:r>
          </a:p>
        </p:txBody>
      </p:sp>
    </p:spTree>
    <p:extLst>
      <p:ext uri="{BB962C8B-B14F-4D97-AF65-F5344CB8AC3E}">
        <p14:creationId xmlns:p14="http://schemas.microsoft.com/office/powerpoint/2010/main" val="27171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0F107AD-8D5F-49F3-AF15-E1870AC17B4D}"/>
              </a:ext>
            </a:extLst>
          </p:cNvPr>
          <p:cNvSpPr/>
          <p:nvPr/>
        </p:nvSpPr>
        <p:spPr>
          <a:xfrm>
            <a:off x="1974574" y="1113182"/>
            <a:ext cx="1252331" cy="19149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8B17D-E5F0-477D-9575-19A9FD8960EB}"/>
              </a:ext>
            </a:extLst>
          </p:cNvPr>
          <p:cNvSpPr txBox="1"/>
          <p:nvPr/>
        </p:nvSpPr>
        <p:spPr>
          <a:xfrm>
            <a:off x="964096" y="463828"/>
            <a:ext cx="373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Cosmos DB Container (e.g. Collection)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DC0EB9-2992-4BF4-8410-D1417C29CD5F}"/>
              </a:ext>
            </a:extLst>
          </p:cNvPr>
          <p:cNvCxnSpPr/>
          <p:nvPr/>
        </p:nvCxnSpPr>
        <p:spPr>
          <a:xfrm>
            <a:off x="3624470" y="1762539"/>
            <a:ext cx="1722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C933C1-B107-4AA4-B013-7C59CF1D3DFC}"/>
              </a:ext>
            </a:extLst>
          </p:cNvPr>
          <p:cNvSpPr txBox="1"/>
          <p:nvPr/>
        </p:nvSpPr>
        <p:spPr>
          <a:xfrm>
            <a:off x="5678557" y="1577873"/>
            <a:ext cx="21602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Key: User Id</a:t>
            </a:r>
          </a:p>
        </p:txBody>
      </p:sp>
    </p:spTree>
    <p:extLst>
      <p:ext uri="{BB962C8B-B14F-4D97-AF65-F5344CB8AC3E}">
        <p14:creationId xmlns:p14="http://schemas.microsoft.com/office/powerpoint/2010/main" val="309775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0F107AD-8D5F-49F3-AF15-E1870AC17B4D}"/>
              </a:ext>
            </a:extLst>
          </p:cNvPr>
          <p:cNvSpPr/>
          <p:nvPr/>
        </p:nvSpPr>
        <p:spPr>
          <a:xfrm>
            <a:off x="1974574" y="1113182"/>
            <a:ext cx="1252331" cy="19149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8B17D-E5F0-477D-9575-19A9FD8960EB}"/>
              </a:ext>
            </a:extLst>
          </p:cNvPr>
          <p:cNvSpPr txBox="1"/>
          <p:nvPr/>
        </p:nvSpPr>
        <p:spPr>
          <a:xfrm>
            <a:off x="964096" y="463828"/>
            <a:ext cx="373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Cosmos DB Container (e.g. Collection)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DC0EB9-2992-4BF4-8410-D1417C29CD5F}"/>
              </a:ext>
            </a:extLst>
          </p:cNvPr>
          <p:cNvCxnSpPr/>
          <p:nvPr/>
        </p:nvCxnSpPr>
        <p:spPr>
          <a:xfrm>
            <a:off x="3624470" y="1762539"/>
            <a:ext cx="1722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C933C1-B107-4AA4-B013-7C59CF1D3DFC}"/>
              </a:ext>
            </a:extLst>
          </p:cNvPr>
          <p:cNvSpPr txBox="1"/>
          <p:nvPr/>
        </p:nvSpPr>
        <p:spPr>
          <a:xfrm>
            <a:off x="5678557" y="1577873"/>
            <a:ext cx="21602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Key: User 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87C99-575C-4959-804A-32D3EA26F727}"/>
              </a:ext>
            </a:extLst>
          </p:cNvPr>
          <p:cNvSpPr txBox="1"/>
          <p:nvPr/>
        </p:nvSpPr>
        <p:spPr>
          <a:xfrm>
            <a:off x="8885793" y="2047459"/>
            <a:ext cx="30980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Partitioning 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B6B0D-8084-411B-89AC-EC875A4B3A0C}"/>
              </a:ext>
            </a:extLst>
          </p:cNvPr>
          <p:cNvSpPr txBox="1"/>
          <p:nvPr/>
        </p:nvSpPr>
        <p:spPr>
          <a:xfrm>
            <a:off x="9448800" y="4011767"/>
            <a:ext cx="2225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Behind the Scenes: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Partition Sets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C203F7-4010-4A0F-8862-305FF2B81883}"/>
                  </a:ext>
                </a:extLst>
              </p14:cNvPr>
              <p14:cNvContentPartPr/>
              <p14:nvPr/>
            </p14:nvContentPartPr>
            <p14:xfrm>
              <a:off x="264929" y="3074467"/>
              <a:ext cx="12139200" cy="64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C203F7-4010-4A0F-8862-305FF2B81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169" y="3068347"/>
                <a:ext cx="12151080" cy="654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2FD682-D773-4143-9E90-FC0B31921627}"/>
              </a:ext>
            </a:extLst>
          </p:cNvPr>
          <p:cNvCxnSpPr>
            <a:cxnSpLocks/>
          </p:cNvCxnSpPr>
          <p:nvPr/>
        </p:nvCxnSpPr>
        <p:spPr>
          <a:xfrm>
            <a:off x="6824870" y="2186609"/>
            <a:ext cx="0" cy="159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D66ACD-7BDF-4B95-833D-DF80519BC079}"/>
              </a:ext>
            </a:extLst>
          </p:cNvPr>
          <p:cNvSpPr txBox="1"/>
          <p:nvPr/>
        </p:nvSpPr>
        <p:spPr>
          <a:xfrm>
            <a:off x="6096145" y="3960659"/>
            <a:ext cx="1435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hash(User Id)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60328-4AB1-4468-995E-9769D7814412}"/>
              </a:ext>
            </a:extLst>
          </p:cNvPr>
          <p:cNvCxnSpPr/>
          <p:nvPr/>
        </p:nvCxnSpPr>
        <p:spPr>
          <a:xfrm>
            <a:off x="1739337" y="4876954"/>
            <a:ext cx="919038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D7B42C-7144-4688-9BBB-CA559CA6089B}"/>
              </a:ext>
            </a:extLst>
          </p:cNvPr>
          <p:cNvSpPr txBox="1"/>
          <p:nvPr/>
        </p:nvSpPr>
        <p:spPr>
          <a:xfrm>
            <a:off x="4161182" y="5029354"/>
            <a:ext cx="400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Psuedo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-random distribution of data 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 of possible hashed values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E5633F-CCE6-41E3-A0A8-042108B135CB}"/>
              </a:ext>
            </a:extLst>
          </p:cNvPr>
          <p:cNvCxnSpPr/>
          <p:nvPr/>
        </p:nvCxnSpPr>
        <p:spPr>
          <a:xfrm flipH="1">
            <a:off x="2981739" y="4419600"/>
            <a:ext cx="320040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C2752D-6A6C-47F8-B16E-1C45564D4CF4}"/>
              </a:ext>
            </a:extLst>
          </p:cNvPr>
          <p:cNvCxnSpPr>
            <a:cxnSpLocks/>
          </p:cNvCxnSpPr>
          <p:nvPr/>
        </p:nvCxnSpPr>
        <p:spPr>
          <a:xfrm flipH="1">
            <a:off x="4373218" y="4419600"/>
            <a:ext cx="2120347" cy="3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E53ED5-12EC-4448-8F70-4E4BAB12F382}"/>
              </a:ext>
            </a:extLst>
          </p:cNvPr>
          <p:cNvCxnSpPr/>
          <p:nvPr/>
        </p:nvCxnSpPr>
        <p:spPr>
          <a:xfrm flipH="1">
            <a:off x="5678557" y="4419600"/>
            <a:ext cx="1099930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3402B-56B5-4CFE-B8A6-5822EE131E7C}"/>
              </a:ext>
            </a:extLst>
          </p:cNvPr>
          <p:cNvCxnSpPr/>
          <p:nvPr/>
        </p:nvCxnSpPr>
        <p:spPr>
          <a:xfrm>
            <a:off x="7414591" y="4419600"/>
            <a:ext cx="1471202" cy="2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C06264-6012-499D-BED7-4D319AFBC34A}"/>
              </a:ext>
            </a:extLst>
          </p:cNvPr>
          <p:cNvCxnSpPr/>
          <p:nvPr/>
        </p:nvCxnSpPr>
        <p:spPr>
          <a:xfrm>
            <a:off x="7149548" y="4419600"/>
            <a:ext cx="689216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3BB977-F7C8-4596-83D1-0F0FDA239CB9}"/>
              </a:ext>
            </a:extLst>
          </p:cNvPr>
          <p:cNvCxnSpPr/>
          <p:nvPr/>
        </p:nvCxnSpPr>
        <p:spPr>
          <a:xfrm>
            <a:off x="6957391" y="4485861"/>
            <a:ext cx="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7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4B6B0D-8084-411B-89AC-EC875A4B3A0C}"/>
              </a:ext>
            </a:extLst>
          </p:cNvPr>
          <p:cNvSpPr txBox="1"/>
          <p:nvPr/>
        </p:nvSpPr>
        <p:spPr>
          <a:xfrm>
            <a:off x="417444" y="165424"/>
            <a:ext cx="2225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Behind the Scenes: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Partition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66ACD-7BDF-4B95-833D-DF80519BC079}"/>
              </a:ext>
            </a:extLst>
          </p:cNvPr>
          <p:cNvSpPr txBox="1"/>
          <p:nvPr/>
        </p:nvSpPr>
        <p:spPr>
          <a:xfrm>
            <a:off x="6096145" y="488590"/>
            <a:ext cx="1435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hash(User Id)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60328-4AB1-4468-995E-9769D7814412}"/>
              </a:ext>
            </a:extLst>
          </p:cNvPr>
          <p:cNvCxnSpPr/>
          <p:nvPr/>
        </p:nvCxnSpPr>
        <p:spPr>
          <a:xfrm>
            <a:off x="1739337" y="1404885"/>
            <a:ext cx="919038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E5633F-CCE6-41E3-A0A8-042108B135CB}"/>
              </a:ext>
            </a:extLst>
          </p:cNvPr>
          <p:cNvCxnSpPr/>
          <p:nvPr/>
        </p:nvCxnSpPr>
        <p:spPr>
          <a:xfrm flipH="1">
            <a:off x="2981739" y="947531"/>
            <a:ext cx="320040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C2752D-6A6C-47F8-B16E-1C45564D4CF4}"/>
              </a:ext>
            </a:extLst>
          </p:cNvPr>
          <p:cNvCxnSpPr>
            <a:cxnSpLocks/>
          </p:cNvCxnSpPr>
          <p:nvPr/>
        </p:nvCxnSpPr>
        <p:spPr>
          <a:xfrm flipH="1">
            <a:off x="4373218" y="947531"/>
            <a:ext cx="2120347" cy="3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E53ED5-12EC-4448-8F70-4E4BAB12F382}"/>
              </a:ext>
            </a:extLst>
          </p:cNvPr>
          <p:cNvCxnSpPr/>
          <p:nvPr/>
        </p:nvCxnSpPr>
        <p:spPr>
          <a:xfrm flipH="1">
            <a:off x="5678557" y="947531"/>
            <a:ext cx="1099930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3402B-56B5-4CFE-B8A6-5822EE131E7C}"/>
              </a:ext>
            </a:extLst>
          </p:cNvPr>
          <p:cNvCxnSpPr/>
          <p:nvPr/>
        </p:nvCxnSpPr>
        <p:spPr>
          <a:xfrm>
            <a:off x="7414591" y="947531"/>
            <a:ext cx="1471202" cy="2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C06264-6012-499D-BED7-4D319AFBC34A}"/>
              </a:ext>
            </a:extLst>
          </p:cNvPr>
          <p:cNvCxnSpPr/>
          <p:nvPr/>
        </p:nvCxnSpPr>
        <p:spPr>
          <a:xfrm>
            <a:off x="7149548" y="947531"/>
            <a:ext cx="689216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3BB977-F7C8-4596-83D1-0F0FDA239CB9}"/>
              </a:ext>
            </a:extLst>
          </p:cNvPr>
          <p:cNvCxnSpPr/>
          <p:nvPr/>
        </p:nvCxnSpPr>
        <p:spPr>
          <a:xfrm>
            <a:off x="6957391" y="1013792"/>
            <a:ext cx="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D8D73E-454C-4E38-BCC5-59D147D91BC0}"/>
              </a:ext>
            </a:extLst>
          </p:cNvPr>
          <p:cNvSpPr/>
          <p:nvPr/>
        </p:nvSpPr>
        <p:spPr>
          <a:xfrm>
            <a:off x="2360906" y="2109393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BC666-4BC5-48E5-B559-3D82FCB85186}"/>
              </a:ext>
            </a:extLst>
          </p:cNvPr>
          <p:cNvSpPr txBox="1"/>
          <p:nvPr/>
        </p:nvSpPr>
        <p:spPr>
          <a:xfrm>
            <a:off x="7433747" y="3058568"/>
            <a:ext cx="1040584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878B5-A587-446B-9899-2ACE371F1DD4}"/>
              </a:ext>
            </a:extLst>
          </p:cNvPr>
          <p:cNvSpPr/>
          <p:nvPr/>
        </p:nvSpPr>
        <p:spPr>
          <a:xfrm>
            <a:off x="4791015" y="2109392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82195-1D2D-4513-820F-CE51C368B47E}"/>
              </a:ext>
            </a:extLst>
          </p:cNvPr>
          <p:cNvSpPr/>
          <p:nvPr/>
        </p:nvSpPr>
        <p:spPr>
          <a:xfrm>
            <a:off x="9418432" y="2109392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683EFB-253C-4644-BF93-6B9CC5CF379E}"/>
              </a:ext>
            </a:extLst>
          </p:cNvPr>
          <p:cNvSpPr txBox="1"/>
          <p:nvPr/>
        </p:nvSpPr>
        <p:spPr>
          <a:xfrm>
            <a:off x="2396626" y="4482134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D60543-0233-4641-A7AF-503EA93B6796}"/>
              </a:ext>
            </a:extLst>
          </p:cNvPr>
          <p:cNvSpPr txBox="1"/>
          <p:nvPr/>
        </p:nvSpPr>
        <p:spPr>
          <a:xfrm>
            <a:off x="4745401" y="4484443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9E0099-98FA-4C97-9204-D67B3F813506}"/>
              </a:ext>
            </a:extLst>
          </p:cNvPr>
          <p:cNvSpPr txBox="1"/>
          <p:nvPr/>
        </p:nvSpPr>
        <p:spPr>
          <a:xfrm>
            <a:off x="9487599" y="4471695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85F5D-8E55-40F3-A323-A9C944062F7B}"/>
              </a:ext>
            </a:extLst>
          </p:cNvPr>
          <p:cNvCxnSpPr/>
          <p:nvPr/>
        </p:nvCxnSpPr>
        <p:spPr>
          <a:xfrm flipH="1">
            <a:off x="3794689" y="947531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81403A-F8BF-42C3-B9A5-0CFAB6E67A7E}"/>
              </a:ext>
            </a:extLst>
          </p:cNvPr>
          <p:cNvCxnSpPr/>
          <p:nvPr/>
        </p:nvCxnSpPr>
        <p:spPr>
          <a:xfrm flipH="1">
            <a:off x="6374520" y="1013792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A75BAA-C412-47A0-9C85-A8647B21058B}"/>
              </a:ext>
            </a:extLst>
          </p:cNvPr>
          <p:cNvCxnSpPr/>
          <p:nvPr/>
        </p:nvCxnSpPr>
        <p:spPr>
          <a:xfrm flipH="1">
            <a:off x="8613463" y="1066780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5D5A073F-00B7-48F8-BCF5-0AFCF43C7457}"/>
              </a:ext>
            </a:extLst>
          </p:cNvPr>
          <p:cNvSpPr/>
          <p:nvPr/>
        </p:nvSpPr>
        <p:spPr>
          <a:xfrm rot="16200000">
            <a:off x="6023101" y="584740"/>
            <a:ext cx="622853" cy="8958472"/>
          </a:xfrm>
          <a:prstGeom prst="leftBrace">
            <a:avLst>
              <a:gd name="adj1" fmla="val 8333"/>
              <a:gd name="adj2" fmla="val 50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78664-D41C-42C2-A33D-498F92700EDF}"/>
              </a:ext>
            </a:extLst>
          </p:cNvPr>
          <p:cNvSpPr txBox="1"/>
          <p:nvPr/>
        </p:nvSpPr>
        <p:spPr>
          <a:xfrm>
            <a:off x="3503584" y="5517624"/>
            <a:ext cx="6549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Frugal # of Partitions based on actual storage and throughput needs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(yielding scalability with low total cost of ownership)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6835B92-4990-49E2-B600-B9F1BB5E3EE2}"/>
              </a:ext>
            </a:extLst>
          </p:cNvPr>
          <p:cNvGrpSpPr/>
          <p:nvPr/>
        </p:nvGrpSpPr>
        <p:grpSpPr>
          <a:xfrm>
            <a:off x="2435820" y="2454225"/>
            <a:ext cx="578478" cy="504743"/>
            <a:chOff x="468086" y="2406098"/>
            <a:chExt cx="1110063" cy="101959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18FE24E-72B5-4C4C-A727-C8A6809C8E25}"/>
                </a:ext>
              </a:extLst>
            </p:cNvPr>
            <p:cNvSpPr/>
            <p:nvPr/>
          </p:nvSpPr>
          <p:spPr>
            <a:xfrm>
              <a:off x="468086" y="2406098"/>
              <a:ext cx="1110063" cy="1019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023809-7BB3-4C04-A8A4-27B6F5E7A268}"/>
                </a:ext>
              </a:extLst>
            </p:cNvPr>
            <p:cNvSpPr/>
            <p:nvPr/>
          </p:nvSpPr>
          <p:spPr>
            <a:xfrm>
              <a:off x="1174923" y="2494500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ECC54D0-7365-4D17-9CA5-C6BC981AF049}"/>
                </a:ext>
              </a:extLst>
            </p:cNvPr>
            <p:cNvSpPr/>
            <p:nvPr/>
          </p:nvSpPr>
          <p:spPr>
            <a:xfrm>
              <a:off x="566148" y="2764776"/>
              <a:ext cx="111726" cy="2263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EC4767-48A4-4E41-9B4E-578F51A78A74}"/>
                </a:ext>
              </a:extLst>
            </p:cNvPr>
            <p:cNvSpPr/>
            <p:nvPr/>
          </p:nvSpPr>
          <p:spPr>
            <a:xfrm>
              <a:off x="1174923" y="2789109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0610D5-9C17-4A61-AC10-FA7AAB25C52C}"/>
                </a:ext>
              </a:extLst>
            </p:cNvPr>
            <p:cNvSpPr/>
            <p:nvPr/>
          </p:nvSpPr>
          <p:spPr>
            <a:xfrm>
              <a:off x="1174923" y="3115795"/>
              <a:ext cx="111726" cy="2263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74" name="Curved Connector 292">
              <a:extLst>
                <a:ext uri="{FF2B5EF4-FFF2-40B4-BE49-F238E27FC236}">
                  <a16:creationId xmlns:a16="http://schemas.microsoft.com/office/drawing/2014/main" id="{F4FE56B6-AB1F-4DA9-90F4-686909E393D3}"/>
                </a:ext>
              </a:extLst>
            </p:cNvPr>
            <p:cNvCxnSpPr>
              <a:stCxn id="71" idx="3"/>
              <a:endCxn id="73" idx="1"/>
            </p:cNvCxnSpPr>
            <p:nvPr/>
          </p:nvCxnSpPr>
          <p:spPr>
            <a:xfrm>
              <a:off x="677874" y="2877975"/>
              <a:ext cx="497049" cy="35101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urved Connector 294">
              <a:extLst>
                <a:ext uri="{FF2B5EF4-FFF2-40B4-BE49-F238E27FC236}">
                  <a16:creationId xmlns:a16="http://schemas.microsoft.com/office/drawing/2014/main" id="{5BF0ED0C-93C7-4920-8B76-2D3A6C7D35C9}"/>
                </a:ext>
              </a:extLst>
            </p:cNvPr>
            <p:cNvCxnSpPr>
              <a:endCxn id="70" idx="1"/>
            </p:cNvCxnSpPr>
            <p:nvPr/>
          </p:nvCxnSpPr>
          <p:spPr>
            <a:xfrm flipV="1">
              <a:off x="677874" y="2607699"/>
              <a:ext cx="497049" cy="270276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297">
              <a:extLst>
                <a:ext uri="{FF2B5EF4-FFF2-40B4-BE49-F238E27FC236}">
                  <a16:creationId xmlns:a16="http://schemas.microsoft.com/office/drawing/2014/main" id="{CC1CE478-F3D4-4474-A2C2-88A97D2650B5}"/>
                </a:ext>
              </a:extLst>
            </p:cNvPr>
            <p:cNvCxnSpPr>
              <a:stCxn id="71" idx="3"/>
              <a:endCxn id="72" idx="1"/>
            </p:cNvCxnSpPr>
            <p:nvPr/>
          </p:nvCxnSpPr>
          <p:spPr>
            <a:xfrm>
              <a:off x="677874" y="2877975"/>
              <a:ext cx="497049" cy="2433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B7EDFAA-8C5C-4FD9-8A3E-EAE806F29703}"/>
              </a:ext>
            </a:extLst>
          </p:cNvPr>
          <p:cNvGrpSpPr/>
          <p:nvPr/>
        </p:nvGrpSpPr>
        <p:grpSpPr>
          <a:xfrm>
            <a:off x="4865929" y="2447497"/>
            <a:ext cx="578478" cy="504743"/>
            <a:chOff x="468086" y="2406098"/>
            <a:chExt cx="1110063" cy="101959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7EA9B5A-016A-4E75-91FD-D7BA46E88948}"/>
                </a:ext>
              </a:extLst>
            </p:cNvPr>
            <p:cNvSpPr/>
            <p:nvPr/>
          </p:nvSpPr>
          <p:spPr>
            <a:xfrm>
              <a:off x="468086" y="2406098"/>
              <a:ext cx="1110063" cy="1019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AEFAB-7B72-4B4A-9511-75779430FC0C}"/>
                </a:ext>
              </a:extLst>
            </p:cNvPr>
            <p:cNvSpPr/>
            <p:nvPr/>
          </p:nvSpPr>
          <p:spPr>
            <a:xfrm>
              <a:off x="1174923" y="2494500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38BDD40-5D75-4357-B0EF-3B80B2397013}"/>
                </a:ext>
              </a:extLst>
            </p:cNvPr>
            <p:cNvSpPr/>
            <p:nvPr/>
          </p:nvSpPr>
          <p:spPr>
            <a:xfrm>
              <a:off x="566148" y="2764776"/>
              <a:ext cx="111726" cy="2263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F33B9A1-127D-4351-9C15-1CB2BC2150FA}"/>
                </a:ext>
              </a:extLst>
            </p:cNvPr>
            <p:cNvSpPr/>
            <p:nvPr/>
          </p:nvSpPr>
          <p:spPr>
            <a:xfrm>
              <a:off x="1174923" y="2789109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37F547A-093E-4370-8D45-FE6D9EB0A27A}"/>
                </a:ext>
              </a:extLst>
            </p:cNvPr>
            <p:cNvSpPr/>
            <p:nvPr/>
          </p:nvSpPr>
          <p:spPr>
            <a:xfrm>
              <a:off x="1174923" y="3115795"/>
              <a:ext cx="111726" cy="2263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83" name="Curved Connector 292">
              <a:extLst>
                <a:ext uri="{FF2B5EF4-FFF2-40B4-BE49-F238E27FC236}">
                  <a16:creationId xmlns:a16="http://schemas.microsoft.com/office/drawing/2014/main" id="{2F0453A4-B63D-4A3F-9311-A57A6779A1C3}"/>
                </a:ext>
              </a:extLst>
            </p:cNvPr>
            <p:cNvCxnSpPr>
              <a:stCxn id="80" idx="3"/>
              <a:endCxn id="82" idx="1"/>
            </p:cNvCxnSpPr>
            <p:nvPr/>
          </p:nvCxnSpPr>
          <p:spPr>
            <a:xfrm>
              <a:off x="677874" y="2877975"/>
              <a:ext cx="497049" cy="35101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urved Connector 294">
              <a:extLst>
                <a:ext uri="{FF2B5EF4-FFF2-40B4-BE49-F238E27FC236}">
                  <a16:creationId xmlns:a16="http://schemas.microsoft.com/office/drawing/2014/main" id="{BA063556-9DCC-48C0-8114-74C393716D98}"/>
                </a:ext>
              </a:extLst>
            </p:cNvPr>
            <p:cNvCxnSpPr>
              <a:endCxn id="79" idx="1"/>
            </p:cNvCxnSpPr>
            <p:nvPr/>
          </p:nvCxnSpPr>
          <p:spPr>
            <a:xfrm flipV="1">
              <a:off x="677874" y="2607699"/>
              <a:ext cx="497049" cy="270276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297">
              <a:extLst>
                <a:ext uri="{FF2B5EF4-FFF2-40B4-BE49-F238E27FC236}">
                  <a16:creationId xmlns:a16="http://schemas.microsoft.com/office/drawing/2014/main" id="{795012C4-D289-4C6B-8B29-ABA15459C423}"/>
                </a:ext>
              </a:extLst>
            </p:cNvPr>
            <p:cNvCxnSpPr>
              <a:stCxn id="80" idx="3"/>
              <a:endCxn id="81" idx="1"/>
            </p:cNvCxnSpPr>
            <p:nvPr/>
          </p:nvCxnSpPr>
          <p:spPr>
            <a:xfrm>
              <a:off x="677874" y="2877975"/>
              <a:ext cx="497049" cy="2433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9EAFE7-8E11-4013-A7DE-96E01DD3E3F8}"/>
              </a:ext>
            </a:extLst>
          </p:cNvPr>
          <p:cNvGrpSpPr/>
          <p:nvPr/>
        </p:nvGrpSpPr>
        <p:grpSpPr>
          <a:xfrm>
            <a:off x="9496708" y="2522336"/>
            <a:ext cx="578478" cy="504743"/>
            <a:chOff x="468086" y="2406098"/>
            <a:chExt cx="1110063" cy="101959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9D5FC5-3CF9-401A-8B21-E574276AF933}"/>
                </a:ext>
              </a:extLst>
            </p:cNvPr>
            <p:cNvSpPr/>
            <p:nvPr/>
          </p:nvSpPr>
          <p:spPr>
            <a:xfrm>
              <a:off x="468086" y="2406098"/>
              <a:ext cx="1110063" cy="1019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56CD14-8C15-4718-855D-30F02B8D2E76}"/>
                </a:ext>
              </a:extLst>
            </p:cNvPr>
            <p:cNvSpPr/>
            <p:nvPr/>
          </p:nvSpPr>
          <p:spPr>
            <a:xfrm>
              <a:off x="1174923" y="2494500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4BFC73-971A-4F71-9377-42E726AE58A6}"/>
                </a:ext>
              </a:extLst>
            </p:cNvPr>
            <p:cNvSpPr/>
            <p:nvPr/>
          </p:nvSpPr>
          <p:spPr>
            <a:xfrm>
              <a:off x="566148" y="2764776"/>
              <a:ext cx="111726" cy="2263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B0AE23F-C2FE-429F-82D5-91D0A8188C64}"/>
                </a:ext>
              </a:extLst>
            </p:cNvPr>
            <p:cNvSpPr/>
            <p:nvPr/>
          </p:nvSpPr>
          <p:spPr>
            <a:xfrm>
              <a:off x="1174923" y="2789109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1C94B9D-212A-4E2A-94AA-D611516A049A}"/>
                </a:ext>
              </a:extLst>
            </p:cNvPr>
            <p:cNvSpPr/>
            <p:nvPr/>
          </p:nvSpPr>
          <p:spPr>
            <a:xfrm>
              <a:off x="1174923" y="3115795"/>
              <a:ext cx="111726" cy="2263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92" name="Curved Connector 292">
              <a:extLst>
                <a:ext uri="{FF2B5EF4-FFF2-40B4-BE49-F238E27FC236}">
                  <a16:creationId xmlns:a16="http://schemas.microsoft.com/office/drawing/2014/main" id="{7C237199-A4F1-486D-BB0E-382FCA2A26F4}"/>
                </a:ext>
              </a:extLst>
            </p:cNvPr>
            <p:cNvCxnSpPr>
              <a:stCxn id="89" idx="3"/>
              <a:endCxn id="91" idx="1"/>
            </p:cNvCxnSpPr>
            <p:nvPr/>
          </p:nvCxnSpPr>
          <p:spPr>
            <a:xfrm>
              <a:off x="677874" y="2877975"/>
              <a:ext cx="497049" cy="35101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urved Connector 294">
              <a:extLst>
                <a:ext uri="{FF2B5EF4-FFF2-40B4-BE49-F238E27FC236}">
                  <a16:creationId xmlns:a16="http://schemas.microsoft.com/office/drawing/2014/main" id="{BEDB981D-9733-4C1D-BA90-438E09EAF9CD}"/>
                </a:ext>
              </a:extLst>
            </p:cNvPr>
            <p:cNvCxnSpPr>
              <a:endCxn id="88" idx="1"/>
            </p:cNvCxnSpPr>
            <p:nvPr/>
          </p:nvCxnSpPr>
          <p:spPr>
            <a:xfrm flipV="1">
              <a:off x="677874" y="2607699"/>
              <a:ext cx="497049" cy="270276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297">
              <a:extLst>
                <a:ext uri="{FF2B5EF4-FFF2-40B4-BE49-F238E27FC236}">
                  <a16:creationId xmlns:a16="http://schemas.microsoft.com/office/drawing/2014/main" id="{FC7F4545-4DBB-4A29-9425-A19888569B29}"/>
                </a:ext>
              </a:extLst>
            </p:cNvPr>
            <p:cNvCxnSpPr>
              <a:stCxn id="89" idx="3"/>
              <a:endCxn id="90" idx="1"/>
            </p:cNvCxnSpPr>
            <p:nvPr/>
          </p:nvCxnSpPr>
          <p:spPr>
            <a:xfrm>
              <a:off x="677874" y="2877975"/>
              <a:ext cx="497049" cy="2433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31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4B6B0D-8084-411B-89AC-EC875A4B3A0C}"/>
              </a:ext>
            </a:extLst>
          </p:cNvPr>
          <p:cNvSpPr txBox="1"/>
          <p:nvPr/>
        </p:nvSpPr>
        <p:spPr>
          <a:xfrm>
            <a:off x="417444" y="165424"/>
            <a:ext cx="2225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Behind the Scenes: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Partition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66ACD-7BDF-4B95-833D-DF80519BC079}"/>
              </a:ext>
            </a:extLst>
          </p:cNvPr>
          <p:cNvSpPr txBox="1"/>
          <p:nvPr/>
        </p:nvSpPr>
        <p:spPr>
          <a:xfrm>
            <a:off x="6096145" y="488590"/>
            <a:ext cx="1435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hash(User Id)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60328-4AB1-4468-995E-9769D7814412}"/>
              </a:ext>
            </a:extLst>
          </p:cNvPr>
          <p:cNvCxnSpPr/>
          <p:nvPr/>
        </p:nvCxnSpPr>
        <p:spPr>
          <a:xfrm>
            <a:off x="1739337" y="1404885"/>
            <a:ext cx="919038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E5633F-CCE6-41E3-A0A8-042108B135CB}"/>
              </a:ext>
            </a:extLst>
          </p:cNvPr>
          <p:cNvCxnSpPr/>
          <p:nvPr/>
        </p:nvCxnSpPr>
        <p:spPr>
          <a:xfrm flipH="1">
            <a:off x="2981739" y="947531"/>
            <a:ext cx="320040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C2752D-6A6C-47F8-B16E-1C45564D4CF4}"/>
              </a:ext>
            </a:extLst>
          </p:cNvPr>
          <p:cNvCxnSpPr>
            <a:cxnSpLocks/>
          </p:cNvCxnSpPr>
          <p:nvPr/>
        </p:nvCxnSpPr>
        <p:spPr>
          <a:xfrm flipH="1">
            <a:off x="4373218" y="947531"/>
            <a:ext cx="2120347" cy="3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E53ED5-12EC-4448-8F70-4E4BAB12F382}"/>
              </a:ext>
            </a:extLst>
          </p:cNvPr>
          <p:cNvCxnSpPr/>
          <p:nvPr/>
        </p:nvCxnSpPr>
        <p:spPr>
          <a:xfrm flipH="1">
            <a:off x="5678557" y="947531"/>
            <a:ext cx="1099930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3402B-56B5-4CFE-B8A6-5822EE131E7C}"/>
              </a:ext>
            </a:extLst>
          </p:cNvPr>
          <p:cNvCxnSpPr/>
          <p:nvPr/>
        </p:nvCxnSpPr>
        <p:spPr>
          <a:xfrm>
            <a:off x="7414591" y="947531"/>
            <a:ext cx="1471202" cy="2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C06264-6012-499D-BED7-4D319AFBC34A}"/>
              </a:ext>
            </a:extLst>
          </p:cNvPr>
          <p:cNvCxnSpPr/>
          <p:nvPr/>
        </p:nvCxnSpPr>
        <p:spPr>
          <a:xfrm>
            <a:off x="7149548" y="947531"/>
            <a:ext cx="689216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3BB977-F7C8-4596-83D1-0F0FDA239CB9}"/>
              </a:ext>
            </a:extLst>
          </p:cNvPr>
          <p:cNvCxnSpPr/>
          <p:nvPr/>
        </p:nvCxnSpPr>
        <p:spPr>
          <a:xfrm>
            <a:off x="6957391" y="1013792"/>
            <a:ext cx="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D8D73E-454C-4E38-BCC5-59D147D91BC0}"/>
              </a:ext>
            </a:extLst>
          </p:cNvPr>
          <p:cNvSpPr/>
          <p:nvPr/>
        </p:nvSpPr>
        <p:spPr>
          <a:xfrm>
            <a:off x="2360906" y="2109393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BC666-4BC5-48E5-B559-3D82FCB85186}"/>
              </a:ext>
            </a:extLst>
          </p:cNvPr>
          <p:cNvSpPr txBox="1"/>
          <p:nvPr/>
        </p:nvSpPr>
        <p:spPr>
          <a:xfrm>
            <a:off x="7433747" y="3058568"/>
            <a:ext cx="1040584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878B5-A587-446B-9899-2ACE371F1DD4}"/>
              </a:ext>
            </a:extLst>
          </p:cNvPr>
          <p:cNvSpPr/>
          <p:nvPr/>
        </p:nvSpPr>
        <p:spPr>
          <a:xfrm>
            <a:off x="4791015" y="2109392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82195-1D2D-4513-820F-CE51C368B47E}"/>
              </a:ext>
            </a:extLst>
          </p:cNvPr>
          <p:cNvSpPr/>
          <p:nvPr/>
        </p:nvSpPr>
        <p:spPr>
          <a:xfrm>
            <a:off x="9418432" y="2109392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683EFB-253C-4644-BF93-6B9CC5CF379E}"/>
              </a:ext>
            </a:extLst>
          </p:cNvPr>
          <p:cNvSpPr txBox="1"/>
          <p:nvPr/>
        </p:nvSpPr>
        <p:spPr>
          <a:xfrm>
            <a:off x="2396626" y="4482134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D60543-0233-4641-A7AF-503EA93B6796}"/>
              </a:ext>
            </a:extLst>
          </p:cNvPr>
          <p:cNvSpPr txBox="1"/>
          <p:nvPr/>
        </p:nvSpPr>
        <p:spPr>
          <a:xfrm>
            <a:off x="4745401" y="4484443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9E0099-98FA-4C97-9204-D67B3F813506}"/>
              </a:ext>
            </a:extLst>
          </p:cNvPr>
          <p:cNvSpPr txBox="1"/>
          <p:nvPr/>
        </p:nvSpPr>
        <p:spPr>
          <a:xfrm>
            <a:off x="9487599" y="4471695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85F5D-8E55-40F3-A323-A9C944062F7B}"/>
              </a:ext>
            </a:extLst>
          </p:cNvPr>
          <p:cNvCxnSpPr/>
          <p:nvPr/>
        </p:nvCxnSpPr>
        <p:spPr>
          <a:xfrm flipH="1">
            <a:off x="3794689" y="947531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81403A-F8BF-42C3-B9A5-0CFAB6E67A7E}"/>
              </a:ext>
            </a:extLst>
          </p:cNvPr>
          <p:cNvCxnSpPr/>
          <p:nvPr/>
        </p:nvCxnSpPr>
        <p:spPr>
          <a:xfrm flipH="1">
            <a:off x="6374520" y="1013792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A75BAA-C412-47A0-9C85-A8647B21058B}"/>
              </a:ext>
            </a:extLst>
          </p:cNvPr>
          <p:cNvCxnSpPr/>
          <p:nvPr/>
        </p:nvCxnSpPr>
        <p:spPr>
          <a:xfrm flipH="1">
            <a:off x="8613463" y="1066780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5D5A073F-00B7-48F8-BCF5-0AFCF43C7457}"/>
              </a:ext>
            </a:extLst>
          </p:cNvPr>
          <p:cNvSpPr/>
          <p:nvPr/>
        </p:nvSpPr>
        <p:spPr>
          <a:xfrm rot="16200000">
            <a:off x="6023101" y="584740"/>
            <a:ext cx="622853" cy="8958472"/>
          </a:xfrm>
          <a:prstGeom prst="leftBrace">
            <a:avLst>
              <a:gd name="adj1" fmla="val 8333"/>
              <a:gd name="adj2" fmla="val 50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78664-D41C-42C2-A33D-498F92700EDF}"/>
              </a:ext>
            </a:extLst>
          </p:cNvPr>
          <p:cNvSpPr txBox="1"/>
          <p:nvPr/>
        </p:nvSpPr>
        <p:spPr>
          <a:xfrm>
            <a:off x="3503584" y="5517624"/>
            <a:ext cx="6549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Frugal # of Partitions based on actual storage and throughput needs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(yielding scalability with low total cost of ownership)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6835B92-4990-49E2-B600-B9F1BB5E3EE2}"/>
              </a:ext>
            </a:extLst>
          </p:cNvPr>
          <p:cNvGrpSpPr/>
          <p:nvPr/>
        </p:nvGrpSpPr>
        <p:grpSpPr>
          <a:xfrm>
            <a:off x="2435820" y="2454225"/>
            <a:ext cx="578478" cy="504743"/>
            <a:chOff x="468086" y="2406098"/>
            <a:chExt cx="1110063" cy="101959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18FE24E-72B5-4C4C-A727-C8A6809C8E25}"/>
                </a:ext>
              </a:extLst>
            </p:cNvPr>
            <p:cNvSpPr/>
            <p:nvPr/>
          </p:nvSpPr>
          <p:spPr>
            <a:xfrm>
              <a:off x="468086" y="2406098"/>
              <a:ext cx="1110063" cy="1019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023809-7BB3-4C04-A8A4-27B6F5E7A268}"/>
                </a:ext>
              </a:extLst>
            </p:cNvPr>
            <p:cNvSpPr/>
            <p:nvPr/>
          </p:nvSpPr>
          <p:spPr>
            <a:xfrm>
              <a:off x="1174923" y="2494500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ECC54D0-7365-4D17-9CA5-C6BC981AF049}"/>
                </a:ext>
              </a:extLst>
            </p:cNvPr>
            <p:cNvSpPr/>
            <p:nvPr/>
          </p:nvSpPr>
          <p:spPr>
            <a:xfrm>
              <a:off x="566148" y="2764776"/>
              <a:ext cx="111726" cy="2263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EC4767-48A4-4E41-9B4E-578F51A78A74}"/>
                </a:ext>
              </a:extLst>
            </p:cNvPr>
            <p:cNvSpPr/>
            <p:nvPr/>
          </p:nvSpPr>
          <p:spPr>
            <a:xfrm>
              <a:off x="1174923" y="2789109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0610D5-9C17-4A61-AC10-FA7AAB25C52C}"/>
                </a:ext>
              </a:extLst>
            </p:cNvPr>
            <p:cNvSpPr/>
            <p:nvPr/>
          </p:nvSpPr>
          <p:spPr>
            <a:xfrm>
              <a:off x="1174923" y="3115795"/>
              <a:ext cx="111726" cy="2263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74" name="Curved Connector 292">
              <a:extLst>
                <a:ext uri="{FF2B5EF4-FFF2-40B4-BE49-F238E27FC236}">
                  <a16:creationId xmlns:a16="http://schemas.microsoft.com/office/drawing/2014/main" id="{F4FE56B6-AB1F-4DA9-90F4-686909E393D3}"/>
                </a:ext>
              </a:extLst>
            </p:cNvPr>
            <p:cNvCxnSpPr>
              <a:stCxn id="71" idx="3"/>
              <a:endCxn id="73" idx="1"/>
            </p:cNvCxnSpPr>
            <p:nvPr/>
          </p:nvCxnSpPr>
          <p:spPr>
            <a:xfrm>
              <a:off x="677874" y="2877975"/>
              <a:ext cx="497049" cy="35101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urved Connector 294">
              <a:extLst>
                <a:ext uri="{FF2B5EF4-FFF2-40B4-BE49-F238E27FC236}">
                  <a16:creationId xmlns:a16="http://schemas.microsoft.com/office/drawing/2014/main" id="{5BF0ED0C-93C7-4920-8B76-2D3A6C7D35C9}"/>
                </a:ext>
              </a:extLst>
            </p:cNvPr>
            <p:cNvCxnSpPr>
              <a:endCxn id="70" idx="1"/>
            </p:cNvCxnSpPr>
            <p:nvPr/>
          </p:nvCxnSpPr>
          <p:spPr>
            <a:xfrm flipV="1">
              <a:off x="677874" y="2607699"/>
              <a:ext cx="497049" cy="270276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297">
              <a:extLst>
                <a:ext uri="{FF2B5EF4-FFF2-40B4-BE49-F238E27FC236}">
                  <a16:creationId xmlns:a16="http://schemas.microsoft.com/office/drawing/2014/main" id="{CC1CE478-F3D4-4474-A2C2-88A97D2650B5}"/>
                </a:ext>
              </a:extLst>
            </p:cNvPr>
            <p:cNvCxnSpPr>
              <a:stCxn id="71" idx="3"/>
              <a:endCxn id="72" idx="1"/>
            </p:cNvCxnSpPr>
            <p:nvPr/>
          </p:nvCxnSpPr>
          <p:spPr>
            <a:xfrm>
              <a:off x="677874" y="2877975"/>
              <a:ext cx="497049" cy="2433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B7EDFAA-8C5C-4FD9-8A3E-EAE806F29703}"/>
              </a:ext>
            </a:extLst>
          </p:cNvPr>
          <p:cNvGrpSpPr/>
          <p:nvPr/>
        </p:nvGrpSpPr>
        <p:grpSpPr>
          <a:xfrm>
            <a:off x="4865929" y="2447497"/>
            <a:ext cx="578478" cy="504743"/>
            <a:chOff x="468086" y="2406098"/>
            <a:chExt cx="1110063" cy="101959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7EA9B5A-016A-4E75-91FD-D7BA46E88948}"/>
                </a:ext>
              </a:extLst>
            </p:cNvPr>
            <p:cNvSpPr/>
            <p:nvPr/>
          </p:nvSpPr>
          <p:spPr>
            <a:xfrm>
              <a:off x="468086" y="2406098"/>
              <a:ext cx="1110063" cy="1019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AEFAB-7B72-4B4A-9511-75779430FC0C}"/>
                </a:ext>
              </a:extLst>
            </p:cNvPr>
            <p:cNvSpPr/>
            <p:nvPr/>
          </p:nvSpPr>
          <p:spPr>
            <a:xfrm>
              <a:off x="1174923" y="2494500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38BDD40-5D75-4357-B0EF-3B80B2397013}"/>
                </a:ext>
              </a:extLst>
            </p:cNvPr>
            <p:cNvSpPr/>
            <p:nvPr/>
          </p:nvSpPr>
          <p:spPr>
            <a:xfrm>
              <a:off x="566148" y="2764776"/>
              <a:ext cx="111726" cy="2263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F33B9A1-127D-4351-9C15-1CB2BC2150FA}"/>
                </a:ext>
              </a:extLst>
            </p:cNvPr>
            <p:cNvSpPr/>
            <p:nvPr/>
          </p:nvSpPr>
          <p:spPr>
            <a:xfrm>
              <a:off x="1174923" y="2789109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37F547A-093E-4370-8D45-FE6D9EB0A27A}"/>
                </a:ext>
              </a:extLst>
            </p:cNvPr>
            <p:cNvSpPr/>
            <p:nvPr/>
          </p:nvSpPr>
          <p:spPr>
            <a:xfrm>
              <a:off x="1174923" y="3115795"/>
              <a:ext cx="111726" cy="2263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83" name="Curved Connector 292">
              <a:extLst>
                <a:ext uri="{FF2B5EF4-FFF2-40B4-BE49-F238E27FC236}">
                  <a16:creationId xmlns:a16="http://schemas.microsoft.com/office/drawing/2014/main" id="{2F0453A4-B63D-4A3F-9311-A57A6779A1C3}"/>
                </a:ext>
              </a:extLst>
            </p:cNvPr>
            <p:cNvCxnSpPr>
              <a:stCxn id="80" idx="3"/>
              <a:endCxn id="82" idx="1"/>
            </p:cNvCxnSpPr>
            <p:nvPr/>
          </p:nvCxnSpPr>
          <p:spPr>
            <a:xfrm>
              <a:off x="677874" y="2877975"/>
              <a:ext cx="497049" cy="35101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urved Connector 294">
              <a:extLst>
                <a:ext uri="{FF2B5EF4-FFF2-40B4-BE49-F238E27FC236}">
                  <a16:creationId xmlns:a16="http://schemas.microsoft.com/office/drawing/2014/main" id="{BA063556-9DCC-48C0-8114-74C393716D98}"/>
                </a:ext>
              </a:extLst>
            </p:cNvPr>
            <p:cNvCxnSpPr>
              <a:endCxn id="79" idx="1"/>
            </p:cNvCxnSpPr>
            <p:nvPr/>
          </p:nvCxnSpPr>
          <p:spPr>
            <a:xfrm flipV="1">
              <a:off x="677874" y="2607699"/>
              <a:ext cx="497049" cy="270276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297">
              <a:extLst>
                <a:ext uri="{FF2B5EF4-FFF2-40B4-BE49-F238E27FC236}">
                  <a16:creationId xmlns:a16="http://schemas.microsoft.com/office/drawing/2014/main" id="{795012C4-D289-4C6B-8B29-ABA15459C423}"/>
                </a:ext>
              </a:extLst>
            </p:cNvPr>
            <p:cNvCxnSpPr>
              <a:stCxn id="80" idx="3"/>
              <a:endCxn id="81" idx="1"/>
            </p:cNvCxnSpPr>
            <p:nvPr/>
          </p:nvCxnSpPr>
          <p:spPr>
            <a:xfrm>
              <a:off x="677874" y="2877975"/>
              <a:ext cx="497049" cy="2433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9EAFE7-8E11-4013-A7DE-96E01DD3E3F8}"/>
              </a:ext>
            </a:extLst>
          </p:cNvPr>
          <p:cNvGrpSpPr/>
          <p:nvPr/>
        </p:nvGrpSpPr>
        <p:grpSpPr>
          <a:xfrm>
            <a:off x="9496708" y="2522336"/>
            <a:ext cx="578478" cy="504743"/>
            <a:chOff x="468086" y="2406098"/>
            <a:chExt cx="1110063" cy="101959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9D5FC5-3CF9-401A-8B21-E574276AF933}"/>
                </a:ext>
              </a:extLst>
            </p:cNvPr>
            <p:cNvSpPr/>
            <p:nvPr/>
          </p:nvSpPr>
          <p:spPr>
            <a:xfrm>
              <a:off x="468086" y="2406098"/>
              <a:ext cx="1110063" cy="1019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56CD14-8C15-4718-855D-30F02B8D2E76}"/>
                </a:ext>
              </a:extLst>
            </p:cNvPr>
            <p:cNvSpPr/>
            <p:nvPr/>
          </p:nvSpPr>
          <p:spPr>
            <a:xfrm>
              <a:off x="1174923" y="2494500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4BFC73-971A-4F71-9377-42E726AE58A6}"/>
                </a:ext>
              </a:extLst>
            </p:cNvPr>
            <p:cNvSpPr/>
            <p:nvPr/>
          </p:nvSpPr>
          <p:spPr>
            <a:xfrm>
              <a:off x="566148" y="2764776"/>
              <a:ext cx="111726" cy="2263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B0AE23F-C2FE-429F-82D5-91D0A8188C64}"/>
                </a:ext>
              </a:extLst>
            </p:cNvPr>
            <p:cNvSpPr/>
            <p:nvPr/>
          </p:nvSpPr>
          <p:spPr>
            <a:xfrm>
              <a:off x="1174923" y="2789109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1C94B9D-212A-4E2A-94AA-D611516A049A}"/>
                </a:ext>
              </a:extLst>
            </p:cNvPr>
            <p:cNvSpPr/>
            <p:nvPr/>
          </p:nvSpPr>
          <p:spPr>
            <a:xfrm>
              <a:off x="1174923" y="3115795"/>
              <a:ext cx="111726" cy="2263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92" name="Curved Connector 292">
              <a:extLst>
                <a:ext uri="{FF2B5EF4-FFF2-40B4-BE49-F238E27FC236}">
                  <a16:creationId xmlns:a16="http://schemas.microsoft.com/office/drawing/2014/main" id="{7C237199-A4F1-486D-BB0E-382FCA2A26F4}"/>
                </a:ext>
              </a:extLst>
            </p:cNvPr>
            <p:cNvCxnSpPr>
              <a:stCxn id="89" idx="3"/>
              <a:endCxn id="91" idx="1"/>
            </p:cNvCxnSpPr>
            <p:nvPr/>
          </p:nvCxnSpPr>
          <p:spPr>
            <a:xfrm>
              <a:off x="677874" y="2877975"/>
              <a:ext cx="497049" cy="35101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urved Connector 294">
              <a:extLst>
                <a:ext uri="{FF2B5EF4-FFF2-40B4-BE49-F238E27FC236}">
                  <a16:creationId xmlns:a16="http://schemas.microsoft.com/office/drawing/2014/main" id="{BEDB981D-9733-4C1D-BA90-438E09EAF9CD}"/>
                </a:ext>
              </a:extLst>
            </p:cNvPr>
            <p:cNvCxnSpPr>
              <a:endCxn id="88" idx="1"/>
            </p:cNvCxnSpPr>
            <p:nvPr/>
          </p:nvCxnSpPr>
          <p:spPr>
            <a:xfrm flipV="1">
              <a:off x="677874" y="2607699"/>
              <a:ext cx="497049" cy="270276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297">
              <a:extLst>
                <a:ext uri="{FF2B5EF4-FFF2-40B4-BE49-F238E27FC236}">
                  <a16:creationId xmlns:a16="http://schemas.microsoft.com/office/drawing/2014/main" id="{FC7F4545-4DBB-4A29-9425-A19888569B29}"/>
                </a:ext>
              </a:extLst>
            </p:cNvPr>
            <p:cNvCxnSpPr>
              <a:stCxn id="89" idx="3"/>
              <a:endCxn id="90" idx="1"/>
            </p:cNvCxnSpPr>
            <p:nvPr/>
          </p:nvCxnSpPr>
          <p:spPr>
            <a:xfrm>
              <a:off x="677874" y="2877975"/>
              <a:ext cx="497049" cy="2433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F968D52-6FBA-41C9-B1F0-64D561A1B8A3}"/>
              </a:ext>
            </a:extLst>
          </p:cNvPr>
          <p:cNvGrpSpPr/>
          <p:nvPr/>
        </p:nvGrpSpPr>
        <p:grpSpPr>
          <a:xfrm>
            <a:off x="2435820" y="3406144"/>
            <a:ext cx="578478" cy="504743"/>
            <a:chOff x="468086" y="2406098"/>
            <a:chExt cx="1110063" cy="101959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7D94F6F-1BC5-4774-93CF-B91D35836605}"/>
                </a:ext>
              </a:extLst>
            </p:cNvPr>
            <p:cNvSpPr/>
            <p:nvPr/>
          </p:nvSpPr>
          <p:spPr>
            <a:xfrm>
              <a:off x="468086" y="2406098"/>
              <a:ext cx="1110063" cy="1019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95CA47-77E5-475D-A987-C7A9BA36EB98}"/>
                </a:ext>
              </a:extLst>
            </p:cNvPr>
            <p:cNvSpPr/>
            <p:nvPr/>
          </p:nvSpPr>
          <p:spPr>
            <a:xfrm>
              <a:off x="1174923" y="2494500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82A608-DFA2-492F-A5F1-F8E76E9FDA3C}"/>
                </a:ext>
              </a:extLst>
            </p:cNvPr>
            <p:cNvSpPr/>
            <p:nvPr/>
          </p:nvSpPr>
          <p:spPr>
            <a:xfrm>
              <a:off x="566148" y="2764776"/>
              <a:ext cx="111726" cy="2263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EF3245-43CF-4C26-8207-7CDB24B3A8C5}"/>
                </a:ext>
              </a:extLst>
            </p:cNvPr>
            <p:cNvSpPr/>
            <p:nvPr/>
          </p:nvSpPr>
          <p:spPr>
            <a:xfrm>
              <a:off x="1174923" y="2789109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A510FD-376A-4130-8F24-3ED5E49EE25A}"/>
                </a:ext>
              </a:extLst>
            </p:cNvPr>
            <p:cNvSpPr/>
            <p:nvPr/>
          </p:nvSpPr>
          <p:spPr>
            <a:xfrm>
              <a:off x="1174923" y="3115795"/>
              <a:ext cx="111726" cy="2263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56" name="Curved Connector 292">
              <a:extLst>
                <a:ext uri="{FF2B5EF4-FFF2-40B4-BE49-F238E27FC236}">
                  <a16:creationId xmlns:a16="http://schemas.microsoft.com/office/drawing/2014/main" id="{B06FC252-0DCD-4E05-8B40-3906714EBE92}"/>
                </a:ext>
              </a:extLst>
            </p:cNvPr>
            <p:cNvCxnSpPr>
              <a:stCxn id="53" idx="3"/>
              <a:endCxn id="55" idx="1"/>
            </p:cNvCxnSpPr>
            <p:nvPr/>
          </p:nvCxnSpPr>
          <p:spPr>
            <a:xfrm>
              <a:off x="677874" y="2877975"/>
              <a:ext cx="497049" cy="35101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urved Connector 294">
              <a:extLst>
                <a:ext uri="{FF2B5EF4-FFF2-40B4-BE49-F238E27FC236}">
                  <a16:creationId xmlns:a16="http://schemas.microsoft.com/office/drawing/2014/main" id="{17AE43DC-41FA-4513-BCB7-A9448E0DF366}"/>
                </a:ext>
              </a:extLst>
            </p:cNvPr>
            <p:cNvCxnSpPr>
              <a:endCxn id="52" idx="1"/>
            </p:cNvCxnSpPr>
            <p:nvPr/>
          </p:nvCxnSpPr>
          <p:spPr>
            <a:xfrm flipV="1">
              <a:off x="677874" y="2607699"/>
              <a:ext cx="497049" cy="270276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97">
              <a:extLst>
                <a:ext uri="{FF2B5EF4-FFF2-40B4-BE49-F238E27FC236}">
                  <a16:creationId xmlns:a16="http://schemas.microsoft.com/office/drawing/2014/main" id="{376FDDC4-08D1-4298-A60D-DFD949C186D5}"/>
                </a:ext>
              </a:extLst>
            </p:cNvPr>
            <p:cNvCxnSpPr>
              <a:stCxn id="53" idx="3"/>
              <a:endCxn id="54" idx="1"/>
            </p:cNvCxnSpPr>
            <p:nvPr/>
          </p:nvCxnSpPr>
          <p:spPr>
            <a:xfrm>
              <a:off x="677874" y="2877975"/>
              <a:ext cx="497049" cy="2433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328FEB-5232-471D-A9A9-C39B4E840575}"/>
              </a:ext>
            </a:extLst>
          </p:cNvPr>
          <p:cNvGrpSpPr/>
          <p:nvPr/>
        </p:nvGrpSpPr>
        <p:grpSpPr>
          <a:xfrm>
            <a:off x="4865929" y="3399416"/>
            <a:ext cx="578478" cy="504743"/>
            <a:chOff x="468086" y="2406098"/>
            <a:chExt cx="1110063" cy="101959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9081928-2583-4CC0-B3F9-59C7A183004A}"/>
                </a:ext>
              </a:extLst>
            </p:cNvPr>
            <p:cNvSpPr/>
            <p:nvPr/>
          </p:nvSpPr>
          <p:spPr>
            <a:xfrm>
              <a:off x="468086" y="2406098"/>
              <a:ext cx="1110063" cy="1019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8D9C179-29B5-4002-B381-08BBCE025A99}"/>
                </a:ext>
              </a:extLst>
            </p:cNvPr>
            <p:cNvSpPr/>
            <p:nvPr/>
          </p:nvSpPr>
          <p:spPr>
            <a:xfrm>
              <a:off x="1174923" y="2494500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7A576E4-2168-425A-A05A-E7460975BB43}"/>
                </a:ext>
              </a:extLst>
            </p:cNvPr>
            <p:cNvSpPr/>
            <p:nvPr/>
          </p:nvSpPr>
          <p:spPr>
            <a:xfrm>
              <a:off x="566148" y="2764776"/>
              <a:ext cx="111726" cy="2263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739A2DC-775F-4BE1-B67C-F8D49571B199}"/>
                </a:ext>
              </a:extLst>
            </p:cNvPr>
            <p:cNvSpPr/>
            <p:nvPr/>
          </p:nvSpPr>
          <p:spPr>
            <a:xfrm>
              <a:off x="1174923" y="2789109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DD975-A91F-4767-B05F-40F6FB22725A}"/>
                </a:ext>
              </a:extLst>
            </p:cNvPr>
            <p:cNvSpPr/>
            <p:nvPr/>
          </p:nvSpPr>
          <p:spPr>
            <a:xfrm>
              <a:off x="1174923" y="3115795"/>
              <a:ext cx="111726" cy="2263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65" name="Curved Connector 292">
              <a:extLst>
                <a:ext uri="{FF2B5EF4-FFF2-40B4-BE49-F238E27FC236}">
                  <a16:creationId xmlns:a16="http://schemas.microsoft.com/office/drawing/2014/main" id="{5CE0F771-3D1E-4D85-9E3C-AE734931BC88}"/>
                </a:ext>
              </a:extLst>
            </p:cNvPr>
            <p:cNvCxnSpPr>
              <a:stCxn id="62" idx="3"/>
              <a:endCxn id="64" idx="1"/>
            </p:cNvCxnSpPr>
            <p:nvPr/>
          </p:nvCxnSpPr>
          <p:spPr>
            <a:xfrm>
              <a:off x="677874" y="2877975"/>
              <a:ext cx="497049" cy="35101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urved Connector 294">
              <a:extLst>
                <a:ext uri="{FF2B5EF4-FFF2-40B4-BE49-F238E27FC236}">
                  <a16:creationId xmlns:a16="http://schemas.microsoft.com/office/drawing/2014/main" id="{413A16BC-3324-409C-93D5-DD4229B7A0C3}"/>
                </a:ext>
              </a:extLst>
            </p:cNvPr>
            <p:cNvCxnSpPr>
              <a:endCxn id="61" idx="1"/>
            </p:cNvCxnSpPr>
            <p:nvPr/>
          </p:nvCxnSpPr>
          <p:spPr>
            <a:xfrm flipV="1">
              <a:off x="677874" y="2607699"/>
              <a:ext cx="497049" cy="270276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297">
              <a:extLst>
                <a:ext uri="{FF2B5EF4-FFF2-40B4-BE49-F238E27FC236}">
                  <a16:creationId xmlns:a16="http://schemas.microsoft.com/office/drawing/2014/main" id="{7885EBE5-31DF-463F-88AC-4035A9BE0E3A}"/>
                </a:ext>
              </a:extLst>
            </p:cNvPr>
            <p:cNvCxnSpPr>
              <a:stCxn id="62" idx="3"/>
              <a:endCxn id="63" idx="1"/>
            </p:cNvCxnSpPr>
            <p:nvPr/>
          </p:nvCxnSpPr>
          <p:spPr>
            <a:xfrm>
              <a:off x="677874" y="2877975"/>
              <a:ext cx="497049" cy="2433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13A776-D248-4CCD-9B2D-13881BBCBE09}"/>
              </a:ext>
            </a:extLst>
          </p:cNvPr>
          <p:cNvGrpSpPr/>
          <p:nvPr/>
        </p:nvGrpSpPr>
        <p:grpSpPr>
          <a:xfrm>
            <a:off x="9496708" y="3474255"/>
            <a:ext cx="578478" cy="504743"/>
            <a:chOff x="468086" y="2406098"/>
            <a:chExt cx="1110063" cy="101959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3F83F6F-1FF8-4957-8B61-5757A062848D}"/>
                </a:ext>
              </a:extLst>
            </p:cNvPr>
            <p:cNvSpPr/>
            <p:nvPr/>
          </p:nvSpPr>
          <p:spPr>
            <a:xfrm>
              <a:off x="468086" y="2406098"/>
              <a:ext cx="1110063" cy="1019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E39322B-E95C-4E38-B876-BD1168AF0E09}"/>
                </a:ext>
              </a:extLst>
            </p:cNvPr>
            <p:cNvSpPr/>
            <p:nvPr/>
          </p:nvSpPr>
          <p:spPr>
            <a:xfrm>
              <a:off x="1174923" y="2494500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2E826EF-3F75-4CF2-9804-E879F39B8071}"/>
                </a:ext>
              </a:extLst>
            </p:cNvPr>
            <p:cNvSpPr/>
            <p:nvPr/>
          </p:nvSpPr>
          <p:spPr>
            <a:xfrm>
              <a:off x="566148" y="2764776"/>
              <a:ext cx="111726" cy="2263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FBD1FD-5A44-48FA-AB49-C9F1E453A633}"/>
                </a:ext>
              </a:extLst>
            </p:cNvPr>
            <p:cNvSpPr/>
            <p:nvPr/>
          </p:nvSpPr>
          <p:spPr>
            <a:xfrm>
              <a:off x="1174923" y="2789109"/>
              <a:ext cx="111726" cy="2263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A2DBCA8-D615-40B6-BC31-B38FA2B4F804}"/>
                </a:ext>
              </a:extLst>
            </p:cNvPr>
            <p:cNvSpPr/>
            <p:nvPr/>
          </p:nvSpPr>
          <p:spPr>
            <a:xfrm>
              <a:off x="1174923" y="3115795"/>
              <a:ext cx="111726" cy="2263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03" name="Curved Connector 292">
              <a:extLst>
                <a:ext uri="{FF2B5EF4-FFF2-40B4-BE49-F238E27FC236}">
                  <a16:creationId xmlns:a16="http://schemas.microsoft.com/office/drawing/2014/main" id="{215367E6-754B-4794-BA80-4C25F05A29AE}"/>
                </a:ext>
              </a:extLst>
            </p:cNvPr>
            <p:cNvCxnSpPr>
              <a:stCxn id="100" idx="3"/>
              <a:endCxn id="102" idx="1"/>
            </p:cNvCxnSpPr>
            <p:nvPr/>
          </p:nvCxnSpPr>
          <p:spPr>
            <a:xfrm>
              <a:off x="677874" y="2877975"/>
              <a:ext cx="497049" cy="35101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urved Connector 294">
              <a:extLst>
                <a:ext uri="{FF2B5EF4-FFF2-40B4-BE49-F238E27FC236}">
                  <a16:creationId xmlns:a16="http://schemas.microsoft.com/office/drawing/2014/main" id="{A5DED046-BF57-4AA8-8CA5-DDB8905C4971}"/>
                </a:ext>
              </a:extLst>
            </p:cNvPr>
            <p:cNvCxnSpPr>
              <a:endCxn id="99" idx="1"/>
            </p:cNvCxnSpPr>
            <p:nvPr/>
          </p:nvCxnSpPr>
          <p:spPr>
            <a:xfrm flipV="1">
              <a:off x="677874" y="2607699"/>
              <a:ext cx="497049" cy="270276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297">
              <a:extLst>
                <a:ext uri="{FF2B5EF4-FFF2-40B4-BE49-F238E27FC236}">
                  <a16:creationId xmlns:a16="http://schemas.microsoft.com/office/drawing/2014/main" id="{94263CDA-30C4-4D41-8E2B-3CD4DC18EEF3}"/>
                </a:ext>
              </a:extLst>
            </p:cNvPr>
            <p:cNvCxnSpPr>
              <a:stCxn id="100" idx="3"/>
              <a:endCxn id="101" idx="1"/>
            </p:cNvCxnSpPr>
            <p:nvPr/>
          </p:nvCxnSpPr>
          <p:spPr>
            <a:xfrm>
              <a:off x="677874" y="2877975"/>
              <a:ext cx="497049" cy="2433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353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4B6B0D-8084-411B-89AC-EC875A4B3A0C}"/>
              </a:ext>
            </a:extLst>
          </p:cNvPr>
          <p:cNvSpPr txBox="1"/>
          <p:nvPr/>
        </p:nvSpPr>
        <p:spPr>
          <a:xfrm>
            <a:off x="417444" y="165424"/>
            <a:ext cx="2225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Behind the Scenes: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Partition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66ACD-7BDF-4B95-833D-DF80519BC079}"/>
              </a:ext>
            </a:extLst>
          </p:cNvPr>
          <p:cNvSpPr txBox="1"/>
          <p:nvPr/>
        </p:nvSpPr>
        <p:spPr>
          <a:xfrm>
            <a:off x="6096145" y="488590"/>
            <a:ext cx="1435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hash(User Id)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60328-4AB1-4468-995E-9769D7814412}"/>
              </a:ext>
            </a:extLst>
          </p:cNvPr>
          <p:cNvCxnSpPr/>
          <p:nvPr/>
        </p:nvCxnSpPr>
        <p:spPr>
          <a:xfrm>
            <a:off x="1739337" y="1404885"/>
            <a:ext cx="919038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E5633F-CCE6-41E3-A0A8-042108B135CB}"/>
              </a:ext>
            </a:extLst>
          </p:cNvPr>
          <p:cNvCxnSpPr/>
          <p:nvPr/>
        </p:nvCxnSpPr>
        <p:spPr>
          <a:xfrm flipH="1">
            <a:off x="2981739" y="947531"/>
            <a:ext cx="320040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C2752D-6A6C-47F8-B16E-1C45564D4CF4}"/>
              </a:ext>
            </a:extLst>
          </p:cNvPr>
          <p:cNvCxnSpPr>
            <a:cxnSpLocks/>
          </p:cNvCxnSpPr>
          <p:nvPr/>
        </p:nvCxnSpPr>
        <p:spPr>
          <a:xfrm flipH="1">
            <a:off x="4373218" y="947531"/>
            <a:ext cx="2120347" cy="3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E53ED5-12EC-4448-8F70-4E4BAB12F382}"/>
              </a:ext>
            </a:extLst>
          </p:cNvPr>
          <p:cNvCxnSpPr/>
          <p:nvPr/>
        </p:nvCxnSpPr>
        <p:spPr>
          <a:xfrm flipH="1">
            <a:off x="5678557" y="947531"/>
            <a:ext cx="1099930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3402B-56B5-4CFE-B8A6-5822EE131E7C}"/>
              </a:ext>
            </a:extLst>
          </p:cNvPr>
          <p:cNvCxnSpPr/>
          <p:nvPr/>
        </p:nvCxnSpPr>
        <p:spPr>
          <a:xfrm>
            <a:off x="7414591" y="947531"/>
            <a:ext cx="1471202" cy="2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C06264-6012-499D-BED7-4D319AFBC34A}"/>
              </a:ext>
            </a:extLst>
          </p:cNvPr>
          <p:cNvCxnSpPr/>
          <p:nvPr/>
        </p:nvCxnSpPr>
        <p:spPr>
          <a:xfrm>
            <a:off x="7149548" y="947531"/>
            <a:ext cx="689216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3BB977-F7C8-4596-83D1-0F0FDA239CB9}"/>
              </a:ext>
            </a:extLst>
          </p:cNvPr>
          <p:cNvCxnSpPr/>
          <p:nvPr/>
        </p:nvCxnSpPr>
        <p:spPr>
          <a:xfrm>
            <a:off x="6957391" y="1013792"/>
            <a:ext cx="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D8D73E-454C-4E38-BCC5-59D147D91BC0}"/>
              </a:ext>
            </a:extLst>
          </p:cNvPr>
          <p:cNvSpPr/>
          <p:nvPr/>
        </p:nvSpPr>
        <p:spPr>
          <a:xfrm>
            <a:off x="2360906" y="2109393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BC666-4BC5-48E5-B559-3D82FCB85186}"/>
              </a:ext>
            </a:extLst>
          </p:cNvPr>
          <p:cNvSpPr txBox="1"/>
          <p:nvPr/>
        </p:nvSpPr>
        <p:spPr>
          <a:xfrm>
            <a:off x="7433747" y="3058568"/>
            <a:ext cx="1040584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451CC-4C92-4F41-8A1A-B72FE7003DAA}"/>
              </a:ext>
            </a:extLst>
          </p:cNvPr>
          <p:cNvSpPr txBox="1"/>
          <p:nvPr/>
        </p:nvSpPr>
        <p:spPr>
          <a:xfrm>
            <a:off x="2342110" y="2299345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Andrew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EF8DD3-1D03-4CFF-A663-1C9465330B18}"/>
              </a:ext>
            </a:extLst>
          </p:cNvPr>
          <p:cNvCxnSpPr>
            <a:cxnSpLocks/>
          </p:cNvCxnSpPr>
          <p:nvPr/>
        </p:nvCxnSpPr>
        <p:spPr>
          <a:xfrm>
            <a:off x="2360907" y="2752992"/>
            <a:ext cx="728308" cy="60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79CDEA-A91C-4762-AB39-B1169FF71596}"/>
              </a:ext>
            </a:extLst>
          </p:cNvPr>
          <p:cNvSpPr txBox="1"/>
          <p:nvPr/>
        </p:nvSpPr>
        <p:spPr>
          <a:xfrm>
            <a:off x="2288471" y="3068712"/>
            <a:ext cx="903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Mike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878B5-A587-446B-9899-2ACE371F1DD4}"/>
              </a:ext>
            </a:extLst>
          </p:cNvPr>
          <p:cNvSpPr/>
          <p:nvPr/>
        </p:nvSpPr>
        <p:spPr>
          <a:xfrm>
            <a:off x="4791015" y="2109392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82195-1D2D-4513-820F-CE51C368B47E}"/>
              </a:ext>
            </a:extLst>
          </p:cNvPr>
          <p:cNvSpPr/>
          <p:nvPr/>
        </p:nvSpPr>
        <p:spPr>
          <a:xfrm>
            <a:off x="9418432" y="2109392"/>
            <a:ext cx="728306" cy="2267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44027D-ABBF-4EED-9CA0-1DA168CC29F2}"/>
              </a:ext>
            </a:extLst>
          </p:cNvPr>
          <p:cNvCxnSpPr>
            <a:cxnSpLocks/>
          </p:cNvCxnSpPr>
          <p:nvPr/>
        </p:nvCxnSpPr>
        <p:spPr>
          <a:xfrm>
            <a:off x="2360907" y="3682723"/>
            <a:ext cx="728308" cy="60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91AC63-4C7A-40B9-8BE0-CC3AE6DBE1CF}"/>
              </a:ext>
            </a:extLst>
          </p:cNvPr>
          <p:cNvSpPr txBox="1"/>
          <p:nvPr/>
        </p:nvSpPr>
        <p:spPr>
          <a:xfrm>
            <a:off x="2319050" y="3925174"/>
            <a:ext cx="903244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683EFB-253C-4644-BF93-6B9CC5CF379E}"/>
              </a:ext>
            </a:extLst>
          </p:cNvPr>
          <p:cNvSpPr txBox="1"/>
          <p:nvPr/>
        </p:nvSpPr>
        <p:spPr>
          <a:xfrm>
            <a:off x="2396626" y="4482134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D60543-0233-4641-A7AF-503EA93B6796}"/>
              </a:ext>
            </a:extLst>
          </p:cNvPr>
          <p:cNvSpPr txBox="1"/>
          <p:nvPr/>
        </p:nvSpPr>
        <p:spPr>
          <a:xfrm>
            <a:off x="4745401" y="4484443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9E0099-98FA-4C97-9204-D67B3F813506}"/>
              </a:ext>
            </a:extLst>
          </p:cNvPr>
          <p:cNvSpPr txBox="1"/>
          <p:nvPr/>
        </p:nvSpPr>
        <p:spPr>
          <a:xfrm>
            <a:off x="9487599" y="4471695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FFB900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744FEC-2A89-4EB8-8879-6E6C7AA3B90C}"/>
              </a:ext>
            </a:extLst>
          </p:cNvPr>
          <p:cNvSpPr txBox="1"/>
          <p:nvPr/>
        </p:nvSpPr>
        <p:spPr>
          <a:xfrm>
            <a:off x="4850414" y="3135500"/>
            <a:ext cx="81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Bob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FC9077-86C4-45E5-AB29-A50CEBDE6C65}"/>
              </a:ext>
            </a:extLst>
          </p:cNvPr>
          <p:cNvGrpSpPr/>
          <p:nvPr/>
        </p:nvGrpSpPr>
        <p:grpSpPr>
          <a:xfrm>
            <a:off x="9418432" y="2179600"/>
            <a:ext cx="888711" cy="221428"/>
            <a:chOff x="8995111" y="2783346"/>
            <a:chExt cx="888837" cy="22146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963AE6-BD2A-4839-B7AE-4526DCFC130E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Dharma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4C43572-379E-440F-A2A9-C63C5C453FEC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E5A754-B9F2-4CBB-9069-E6C4E14C462E}"/>
              </a:ext>
            </a:extLst>
          </p:cNvPr>
          <p:cNvGrpSpPr/>
          <p:nvPr/>
        </p:nvGrpSpPr>
        <p:grpSpPr>
          <a:xfrm>
            <a:off x="9420434" y="2398146"/>
            <a:ext cx="888711" cy="221428"/>
            <a:chOff x="8995111" y="2783346"/>
            <a:chExt cx="888837" cy="22146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6455CE-D21C-4498-B3F0-911635BFE9C8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Shireesh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89BDA9-2BA0-40FF-BD5D-2FFB9B76B19E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0B26A7-CA56-4FB5-8432-6892F008519F}"/>
              </a:ext>
            </a:extLst>
          </p:cNvPr>
          <p:cNvGrpSpPr/>
          <p:nvPr/>
        </p:nvGrpSpPr>
        <p:grpSpPr>
          <a:xfrm>
            <a:off x="9422434" y="2646771"/>
            <a:ext cx="888711" cy="221429"/>
            <a:chOff x="8995111" y="2783346"/>
            <a:chExt cx="888837" cy="22146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717945-F068-43C6-9CF9-DC81C16B3EB4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Karthik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E31247C-1B2A-484A-9200-E0C86AB7727D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D0C01A-FEB2-4999-B55A-239943F4A8E1}"/>
              </a:ext>
            </a:extLst>
          </p:cNvPr>
          <p:cNvGrpSpPr/>
          <p:nvPr/>
        </p:nvGrpSpPr>
        <p:grpSpPr>
          <a:xfrm>
            <a:off x="9418424" y="2883354"/>
            <a:ext cx="888711" cy="221428"/>
            <a:chOff x="8995111" y="2783346"/>
            <a:chExt cx="888837" cy="22146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805F75-F26B-4BC1-B6F1-AD255D8EB19D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Rimma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707D04-C4A2-4957-A83E-EAF0F2658882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56F090-3714-48AD-9FF7-FC3B2C9BA0F9}"/>
              </a:ext>
            </a:extLst>
          </p:cNvPr>
          <p:cNvGrpSpPr/>
          <p:nvPr/>
        </p:nvGrpSpPr>
        <p:grpSpPr>
          <a:xfrm>
            <a:off x="9418424" y="3234231"/>
            <a:ext cx="888711" cy="221428"/>
            <a:chOff x="8995111" y="2783346"/>
            <a:chExt cx="888837" cy="22146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052F3F-DC1B-4AE1-A5DB-278A044B3D77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Alice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EA1274F-9487-4A3E-90BF-0D34671E55D2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56CFC1-B38F-4122-A122-AAB124607260}"/>
              </a:ext>
            </a:extLst>
          </p:cNvPr>
          <p:cNvGrpSpPr/>
          <p:nvPr/>
        </p:nvGrpSpPr>
        <p:grpSpPr>
          <a:xfrm>
            <a:off x="9421698" y="3709049"/>
            <a:ext cx="888711" cy="221428"/>
            <a:chOff x="8995111" y="2783346"/>
            <a:chExt cx="888837" cy="22146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0C7AE5A-0705-46C6-A25D-E57322AA45A2}"/>
                </a:ext>
              </a:extLst>
            </p:cNvPr>
            <p:cNvSpPr txBox="1"/>
            <p:nvPr/>
          </p:nvSpPr>
          <p:spPr>
            <a:xfrm>
              <a:off x="9064296" y="2783346"/>
              <a:ext cx="819652" cy="2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Carol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279328-A6FF-43D0-A99B-D1D7C4B89DB8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11" y="2998791"/>
              <a:ext cx="728411" cy="60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6F442E6-A5ED-491E-AC48-66F08470BD46}"/>
              </a:ext>
            </a:extLst>
          </p:cNvPr>
          <p:cNvSpPr txBox="1"/>
          <p:nvPr/>
        </p:nvSpPr>
        <p:spPr>
          <a:xfrm>
            <a:off x="9334723" y="3986488"/>
            <a:ext cx="903244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85F5D-8E55-40F3-A323-A9C944062F7B}"/>
              </a:ext>
            </a:extLst>
          </p:cNvPr>
          <p:cNvCxnSpPr/>
          <p:nvPr/>
        </p:nvCxnSpPr>
        <p:spPr>
          <a:xfrm flipH="1">
            <a:off x="3794689" y="947531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81403A-F8BF-42C3-B9A5-0CFAB6E67A7E}"/>
              </a:ext>
            </a:extLst>
          </p:cNvPr>
          <p:cNvCxnSpPr/>
          <p:nvPr/>
        </p:nvCxnSpPr>
        <p:spPr>
          <a:xfrm flipH="1">
            <a:off x="6374520" y="1013792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A75BAA-C412-47A0-9C85-A8647B21058B}"/>
              </a:ext>
            </a:extLst>
          </p:cNvPr>
          <p:cNvCxnSpPr/>
          <p:nvPr/>
        </p:nvCxnSpPr>
        <p:spPr>
          <a:xfrm flipH="1">
            <a:off x="8613463" y="1066780"/>
            <a:ext cx="24446" cy="116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5D5A073F-00B7-48F8-BCF5-0AFCF43C7457}"/>
              </a:ext>
            </a:extLst>
          </p:cNvPr>
          <p:cNvSpPr/>
          <p:nvPr/>
        </p:nvSpPr>
        <p:spPr>
          <a:xfrm rot="16200000">
            <a:off x="6023101" y="584740"/>
            <a:ext cx="622853" cy="8958472"/>
          </a:xfrm>
          <a:prstGeom prst="leftBrace">
            <a:avLst>
              <a:gd name="adj1" fmla="val 8333"/>
              <a:gd name="adj2" fmla="val 50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78664-D41C-42C2-A33D-498F92700EDF}"/>
              </a:ext>
            </a:extLst>
          </p:cNvPr>
          <p:cNvSpPr txBox="1"/>
          <p:nvPr/>
        </p:nvSpPr>
        <p:spPr>
          <a:xfrm>
            <a:off x="3503584" y="5517624"/>
            <a:ext cx="6549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Frugal # of Partitions based on actual storage and throughput needs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(yielding scalability with low total cost of ownership)</a:t>
            </a:r>
          </a:p>
        </p:txBody>
      </p:sp>
    </p:spTree>
    <p:extLst>
      <p:ext uri="{BB962C8B-B14F-4D97-AF65-F5344CB8AC3E}">
        <p14:creationId xmlns:p14="http://schemas.microsoft.com/office/powerpoint/2010/main" val="321138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1584</Words>
  <Application>Microsoft Macintosh PowerPoint</Application>
  <PresentationFormat>Widescreen</PresentationFormat>
  <Paragraphs>396</Paragraphs>
  <Slides>28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Kao</dc:creator>
  <cp:lastModifiedBy>Ray Kao</cp:lastModifiedBy>
  <cp:revision>2</cp:revision>
  <dcterms:created xsi:type="dcterms:W3CDTF">2018-09-19T03:03:04Z</dcterms:created>
  <dcterms:modified xsi:type="dcterms:W3CDTF">2018-09-19T03:14:40Z</dcterms:modified>
</cp:coreProperties>
</file>