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D61B5-A387-154E-8720-EC1EF102720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A73D4-7F39-6D43-8105-729D5802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BBEF-5849-2945-B0C4-5B2EC0F52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3977D-BD8E-BF43-A837-8697FB6DE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611D-C56F-D34C-98CB-07ACEEDF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C378-C36C-C640-B77B-C841A302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423-C9D6-7441-B700-A126153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9929-D4A1-7D48-AC39-EF09FC2E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B89F-71A0-5747-B84D-266A6566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6E77-5AD8-1C4C-8F26-7829764C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0919-998F-E94E-AD5F-BFD517F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7B2A-0A0A-7046-AE09-E21F751B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8B195-2919-6540-A22B-E14CC657E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5542F-8554-1B47-9600-FA99FBE0E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F35-69DF-C747-A090-31A1B07A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C8A1-486A-2642-A69F-739DBBCA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03AB-E4AB-0840-875B-1E6A29FD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422-BA13-924F-85CA-7FFBA103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4534-DDCA-B84E-B2B6-5014A4D8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9A9E-FF45-6147-8439-042D49FF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2DEA-F1B3-994A-A556-2465319D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1D9F-69F2-304C-B8D5-3CFDCBEC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9314-866E-FA40-9349-A22E0BB0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0BB76-3D4F-6544-B1B8-1B4687E2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CAC5-E64B-294A-A1D7-54F18484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BFB5-85D9-7E42-A7D9-83CA50B5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8FA5-B459-5B4E-84C1-B5C2403F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A61-BFAF-D241-ABFE-DDFEF99D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6495-E38C-E442-AE30-8435EAC3C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46369-8C43-6C45-8CB8-8318FA9E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8735-1ADE-284A-932B-ECEEFB11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75A53-FBD9-0A48-BE39-B28268F3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AB31-9624-314C-AF55-908CDE33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488F-129A-5342-90D2-7832B18B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EC5CF-4BCE-F84D-BE14-E6A2220E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EAB9-CC69-9342-8282-B5379928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9E42B-D297-2940-9F91-217E07F53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F48B7-C5B6-2048-979F-D790A2987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FE40F-5EBA-CF4A-89CF-71B67942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9AC86-AAF1-E14B-8EBC-C41A21F6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4C53E-0465-F746-B90E-6502FA2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AAF7-11F1-C841-B496-B56DB4AE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49270-B1F7-9042-8AED-D8286304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34D1-DE67-6F43-B2F7-4C2E9A77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BF588-8E34-5F41-9761-7A13E5BA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C7FE8-5C70-DC48-9EFE-FBBA96D4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0F22B-ABB4-CC4B-85C2-611FD530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4776-F167-1F40-BCF6-5328D1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C320-F096-E445-BCAD-68F6354F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E5C1-78BC-0E44-B190-13CC67F0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FC3A0-5770-044F-9697-EDAE7BEB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D5EC0-7D74-0C4A-BBB2-D2DC8DDB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A882-B49C-6D4A-B766-19528589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6528-1E09-7846-8D7C-BD2C1C6C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51D4-A77D-DD44-92A9-DFE1DCE5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B296C-7EFD-5B42-85CF-59477232C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3B6A-DF22-9B4E-A87E-F092607D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AED7-DFDE-594A-82AF-A7C67FB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FE24-60B7-ED47-B3DB-B79662C2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08B0-AAAE-EF49-A32C-F5F5605F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01E93-BB05-CE46-A381-AB1762E5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C8F6-F9F7-DC4E-A517-7E40AC96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B019-8347-AC4F-8D2E-2795FE33B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469E-9BE8-F14A-AD4F-99D7279D42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C836-1C43-B44C-8D41-80F81EE2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D3E3-ED45-A442-9FFD-46B90D7D8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E07F-79D8-7A4D-9A29-F57D0D16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6879" y="4802900"/>
            <a:ext cx="6946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Change Feed</a:t>
            </a:r>
            <a:endParaRPr kumimoji="0" lang="en-US" sz="30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84" y="3597182"/>
            <a:ext cx="1759716" cy="1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060FF8-BECD-4BAC-9DB4-11558AE1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55" y="1701515"/>
            <a:ext cx="8207890" cy="34549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388349-B720-44F9-BBBE-29F67720112D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Change Feed Processor Library</a:t>
            </a:r>
          </a:p>
        </p:txBody>
      </p:sp>
    </p:spTree>
    <p:extLst>
      <p:ext uri="{BB962C8B-B14F-4D97-AF65-F5344CB8AC3E}">
        <p14:creationId xmlns:p14="http://schemas.microsoft.com/office/powerpoint/2010/main" val="31695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7E7773-0275-4095-A975-C5C5EBBB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75" y="1262640"/>
            <a:ext cx="8226059" cy="43273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642A9D-3D27-400A-9844-7377154DD181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258354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642A9D-3D27-400A-9844-7377154DD181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Working with Change Feed Processor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D6682-2735-4487-8855-D7BE1F15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22" y="3013470"/>
            <a:ext cx="7927757" cy="185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3A4A8-116D-46B9-9981-1CE80E00A1D4}"/>
              </a:ext>
            </a:extLst>
          </p:cNvPr>
          <p:cNvSpPr txBox="1"/>
          <p:nvPr/>
        </p:nvSpPr>
        <p:spPr>
          <a:xfrm>
            <a:off x="1503538" y="2092144"/>
            <a:ext cx="918492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Step 1: Implement </a:t>
            </a:r>
            <a:r>
              <a:rPr lang="en-US" sz="2353" dirty="0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ProcessChangesAsync</a:t>
            </a: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() on </a:t>
            </a:r>
            <a:r>
              <a:rPr lang="en-US" sz="2353" dirty="0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IChangeFeedObserver</a:t>
            </a:r>
            <a:endParaRPr lang="en-US" sz="2353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5028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642A9D-3D27-400A-9844-7377154DD181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Working with Change Feed Processor Library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65863-4836-45A2-91FE-F2F2DB8A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24" y="2957443"/>
            <a:ext cx="10448952" cy="980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29F32-FDC4-4573-B99F-A7300580B1BC}"/>
              </a:ext>
            </a:extLst>
          </p:cNvPr>
          <p:cNvSpPr txBox="1"/>
          <p:nvPr/>
        </p:nvSpPr>
        <p:spPr>
          <a:xfrm>
            <a:off x="1113808" y="2092144"/>
            <a:ext cx="1007069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Step 2: Register the </a:t>
            </a:r>
            <a:r>
              <a:rPr lang="en-US" sz="2353" dirty="0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IChangeFeedObserver</a:t>
            </a: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 with to a </a:t>
            </a:r>
            <a:r>
              <a:rPr lang="en-US" sz="2353" dirty="0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ChangeFeedEventHost</a:t>
            </a:r>
            <a:endParaRPr lang="en-US" sz="2353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1535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C68ED2-678A-4E88-8C51-B6E8540E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00" r="65113" b="31587"/>
          <a:stretch/>
        </p:blipFill>
        <p:spPr>
          <a:xfrm>
            <a:off x="3406726" y="1860257"/>
            <a:ext cx="4482123" cy="2241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66530-2B05-42F4-B68D-4AB8B5863E3B}"/>
              </a:ext>
            </a:extLst>
          </p:cNvPr>
          <p:cNvSpPr txBox="1"/>
          <p:nvPr/>
        </p:nvSpPr>
        <p:spPr>
          <a:xfrm>
            <a:off x="1240366" y="4997744"/>
            <a:ext cx="91883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Persistent log of records within an Azure Cosmos DB container in the order in which they were modified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E5187C-D655-46BC-979B-6C5A20C3B8C0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Azure Cosmos DB Change Feed</a:t>
            </a:r>
          </a:p>
        </p:txBody>
      </p:sp>
    </p:spTree>
    <p:extLst>
      <p:ext uri="{BB962C8B-B14F-4D97-AF65-F5344CB8AC3E}">
        <p14:creationId xmlns:p14="http://schemas.microsoft.com/office/powerpoint/2010/main" val="13396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874AB6-472D-482B-A741-FA4C883C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57" y="1561448"/>
            <a:ext cx="8048408" cy="43180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2988AA-4DF5-45C6-AE1F-6B132740BEDC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39731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8348-5A8D-4DD5-9DAD-FBFAAD438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Event Sourcing for Microservices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AE5D45-0F73-4D31-8B12-E626A8152A6C}"/>
              </a:ext>
            </a:extLst>
          </p:cNvPr>
          <p:cNvGrpSpPr/>
          <p:nvPr/>
        </p:nvGrpSpPr>
        <p:grpSpPr>
          <a:xfrm>
            <a:off x="2062088" y="2809290"/>
            <a:ext cx="1792850" cy="2091658"/>
            <a:chOff x="2103437" y="2865126"/>
            <a:chExt cx="1828800" cy="213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AAE0DB-2121-479C-A756-9AF6FC9F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437" y="3320473"/>
              <a:ext cx="1219200" cy="112003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DCAB11-C3EE-4F79-9133-811978ADFB18}"/>
                </a:ext>
              </a:extLst>
            </p:cNvPr>
            <p:cNvSpPr/>
            <p:nvPr/>
          </p:nvSpPr>
          <p:spPr bwMode="auto">
            <a:xfrm>
              <a:off x="2103437" y="2865126"/>
              <a:ext cx="1828800" cy="21336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270811-13C2-4334-AE1F-C4316A868AFF}"/>
              </a:ext>
            </a:extLst>
          </p:cNvPr>
          <p:cNvSpPr txBox="1"/>
          <p:nvPr/>
        </p:nvSpPr>
        <p:spPr>
          <a:xfrm>
            <a:off x="4310707" y="1905399"/>
            <a:ext cx="1867552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Persistent Event Store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9FFDC9-E1F7-4EBC-8B25-11D867FA057F}"/>
              </a:ext>
            </a:extLst>
          </p:cNvPr>
          <p:cNvCxnSpPr/>
          <p:nvPr/>
        </p:nvCxnSpPr>
        <p:spPr>
          <a:xfrm>
            <a:off x="418643" y="3804693"/>
            <a:ext cx="14940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D1B14B-F38D-492D-A8D9-C726C16FFC6E}"/>
              </a:ext>
            </a:extLst>
          </p:cNvPr>
          <p:cNvSpPr txBox="1"/>
          <p:nvPr/>
        </p:nvSpPr>
        <p:spPr>
          <a:xfrm>
            <a:off x="230636" y="3341295"/>
            <a:ext cx="1375684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i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New Event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6FEF4E-C5E5-4CAC-8691-121559C3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65" y="2963516"/>
            <a:ext cx="836836" cy="18236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687B88-8CC9-4357-B56E-F785800B1CA8}"/>
              </a:ext>
            </a:extLst>
          </p:cNvPr>
          <p:cNvCxnSpPr/>
          <p:nvPr/>
        </p:nvCxnSpPr>
        <p:spPr>
          <a:xfrm>
            <a:off x="4004342" y="3875351"/>
            <a:ext cx="82172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502D53-3D15-4CA8-BAC4-D3AA40889E3E}"/>
              </a:ext>
            </a:extLst>
          </p:cNvPr>
          <p:cNvSpPr/>
          <p:nvPr/>
        </p:nvSpPr>
        <p:spPr bwMode="auto">
          <a:xfrm>
            <a:off x="7365935" y="2089031"/>
            <a:ext cx="2091658" cy="804451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Microservice 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#1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464042-20CD-42CF-93A2-2C12A74192A7}"/>
              </a:ext>
            </a:extLst>
          </p:cNvPr>
          <p:cNvSpPr/>
          <p:nvPr/>
        </p:nvSpPr>
        <p:spPr bwMode="auto">
          <a:xfrm>
            <a:off x="7365935" y="4549531"/>
            <a:ext cx="2091658" cy="804451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Microservice #N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869E21-D1BE-440D-AFDF-540403F4A762}"/>
              </a:ext>
            </a:extLst>
          </p:cNvPr>
          <p:cNvSpPr/>
          <p:nvPr/>
        </p:nvSpPr>
        <p:spPr bwMode="auto">
          <a:xfrm>
            <a:off x="7365935" y="3028933"/>
            <a:ext cx="2091658" cy="804451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Microservice #2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B12D2D-7ECB-44F7-AFB5-96DE08B4813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894563" y="2491257"/>
            <a:ext cx="1471372" cy="12235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76189E-5152-471E-A06B-38600E17EFB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94563" y="3968836"/>
            <a:ext cx="1471372" cy="9829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EABDA1-BC0E-46A4-804C-CBCBE6E3E7BB}"/>
              </a:ext>
            </a:extLst>
          </p:cNvPr>
          <p:cNvCxnSpPr>
            <a:stCxn id="16" idx="1"/>
          </p:cNvCxnSpPr>
          <p:nvPr/>
        </p:nvCxnSpPr>
        <p:spPr>
          <a:xfrm flipH="1">
            <a:off x="5894563" y="3431159"/>
            <a:ext cx="1471372" cy="373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05BAB4-13B6-4657-A8B1-9F70F8B07099}"/>
              </a:ext>
            </a:extLst>
          </p:cNvPr>
          <p:cNvSpPr txBox="1"/>
          <p:nvPr/>
        </p:nvSpPr>
        <p:spPr>
          <a:xfrm>
            <a:off x="7297809" y="1264557"/>
            <a:ext cx="215978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i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Trigger Action From Change Feed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5D170-CB98-4CF1-963C-D3889DEAD00F}"/>
              </a:ext>
            </a:extLst>
          </p:cNvPr>
          <p:cNvSpPr txBox="1"/>
          <p:nvPr/>
        </p:nvSpPr>
        <p:spPr>
          <a:xfrm>
            <a:off x="8125439" y="3951422"/>
            <a:ext cx="572651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87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8348-5A8D-4DD5-9DAD-FBFAAD438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923" y="289958"/>
            <a:ext cx="11655078" cy="899537"/>
          </a:xfrm>
        </p:spPr>
        <p:txBody>
          <a:bodyPr/>
          <a:lstStyle/>
          <a:p>
            <a:r>
              <a:rPr lang="en-US" dirty="0"/>
              <a:t>Materializing Views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33E833-DF4D-4B44-837A-9322EBA6DA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5664" y="3653106"/>
          <a:ext cx="3660401" cy="1639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0774">
                  <a:extLst>
                    <a:ext uri="{9D8B030D-6E8A-4147-A177-3AD203B41FA5}">
                      <a16:colId xmlns:a16="http://schemas.microsoft.com/office/drawing/2014/main" val="4232046326"/>
                    </a:ext>
                  </a:extLst>
                </a:gridCol>
                <a:gridCol w="761480">
                  <a:extLst>
                    <a:ext uri="{9D8B030D-6E8A-4147-A177-3AD203B41FA5}">
                      <a16:colId xmlns:a16="http://schemas.microsoft.com/office/drawing/2014/main" val="3171829340"/>
                    </a:ext>
                  </a:extLst>
                </a:gridCol>
                <a:gridCol w="958441">
                  <a:extLst>
                    <a:ext uri="{9D8B030D-6E8A-4147-A177-3AD203B41FA5}">
                      <a16:colId xmlns:a16="http://schemas.microsoft.com/office/drawing/2014/main" val="989213635"/>
                    </a:ext>
                  </a:extLst>
                </a:gridCol>
                <a:gridCol w="759706">
                  <a:extLst>
                    <a:ext uri="{9D8B030D-6E8A-4147-A177-3AD203B41FA5}">
                      <a16:colId xmlns:a16="http://schemas.microsoft.com/office/drawing/2014/main" val="1976668509"/>
                    </a:ext>
                  </a:extLst>
                </a:gridCol>
              </a:tblGrid>
              <a:tr h="298808">
                <a:tc>
                  <a:txBody>
                    <a:bodyPr/>
                    <a:lstStyle/>
                    <a:p>
                      <a:r>
                        <a:rPr lang="en-US" sz="1200"/>
                        <a:t>Subscription 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User 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Create Date 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…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681137956"/>
                  </a:ext>
                </a:extLst>
              </a:tr>
              <a:tr h="335113">
                <a:tc>
                  <a:txBody>
                    <a:bodyPr/>
                    <a:lstStyle/>
                    <a:p>
                      <a:r>
                        <a:rPr lang="en-US" sz="1600"/>
                        <a:t>123abc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Ben6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6/17/17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3381889"/>
                  </a:ext>
                </a:extLst>
              </a:tr>
              <a:tr h="335113">
                <a:tc>
                  <a:txBody>
                    <a:bodyPr/>
                    <a:lstStyle/>
                    <a:p>
                      <a:r>
                        <a:rPr lang="en-US" sz="1600"/>
                        <a:t>456efg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Ben6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3/14/17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910572605"/>
                  </a:ext>
                </a:extLst>
              </a:tr>
              <a:tr h="335113">
                <a:tc>
                  <a:txBody>
                    <a:bodyPr/>
                    <a:lstStyle/>
                    <a:p>
                      <a:r>
                        <a:rPr lang="en-US" sz="1600"/>
                        <a:t>789hij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Jen4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8/1/16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375666439"/>
                  </a:ext>
                </a:extLst>
              </a:tr>
              <a:tr h="335113">
                <a:tc>
                  <a:txBody>
                    <a:bodyPr/>
                    <a:lstStyle/>
                    <a:p>
                      <a:r>
                        <a:rPr lang="en-US" sz="1600"/>
                        <a:t>012klm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Joe3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3/4/17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7766264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79C08C-C1E1-4991-BB6C-062ECAC61120}"/>
              </a:ext>
            </a:extLst>
          </p:cNvPr>
          <p:cNvSpPr/>
          <p:nvPr/>
        </p:nvSpPr>
        <p:spPr bwMode="auto">
          <a:xfrm>
            <a:off x="5423681" y="1859327"/>
            <a:ext cx="2091658" cy="63465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944BDD-0709-489D-B35F-5D958DD92A20}"/>
              </a:ext>
            </a:extLst>
          </p:cNvPr>
          <p:cNvCxnSpPr>
            <a:cxnSpLocks/>
          </p:cNvCxnSpPr>
          <p:nvPr/>
        </p:nvCxnSpPr>
        <p:spPr>
          <a:xfrm flipH="1">
            <a:off x="4564608" y="2624000"/>
            <a:ext cx="1120531" cy="6945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425A60-9289-49AC-B2C7-491112C68321}"/>
              </a:ext>
            </a:extLst>
          </p:cNvPr>
          <p:cNvSpPr/>
          <p:nvPr/>
        </p:nvSpPr>
        <p:spPr bwMode="auto">
          <a:xfrm>
            <a:off x="940002" y="3383867"/>
            <a:ext cx="4110169" cy="2211493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noFill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30782-9960-48A3-845E-37E8E14D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88" y="2664577"/>
            <a:ext cx="698811" cy="641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3ABA7E-B87E-4072-997A-AC9A2BE7A7B0}"/>
              </a:ext>
            </a:extLst>
          </p:cNvPr>
          <p:cNvSpPr txBox="1"/>
          <p:nvPr/>
        </p:nvSpPr>
        <p:spPr>
          <a:xfrm>
            <a:off x="2040318" y="2758863"/>
            <a:ext cx="190953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Cosmos 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A409C5-8607-420D-933C-5F8BDB14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09" y="3612642"/>
            <a:ext cx="989802" cy="21570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D769C9-D847-45E0-879B-ADBAF7DCA20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050172" y="4489614"/>
            <a:ext cx="924438" cy="2015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A3A6ADA-F5EA-4184-B750-152C098764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88850" y="3938309"/>
          <a:ext cx="2353113" cy="13041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4370">
                  <a:extLst>
                    <a:ext uri="{9D8B030D-6E8A-4147-A177-3AD203B41FA5}">
                      <a16:colId xmlns:a16="http://schemas.microsoft.com/office/drawing/2014/main" val="4232046326"/>
                    </a:ext>
                  </a:extLst>
                </a:gridCol>
                <a:gridCol w="1568743">
                  <a:extLst>
                    <a:ext uri="{9D8B030D-6E8A-4147-A177-3AD203B41FA5}">
                      <a16:colId xmlns:a16="http://schemas.microsoft.com/office/drawing/2014/main" val="3171829340"/>
                    </a:ext>
                  </a:extLst>
                </a:gridCol>
              </a:tblGrid>
              <a:tr h="298808">
                <a:tc>
                  <a:txBody>
                    <a:bodyPr/>
                    <a:lstStyle/>
                    <a:p>
                      <a:r>
                        <a:rPr lang="en-US" sz="1200"/>
                        <a:t>User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Total Subscriptions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681137956"/>
                  </a:ext>
                </a:extLst>
              </a:tr>
              <a:tr h="335113">
                <a:tc>
                  <a:txBody>
                    <a:bodyPr/>
                    <a:lstStyle/>
                    <a:p>
                      <a:r>
                        <a:rPr lang="en-US" sz="1600"/>
                        <a:t>Ben6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3381889"/>
                  </a:ext>
                </a:extLst>
              </a:tr>
              <a:tr h="335113">
                <a:tc>
                  <a:txBody>
                    <a:bodyPr/>
                    <a:lstStyle/>
                    <a:p>
                      <a:r>
                        <a:rPr lang="en-US" sz="1600"/>
                        <a:t>Jen4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910572605"/>
                  </a:ext>
                </a:extLst>
              </a:tr>
              <a:tr h="335113">
                <a:tc>
                  <a:txBody>
                    <a:bodyPr/>
                    <a:lstStyle/>
                    <a:p>
                      <a:r>
                        <a:rPr lang="en-US" sz="1600"/>
                        <a:t>Joe3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37566643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64543E-341C-44C4-811C-ECA4F9C1222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964412" y="4590382"/>
            <a:ext cx="775034" cy="1007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340B57-9D34-4CC9-BD54-CC0E147F88D8}"/>
              </a:ext>
            </a:extLst>
          </p:cNvPr>
          <p:cNvSpPr/>
          <p:nvPr/>
        </p:nvSpPr>
        <p:spPr bwMode="auto">
          <a:xfrm>
            <a:off x="7739446" y="3802511"/>
            <a:ext cx="2689274" cy="1643445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noFill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DFB11-0F1C-4CD3-9678-E3495872AD28}"/>
              </a:ext>
            </a:extLst>
          </p:cNvPr>
          <p:cNvSpPr txBox="1"/>
          <p:nvPr/>
        </p:nvSpPr>
        <p:spPr>
          <a:xfrm>
            <a:off x="8038254" y="3345614"/>
            <a:ext cx="2091658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Materialized View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04698E-0E8A-411C-BEF8-13F953F9DD36}"/>
              </a:ext>
            </a:extLst>
          </p:cNvPr>
          <p:cNvCxnSpPr>
            <a:cxnSpLocks/>
          </p:cNvCxnSpPr>
          <p:nvPr/>
        </p:nvCxnSpPr>
        <p:spPr>
          <a:xfrm flipH="1" flipV="1">
            <a:off x="7541796" y="2662954"/>
            <a:ext cx="1243479" cy="6555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8348-5A8D-4DD5-9DAD-FBFAAD438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923" y="289958"/>
            <a:ext cx="11655078" cy="899537"/>
          </a:xfrm>
        </p:spPr>
        <p:txBody>
          <a:bodyPr/>
          <a:lstStyle/>
          <a:p>
            <a:r>
              <a:rPr lang="en-US" dirty="0"/>
              <a:t>Replicating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84D3F-A8E3-420B-8773-57299A6A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36" y="3255686"/>
            <a:ext cx="1195233" cy="10980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E0B4C1-0CF5-4AA0-BE04-2B251BCF925B}"/>
              </a:ext>
            </a:extLst>
          </p:cNvPr>
          <p:cNvSpPr/>
          <p:nvPr/>
        </p:nvSpPr>
        <p:spPr bwMode="auto">
          <a:xfrm>
            <a:off x="3406725" y="2809290"/>
            <a:ext cx="1942254" cy="209165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BDD36-0460-4B8F-8F41-3CDA72AF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70" y="2779096"/>
            <a:ext cx="989802" cy="2157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4B16D-8983-4E7A-A6C0-D7D0D4D38127}"/>
              </a:ext>
            </a:extLst>
          </p:cNvPr>
          <p:cNvSpPr txBox="1"/>
          <p:nvPr/>
        </p:nvSpPr>
        <p:spPr>
          <a:xfrm>
            <a:off x="6630586" y="325236"/>
            <a:ext cx="4983053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Secondary Datastore (e.g. archive)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D89B61-AE44-495C-9368-1AC29DB1B3F2}"/>
              </a:ext>
            </a:extLst>
          </p:cNvPr>
          <p:cNvCxnSpPr>
            <a:cxnSpLocks/>
          </p:cNvCxnSpPr>
          <p:nvPr/>
        </p:nvCxnSpPr>
        <p:spPr>
          <a:xfrm>
            <a:off x="2211493" y="3830684"/>
            <a:ext cx="100615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CF6C03-21D1-42DE-8991-2923A8007EFB}"/>
              </a:ext>
            </a:extLst>
          </p:cNvPr>
          <p:cNvCxnSpPr>
            <a:cxnSpLocks/>
          </p:cNvCxnSpPr>
          <p:nvPr/>
        </p:nvCxnSpPr>
        <p:spPr>
          <a:xfrm>
            <a:off x="5404228" y="3855120"/>
            <a:ext cx="801490" cy="24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F0AED3-97F9-4313-80B5-38AED04DAE89}"/>
              </a:ext>
            </a:extLst>
          </p:cNvPr>
          <p:cNvSpPr txBox="1"/>
          <p:nvPr/>
        </p:nvSpPr>
        <p:spPr>
          <a:xfrm>
            <a:off x="1552437" y="3419618"/>
            <a:ext cx="1537547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i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CRUD Data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4BC51B-D8E2-4238-BD83-6FC304026EAC}"/>
              </a:ext>
            </a:extLst>
          </p:cNvPr>
          <p:cNvSpPr txBox="1"/>
          <p:nvPr/>
        </p:nvSpPr>
        <p:spPr>
          <a:xfrm>
            <a:off x="6076844" y="2315237"/>
            <a:ext cx="2021378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i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Replicate Records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D15B76-BB4D-4E54-8179-1C70A3524E15}"/>
              </a:ext>
            </a:extLst>
          </p:cNvPr>
          <p:cNvGrpSpPr/>
          <p:nvPr/>
        </p:nvGrpSpPr>
        <p:grpSpPr>
          <a:xfrm>
            <a:off x="8139412" y="1057209"/>
            <a:ext cx="1870665" cy="5059509"/>
            <a:chOff x="7007224" y="1077911"/>
            <a:chExt cx="1908176" cy="516096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689121-D7AD-4CD1-AD41-3648A342E7D0}"/>
                </a:ext>
              </a:extLst>
            </p:cNvPr>
            <p:cNvSpPr/>
            <p:nvPr/>
          </p:nvSpPr>
          <p:spPr bwMode="auto">
            <a:xfrm>
              <a:off x="7007224" y="1077911"/>
              <a:ext cx="1908176" cy="5160963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5307655A-29DB-4C89-BC74-8340EDEA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0169" y="4518533"/>
              <a:ext cx="998485" cy="998485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7BD3066E-D80A-4FA8-8BFB-B8F007D3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0884" y="2916119"/>
              <a:ext cx="1257056" cy="125705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D186530-40BF-4E83-BBA1-A0770349C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0884" y="1382421"/>
              <a:ext cx="1219200" cy="112003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30A35B-DF42-43DC-BB40-E041746B2BAC}"/>
              </a:ext>
            </a:extLst>
          </p:cNvPr>
          <p:cNvCxnSpPr>
            <a:cxnSpLocks/>
          </p:cNvCxnSpPr>
          <p:nvPr/>
        </p:nvCxnSpPr>
        <p:spPr>
          <a:xfrm>
            <a:off x="7173732" y="3836444"/>
            <a:ext cx="801490" cy="24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642A9D-3D27-400A-9844-7377154DD181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Working with Change Feed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80DAA-157C-47A8-9357-A6E57CCF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85" y="1029196"/>
            <a:ext cx="6956630" cy="47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642A9D-3D27-400A-9844-7377154DD181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Working with Change Feed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635E7-6C8F-4D03-AC53-ED8ABE30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28" y="2652409"/>
            <a:ext cx="7479545" cy="3016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AB280-0909-440D-BE6D-70E59DE8C02B}"/>
              </a:ext>
            </a:extLst>
          </p:cNvPr>
          <p:cNvSpPr txBox="1"/>
          <p:nvPr/>
        </p:nvSpPr>
        <p:spPr>
          <a:xfrm>
            <a:off x="2858822" y="1790608"/>
            <a:ext cx="64743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Step 1: Retrieve a list of the partition key ranges</a:t>
            </a:r>
          </a:p>
        </p:txBody>
      </p:sp>
    </p:spTree>
    <p:extLst>
      <p:ext uri="{BB962C8B-B14F-4D97-AF65-F5344CB8AC3E}">
        <p14:creationId xmlns:p14="http://schemas.microsoft.com/office/powerpoint/2010/main" val="14915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642A9D-3D27-400A-9844-7377154DD181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Working with Change Feed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382AD-F057-4FC9-BB5F-3C6D4BBA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33" y="1880490"/>
            <a:ext cx="8021135" cy="497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D517F-5F34-4BD4-8CD2-00CC841E4926}"/>
              </a:ext>
            </a:extLst>
          </p:cNvPr>
          <p:cNvSpPr txBox="1"/>
          <p:nvPr/>
        </p:nvSpPr>
        <p:spPr>
          <a:xfrm>
            <a:off x="1892670" y="1227231"/>
            <a:ext cx="840666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Step 2: Consume the Change Feed on each </a:t>
            </a:r>
            <a:r>
              <a:rPr lang="en-US" sz="2353" dirty="0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PartitionKeyRange</a:t>
            </a:r>
            <a:endParaRPr lang="en-US" sz="2353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7722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Event Sourcing for Microservices</vt:lpstr>
      <vt:lpstr>Materializing Views</vt:lpstr>
      <vt:lpstr>Replicating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Kao</dc:creator>
  <cp:lastModifiedBy>Ray Kao</cp:lastModifiedBy>
  <cp:revision>1</cp:revision>
  <dcterms:created xsi:type="dcterms:W3CDTF">2018-09-19T03:06:47Z</dcterms:created>
  <dcterms:modified xsi:type="dcterms:W3CDTF">2018-09-19T03:07:11Z</dcterms:modified>
</cp:coreProperties>
</file>