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3"/>
  </p:notesMasterIdLst>
  <p:sldIdLst>
    <p:sldId id="256" r:id="rId2"/>
    <p:sldId id="273" r:id="rId3"/>
    <p:sldId id="257" r:id="rId4"/>
    <p:sldId id="275" r:id="rId5"/>
    <p:sldId id="276" r:id="rId6"/>
    <p:sldId id="278" r:id="rId7"/>
    <p:sldId id="279" r:id="rId8"/>
    <p:sldId id="258" r:id="rId9"/>
    <p:sldId id="288" r:id="rId10"/>
    <p:sldId id="289" r:id="rId11"/>
    <p:sldId id="290" r:id="rId12"/>
    <p:sldId id="291" r:id="rId13"/>
    <p:sldId id="292" r:id="rId14"/>
    <p:sldId id="259" r:id="rId15"/>
    <p:sldId id="271" r:id="rId16"/>
    <p:sldId id="293" r:id="rId17"/>
    <p:sldId id="294" r:id="rId18"/>
    <p:sldId id="260" r:id="rId19"/>
    <p:sldId id="261" r:id="rId20"/>
    <p:sldId id="281" r:id="rId21"/>
    <p:sldId id="282" r:id="rId22"/>
    <p:sldId id="283" r:id="rId23"/>
    <p:sldId id="296" r:id="rId24"/>
    <p:sldId id="284" r:id="rId25"/>
    <p:sldId id="285" r:id="rId26"/>
    <p:sldId id="286" r:id="rId27"/>
    <p:sldId id="295" r:id="rId28"/>
    <p:sldId id="262" r:id="rId29"/>
    <p:sldId id="287" r:id="rId30"/>
    <p:sldId id="264" r:id="rId31"/>
    <p:sldId id="263" r:id="rId3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2FF"/>
    <a:srgbClr val="EDC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2907"/>
  </p:normalViewPr>
  <p:slideViewPr>
    <p:cSldViewPr snapToGrid="0" snapToObjects="1">
      <p:cViewPr varScale="1">
        <p:scale>
          <a:sx n="96" d="100"/>
          <a:sy n="96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1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개발시간을 단축시킬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일단 인터페이스가 작성되면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이를 사용해서 프로그램을 작성하는 것이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메서드를 호출하는 쪽에서는 메서드의 내용에 관계없이 선언부만 알면 되기 때문이다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그리고 동시에 다른 한 쪽에서는 인터페이스를 구현하는 클래스를 작성하도록 하여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인터페이스를 구현하는 클래스가 작성될 때까지 기다리지 않고도 양쪽에서 동시에 개발을 진행할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2.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표준화가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프로젝트에 사용되는 기본 틀을 인터페이스로 작성한 다음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개발자들에게 인터페이스를 구현하여 프로그램을 작성하도록 함으로써 보다 일관되고 정형화된 프로그램의 개발이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algn="l"/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3.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관계없는 클래스들에게 관계를 맺어 줄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상속관계에 있지도 않고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같은 조상클래스를 가지고 있지 않은</a:t>
            </a:r>
            <a:b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아무런 관계도 없는 클래스들에게 하나의 인터페이스를 공통적으로 구현하도록 함으로써 관계를 맺어 줄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algn="l"/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4.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독립적인 프로그래밍이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인터페이스를 이용하면 클래스의 선언과 구현을 분리시킬 수 있기 때문에</a:t>
            </a:r>
            <a:b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실제구현에 독립적인 프로그램을 작성하는 것이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클래스와 </a:t>
            </a:r>
            <a:r>
              <a:rPr lang="ko-KR" altLang="en-US" b="0" i="0" dirty="0" err="1">
                <a:solidFill>
                  <a:srgbClr val="3E3E3E"/>
                </a:solidFill>
                <a:effectLst/>
                <a:latin typeface="Noto Sans CJK KR"/>
              </a:rPr>
              <a:t>클래스간의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 직접적인 관계를 인터페이스를 이용해서 간접적인 관계로 변경하면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한 클래스의 변경이 관련된 다른 클래스에 영향을 미치지 않는 독립적인 프로그래밍이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개발시간을 단축시킬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일단 인터페이스가 작성되면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이를 사용해서 프로그램을 작성하는 것이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메서드를 호출하는 쪽에서는 메서드의 내용에 관계없이 선언부만 알면 되기 때문이다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그리고 동시에 다른 한 쪽에서는 인터페이스를 구현하는 클래스를 작성하도록 하여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인터페이스를 구현하는 클래스가 작성될 때까지 기다리지 않고도 양쪽에서 동시에 개발을 진행할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2.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표준화가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프로젝트에 사용되는 기본 틀을 인터페이스로 작성한 다음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개발자들에게 인터페이스를 구현하여 프로그램을 작성하도록 함으로써 보다 일관되고 정형화된 프로그램의 개발이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algn="l"/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3.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관계없는 클래스들에게 관계를 맺어 줄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상속관계에 있지도 않고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같은 조상클래스를 가지고 있지 않은</a:t>
            </a:r>
            <a:b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아무런 관계도 없는 클래스들에게 하나의 인터페이스를 공통적으로 구현하도록 함으로써 관계를 맺어 줄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algn="l"/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4.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독립적인 프로그래밍이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인터페이스를 이용하면 클래스의 선언과 구현을 분리시킬 수 있기 때문에</a:t>
            </a:r>
            <a:b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실제구현에 독립적인 프로그램을 작성하는 것이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클래스와 </a:t>
            </a:r>
            <a:r>
              <a:rPr lang="ko-KR" altLang="en-US" b="0" i="0" dirty="0" err="1">
                <a:solidFill>
                  <a:srgbClr val="3E3E3E"/>
                </a:solidFill>
                <a:effectLst/>
                <a:latin typeface="Noto Sans CJK KR"/>
              </a:rPr>
              <a:t>클래스간의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 직접적인 관계를 인터페이스를 이용해서 간접적인 관계로 변경하면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한 클래스의 변경이 관련된 다른 클래스에 영향을 미치지 않는 독립적인 프로그래밍이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개발시간을 단축시킬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일단 인터페이스가 작성되면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이를 사용해서 프로그램을 작성하는 것이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메서드를 호출하는 쪽에서는 메서드의 내용에 관계없이 선언부만 알면 되기 때문이다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그리고 동시에 다른 한 쪽에서는 인터페이스를 구현하는 클래스를 작성하도록 하여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인터페이스를 구현하는 클래스가 작성될 때까지 기다리지 않고도 양쪽에서 동시에 개발을 진행할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2.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표준화가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프로젝트에 사용되는 기본 틀을 인터페이스로 작성한 다음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개발자들에게 인터페이스를 구현하여 프로그램을 작성하도록 함으로써 보다 일관되고 정형화된 프로그램의 개발이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algn="l"/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3.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관계없는 클래스들에게 관계를 맺어 줄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상속관계에 있지도 않고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같은 조상클래스를 가지고 있지 않은</a:t>
            </a:r>
            <a:b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서로 아무런 관계도 없는 클래스들에게 하나의 인터페이스를 공통적으로 구현하도록 함으로써 관계를 맺어 줄 수 있다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  <a:p>
            <a:pPr algn="l"/>
            <a:endParaRPr lang="en-US" altLang="ko-KR" b="0" i="0" dirty="0">
              <a:solidFill>
                <a:srgbClr val="3E3E3E"/>
              </a:solidFill>
              <a:effectLst/>
              <a:latin typeface="Noto Sans CJK KR"/>
            </a:endParaRPr>
          </a:p>
          <a:p>
            <a:pPr algn="l"/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4. 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독립적인 프로그래밍이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인터페이스를 이용하면 클래스의 선언과 구현을 분리시킬 수 있기 때문에</a:t>
            </a:r>
            <a:b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실제구현에 독립적인 프로그램을 작성하는 것이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클래스와 </a:t>
            </a:r>
            <a:r>
              <a:rPr lang="ko-KR" altLang="en-US" b="0" i="0" dirty="0" err="1">
                <a:solidFill>
                  <a:srgbClr val="3E3E3E"/>
                </a:solidFill>
                <a:effectLst/>
                <a:latin typeface="Noto Sans CJK KR"/>
              </a:rPr>
              <a:t>클래스간의</a:t>
            </a: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 직접적인 관계를 인터페이스를 이용해서 간접적인 관계로 변경하면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,</a:t>
            </a:r>
            <a:b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</a:br>
            <a:r>
              <a:rPr lang="ko-KR" altLang="en-US" b="0" i="0" dirty="0">
                <a:solidFill>
                  <a:srgbClr val="3E3E3E"/>
                </a:solidFill>
                <a:effectLst/>
                <a:latin typeface="Noto Sans CJK KR"/>
              </a:rPr>
              <a:t>한 클래스의 변경이 관련된 다른 클래스에 영향을 미치지 않는 독립적인 프로그래밍이 가능하다</a:t>
            </a:r>
            <a:r>
              <a:rPr lang="en-US" altLang="ko-KR" b="0" i="0" dirty="0">
                <a:solidFill>
                  <a:srgbClr val="3E3E3E"/>
                </a:solidFill>
                <a:effectLst/>
                <a:latin typeface="Noto Sans CJK KR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4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0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0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5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3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1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0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0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4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0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8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3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6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7184575" y="3095447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OSS Team Project</a:t>
            </a:r>
            <a:endParaRPr lang="en-US" sz="5249" dirty="0"/>
          </a:p>
        </p:txBody>
      </p:sp>
      <p:sp>
        <p:nvSpPr>
          <p:cNvPr id="7" name="Shape 3"/>
          <p:cNvSpPr/>
          <p:nvPr/>
        </p:nvSpPr>
        <p:spPr>
          <a:xfrm>
            <a:off x="6319599" y="48228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4"/>
          <p:cNvSpPr/>
          <p:nvPr/>
        </p:nvSpPr>
        <p:spPr>
          <a:xfrm>
            <a:off x="7196932" y="3919609"/>
            <a:ext cx="180885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  <a:r>
              <a:rPr lang="en-US" sz="2187" b="1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babamaba</a:t>
            </a:r>
            <a:endParaRPr lang="en-US" sz="2187" dirty="0"/>
          </a:p>
        </p:txBody>
      </p:sp>
      <p:pic>
        <p:nvPicPr>
          <p:cNvPr id="7170" name="Picture 2" descr="바밤바,굿아이스크림">
            <a:extLst>
              <a:ext uri="{FF2B5EF4-FFF2-40B4-BE49-F238E27FC236}">
                <a16:creationId xmlns:a16="http://schemas.microsoft.com/office/drawing/2014/main" id="{90EF572B-5A18-FBE1-C05A-F29CFB34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32986" r="2250" b="33252"/>
          <a:stretch/>
        </p:blipFill>
        <p:spPr bwMode="auto">
          <a:xfrm>
            <a:off x="571060" y="2856726"/>
            <a:ext cx="6042455" cy="214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884366" y="732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Design</a:t>
            </a:r>
            <a:endParaRPr lang="en-US" sz="4374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DA910A5-A140-79B8-EC4F-4B83FF8DBA7A}"/>
              </a:ext>
            </a:extLst>
          </p:cNvPr>
          <p:cNvSpPr/>
          <p:nvPr/>
        </p:nvSpPr>
        <p:spPr>
          <a:xfrm>
            <a:off x="1386551" y="2879124"/>
            <a:ext cx="11857297" cy="2879124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만약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Set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이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AVL Tree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아닌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Red-Black Tree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로 구현해야 한다면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</a:p>
          <a:p>
            <a:pPr algn="ctr"/>
            <a:endParaRPr lang="en-US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Set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class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직접 구현이 아닌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I/F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통한 구현으로 결합도를 느슨하게 유지할 수 있다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즉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Red-Black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Tree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등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Set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다른 방식으로 쉽게 변경이 가능해진다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86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884366" y="732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Design</a:t>
            </a:r>
            <a:endParaRPr lang="en-US" sz="4374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DA910A5-A140-79B8-EC4F-4B83FF8DBA7A}"/>
              </a:ext>
            </a:extLst>
          </p:cNvPr>
          <p:cNvSpPr/>
          <p:nvPr/>
        </p:nvSpPr>
        <p:spPr>
          <a:xfrm>
            <a:off x="1386551" y="2879124"/>
            <a:ext cx="11857297" cy="2879124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상속이 아닌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I/F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인 이유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</a:p>
          <a:p>
            <a:pPr algn="ctr"/>
            <a:endParaRPr lang="en-US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000" b="0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부모클래스를 상속받은 자식클래스에서는 부모클래스의 모든 메서드를 그대로 사용할 수 있다</a:t>
            </a:r>
            <a:r>
              <a:rPr lang="en-US" altLang="ko-KR" sz="2000" b="0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000" b="0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원치 않은 메서드들도 상속되기 때문에 의도치 않은 버그도 발생시킬 수 있다</a:t>
            </a:r>
            <a:r>
              <a:rPr lang="en-US" altLang="ko-KR" sz="2000" b="0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2000" b="0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21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884366" y="732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Design</a:t>
            </a:r>
            <a:endParaRPr lang="en-US" sz="4374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DA910A5-A140-79B8-EC4F-4B83FF8DBA7A}"/>
              </a:ext>
            </a:extLst>
          </p:cNvPr>
          <p:cNvSpPr/>
          <p:nvPr/>
        </p:nvSpPr>
        <p:spPr>
          <a:xfrm>
            <a:off x="1386551" y="2879124"/>
            <a:ext cx="11857297" cy="2879124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Node Class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확장성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endParaRPr lang="en-US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단일 책임의 원칙에 따라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Node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역할에 충실한 멤버 변수와 멤버 함수만 구현함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ctr"/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다른 방식으로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Set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구현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시 해당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Node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RB Node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등으로 상속받아 지속적인 개발이 가능해짐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5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884366" y="732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Design</a:t>
            </a:r>
            <a:endParaRPr lang="en-US" sz="4374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DA910A5-A140-79B8-EC4F-4B83FF8DBA7A}"/>
              </a:ext>
            </a:extLst>
          </p:cNvPr>
          <p:cNvSpPr/>
          <p:nvPr/>
        </p:nvSpPr>
        <p:spPr>
          <a:xfrm>
            <a:off x="1386551" y="2879124"/>
            <a:ext cx="11857297" cy="2879124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클래스의 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은닉성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보장</a:t>
            </a:r>
            <a:endParaRPr lang="en-US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Interface Set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필수 메소드만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public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으로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접근 가능하고 나머지 메소드는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class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내부에서만 접근함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51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11478" y="3420427"/>
            <a:ext cx="49325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Implementation</a:t>
            </a:r>
            <a:endParaRPr lang="en-US" sz="4374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4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830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Coding Style Guide</a:t>
            </a:r>
            <a:endParaRPr lang="en-US" sz="437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D2898-4D70-5181-82BD-0B3EF1BB4C5F}"/>
              </a:ext>
            </a:extLst>
          </p:cNvPr>
          <p:cNvSpPr txBox="1"/>
          <p:nvPr/>
        </p:nvSpPr>
        <p:spPr>
          <a:xfrm>
            <a:off x="993869" y="1468565"/>
            <a:ext cx="877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스타일 가이드 및 포맷과 주석의 일관성을 효율적으로 지키기 위하여 사용한 방법들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D727D8-FF41-05EE-DA47-A99BD8566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457"/>
          <a:stretch/>
        </p:blipFill>
        <p:spPr>
          <a:xfrm>
            <a:off x="8414340" y="3809210"/>
            <a:ext cx="4326493" cy="61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FBB31A-B57F-B039-4738-11F7D9056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340" y="4580750"/>
            <a:ext cx="4005056" cy="856572"/>
          </a:xfrm>
          <a:prstGeom prst="rect">
            <a:avLst/>
          </a:prstGeom>
        </p:spPr>
      </p:pic>
      <p:pic>
        <p:nvPicPr>
          <p:cNvPr id="8196" name="Picture 4" descr="Clang Power Tools | Bringing clang-tidy magic to Visual Studio C++  developers">
            <a:extLst>
              <a:ext uri="{FF2B5EF4-FFF2-40B4-BE49-F238E27FC236}">
                <a16:creationId xmlns:a16="http://schemas.microsoft.com/office/drawing/2014/main" id="{BE63C5B0-24B7-FD63-5B52-21A58565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60" y="3804138"/>
            <a:ext cx="6230279" cy="16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0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830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Coding Style Guide</a:t>
            </a:r>
            <a:endParaRPr lang="en-US" sz="437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D2898-4D70-5181-82BD-0B3EF1BB4C5F}"/>
              </a:ext>
            </a:extLst>
          </p:cNvPr>
          <p:cNvSpPr txBox="1"/>
          <p:nvPr/>
        </p:nvSpPr>
        <p:spPr>
          <a:xfrm>
            <a:off x="993869" y="1468565"/>
            <a:ext cx="877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스타일 가이드 및 포맷과 주석의 일관성을 효율적으로 지키기 위하여 사용한 방법들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D222A9-F370-3F5A-6A2F-6A6DA5918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907" y="2464145"/>
            <a:ext cx="10370585" cy="51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830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Coding Style Guide</a:t>
            </a:r>
            <a:endParaRPr lang="en-US" sz="437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D2898-4D70-5181-82BD-0B3EF1BB4C5F}"/>
              </a:ext>
            </a:extLst>
          </p:cNvPr>
          <p:cNvSpPr txBox="1"/>
          <p:nvPr/>
        </p:nvSpPr>
        <p:spPr>
          <a:xfrm>
            <a:off x="993869" y="1468565"/>
            <a:ext cx="877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스타일 가이드 및 포맷과 주석의 일관성을 효율적으로 지키기 위하여 사용한 방법들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BAB067-79F9-7195-D42F-EB8468137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456" y="2426764"/>
            <a:ext cx="10719487" cy="51564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63491"/>
            <a:ext cx="49553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Review Process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950494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1069181" y="41864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Pull Requests</a:t>
            </a:r>
            <a:endParaRPr lang="en-US" sz="2187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Shape 5"/>
          <p:cNvSpPr/>
          <p:nvPr/>
        </p:nvSpPr>
        <p:spPr>
          <a:xfrm>
            <a:off x="833199" y="5569387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1069181" y="58053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Code Review</a:t>
            </a:r>
            <a:endParaRPr lang="en-US" sz="2187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0BC08AA6-EE86-5BEF-2BD7-33CB6E70BB5C}"/>
              </a:ext>
            </a:extLst>
          </p:cNvPr>
          <p:cNvSpPr/>
          <p:nvPr/>
        </p:nvSpPr>
        <p:spPr>
          <a:xfrm>
            <a:off x="833199" y="2366903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6739DE9-D5A0-E180-C69B-45C74E3BE352}"/>
              </a:ext>
            </a:extLst>
          </p:cNvPr>
          <p:cNvSpPr/>
          <p:nvPr/>
        </p:nvSpPr>
        <p:spPr>
          <a:xfrm>
            <a:off x="1069181" y="26028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Github</a:t>
            </a:r>
            <a:r>
              <a:rPr lang="en-US" sz="2187" dirty="0">
                <a:latin typeface="BM JUA OTF" panose="02020603020101020101" pitchFamily="18" charset="-127"/>
                <a:ea typeface="BM JUA OTF" panose="02020603020101020101" pitchFamily="18" charset="-127"/>
              </a:rPr>
              <a:t>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62"/>
            <a:ext cx="14630400" cy="8229600"/>
          </a:xfrm>
          <a:prstGeom prst="rect">
            <a:avLst/>
          </a:prstGeom>
          <a:solidFill>
            <a:srgbClr val="FFFFFF">
              <a:alpha val="1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hape 3"/>
          <p:cNvSpPr/>
          <p:nvPr/>
        </p:nvSpPr>
        <p:spPr>
          <a:xfrm>
            <a:off x="6319599" y="48228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95E543A-87B9-8BEC-0035-CA93423350BA}"/>
              </a:ext>
            </a:extLst>
          </p:cNvPr>
          <p:cNvSpPr/>
          <p:nvPr/>
        </p:nvSpPr>
        <p:spPr>
          <a:xfrm>
            <a:off x="630800" y="82667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Recap</a:t>
            </a:r>
            <a:endParaRPr lang="en-US" sz="437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33288-D89E-7C0D-8404-FC28B3E25EDB}"/>
              </a:ext>
            </a:extLst>
          </p:cNvPr>
          <p:cNvSpPr txBox="1"/>
          <p:nvPr/>
        </p:nvSpPr>
        <p:spPr>
          <a:xfrm>
            <a:off x="1227876" y="1941367"/>
            <a:ext cx="10538847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팀원소개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코드 디자인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현재 구현 현황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code style guide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 code review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 test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수행계획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이후 진행예정 사항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느낀 점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02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368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Github</a:t>
            </a:r>
            <a:r>
              <a:rPr 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Workflow</a:t>
            </a: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43256-7044-E3B8-59DF-36C7429D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4" y="2428805"/>
            <a:ext cx="4094852" cy="412251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18B3BD6F-C5E8-C636-4193-4B46E0ABC101}"/>
              </a:ext>
            </a:extLst>
          </p:cNvPr>
          <p:cNvGrpSpPr/>
          <p:nvPr/>
        </p:nvGrpSpPr>
        <p:grpSpPr>
          <a:xfrm>
            <a:off x="8971561" y="566109"/>
            <a:ext cx="1705234" cy="1515994"/>
            <a:chOff x="9334921" y="819033"/>
            <a:chExt cx="1705234" cy="15159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5ED2296-F020-8591-0BDA-6E72EFF8B6EC}"/>
                </a:ext>
              </a:extLst>
            </p:cNvPr>
            <p:cNvGrpSpPr/>
            <p:nvPr/>
          </p:nvGrpSpPr>
          <p:grpSpPr>
            <a:xfrm>
              <a:off x="9557343" y="1258411"/>
              <a:ext cx="1260391" cy="1076616"/>
              <a:chOff x="7698258" y="2206562"/>
              <a:chExt cx="1260391" cy="1076616"/>
            </a:xfrm>
          </p:grpSpPr>
          <p:sp>
            <p:nvSpPr>
              <p:cNvPr id="6" name="자기 디스크 5">
                <a:extLst>
                  <a:ext uri="{FF2B5EF4-FFF2-40B4-BE49-F238E27FC236}">
                    <a16:creationId xmlns:a16="http://schemas.microsoft.com/office/drawing/2014/main" id="{AD96A9C7-AEBD-2EB2-8078-7D1FEF9BE281}"/>
                  </a:ext>
                </a:extLst>
              </p:cNvPr>
              <p:cNvSpPr/>
              <p:nvPr/>
            </p:nvSpPr>
            <p:spPr>
              <a:xfrm>
                <a:off x="7698258" y="2865945"/>
                <a:ext cx="1260391" cy="417233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자기 디스크 6">
                <a:extLst>
                  <a:ext uri="{FF2B5EF4-FFF2-40B4-BE49-F238E27FC236}">
                    <a16:creationId xmlns:a16="http://schemas.microsoft.com/office/drawing/2014/main" id="{AC44401F-15E7-571E-07CA-651053CC7A26}"/>
                  </a:ext>
                </a:extLst>
              </p:cNvPr>
              <p:cNvSpPr/>
              <p:nvPr/>
            </p:nvSpPr>
            <p:spPr>
              <a:xfrm>
                <a:off x="7698258" y="2542286"/>
                <a:ext cx="1260391" cy="417233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자기 디스크 7">
                <a:extLst>
                  <a:ext uri="{FF2B5EF4-FFF2-40B4-BE49-F238E27FC236}">
                    <a16:creationId xmlns:a16="http://schemas.microsoft.com/office/drawing/2014/main" id="{C9F43562-7DCC-8D67-2E48-81F7093514E2}"/>
                  </a:ext>
                </a:extLst>
              </p:cNvPr>
              <p:cNvSpPr/>
              <p:nvPr/>
            </p:nvSpPr>
            <p:spPr>
              <a:xfrm>
                <a:off x="7698258" y="2206562"/>
                <a:ext cx="1260391" cy="417233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0FA47F-FFA4-9859-CBAE-8D2C0EA25346}"/>
                </a:ext>
              </a:extLst>
            </p:cNvPr>
            <p:cNvSpPr txBox="1"/>
            <p:nvPr/>
          </p:nvSpPr>
          <p:spPr>
            <a:xfrm>
              <a:off x="9334921" y="819033"/>
              <a:ext cx="170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/>
                <a:t>upstream/main</a:t>
              </a:r>
              <a:endParaRPr kumimoji="1" lang="ko-KR" altLang="en-US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294873-C8E4-DC0D-5B41-C39AE7FB3CAE}"/>
              </a:ext>
            </a:extLst>
          </p:cNvPr>
          <p:cNvGrpSpPr/>
          <p:nvPr/>
        </p:nvGrpSpPr>
        <p:grpSpPr>
          <a:xfrm>
            <a:off x="6632419" y="6340748"/>
            <a:ext cx="6445037" cy="1376005"/>
            <a:chOff x="6632419" y="6140459"/>
            <a:chExt cx="6445037" cy="1376005"/>
          </a:xfrm>
        </p:grpSpPr>
        <p:pic>
          <p:nvPicPr>
            <p:cNvPr id="1028" name="Picture 4" descr="엑스레이 선별 평면 픽토그램. 로열티 무료 사진, 그림, 이미지 그리고 스톡포토그래피. Image 82796512">
              <a:extLst>
                <a:ext uri="{FF2B5EF4-FFF2-40B4-BE49-F238E27FC236}">
                  <a16:creationId xmlns:a16="http://schemas.microsoft.com/office/drawing/2014/main" id="{66A6A122-6E71-E02F-6A7B-E29D957AB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419" y="6140459"/>
              <a:ext cx="1376005" cy="1376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엑스레이 선별 평면 픽토그램. 로열티 무료 사진, 그림, 이미지 그리고 스톡포토그래피. Image 82796512">
              <a:extLst>
                <a:ext uri="{FF2B5EF4-FFF2-40B4-BE49-F238E27FC236}">
                  <a16:creationId xmlns:a16="http://schemas.microsoft.com/office/drawing/2014/main" id="{D4FE1338-2157-1477-8174-504B97356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1451" y="6140459"/>
              <a:ext cx="1376005" cy="1376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엑스레이 선별 평면 픽토그램. 로열티 무료 사진, 그림, 이미지 그리고 스톡포토그래피. Image 82796512">
              <a:extLst>
                <a:ext uri="{FF2B5EF4-FFF2-40B4-BE49-F238E27FC236}">
                  <a16:creationId xmlns:a16="http://schemas.microsoft.com/office/drawing/2014/main" id="{4E89E660-C924-166E-DCEC-6D46B97F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773" y="6140459"/>
              <a:ext cx="1376005" cy="1376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엑스레이 선별 평면 픽토그램. 로열티 무료 사진, 그림, 이미지 그리고 스톡포토그래피. Image 82796512">
              <a:extLst>
                <a:ext uri="{FF2B5EF4-FFF2-40B4-BE49-F238E27FC236}">
                  <a16:creationId xmlns:a16="http://schemas.microsoft.com/office/drawing/2014/main" id="{DD5EF7CD-B53D-9AA1-A447-1A583E373B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096" y="6140459"/>
              <a:ext cx="1376005" cy="1376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D813D18-611C-69D8-6A62-6E5E0D7331A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rot="5400000">
            <a:off x="7849992" y="1494726"/>
            <a:ext cx="1386811" cy="25615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894E65B7-A265-6629-16DA-873BFDF60EE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rot="5400000">
            <a:off x="8704466" y="2349200"/>
            <a:ext cx="1386811" cy="8526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DAC530DE-00CF-B732-1E4D-CDF4A673159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rot="16200000" flipH="1">
            <a:off x="9558939" y="2347343"/>
            <a:ext cx="1386811" cy="8563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9062B089-96A7-3C99-4060-F69A4BFDDA41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rot="16200000" flipH="1">
            <a:off x="10413412" y="1492870"/>
            <a:ext cx="1386811" cy="25652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9AB110-78EF-8F7A-B7C3-57751340AE92}"/>
              </a:ext>
            </a:extLst>
          </p:cNvPr>
          <p:cNvSpPr txBox="1"/>
          <p:nvPr/>
        </p:nvSpPr>
        <p:spPr>
          <a:xfrm>
            <a:off x="9010098" y="2188537"/>
            <a:ext cx="14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Fork</a:t>
            </a:r>
            <a:endParaRPr kumimoji="1" lang="ko-KR" alt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716AF36-1CE6-EFBD-3674-BCE62D6EDFEA}"/>
              </a:ext>
            </a:extLst>
          </p:cNvPr>
          <p:cNvSpPr txBox="1"/>
          <p:nvPr/>
        </p:nvSpPr>
        <p:spPr>
          <a:xfrm>
            <a:off x="9895865" y="2200676"/>
            <a:ext cx="14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Pull request</a:t>
            </a:r>
            <a:endParaRPr kumimoji="1" lang="ko-KR" altLang="en-US" dirty="0"/>
          </a:p>
        </p:txBody>
      </p: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EC635525-8DB1-EF15-A639-5EB8B2850A8D}"/>
              </a:ext>
            </a:extLst>
          </p:cNvPr>
          <p:cNvCxnSpPr>
            <a:cxnSpLocks/>
          </p:cNvCxnSpPr>
          <p:nvPr/>
        </p:nvCxnSpPr>
        <p:spPr>
          <a:xfrm>
            <a:off x="9687488" y="2082102"/>
            <a:ext cx="0" cy="693406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액자 1031">
            <a:extLst>
              <a:ext uri="{FF2B5EF4-FFF2-40B4-BE49-F238E27FC236}">
                <a16:creationId xmlns:a16="http://schemas.microsoft.com/office/drawing/2014/main" id="{D98E978B-E969-A64B-5450-4744CD096089}"/>
              </a:ext>
            </a:extLst>
          </p:cNvPr>
          <p:cNvSpPr/>
          <p:nvPr/>
        </p:nvSpPr>
        <p:spPr>
          <a:xfrm>
            <a:off x="6117205" y="5753132"/>
            <a:ext cx="7746125" cy="2369391"/>
          </a:xfrm>
          <a:prstGeom prst="frame">
            <a:avLst>
              <a:gd name="adj1" fmla="val 4847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328A815E-AD33-7FF4-1A94-BD0BD0223811}"/>
              </a:ext>
            </a:extLst>
          </p:cNvPr>
          <p:cNvSpPr/>
          <p:nvPr/>
        </p:nvSpPr>
        <p:spPr>
          <a:xfrm>
            <a:off x="12741802" y="5848071"/>
            <a:ext cx="10356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ocal</a:t>
            </a: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B064870-0D34-5E78-E0C1-7DC3E1943455}"/>
              </a:ext>
            </a:extLst>
          </p:cNvPr>
          <p:cNvGrpSpPr/>
          <p:nvPr/>
        </p:nvGrpSpPr>
        <p:grpSpPr>
          <a:xfrm>
            <a:off x="7191907" y="4522586"/>
            <a:ext cx="138016" cy="1811250"/>
            <a:chOff x="7191907" y="4522586"/>
            <a:chExt cx="138016" cy="1811250"/>
          </a:xfrm>
        </p:grpSpPr>
        <p:cxnSp>
          <p:nvCxnSpPr>
            <p:cNvPr id="1035" name="직선 화살표 연결선 1034">
              <a:extLst>
                <a:ext uri="{FF2B5EF4-FFF2-40B4-BE49-F238E27FC236}">
                  <a16:creationId xmlns:a16="http://schemas.microsoft.com/office/drawing/2014/main" id="{14811E71-97D2-6C1E-F792-273AA1598B9C}"/>
                </a:ext>
              </a:extLst>
            </p:cNvPr>
            <p:cNvCxnSpPr/>
            <p:nvPr/>
          </p:nvCxnSpPr>
          <p:spPr>
            <a:xfrm>
              <a:off x="7191907" y="4522586"/>
              <a:ext cx="0" cy="181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화살표 연결선 1035">
              <a:extLst>
                <a:ext uri="{FF2B5EF4-FFF2-40B4-BE49-F238E27FC236}">
                  <a16:creationId xmlns:a16="http://schemas.microsoft.com/office/drawing/2014/main" id="{C05DCD7C-953B-1D3E-5F3F-5EAA6D2D71A0}"/>
                </a:ext>
              </a:extLst>
            </p:cNvPr>
            <p:cNvCxnSpPr>
              <a:cxnSpLocks/>
            </p:cNvCxnSpPr>
            <p:nvPr/>
          </p:nvCxnSpPr>
          <p:spPr>
            <a:xfrm>
              <a:off x="7329923" y="4545530"/>
              <a:ext cx="0" cy="178830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919301E-4ACB-897D-4705-2412709C6599}"/>
              </a:ext>
            </a:extLst>
          </p:cNvPr>
          <p:cNvGrpSpPr/>
          <p:nvPr/>
        </p:nvGrpSpPr>
        <p:grpSpPr>
          <a:xfrm>
            <a:off x="6319484" y="3468914"/>
            <a:ext cx="7396656" cy="1537400"/>
            <a:chOff x="6680988" y="4105353"/>
            <a:chExt cx="7396656" cy="15374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1BAA79A-92DE-C024-26E3-9E7666E7ED20}"/>
                </a:ext>
              </a:extLst>
            </p:cNvPr>
            <p:cNvGrpSpPr/>
            <p:nvPr/>
          </p:nvGrpSpPr>
          <p:grpSpPr>
            <a:xfrm>
              <a:off x="6993923" y="4105353"/>
              <a:ext cx="6387231" cy="1076616"/>
              <a:chOff x="6993923" y="4355385"/>
              <a:chExt cx="6387231" cy="107661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A17257A-C759-11DC-3750-C1F81E69D3B3}"/>
                  </a:ext>
                </a:extLst>
              </p:cNvPr>
              <p:cNvGrpSpPr/>
              <p:nvPr/>
            </p:nvGrpSpPr>
            <p:grpSpPr>
              <a:xfrm>
                <a:off x="6993923" y="4355385"/>
                <a:ext cx="1260391" cy="1076616"/>
                <a:chOff x="7698258" y="2206562"/>
                <a:chExt cx="1260391" cy="1076616"/>
              </a:xfrm>
            </p:grpSpPr>
            <p:sp>
              <p:nvSpPr>
                <p:cNvPr id="12" name="자기 디스크 11">
                  <a:extLst>
                    <a:ext uri="{FF2B5EF4-FFF2-40B4-BE49-F238E27FC236}">
                      <a16:creationId xmlns:a16="http://schemas.microsoft.com/office/drawing/2014/main" id="{0D58A15C-F033-651F-E86F-56C31908C6C2}"/>
                    </a:ext>
                  </a:extLst>
                </p:cNvPr>
                <p:cNvSpPr/>
                <p:nvPr/>
              </p:nvSpPr>
              <p:spPr>
                <a:xfrm>
                  <a:off x="7698258" y="2865945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" name="자기 디스크 12">
                  <a:extLst>
                    <a:ext uri="{FF2B5EF4-FFF2-40B4-BE49-F238E27FC236}">
                      <a16:creationId xmlns:a16="http://schemas.microsoft.com/office/drawing/2014/main" id="{687E9848-09A2-8DE5-6792-6A7B36F08E26}"/>
                    </a:ext>
                  </a:extLst>
                </p:cNvPr>
                <p:cNvSpPr/>
                <p:nvPr/>
              </p:nvSpPr>
              <p:spPr>
                <a:xfrm>
                  <a:off x="7698258" y="2542286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자기 디스크 13">
                  <a:extLst>
                    <a:ext uri="{FF2B5EF4-FFF2-40B4-BE49-F238E27FC236}">
                      <a16:creationId xmlns:a16="http://schemas.microsoft.com/office/drawing/2014/main" id="{C4B538D9-FF3E-1FB7-6D16-AEABD71DA2F8}"/>
                    </a:ext>
                  </a:extLst>
                </p:cNvPr>
                <p:cNvSpPr/>
                <p:nvPr/>
              </p:nvSpPr>
              <p:spPr>
                <a:xfrm>
                  <a:off x="7698258" y="2206562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F7AD64B-7115-9F05-0B17-0A595B4331E9}"/>
                  </a:ext>
                </a:extLst>
              </p:cNvPr>
              <p:cNvGrpSpPr/>
              <p:nvPr/>
            </p:nvGrpSpPr>
            <p:grpSpPr>
              <a:xfrm>
                <a:off x="8702870" y="4355385"/>
                <a:ext cx="1260391" cy="1076616"/>
                <a:chOff x="7698258" y="2206562"/>
                <a:chExt cx="1260391" cy="1076616"/>
              </a:xfrm>
            </p:grpSpPr>
            <p:sp>
              <p:nvSpPr>
                <p:cNvPr id="16" name="자기 디스크 15">
                  <a:extLst>
                    <a:ext uri="{FF2B5EF4-FFF2-40B4-BE49-F238E27FC236}">
                      <a16:creationId xmlns:a16="http://schemas.microsoft.com/office/drawing/2014/main" id="{D0DAD6F8-A38D-F6CA-1E70-1CEDAFCBBC75}"/>
                    </a:ext>
                  </a:extLst>
                </p:cNvPr>
                <p:cNvSpPr/>
                <p:nvPr/>
              </p:nvSpPr>
              <p:spPr>
                <a:xfrm>
                  <a:off x="7698258" y="2865945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자기 디스크 16">
                  <a:extLst>
                    <a:ext uri="{FF2B5EF4-FFF2-40B4-BE49-F238E27FC236}">
                      <a16:creationId xmlns:a16="http://schemas.microsoft.com/office/drawing/2014/main" id="{56261800-D698-1685-9F74-9121227373EA}"/>
                    </a:ext>
                  </a:extLst>
                </p:cNvPr>
                <p:cNvSpPr/>
                <p:nvPr/>
              </p:nvSpPr>
              <p:spPr>
                <a:xfrm>
                  <a:off x="7698258" y="2542286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자기 디스크 17">
                  <a:extLst>
                    <a:ext uri="{FF2B5EF4-FFF2-40B4-BE49-F238E27FC236}">
                      <a16:creationId xmlns:a16="http://schemas.microsoft.com/office/drawing/2014/main" id="{FD5DAA0A-40BD-AD92-BAE5-59C21602C06E}"/>
                    </a:ext>
                  </a:extLst>
                </p:cNvPr>
                <p:cNvSpPr/>
                <p:nvPr/>
              </p:nvSpPr>
              <p:spPr>
                <a:xfrm>
                  <a:off x="7698258" y="2206562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ABC5E88-A477-D7D2-366D-3C07ACE4174C}"/>
                  </a:ext>
                </a:extLst>
              </p:cNvPr>
              <p:cNvGrpSpPr/>
              <p:nvPr/>
            </p:nvGrpSpPr>
            <p:grpSpPr>
              <a:xfrm>
                <a:off x="10411817" y="4355385"/>
                <a:ext cx="1260391" cy="1076616"/>
                <a:chOff x="7698258" y="2206562"/>
                <a:chExt cx="1260391" cy="1076616"/>
              </a:xfrm>
            </p:grpSpPr>
            <p:sp>
              <p:nvSpPr>
                <p:cNvPr id="20" name="자기 디스크 19">
                  <a:extLst>
                    <a:ext uri="{FF2B5EF4-FFF2-40B4-BE49-F238E27FC236}">
                      <a16:creationId xmlns:a16="http://schemas.microsoft.com/office/drawing/2014/main" id="{4CA604C8-3D38-B862-A2FA-D11EBD8C5449}"/>
                    </a:ext>
                  </a:extLst>
                </p:cNvPr>
                <p:cNvSpPr/>
                <p:nvPr/>
              </p:nvSpPr>
              <p:spPr>
                <a:xfrm>
                  <a:off x="7698258" y="2865945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" name="자기 디스크 20">
                  <a:extLst>
                    <a:ext uri="{FF2B5EF4-FFF2-40B4-BE49-F238E27FC236}">
                      <a16:creationId xmlns:a16="http://schemas.microsoft.com/office/drawing/2014/main" id="{CF44665B-BD4A-99C3-13A0-764DA7581D06}"/>
                    </a:ext>
                  </a:extLst>
                </p:cNvPr>
                <p:cNvSpPr/>
                <p:nvPr/>
              </p:nvSpPr>
              <p:spPr>
                <a:xfrm>
                  <a:off x="7698258" y="2542286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2" name="자기 디스크 21">
                  <a:extLst>
                    <a:ext uri="{FF2B5EF4-FFF2-40B4-BE49-F238E27FC236}">
                      <a16:creationId xmlns:a16="http://schemas.microsoft.com/office/drawing/2014/main" id="{E34F185F-3B65-496C-A687-E1C29A4DCA68}"/>
                    </a:ext>
                  </a:extLst>
                </p:cNvPr>
                <p:cNvSpPr/>
                <p:nvPr/>
              </p:nvSpPr>
              <p:spPr>
                <a:xfrm>
                  <a:off x="7698258" y="2206562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789C811-CDDF-4413-022F-EFF08D1FABCC}"/>
                  </a:ext>
                </a:extLst>
              </p:cNvPr>
              <p:cNvGrpSpPr/>
              <p:nvPr/>
            </p:nvGrpSpPr>
            <p:grpSpPr>
              <a:xfrm>
                <a:off x="12120763" y="4355385"/>
                <a:ext cx="1260391" cy="1076616"/>
                <a:chOff x="7698258" y="2206562"/>
                <a:chExt cx="1260391" cy="1076616"/>
              </a:xfrm>
            </p:grpSpPr>
            <p:sp>
              <p:nvSpPr>
                <p:cNvPr id="24" name="자기 디스크 23">
                  <a:extLst>
                    <a:ext uri="{FF2B5EF4-FFF2-40B4-BE49-F238E27FC236}">
                      <a16:creationId xmlns:a16="http://schemas.microsoft.com/office/drawing/2014/main" id="{47372CDF-691F-41EE-500D-1E2CC1459914}"/>
                    </a:ext>
                  </a:extLst>
                </p:cNvPr>
                <p:cNvSpPr/>
                <p:nvPr/>
              </p:nvSpPr>
              <p:spPr>
                <a:xfrm>
                  <a:off x="7698258" y="2865945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" name="자기 디스크 24">
                  <a:extLst>
                    <a:ext uri="{FF2B5EF4-FFF2-40B4-BE49-F238E27FC236}">
                      <a16:creationId xmlns:a16="http://schemas.microsoft.com/office/drawing/2014/main" id="{C8D9BC35-B8BE-08B0-0447-FCCDC7FE93C7}"/>
                    </a:ext>
                  </a:extLst>
                </p:cNvPr>
                <p:cNvSpPr/>
                <p:nvPr/>
              </p:nvSpPr>
              <p:spPr>
                <a:xfrm>
                  <a:off x="7698258" y="2542286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자기 디스크 25">
                  <a:extLst>
                    <a:ext uri="{FF2B5EF4-FFF2-40B4-BE49-F238E27FC236}">
                      <a16:creationId xmlns:a16="http://schemas.microsoft.com/office/drawing/2014/main" id="{E07E068D-5F2F-F83A-C6CC-4BD20A07E104}"/>
                    </a:ext>
                  </a:extLst>
                </p:cNvPr>
                <p:cNvSpPr/>
                <p:nvPr/>
              </p:nvSpPr>
              <p:spPr>
                <a:xfrm>
                  <a:off x="7698258" y="2206562"/>
                  <a:ext cx="1260391" cy="417233"/>
                </a:xfrm>
                <a:prstGeom prst="flowChartMagneticDisk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D493E5-4789-5F94-695B-01389DEED565}"/>
                </a:ext>
              </a:extLst>
            </p:cNvPr>
            <p:cNvSpPr txBox="1"/>
            <p:nvPr/>
          </p:nvSpPr>
          <p:spPr>
            <a:xfrm>
              <a:off x="6680988" y="5304199"/>
              <a:ext cx="1945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 err="1"/>
                <a:t>SeungbeomHu</a:t>
              </a:r>
              <a:r>
                <a:rPr kumimoji="1" lang="en-US" altLang="ko-KR" sz="1600" b="1" dirty="0"/>
                <a:t>/main</a:t>
              </a:r>
              <a:endParaRPr kumimoji="1" lang="ko-KR" alt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E93B0A-CA02-FED2-601B-63B60D24F0C4}"/>
                </a:ext>
              </a:extLst>
            </p:cNvPr>
            <p:cNvSpPr txBox="1"/>
            <p:nvPr/>
          </p:nvSpPr>
          <p:spPr>
            <a:xfrm>
              <a:off x="8908332" y="5304199"/>
              <a:ext cx="1945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 err="1"/>
                <a:t>jgw</a:t>
              </a:r>
              <a:r>
                <a:rPr kumimoji="1" lang="en-US" altLang="ko-KR" sz="1600" b="1" dirty="0"/>
                <a:t>/main</a:t>
              </a:r>
              <a:endParaRPr kumimoji="1" lang="ko-KR" alt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4A1BD2-8DC8-F85C-032E-62392BA80C6D}"/>
                </a:ext>
              </a:extLst>
            </p:cNvPr>
            <p:cNvSpPr txBox="1"/>
            <p:nvPr/>
          </p:nvSpPr>
          <p:spPr>
            <a:xfrm>
              <a:off x="10070012" y="5304199"/>
              <a:ext cx="2083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leesuyong4029/main</a:t>
              </a:r>
              <a:endParaRPr kumimoji="1" lang="ko-KR" altLang="en-US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25D09B-3644-A20B-83B6-5872B62E2614}"/>
                </a:ext>
              </a:extLst>
            </p:cNvPr>
            <p:cNvSpPr txBox="1"/>
            <p:nvPr/>
          </p:nvSpPr>
          <p:spPr>
            <a:xfrm>
              <a:off x="12132591" y="5304199"/>
              <a:ext cx="1945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tjdgns8439/main</a:t>
              </a:r>
              <a:endParaRPr kumimoji="1" lang="ko-KR" altLang="en-US" sz="1600" b="1" dirty="0"/>
            </a:p>
          </p:txBody>
        </p:sp>
      </p:grpSp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0A16EE9B-7DA6-A433-60AD-FC5AD37913B7}"/>
              </a:ext>
            </a:extLst>
          </p:cNvPr>
          <p:cNvGrpSpPr/>
          <p:nvPr/>
        </p:nvGrpSpPr>
        <p:grpSpPr>
          <a:xfrm>
            <a:off x="8902553" y="4522586"/>
            <a:ext cx="138016" cy="1811250"/>
            <a:chOff x="7191907" y="4522586"/>
            <a:chExt cx="138016" cy="1811250"/>
          </a:xfrm>
        </p:grpSpPr>
        <p:cxnSp>
          <p:nvCxnSpPr>
            <p:cNvPr id="1041" name="직선 화살표 연결선 1040">
              <a:extLst>
                <a:ext uri="{FF2B5EF4-FFF2-40B4-BE49-F238E27FC236}">
                  <a16:creationId xmlns:a16="http://schemas.microsoft.com/office/drawing/2014/main" id="{F9FD073D-039F-B61E-18C8-059FF189F6B1}"/>
                </a:ext>
              </a:extLst>
            </p:cNvPr>
            <p:cNvCxnSpPr/>
            <p:nvPr/>
          </p:nvCxnSpPr>
          <p:spPr>
            <a:xfrm>
              <a:off x="7191907" y="4522586"/>
              <a:ext cx="0" cy="181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화살표 연결선 1041">
              <a:extLst>
                <a:ext uri="{FF2B5EF4-FFF2-40B4-BE49-F238E27FC236}">
                  <a16:creationId xmlns:a16="http://schemas.microsoft.com/office/drawing/2014/main" id="{79134F08-6A7F-CB9A-6B2F-448099AE4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9923" y="4545530"/>
              <a:ext cx="0" cy="178830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1994566C-AC16-BBD2-9B7D-483455C1D3B5}"/>
              </a:ext>
            </a:extLst>
          </p:cNvPr>
          <p:cNvGrpSpPr/>
          <p:nvPr/>
        </p:nvGrpSpPr>
        <p:grpSpPr>
          <a:xfrm>
            <a:off x="10635122" y="4522586"/>
            <a:ext cx="138016" cy="1811250"/>
            <a:chOff x="7191907" y="4522586"/>
            <a:chExt cx="138016" cy="1811250"/>
          </a:xfrm>
        </p:grpSpPr>
        <p:cxnSp>
          <p:nvCxnSpPr>
            <p:cNvPr id="1044" name="직선 화살표 연결선 1043">
              <a:extLst>
                <a:ext uri="{FF2B5EF4-FFF2-40B4-BE49-F238E27FC236}">
                  <a16:creationId xmlns:a16="http://schemas.microsoft.com/office/drawing/2014/main" id="{31FA7B13-1481-C53B-8753-B2CA136756AB}"/>
                </a:ext>
              </a:extLst>
            </p:cNvPr>
            <p:cNvCxnSpPr/>
            <p:nvPr/>
          </p:nvCxnSpPr>
          <p:spPr>
            <a:xfrm>
              <a:off x="7191907" y="4522586"/>
              <a:ext cx="0" cy="181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화살표 연결선 1044">
              <a:extLst>
                <a:ext uri="{FF2B5EF4-FFF2-40B4-BE49-F238E27FC236}">
                  <a16:creationId xmlns:a16="http://schemas.microsoft.com/office/drawing/2014/main" id="{2969E182-856C-DAFA-9B6D-86702F16C6F8}"/>
                </a:ext>
              </a:extLst>
            </p:cNvPr>
            <p:cNvCxnSpPr>
              <a:cxnSpLocks/>
            </p:cNvCxnSpPr>
            <p:nvPr/>
          </p:nvCxnSpPr>
          <p:spPr>
            <a:xfrm>
              <a:off x="7329923" y="4545530"/>
              <a:ext cx="0" cy="178830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886BF320-4DAD-989C-ADCB-C757EB1F7212}"/>
              </a:ext>
            </a:extLst>
          </p:cNvPr>
          <p:cNvGrpSpPr/>
          <p:nvPr/>
        </p:nvGrpSpPr>
        <p:grpSpPr>
          <a:xfrm>
            <a:off x="12327664" y="4522586"/>
            <a:ext cx="138016" cy="1811250"/>
            <a:chOff x="7191907" y="4522586"/>
            <a:chExt cx="138016" cy="1811250"/>
          </a:xfrm>
        </p:grpSpPr>
        <p:cxnSp>
          <p:nvCxnSpPr>
            <p:cNvPr id="1047" name="직선 화살표 연결선 1046">
              <a:extLst>
                <a:ext uri="{FF2B5EF4-FFF2-40B4-BE49-F238E27FC236}">
                  <a16:creationId xmlns:a16="http://schemas.microsoft.com/office/drawing/2014/main" id="{28FDA70B-355A-4121-1FDA-3D1D9356510A}"/>
                </a:ext>
              </a:extLst>
            </p:cNvPr>
            <p:cNvCxnSpPr/>
            <p:nvPr/>
          </p:nvCxnSpPr>
          <p:spPr>
            <a:xfrm>
              <a:off x="7191907" y="4522586"/>
              <a:ext cx="0" cy="1811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화살표 연결선 1047">
              <a:extLst>
                <a:ext uri="{FF2B5EF4-FFF2-40B4-BE49-F238E27FC236}">
                  <a16:creationId xmlns:a16="http://schemas.microsoft.com/office/drawing/2014/main" id="{80EAA23F-17B8-6364-CCF0-B6FDD28DAF08}"/>
                </a:ext>
              </a:extLst>
            </p:cNvPr>
            <p:cNvCxnSpPr>
              <a:cxnSpLocks/>
            </p:cNvCxnSpPr>
            <p:nvPr/>
          </p:nvCxnSpPr>
          <p:spPr>
            <a:xfrm>
              <a:off x="7329923" y="4545530"/>
              <a:ext cx="0" cy="178830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39E970B-193D-AB95-502B-F1AC44988EBD}"/>
              </a:ext>
            </a:extLst>
          </p:cNvPr>
          <p:cNvSpPr txBox="1"/>
          <p:nvPr/>
        </p:nvSpPr>
        <p:spPr>
          <a:xfrm>
            <a:off x="6458099" y="5262397"/>
            <a:ext cx="7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Clone</a:t>
            </a:r>
            <a:endParaRPr kumimoji="1" lang="ko-KR" altLang="en-US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8C9104F-75FB-DB97-91BE-FBA7CC73761F}"/>
              </a:ext>
            </a:extLst>
          </p:cNvPr>
          <p:cNvSpPr txBox="1"/>
          <p:nvPr/>
        </p:nvSpPr>
        <p:spPr>
          <a:xfrm>
            <a:off x="7380891" y="5262397"/>
            <a:ext cx="14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Push</a:t>
            </a:r>
            <a:endParaRPr kumimoji="1" lang="ko-KR" altLang="en-US" dirty="0"/>
          </a:p>
        </p:txBody>
      </p:sp>
      <p:cxnSp>
        <p:nvCxnSpPr>
          <p:cNvPr id="1052" name="꺾인 연결선[E] 1051">
            <a:extLst>
              <a:ext uri="{FF2B5EF4-FFF2-40B4-BE49-F238E27FC236}">
                <a16:creationId xmlns:a16="http://schemas.microsoft.com/office/drawing/2014/main" id="{57213113-C4BF-2830-10F4-C9DA9E2DCEDE}"/>
              </a:ext>
            </a:extLst>
          </p:cNvPr>
          <p:cNvCxnSpPr>
            <a:stCxn id="7" idx="2"/>
            <a:endCxn id="1032" idx="1"/>
          </p:cNvCxnSpPr>
          <p:nvPr/>
        </p:nvCxnSpPr>
        <p:spPr>
          <a:xfrm rot="10800000" flipV="1">
            <a:off x="6117205" y="1549828"/>
            <a:ext cx="3076778" cy="5388000"/>
          </a:xfrm>
          <a:prstGeom prst="bentConnector3">
            <a:avLst>
              <a:gd name="adj1" fmla="val 12553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5" name="모서리가 둥근 직사각형 1054">
            <a:extLst>
              <a:ext uri="{FF2B5EF4-FFF2-40B4-BE49-F238E27FC236}">
                <a16:creationId xmlns:a16="http://schemas.microsoft.com/office/drawing/2014/main" id="{AF79145A-6F68-1666-4A2F-BB0628AB7665}"/>
              </a:ext>
            </a:extLst>
          </p:cNvPr>
          <p:cNvSpPr/>
          <p:nvPr/>
        </p:nvSpPr>
        <p:spPr>
          <a:xfrm>
            <a:off x="4838356" y="3943899"/>
            <a:ext cx="1004886" cy="60163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PULL</a:t>
            </a:r>
            <a:endParaRPr kumimoji="1" lang="ko-KR" altLang="en-US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52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368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Pull Request</a:t>
            </a: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8EDBEEF-8B05-46CE-6BD2-76D3494DE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168" y="1807703"/>
            <a:ext cx="11314800" cy="20894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7373DD-085D-2366-CFD6-A254C5F36152}"/>
              </a:ext>
            </a:extLst>
          </p:cNvPr>
          <p:cNvSpPr txBox="1"/>
          <p:nvPr/>
        </p:nvSpPr>
        <p:spPr>
          <a:xfrm>
            <a:off x="1734168" y="6353275"/>
            <a:ext cx="6295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이슈 생성</a:t>
            </a:r>
            <a:endParaRPr kumimoji="1"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관련 이슈 해결 후 </a:t>
            </a:r>
            <a:r>
              <a:rPr kumimoji="1" lang="en-US" altLang="ko-KR" sz="2000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Github</a:t>
            </a:r>
            <a:r>
              <a:rPr kumimoji="1"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PR</a:t>
            </a:r>
          </a:p>
          <a:p>
            <a:pPr marL="457200" indent="-457200">
              <a:buAutoNum type="arabicPeriod"/>
            </a:pPr>
            <a:r>
              <a:rPr kumimoji="1"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Reviewer </a:t>
            </a:r>
            <a:r>
              <a:rPr kumimoji="1"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승인 이후 </a:t>
            </a:r>
            <a:r>
              <a:rPr kumimoji="1"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Merge</a:t>
            </a:r>
          </a:p>
          <a:p>
            <a:pPr marL="457200" indent="-457200">
              <a:buAutoNum type="arabicPeriod"/>
            </a:pPr>
            <a:r>
              <a:rPr kumimoji="1"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연결된 </a:t>
            </a:r>
            <a:r>
              <a:rPr kumimoji="1"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Issue</a:t>
            </a:r>
            <a:r>
              <a:rPr kumimoji="1"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자동 </a:t>
            </a:r>
            <a:r>
              <a:rPr kumimoji="1"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closed</a:t>
            </a:r>
            <a:endParaRPr kumimoji="1" lang="ko-KR" altLang="en-US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5E59CB8-6669-7FC7-C663-69243512E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168" y="4114800"/>
            <a:ext cx="11314800" cy="18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Pull Request</a:t>
            </a:r>
            <a:r>
              <a:rPr lang="ko-KR" alt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4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 </a:t>
            </a:r>
            <a:r>
              <a:rPr kumimoji="1" lang="ko-KR" altLang="en-US" sz="4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생성시 지켜야할 것</a:t>
            </a:r>
            <a:endParaRPr kumimoji="1" lang="en-US" altLang="ko-KR" sz="4400" b="1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373DD-085D-2366-CFD6-A254C5F36152}"/>
              </a:ext>
            </a:extLst>
          </p:cNvPr>
          <p:cNvSpPr txBox="1"/>
          <p:nvPr/>
        </p:nvSpPr>
        <p:spPr>
          <a:xfrm>
            <a:off x="939718" y="5171163"/>
            <a:ext cx="1280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400" b="1" dirty="0"/>
              <a:t>Reviewer</a:t>
            </a:r>
            <a:r>
              <a:rPr kumimoji="1" lang="ko-KR" altLang="en-US" sz="2400" b="1" dirty="0"/>
              <a:t>로 팀원 전체를 </a:t>
            </a:r>
            <a:r>
              <a:rPr kumimoji="1" lang="en-US" altLang="ko-KR" sz="2400" b="1" dirty="0"/>
              <a:t>assign</a:t>
            </a:r>
            <a:r>
              <a:rPr kumimoji="1" lang="ko-KR" altLang="en-US" sz="2400" b="1" dirty="0"/>
              <a:t>해야 한다</a:t>
            </a:r>
            <a:r>
              <a:rPr kumimoji="1" lang="en-US" altLang="ko-KR" sz="2400" b="1" dirty="0"/>
              <a:t>.</a:t>
            </a:r>
            <a:r>
              <a:rPr kumimoji="1" lang="ko-KR" altLang="en-US" sz="2400" b="1" dirty="0"/>
              <a:t>                 </a:t>
            </a:r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 관련 이슈 </a:t>
            </a:r>
            <a:r>
              <a:rPr kumimoji="1" lang="en-US" altLang="ko-KR" sz="2400" b="1" dirty="0"/>
              <a:t>assign</a:t>
            </a:r>
            <a:r>
              <a:rPr kumimoji="1" lang="ko-KR" altLang="en-US" sz="2400" b="1" dirty="0"/>
              <a:t>해서 올려야 한다</a:t>
            </a:r>
            <a:r>
              <a:rPr kumimoji="1" lang="en-US" altLang="ko-KR" sz="2400" b="1" dirty="0"/>
              <a:t>.</a:t>
            </a:r>
            <a:endParaRPr kumimoji="1"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A268D-BB02-C793-B32D-63250053D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36" y="2759611"/>
            <a:ext cx="5828619" cy="2194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3FA12E-273A-2B07-C280-E52274F90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28" y="2759300"/>
            <a:ext cx="5275042" cy="21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Pull Request</a:t>
            </a:r>
            <a:r>
              <a:rPr lang="ko-KR" alt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4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 </a:t>
            </a:r>
            <a:r>
              <a:rPr kumimoji="1" lang="ko-KR" altLang="en-US" sz="4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생성시 지켜야할 것</a:t>
            </a:r>
            <a:endParaRPr kumimoji="1" lang="en-US" altLang="ko-KR" sz="4400" b="1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373DD-085D-2366-CFD6-A254C5F36152}"/>
              </a:ext>
            </a:extLst>
          </p:cNvPr>
          <p:cNvSpPr txBox="1"/>
          <p:nvPr/>
        </p:nvSpPr>
        <p:spPr>
          <a:xfrm>
            <a:off x="939718" y="5171163"/>
            <a:ext cx="1280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kumimoji="1" lang="en-US" altLang="ko-KR" sz="2000" b="1" dirty="0"/>
          </a:p>
          <a:p>
            <a:r>
              <a:rPr kumimoji="1" lang="en-US" altLang="ko-KR" sz="2400" b="1" dirty="0"/>
              <a:t>3. PR</a:t>
            </a:r>
            <a:r>
              <a:rPr kumimoji="1" lang="ko-KR" altLang="en-US" sz="2400" b="1" dirty="0"/>
              <a:t> 관련자를 </a:t>
            </a:r>
            <a:r>
              <a:rPr kumimoji="1" lang="en-US" altLang="ko-KR" sz="2400" b="1" dirty="0" err="1"/>
              <a:t>Assginees</a:t>
            </a:r>
            <a:r>
              <a:rPr kumimoji="1" lang="ko-KR" altLang="en-US" sz="2400" b="1" dirty="0"/>
              <a:t>로 </a:t>
            </a:r>
            <a:r>
              <a:rPr kumimoji="1" lang="ko-KR" altLang="en-US" sz="2400" b="1" dirty="0" err="1"/>
              <a:t>설정해야한다</a:t>
            </a:r>
            <a:r>
              <a:rPr kumimoji="1" lang="en-US" altLang="ko-KR" sz="2400" b="1" dirty="0"/>
              <a:t>.</a:t>
            </a:r>
            <a:r>
              <a:rPr kumimoji="1" lang="ko-KR" altLang="en-US" sz="2400" b="1" dirty="0"/>
              <a:t>                 </a:t>
            </a:r>
            <a:r>
              <a:rPr kumimoji="1" lang="en-US" altLang="ko-KR" sz="2400" b="1" dirty="0"/>
              <a:t>4.</a:t>
            </a:r>
            <a:r>
              <a:rPr kumimoji="1" lang="ko-KR" altLang="en-US" sz="2400" b="1" dirty="0"/>
              <a:t>  </a:t>
            </a:r>
            <a:r>
              <a:rPr kumimoji="1" lang="en-US" altLang="ko-KR" sz="2400" b="1" dirty="0"/>
              <a:t>PR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Labels</a:t>
            </a:r>
            <a:r>
              <a:rPr kumimoji="1" lang="ko-KR" altLang="en-US" sz="2400" b="1" dirty="0" err="1"/>
              <a:t>를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설정해야한다</a:t>
            </a:r>
            <a:r>
              <a:rPr kumimoji="1" lang="en-US" altLang="ko-KR" sz="2400" b="1" dirty="0"/>
              <a:t>.</a:t>
            </a:r>
            <a:endParaRPr kumimoji="1"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847189-0F04-A151-CAAB-4D4432F4E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69" y="3567050"/>
            <a:ext cx="4740965" cy="10347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3E883A-5705-E6AD-4F8D-2EDF878A5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833" y="3583332"/>
            <a:ext cx="4370859" cy="10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6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kumimoji="1"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Code-Review</a:t>
            </a:r>
            <a:endParaRPr kumimoji="1" lang="en-US" altLang="ko-KR" sz="4400" b="1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01C95-306E-6D7B-C534-354E65FE988E}"/>
              </a:ext>
            </a:extLst>
          </p:cNvPr>
          <p:cNvSpPr txBox="1"/>
          <p:nvPr/>
        </p:nvSpPr>
        <p:spPr>
          <a:xfrm>
            <a:off x="939718" y="1969274"/>
            <a:ext cx="12806262" cy="274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kumimoji="1" lang="en-US" altLang="ko-KR" sz="2000" b="1" dirty="0"/>
          </a:p>
          <a:p>
            <a:r>
              <a:rPr kumimoji="1" lang="ko-KR" altLang="en-US" sz="2400" b="1" dirty="0"/>
              <a:t>효과적인 코드 리뷰를 위한 </a:t>
            </a:r>
            <a:r>
              <a:rPr kumimoji="1" lang="ko-KR" altLang="en-US" sz="2400" b="1" dirty="0" err="1"/>
              <a:t>바밤바</a:t>
            </a:r>
            <a:r>
              <a:rPr kumimoji="1" lang="ko-KR" altLang="en-US" sz="2400" b="1" dirty="0"/>
              <a:t> 조의 규칙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최대한 적은 양의 </a:t>
            </a:r>
            <a:r>
              <a:rPr kumimoji="1" lang="en-US" altLang="ko-KR" sz="2400" b="1" dirty="0"/>
              <a:t>commit</a:t>
            </a:r>
            <a:r>
              <a:rPr kumimoji="1" lang="ko-KR" altLang="en-US" sz="2400" b="1" dirty="0"/>
              <a:t>을 </a:t>
            </a:r>
            <a:r>
              <a:rPr kumimoji="1" lang="en-US" altLang="ko-KR" sz="2400" b="1" dirty="0"/>
              <a:t>pull-request</a:t>
            </a:r>
            <a:r>
              <a:rPr kumimoji="1" lang="ko-KR" altLang="en-US" sz="2400" b="1" dirty="0"/>
              <a:t>하기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commit </a:t>
            </a:r>
            <a:r>
              <a:rPr kumimoji="1" lang="ko-KR" altLang="en-US" sz="2400" b="1" dirty="0"/>
              <a:t>모아두었다가 한번에 </a:t>
            </a:r>
            <a:r>
              <a:rPr kumimoji="1" lang="en-US" altLang="ko-KR" sz="2400" b="1" dirty="0"/>
              <a:t>PR</a:t>
            </a:r>
            <a:r>
              <a:rPr kumimoji="1" lang="ko-KR" altLang="en-US" sz="2400" b="1" dirty="0"/>
              <a:t> 금지</a:t>
            </a:r>
            <a:r>
              <a:rPr kumimoji="1" lang="en-US" altLang="ko-KR" sz="2400" b="1" dirty="0"/>
              <a:t>!!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리뷰를 요청 받으면 하루 이내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늦어도 </a:t>
            </a:r>
            <a:r>
              <a:rPr kumimoji="1" lang="en-US" altLang="ko-KR" sz="2400" b="1" dirty="0"/>
              <a:t>2</a:t>
            </a:r>
            <a:r>
              <a:rPr kumimoji="1" lang="ko-KR" altLang="en-US" sz="2400" b="1" dirty="0"/>
              <a:t>일 이내에 리뷰를 진행하기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400" b="1" dirty="0"/>
              <a:t>PR Label</a:t>
            </a:r>
            <a:r>
              <a:rPr kumimoji="1" lang="ko-KR" altLang="en-US" sz="2400" b="1" dirty="0"/>
              <a:t> 사용</a:t>
            </a:r>
            <a:r>
              <a:rPr kumimoji="1" lang="en-US" altLang="ko-KR" sz="2400" b="1" dirty="0"/>
              <a:t>(Status</a:t>
            </a:r>
            <a:r>
              <a:rPr kumimoji="1" lang="ko-KR" altLang="en-US" sz="2400" b="1" dirty="0"/>
              <a:t>와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Type</a:t>
            </a:r>
            <a:r>
              <a:rPr kumimoji="1" lang="ko-KR" altLang="en-US" sz="2400" b="1" dirty="0"/>
              <a:t> 체크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후 </a:t>
            </a:r>
            <a:r>
              <a:rPr kumimoji="1" lang="en-US" altLang="ko-KR" sz="2400" b="1" dirty="0"/>
              <a:t>PR</a:t>
            </a:r>
            <a:r>
              <a:rPr kumimoji="1" lang="ko-KR" altLang="en-US" sz="2400" b="1" dirty="0"/>
              <a:t>하기</a:t>
            </a:r>
            <a:r>
              <a:rPr kumimoji="1"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10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kumimoji="1"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Code-Review</a:t>
            </a:r>
            <a:r>
              <a:rPr kumimoji="1" lang="ko-KR" alt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Labels</a:t>
            </a:r>
            <a:endParaRPr kumimoji="1" lang="en-US" altLang="ko-KR" sz="4400" b="1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742009-210D-2442-E1AB-31B24682F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749" y="1588388"/>
            <a:ext cx="10436901" cy="63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kumimoji="1"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Code-Review</a:t>
            </a:r>
            <a:endParaRPr kumimoji="1" lang="en-US" altLang="ko-KR" sz="4400" b="1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5DA895-766B-3F2F-3721-AB140BEB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36" y="1498848"/>
            <a:ext cx="12862779" cy="65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3205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39718" y="6468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kumimoji="1" lang="en-US" altLang="ko-KR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Code-Review</a:t>
            </a:r>
            <a:endParaRPr kumimoji="1" lang="en-US" altLang="ko-KR" sz="4400" b="1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01C95-306E-6D7B-C534-354E65FE988E}"/>
              </a:ext>
            </a:extLst>
          </p:cNvPr>
          <p:cNvSpPr txBox="1"/>
          <p:nvPr/>
        </p:nvSpPr>
        <p:spPr>
          <a:xfrm>
            <a:off x="939718" y="1969274"/>
            <a:ext cx="12806262" cy="274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kumimoji="1" lang="en-US" altLang="ko-KR" sz="2000" b="1" dirty="0"/>
          </a:p>
          <a:p>
            <a:r>
              <a:rPr kumimoji="1" lang="ko-KR" altLang="en-US" sz="2400" b="1" dirty="0"/>
              <a:t>효과적인 코드 리뷰를 위한 </a:t>
            </a:r>
            <a:r>
              <a:rPr kumimoji="1" lang="ko-KR" altLang="en-US" sz="2400" b="1" dirty="0" err="1"/>
              <a:t>바밤바</a:t>
            </a:r>
            <a:r>
              <a:rPr kumimoji="1" lang="ko-KR" altLang="en-US" sz="2400" b="1" dirty="0"/>
              <a:t> 조의 규칙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최대한 적은 양의 </a:t>
            </a:r>
            <a:r>
              <a:rPr kumimoji="1" lang="en-US" altLang="ko-KR" sz="2400" b="1" dirty="0"/>
              <a:t>commit</a:t>
            </a:r>
            <a:r>
              <a:rPr kumimoji="1" lang="ko-KR" altLang="en-US" sz="2400" b="1" dirty="0"/>
              <a:t>을 </a:t>
            </a:r>
            <a:r>
              <a:rPr kumimoji="1" lang="en-US" altLang="ko-KR" sz="2400" b="1" dirty="0"/>
              <a:t>pull-request</a:t>
            </a:r>
            <a:r>
              <a:rPr kumimoji="1" lang="ko-KR" altLang="en-US" sz="2400" b="1" dirty="0"/>
              <a:t>하기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commit </a:t>
            </a:r>
            <a:r>
              <a:rPr kumimoji="1" lang="ko-KR" altLang="en-US" sz="2400" b="1" dirty="0"/>
              <a:t>모아두었다가 한번에 </a:t>
            </a:r>
            <a:r>
              <a:rPr kumimoji="1" lang="en-US" altLang="ko-KR" sz="2400" b="1" dirty="0"/>
              <a:t>PR</a:t>
            </a:r>
            <a:r>
              <a:rPr kumimoji="1" lang="ko-KR" altLang="en-US" sz="2400" b="1" dirty="0"/>
              <a:t> 금지</a:t>
            </a:r>
            <a:r>
              <a:rPr kumimoji="1" lang="en-US" altLang="ko-KR" sz="2400" b="1" dirty="0"/>
              <a:t>!!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리뷰를 요청 받으면 하루 이내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늦어도 </a:t>
            </a:r>
            <a:r>
              <a:rPr kumimoji="1" lang="en-US" altLang="ko-KR" sz="2400" b="1" dirty="0"/>
              <a:t>2</a:t>
            </a:r>
            <a:r>
              <a:rPr kumimoji="1" lang="ko-KR" altLang="en-US" sz="2400" b="1" dirty="0"/>
              <a:t>일 이내에 리뷰를 진행하기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400" b="1" dirty="0"/>
              <a:t>PR Label</a:t>
            </a:r>
            <a:r>
              <a:rPr kumimoji="1" lang="ko-KR" altLang="en-US" sz="2400" b="1" dirty="0"/>
              <a:t> 사용</a:t>
            </a:r>
            <a:r>
              <a:rPr kumimoji="1" lang="en-US" altLang="ko-KR" sz="2400" b="1" dirty="0"/>
              <a:t>(Status</a:t>
            </a:r>
            <a:r>
              <a:rPr kumimoji="1" lang="ko-KR" altLang="en-US" sz="2400" b="1" dirty="0"/>
              <a:t>와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Type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체크후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PR</a:t>
            </a:r>
            <a:r>
              <a:rPr kumimoji="1" lang="ko-KR" altLang="en-US" sz="2400" b="1" dirty="0"/>
              <a:t>하기</a:t>
            </a:r>
            <a:r>
              <a:rPr kumimoji="1"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030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969294" y="74349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Testing</a:t>
            </a: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969294" y="74349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latin typeface="BM JUA OTF" panose="02020603020101020101" pitchFamily="18" charset="-127"/>
                <a:ea typeface="BM JUA OTF" panose="02020603020101020101" pitchFamily="18" charset="-127"/>
              </a:rPr>
              <a:t>이후 진행사항</a:t>
            </a: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4200C815-D10C-00AB-EBCF-05BD6630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302" y="1789769"/>
            <a:ext cx="10137795" cy="56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2348389" y="203763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Members</a:t>
            </a:r>
            <a:endParaRPr lang="en-US" sz="4374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3176349"/>
            <a:ext cx="4855726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2584371" y="34123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Team Leader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3981688"/>
            <a:ext cx="43837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12173344 이수용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176349"/>
            <a:ext cx="4855726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662267" y="34123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Team Member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981688"/>
            <a:ext cx="43837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12181707 허승범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2584371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Team Member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84371" y="5600581"/>
            <a:ext cx="43837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12205046 </a:t>
            </a:r>
            <a:r>
              <a:rPr lang="ko-KR" alt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박</a:t>
            </a:r>
            <a:r>
              <a:rPr lang="en-US" sz="1750" b="1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성훈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1396722"/>
          </a:xfrm>
          <a:prstGeom prst="roundRect">
            <a:avLst>
              <a:gd name="adj" fmla="val 7159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Team Member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600581"/>
            <a:ext cx="43837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12211685 정건우</a:t>
            </a:r>
            <a:endParaRPr lang="en-US" sz="175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4427160" y="3767613"/>
            <a:ext cx="57760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Reflection and Questions</a:t>
            </a:r>
            <a:endParaRPr lang="en-US" sz="4374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40865" y="5893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Members</a:t>
            </a:r>
            <a:endParaRPr lang="en-US"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386551" y="2054175"/>
            <a:ext cx="11857297" cy="5248668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778843" y="2530820"/>
            <a:ext cx="5079157" cy="442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Leader : </a:t>
            </a:r>
            <a:r>
              <a:rPr lang="en-US" altLang="ko-KR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12173344 </a:t>
            </a:r>
            <a:r>
              <a:rPr lang="ko-KR" alt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이수용</a:t>
            </a:r>
          </a:p>
          <a:p>
            <a:pPr>
              <a:lnSpc>
                <a:spcPts val="2734"/>
              </a:lnSpc>
            </a:pP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144571D9-6D42-8124-B337-53C0D28FE221}"/>
              </a:ext>
            </a:extLst>
          </p:cNvPr>
          <p:cNvSpPr/>
          <p:nvPr/>
        </p:nvSpPr>
        <p:spPr>
          <a:xfrm>
            <a:off x="1778843" y="3200596"/>
            <a:ext cx="10713838" cy="3360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클래스 구조도 제작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코드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구현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: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insert 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및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erase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함수구현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unit test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실행</a:t>
            </a:r>
            <a:endParaRPr lang="en-US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825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40865" y="5893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Members</a:t>
            </a:r>
            <a:endParaRPr lang="en-US"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386551" y="2054175"/>
            <a:ext cx="11857297" cy="5248668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778843" y="2530820"/>
            <a:ext cx="5079157" cy="442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 : </a:t>
            </a:r>
            <a:r>
              <a:rPr lang="en-US" altLang="ko-KR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12181707 </a:t>
            </a:r>
            <a:r>
              <a:rPr lang="ko-KR" altLang="en-US" sz="2800" b="1" kern="0" spc="-44" dirty="0" err="1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허승범</a:t>
            </a:r>
            <a:endParaRPr lang="ko-KR" altLang="en-US" sz="2800" b="1" kern="0" spc="-44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adonis-web" pitchFamily="34" charset="-120"/>
            </a:endParaRPr>
          </a:p>
          <a:p>
            <a:pPr>
              <a:lnSpc>
                <a:spcPts val="2734"/>
              </a:lnSpc>
            </a:pP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144571D9-6D42-8124-B337-53C0D28FE221}"/>
              </a:ext>
            </a:extLst>
          </p:cNvPr>
          <p:cNvSpPr/>
          <p:nvPr/>
        </p:nvSpPr>
        <p:spPr>
          <a:xfrm>
            <a:off x="1778842" y="3200596"/>
            <a:ext cx="10800335" cy="3187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클래스 구조도 제작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코드 구현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: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project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base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code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작성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, maximum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및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erase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코드 구현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unit test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실행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통합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test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설계 및 실행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78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40865" y="5893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Members</a:t>
            </a:r>
            <a:endParaRPr lang="en-US"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386551" y="2054175"/>
            <a:ext cx="11857297" cy="5248668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778843" y="2530820"/>
            <a:ext cx="5079157" cy="442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 : </a:t>
            </a:r>
            <a:r>
              <a:rPr lang="en-US" altLang="ko-KR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12205046</a:t>
            </a:r>
            <a:r>
              <a:rPr lang="ko-KR" alt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 박성훈</a:t>
            </a:r>
          </a:p>
          <a:p>
            <a:pPr>
              <a:lnSpc>
                <a:spcPts val="2734"/>
              </a:lnSpc>
            </a:pP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144571D9-6D42-8124-B337-53C0D28FE221}"/>
              </a:ext>
            </a:extLst>
          </p:cNvPr>
          <p:cNvSpPr/>
          <p:nvPr/>
        </p:nvSpPr>
        <p:spPr>
          <a:xfrm>
            <a:off x="1778842" y="3200596"/>
            <a:ext cx="10800335" cy="3187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코드 구현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: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minimum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및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rank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코드 구현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Project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WBS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작성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unit test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실행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31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40865" y="5893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87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Members</a:t>
            </a:r>
            <a:endParaRPr lang="en-US"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386551" y="2054175"/>
            <a:ext cx="11857297" cy="5248668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778843" y="2530820"/>
            <a:ext cx="5079157" cy="442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Team Member : </a:t>
            </a:r>
            <a:r>
              <a:rPr lang="en-US" altLang="ko-KR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12211685</a:t>
            </a:r>
            <a:r>
              <a:rPr lang="ko-KR" altLang="en-US" sz="2800" b="1" kern="0" spc="-44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donis-web" pitchFamily="34" charset="-120"/>
              </a:rPr>
              <a:t> 정건우</a:t>
            </a:r>
          </a:p>
          <a:p>
            <a:pPr>
              <a:lnSpc>
                <a:spcPts val="2734"/>
              </a:lnSpc>
            </a:pP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144571D9-6D42-8124-B337-53C0D28FE221}"/>
              </a:ext>
            </a:extLst>
          </p:cNvPr>
          <p:cNvSpPr/>
          <p:nvPr/>
        </p:nvSpPr>
        <p:spPr>
          <a:xfrm>
            <a:off x="1778842" y="3200596"/>
            <a:ext cx="10800335" cy="3187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코드 구현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: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find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및 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rank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코드 구현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unit test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설계 및 실행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- 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통합</a:t>
            </a:r>
            <a:r>
              <a:rPr lang="en-US" altLang="ko-KR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test</a:t>
            </a:r>
            <a:r>
              <a:rPr lang="ko-KR" altLang="en-US" sz="2000" b="1" kern="0" spc="-35" dirty="0">
                <a:solidFill>
                  <a:srgbClr val="272525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 pitchFamily="34" charset="-120"/>
              </a:rPr>
              <a:t> 설계 및 실행</a:t>
            </a: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2000" b="1" kern="0" spc="-35" dirty="0">
              <a:solidFill>
                <a:srgbClr val="272525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30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884366" y="732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Design</a:t>
            </a:r>
            <a:endParaRPr lang="en-US" sz="4374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D75BC17-5FDB-D494-718A-4E8A226A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99" y="1892925"/>
            <a:ext cx="11583602" cy="57102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884366" y="732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Design</a:t>
            </a:r>
            <a:endParaRPr lang="en-US" sz="4374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DA910A5-A140-79B8-EC4F-4B83FF8DBA7A}"/>
              </a:ext>
            </a:extLst>
          </p:cNvPr>
          <p:cNvSpPr/>
          <p:nvPr/>
        </p:nvSpPr>
        <p:spPr>
          <a:xfrm>
            <a:off x="1386551" y="2879124"/>
            <a:ext cx="11857297" cy="2879124"/>
          </a:xfrm>
          <a:prstGeom prst="roundRect">
            <a:avLst>
              <a:gd name="adj" fmla="val 7159"/>
            </a:avLst>
          </a:prstGeom>
          <a:solidFill>
            <a:srgbClr val="F5E2FF"/>
          </a:solidFill>
          <a:ln w="13811">
            <a:solidFill>
              <a:srgbClr val="E1A9E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Set interface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화 및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AVL Tree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통한 구현</a:t>
            </a:r>
          </a:p>
        </p:txBody>
      </p:sp>
    </p:spTree>
    <p:extLst>
      <p:ext uri="{BB962C8B-B14F-4D97-AF65-F5344CB8AC3E}">
        <p14:creationId xmlns:p14="http://schemas.microsoft.com/office/powerpoint/2010/main" val="156078303"/>
      </p:ext>
    </p:extLst>
  </p:cSld>
  <p:clrMapOvr>
    <a:masterClrMapping/>
  </p:clrMapOvr>
</p:sld>
</file>

<file path=ppt/theme/theme1.xml><?xml version="1.0" encoding="utf-8"?>
<a:theme xmlns:a="http://schemas.openxmlformats.org/drawingml/2006/main" name="배경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배경1" id="{D2302D0E-FB78-C246-8FD8-2A4331AAFECE}" vid="{6D7D5750-4BEE-8541-B8A0-B38B9D664D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1100</Words>
  <Application>Microsoft Macintosh PowerPoint</Application>
  <PresentationFormat>사용자 지정</PresentationFormat>
  <Paragraphs>167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맑은 고딕</vt:lpstr>
      <vt:lpstr>adonis-web</vt:lpstr>
      <vt:lpstr>BM HANNA 11yrs old OTF</vt:lpstr>
      <vt:lpstr>BM JUA OTF</vt:lpstr>
      <vt:lpstr>Noto Sans CJK KR</vt:lpstr>
      <vt:lpstr>Arial</vt:lpstr>
      <vt:lpstr>Calibri</vt:lpstr>
      <vt:lpstr>Source Sans Pro</vt:lpstr>
      <vt:lpstr>배경1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허승범</cp:lastModifiedBy>
  <cp:revision>7</cp:revision>
  <dcterms:created xsi:type="dcterms:W3CDTF">2023-11-11T12:14:53Z</dcterms:created>
  <dcterms:modified xsi:type="dcterms:W3CDTF">2023-11-14T17:50:30Z</dcterms:modified>
</cp:coreProperties>
</file>