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316" r:id="rId5"/>
    <p:sldId id="323" r:id="rId6"/>
    <p:sldId id="318" r:id="rId7"/>
    <p:sldId id="319" r:id="rId8"/>
    <p:sldId id="320" r:id="rId9"/>
    <p:sldId id="321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and Delete" id="{B36D38AF-8F72-6A44-A646-8224B27F1D65}">
          <p14:sldIdLst>
            <p14:sldId id="316"/>
            <p14:sldId id="323"/>
            <p14:sldId id="318"/>
            <p14:sldId id="319"/>
            <p14:sldId id="320"/>
            <p14:sldId id="321"/>
            <p14:sldId id="322"/>
          </p14:sldIdLst>
        </p14:section>
        <p14:section name="Sample Slides" id="{CBD7D772-17AE-AC4B-BBFE-463C72D051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324"/>
    <a:srgbClr val="212325"/>
    <a:srgbClr val="3F4443"/>
    <a:srgbClr val="6B6C6C"/>
    <a:srgbClr val="A2AAAD"/>
    <a:srgbClr val="BA0C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0"/>
    <p:restoredTop sz="94655"/>
  </p:normalViewPr>
  <p:slideViewPr>
    <p:cSldViewPr snapToGrid="0">
      <p:cViewPr varScale="1">
        <p:scale>
          <a:sx n="91" d="100"/>
          <a:sy n="91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48DD-AF31-45BA-A26D-7AC4939564ED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8C05-38F5-46EB-BECD-5394A777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7563A70-D23D-D7C3-314B-097E27A5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147412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349829"/>
            <a:ext cx="12191998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6148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854" y="929898"/>
            <a:ext cx="10944272" cy="3117995"/>
          </a:xfrm>
        </p:spPr>
        <p:txBody>
          <a:bodyPr anchor="b" anchorCtr="0">
            <a:normAutofit/>
          </a:bodyPr>
          <a:lstStyle>
            <a:lvl1pPr>
              <a:lnSpc>
                <a:spcPct val="14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853" y="4280104"/>
            <a:ext cx="10944273" cy="365126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 b="1"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1693-BD83-7256-F00D-049430687D20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50852" y="4676732"/>
            <a:ext cx="10944271" cy="365125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l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Supplemental copy</a:t>
            </a:r>
          </a:p>
          <a:p>
            <a:pPr lvl="4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556657"/>
            <a:ext cx="4647568" cy="2024979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5986" y="3619779"/>
            <a:ext cx="4647568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copy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08233" y="873264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39276" y="11866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5270" y="1197473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905263" y="1494459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9269" y="2625206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05263" y="2650316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905256" y="2933014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 copy</a:t>
            </a:r>
          </a:p>
          <a:p>
            <a:pPr lvl="4"/>
            <a:endParaRPr lang="en-US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39269" y="3984098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5263" y="3994920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905256" y="4291906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636A59-1C4D-DB7E-7AB5-5FF3CE74F2C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376210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376210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376210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40F6E-5028-202C-488C-6E119F9F4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1450-A5C8-7AC0-18C4-F68F4E92811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240574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240574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240574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8DB9D046-1452-3F52-9EF6-F1591861163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37311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9F1484B-33B4-49AF-50B3-692F9415D08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39337" y="5290686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8463267-4C32-C0A8-B221-D5C692958888}"/>
              </a:ext>
            </a:extLst>
          </p:cNvPr>
          <p:cNvSpPr>
            <a:spLocks noGrp="1"/>
          </p:cNvSpPr>
          <p:nvPr>
            <p:ph sz="half" idx="44" hasCustomPrompt="1"/>
          </p:nvPr>
        </p:nvSpPr>
        <p:spPr>
          <a:xfrm>
            <a:off x="4739337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0F713BA4-C3F0-7266-BFA2-4EB5D9BED6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2694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7A3737E-4F1C-4A60-75FE-0CD6387D44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171506" y="5290686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1F5B1B2F-7A86-7712-D642-D31C7A449AC0}"/>
              </a:ext>
            </a:extLst>
          </p:cNvPr>
          <p:cNvSpPr>
            <a:spLocks noGrp="1"/>
          </p:cNvSpPr>
          <p:nvPr>
            <p:ph sz="half" idx="47" hasCustomPrompt="1"/>
          </p:nvPr>
        </p:nvSpPr>
        <p:spPr>
          <a:xfrm>
            <a:off x="71715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1AF508C4-773E-5526-D0B3-4519BA6E9F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7078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A52EAA6-4323-C683-D3E0-0360F2401CB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09906" y="5290686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D840ECE-E392-54F4-E5E0-09C6BAC5F6FA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96099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381000"/>
            <a:ext cx="11414127" cy="57664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272592"/>
            <a:ext cx="4175127" cy="1557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Add your 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71571" y="546912"/>
            <a:ext cx="7023556" cy="1557660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6873" y="2278743"/>
            <a:ext cx="11398254" cy="386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6DB94C-2BA1-25B7-2E42-3F62C5C5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07A25B4-BF25-2EB3-833F-C53135D04762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55028" y="365125"/>
            <a:ext cx="6940099" cy="56830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a chart or table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T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DC804-E7FE-7C50-C943-67092224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8982" y="1088571"/>
            <a:ext cx="4507018" cy="203586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0667-0B00-7C89-1FA5-FF679669B4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88982" y="3162581"/>
            <a:ext cx="4507018" cy="242836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2826" y="365126"/>
            <a:ext cx="4480151" cy="56830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ED6957-2F68-AC1E-7E2F-65AD6BFD944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/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39788" y="351320"/>
            <a:ext cx="6955340" cy="290350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9787" y="3407229"/>
            <a:ext cx="3339392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46564" y="3418114"/>
            <a:ext cx="3448563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4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6323A5-7CBF-8649-525A-F19330DD13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0A089E6-0B67-BC9B-0FB9-8827CB3BD7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>
                <a:solidFill>
                  <a:schemeClr val="tx1"/>
                </a:solidFill>
              </a:defRPr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65914" y="40574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85027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74442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65914" y="3206932"/>
            <a:ext cx="6940099" cy="292528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49829"/>
            <a:ext cx="12191999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1891-4F18-21D3-C42B-C393E26C92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34877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7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3" y="427519"/>
            <a:ext cx="446904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873" y="3483429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45229" y="3494314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8240" y="3170718"/>
            <a:ext cx="678552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68240" y="43622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659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3307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4362996"/>
            <a:ext cx="12191998" cy="1066800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0040" y="5394960"/>
            <a:ext cx="11475085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6CC2C9D-C02A-BAE3-2704-C31FEC3DB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8" cy="4297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</p:spTree>
    <p:extLst>
      <p:ext uri="{BB962C8B-B14F-4D97-AF65-F5344CB8AC3E}">
        <p14:creationId xmlns:p14="http://schemas.microsoft.com/office/powerpoint/2010/main" val="39565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3F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Scar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D145B43-FC71-CFED-BAD0-9399BDDCE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873" y="2074421"/>
            <a:ext cx="11398254" cy="4015454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38790D-1034-D042-D3C2-3BF8915C9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9F7AB1A-7858-0364-53A6-E5039FF0E0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91D34A-06A7-6398-2C15-8309625A99B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7402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4F904E5-9900-1D9E-FED4-2AA7BBADCA7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52256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D3FC-41C9-D578-F008-6630E7FFA4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53400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C53F21D-CA93-9B93-4A6E-8255D9511D0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142514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68B3D21-7A3E-9FD3-2561-1B65C1C3E8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3744683"/>
            <a:ext cx="3200400" cy="598641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15976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B0FA1DA-3E46-56DA-3A0F-C2F4894C2D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975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3755569"/>
            <a:ext cx="3200400" cy="58775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362025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8DDA1D2-D91C-4DA3-7F82-2C47CE653F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65086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3766455"/>
            <a:ext cx="3200400" cy="576869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7908067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307938-5206-7658-371A-FABCB8A01B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4198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749" y="6304801"/>
            <a:ext cx="49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59" y="365125"/>
            <a:ext cx="113873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3" y="1825625"/>
            <a:ext cx="11387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6686" y="6296411"/>
            <a:ext cx="6663152" cy="341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endParaRPr lang="en-US"/>
          </a:p>
        </p:txBody>
      </p:sp>
      <p:pic>
        <p:nvPicPr>
          <p:cNvPr id="8" name="Picture 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DCBAA86C-544C-B7F0-7021-F7CE0A4CB05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3" y="6342148"/>
            <a:ext cx="2294447" cy="3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7" r:id="rId3"/>
    <p:sldLayoutId id="2147483658" r:id="rId4"/>
    <p:sldLayoutId id="2147483702" r:id="rId5"/>
    <p:sldLayoutId id="2147483703" r:id="rId6"/>
    <p:sldLayoutId id="2147483650" r:id="rId7"/>
    <p:sldLayoutId id="2147483676" r:id="rId8"/>
    <p:sldLayoutId id="2147483679" r:id="rId9"/>
    <p:sldLayoutId id="2147483701" r:id="rId10"/>
    <p:sldLayoutId id="2147483678" r:id="rId11"/>
    <p:sldLayoutId id="2147483682" r:id="rId12"/>
    <p:sldLayoutId id="2147483698" r:id="rId13"/>
    <p:sldLayoutId id="2147483695" r:id="rId14"/>
    <p:sldLayoutId id="2147483694" r:id="rId15"/>
    <p:sldLayoutId id="2147483662" r:id="rId16"/>
    <p:sldLayoutId id="2147483663" r:id="rId17"/>
    <p:sldLayoutId id="2147483665" r:id="rId18"/>
    <p:sldLayoutId id="2147483696" r:id="rId19"/>
    <p:sldLayoutId id="2147483699" r:id="rId20"/>
    <p:sldLayoutId id="214748365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Buckeye Serif 2 Black" pitchFamily="2" charset="77"/>
          <a:ea typeface="Buckeye Serif 2 Black" pitchFamily="2" charset="77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2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Courier New" panose="02070309020205020404" pitchFamily="49" charset="0"/>
        <a:buChar char="o"/>
        <a:defRPr sz="20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OSU-Libraries-Research-Services/PLC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90A410-72FE-4A54-AE5B-342351EA5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Learning Community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82999D-8FD4-4FBB-9425-1576392B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5394960"/>
            <a:ext cx="11475085" cy="720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October 8, 2024 </a:t>
            </a:r>
          </a:p>
          <a:p>
            <a:r>
              <a:rPr lang="en-US" dirty="0">
                <a:hlinkClick r:id="rId2"/>
              </a:rPr>
              <a:t>https://github.com/OSU-Libraries-Research-Services/PLC</a:t>
            </a:r>
            <a:r>
              <a:rPr lang="en-US" dirty="0"/>
              <a:t> </a:t>
            </a:r>
          </a:p>
        </p:txBody>
      </p:sp>
      <p:pic>
        <p:nvPicPr>
          <p:cNvPr id="22" name="Picture Placeholder 21" descr="Screenshot of Jupyter Lab interface and Anaconda icon for Jupyter Lab">
            <a:extLst>
              <a:ext uri="{FF2B5EF4-FFF2-40B4-BE49-F238E27FC236}">
                <a16:creationId xmlns:a16="http://schemas.microsoft.com/office/drawing/2014/main" id="{771EAE06-931C-4135-8103-BA7DB97AC6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278459"/>
            <a:ext cx="6585497" cy="408453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CF487-F166-42E5-83F0-A3779E7C0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5113" y="6305550"/>
            <a:ext cx="496887" cy="365125"/>
          </a:xfrm>
        </p:spPr>
        <p:txBody>
          <a:bodyPr/>
          <a:lstStyle/>
          <a:p>
            <a:fld id="{DFA4CD3D-26C8-47FF-8D13-9B32BAAB4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C8494E-B006-4D51-B7CE-C2B3B87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https://github.com/OSU-Libraries-Research-Services/PLC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5DE00F-874C-4C2E-9EAB-4927153D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updated Week 3 file</a:t>
            </a:r>
          </a:p>
        </p:txBody>
      </p:sp>
    </p:spTree>
    <p:extLst>
      <p:ext uri="{BB962C8B-B14F-4D97-AF65-F5344CB8AC3E}">
        <p14:creationId xmlns:p14="http://schemas.microsoft.com/office/powerpoint/2010/main" val="175441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C91FF-DD54-47BD-B1A1-BAA91DA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4DBDEE-51EE-4FFD-B879-199F73A0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23FA-86AF-4F7B-8802-C73C3247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Upper and lower case letters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Digits 0-9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Underscores(_)</a:t>
            </a:r>
          </a:p>
          <a:p>
            <a:pPr marL="1028700" lvl="1" indent="-342900"/>
            <a:r>
              <a:rPr lang="en-US" dirty="0"/>
              <a:t>i.e. </a:t>
            </a:r>
            <a:r>
              <a:rPr lang="en-US" dirty="0" err="1"/>
              <a:t>no_spaces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04B7-35EE-41FD-8C7C-83F6EE4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8264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C91FF-DD54-47BD-B1A1-BAA91DA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4DBDEE-51EE-4FFD-B879-199F73A0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 Cannot ...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E23FA-86AF-4F7B-8802-C73C3247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other punctuation (- . ! ? @)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with a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reserved Python 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B04B7-35EE-41FD-8C7C-83F6EE41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60755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ED28F8-8C54-4B24-B774-B3FD1DC4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0B5FF-B9CA-4131-BB94-D91CE3B3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Python words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F4E022-14F6-4B1C-94F0-634BCC45B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889294"/>
              </p:ext>
            </p:extLst>
          </p:nvPr>
        </p:nvGraphicFramePr>
        <p:xfrm>
          <a:off x="396875" y="2074863"/>
          <a:ext cx="113982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1524433707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4195423646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3055035866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70750415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393883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await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except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5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finally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elif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lambda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28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nonlocal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3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2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async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yield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8690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0F9A-85F6-4CD8-A10E-3C6F9786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38987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6B025-7E8D-4DF6-9932-F02849E7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059BFE-2D8C-4803-B8FB-92217DFF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Data Types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135574-C795-4571-93DC-A38A20765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08967"/>
              </p:ext>
            </p:extLst>
          </p:nvPr>
        </p:nvGraphicFramePr>
        <p:xfrm>
          <a:off x="396875" y="2074863"/>
          <a:ext cx="113982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>
                  <a:extLst>
                    <a:ext uri="{9D8B030D-6E8A-4147-A177-3AD203B41FA5}">
                      <a16:colId xmlns:a16="http://schemas.microsoft.com/office/drawing/2014/main" val="2440996107"/>
                    </a:ext>
                  </a:extLst>
                </a:gridCol>
                <a:gridCol w="5699125">
                  <a:extLst>
                    <a:ext uri="{9D8B030D-6E8A-4147-A177-3AD203B41FA5}">
                      <a16:colId xmlns:a16="http://schemas.microsoft.com/office/drawing/2014/main" val="2129827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3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9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Numeric Types: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int, float,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list, tuple,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2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0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set, </a:t>
                      </a:r>
                      <a:r>
                        <a:rPr lang="en-US" dirty="0" err="1"/>
                        <a:t>frozenset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3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bytes, </a:t>
                      </a:r>
                      <a:r>
                        <a:rPr lang="en-US" dirty="0" err="1"/>
                        <a:t>bytearray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memoryview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73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NoneType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34934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7C91-85A4-4B6D-8E3F-5422E5C3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154352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B3327-086A-41C6-94F6-C771EED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852B5-2C12-4A6B-95FD-8804A738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9F7E-E92A-4C7E-8157-5A26558D60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872" y="5423838"/>
            <a:ext cx="11398254" cy="224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https://docs.python.org/3/library/stdtypes.html#numeric-types-int-float-complex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05671E-8E46-434B-8F97-2414A81BA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334245"/>
              </p:ext>
            </p:extLst>
          </p:nvPr>
        </p:nvGraphicFramePr>
        <p:xfrm>
          <a:off x="396875" y="2074863"/>
          <a:ext cx="1139825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563">
                  <a:extLst>
                    <a:ext uri="{9D8B030D-6E8A-4147-A177-3AD203B41FA5}">
                      <a16:colId xmlns:a16="http://schemas.microsoft.com/office/drawing/2014/main" val="3431731028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1390530832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3453431461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1289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 +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sum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unchanged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71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-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difference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absolute value or magnitude of </a:t>
                      </a:r>
                      <a:r>
                        <a:rPr lang="en-US" i="1" dirty="0">
                          <a:effectLst/>
                        </a:rPr>
                        <a:t>x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36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*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product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int(x)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converted to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quotient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float(x)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converted to floating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//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floored quotient of </a:t>
                      </a:r>
                      <a:r>
                        <a:rPr lang="en-US" i="1">
                          <a:effectLst/>
                        </a:rPr>
                        <a:t>x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y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to the power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5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x %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remainder of x / 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x**y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 to the power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0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negated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394352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F79D-BC7E-45A3-B598-BAFD09CD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</p:spTree>
    <p:extLst>
      <p:ext uri="{BB962C8B-B14F-4D97-AF65-F5344CB8AC3E}">
        <p14:creationId xmlns:p14="http://schemas.microsoft.com/office/powerpoint/2010/main" val="5832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U Branded">
      <a:dk1>
        <a:srgbClr val="202324"/>
      </a:dk1>
      <a:lt1>
        <a:srgbClr val="FFFFFF"/>
      </a:lt1>
      <a:dk2>
        <a:srgbClr val="202324"/>
      </a:dk2>
      <a:lt2>
        <a:srgbClr val="FFFFFF"/>
      </a:lt2>
      <a:accent1>
        <a:srgbClr val="BA0C2F"/>
      </a:accent1>
      <a:accent2>
        <a:srgbClr val="737B7E"/>
      </a:accent2>
      <a:accent3>
        <a:srgbClr val="830065"/>
      </a:accent3>
      <a:accent4>
        <a:srgbClr val="6EBBAB"/>
      </a:accent4>
      <a:accent5>
        <a:srgbClr val="E65F33"/>
      </a:accent5>
      <a:accent6>
        <a:srgbClr val="80C75B"/>
      </a:accent6>
      <a:hlink>
        <a:srgbClr val="BA0C2F"/>
      </a:hlink>
      <a:folHlink>
        <a:srgbClr val="BA0C2F"/>
      </a:folHlink>
    </a:clrScheme>
    <a:fontScheme name="Ohio State - Buckeye Fonts">
      <a:majorFont>
        <a:latin typeface="Buckeye Serif Black"/>
        <a:ea typeface=""/>
        <a:cs typeface=""/>
      </a:majorFont>
      <a:minorFont>
        <a:latin typeface="Buckey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f82a5-6c7a-438b-bb44-cb51c2024ea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7CDF29EF19C46B5F2929AB2D287C1" ma:contentTypeVersion="20" ma:contentTypeDescription="Create a new document." ma:contentTypeScope="" ma:versionID="18e254e98c657adb1ecb0ad32c12da90">
  <xsd:schema xmlns:xsd="http://www.w3.org/2001/XMLSchema" xmlns:xs="http://www.w3.org/2001/XMLSchema" xmlns:p="http://schemas.microsoft.com/office/2006/metadata/properties" xmlns:ns1="http://schemas.microsoft.com/sharepoint/v3" xmlns:ns3="84d58c7e-2515-42b3-952f-f20944438f06" xmlns:ns4="d2df82a5-6c7a-438b-bb44-cb51c2024ea6" targetNamespace="http://schemas.microsoft.com/office/2006/metadata/properties" ma:root="true" ma:fieldsID="552e9392d94bef350cd8e5bd9c3aa611" ns1:_="" ns3:_="" ns4:_="">
    <xsd:import namespace="http://schemas.microsoft.com/sharepoint/v3"/>
    <xsd:import namespace="84d58c7e-2515-42b3-952f-f20944438f06"/>
    <xsd:import namespace="d2df82a5-6c7a-438b-bb44-cb51c2024e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58c7e-2515-42b3-952f-f20944438f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f82a5-6c7a-438b-bb44-cb51c2024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A5B590-EC41-47D6-9826-DB3928C76193}">
  <ds:schemaRefs>
    <ds:schemaRef ds:uri="http://purl.org/dc/elements/1.1/"/>
    <ds:schemaRef ds:uri="http://schemas.microsoft.com/sharepoint/v3"/>
    <ds:schemaRef ds:uri="d2df82a5-6c7a-438b-bb44-cb51c2024ea6"/>
    <ds:schemaRef ds:uri="http://purl.org/dc/terms/"/>
    <ds:schemaRef ds:uri="http://schemas.microsoft.com/office/infopath/2007/PartnerControls"/>
    <ds:schemaRef ds:uri="http://purl.org/dc/dcmitype/"/>
    <ds:schemaRef ds:uri="84d58c7e-2515-42b3-952f-f20944438f06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8BEB66-0C0B-4B90-9CB4-1562F81D5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DBCE77-0A2B-4861-A2B1-383808446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d58c7e-2515-42b3-952f-f20944438f06"/>
    <ds:schemaRef ds:uri="d2df82a5-6c7a-438b-bb44-cb51c2024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349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Buckeye Sans 2</vt:lpstr>
      <vt:lpstr>Buckeye Sans 2 Black</vt:lpstr>
      <vt:lpstr>Buckeye Serif 2 Black</vt:lpstr>
      <vt:lpstr>Calibri</vt:lpstr>
      <vt:lpstr>Courier New</vt:lpstr>
      <vt:lpstr>Office Theme</vt:lpstr>
      <vt:lpstr>Python Learning Community</vt:lpstr>
      <vt:lpstr>https://github.com/OSU-Libraries-Research-Services/PLC</vt:lpstr>
      <vt:lpstr>Variable Names</vt:lpstr>
      <vt:lpstr>Variable Names Cannot ...</vt:lpstr>
      <vt:lpstr>Reserved Python words</vt:lpstr>
      <vt:lpstr>Built-in Data Types</vt:lpstr>
      <vt:lpstr>Python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Hoy, Mary</dc:creator>
  <cp:lastModifiedBy>Sarah Murphy</cp:lastModifiedBy>
  <cp:revision>14</cp:revision>
  <dcterms:created xsi:type="dcterms:W3CDTF">2021-09-24T16:29:17Z</dcterms:created>
  <dcterms:modified xsi:type="dcterms:W3CDTF">2024-10-03T13:44:55Z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0x0101009A67CDF29EF19C46B5F2929AB2D287C1</vt:lpwstr>
  </property>
  <property fmtid="{D5CDD505-2E9C-101B-9397-08002B2CF9AE}" pid="3" name="MediaServiceImageTags">
    <vt:lpwstr/>
  </property>
</Properties>
</file>