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Lst>
  <p:sldSz cy="5143500" cx="9144000"/>
  <p:notesSz cx="6858000" cy="9144000"/>
  <p:embeddedFontLst>
    <p:embeddedFont>
      <p:font typeface="Proxima Nova"/>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font" Target="fonts/ProximaNova-regular.fntdata"/><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font" Target="fonts/ProximaNova-italic.fntdata"/><Relationship Id="rId21" Type="http://schemas.openxmlformats.org/officeDocument/2006/relationships/slide" Target="slides/slide17.xml"/><Relationship Id="rId43" Type="http://schemas.openxmlformats.org/officeDocument/2006/relationships/font" Target="fonts/ProximaNova-bold.fntdata"/><Relationship Id="rId24" Type="http://schemas.openxmlformats.org/officeDocument/2006/relationships/slide" Target="slides/slide20.xml"/><Relationship Id="rId23" Type="http://schemas.openxmlformats.org/officeDocument/2006/relationships/slide" Target="slides/slide19.xml"/><Relationship Id="rId45" Type="http://schemas.openxmlformats.org/officeDocument/2006/relationships/font" Target="fonts/ProximaNova-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The current status of our project is as modular as the component designs themselves. We have a lot of bits and pieces completed and abstract ideas for implementations, but no sourced product to show for it. This has been mainly due to time constraints and logistical issues with our client and hosting environment.</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In order to host the application so that it is accessible outside of our local development scope, we need a hosting solution for both the application server and the database. Our team and clients have chosen to host the application on AWS, potentially making use of the Bitnami MEAN stack development environment. The issue currently is that our client has taken control of setting up this account, which has not yet been completed; meaning we have no place to push source code and launch an application other than locally.</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lnSpc>
                <a:spcPct val="142857"/>
              </a:lnSpc>
              <a:spcBef>
                <a:spcPts val="0"/>
              </a:spcBef>
              <a:buNone/>
            </a:pPr>
            <a:r>
              <a:t/>
            </a:r>
            <a:endParaRPr sz="900">
              <a:solidFill>
                <a:srgbClr val="005CC5"/>
              </a:solidFill>
              <a:highlight>
                <a:srgbClr val="FFFFFF"/>
              </a:highlight>
              <a:latin typeface="Consolas"/>
              <a:ea typeface="Consolas"/>
              <a:cs typeface="Consolas"/>
              <a:sym typeface="Consolas"/>
            </a:endParaRPr>
          </a:p>
          <a:p>
            <a:pPr indent="457200" lvl="0" marL="0" rtl="0">
              <a:lnSpc>
                <a:spcPct val="142857"/>
              </a:lnSpc>
              <a:spcBef>
                <a:spcPts val="0"/>
              </a:spcBef>
              <a:buNone/>
            </a:pPr>
            <a:r>
              <a:rPr lang="en" sz="900">
                <a:solidFill>
                  <a:srgbClr val="24292E"/>
                </a:solidFill>
                <a:highlight>
                  <a:srgbClr val="FFFFFF"/>
                </a:highlight>
                <a:latin typeface="Consolas"/>
                <a:ea typeface="Consolas"/>
                <a:cs typeface="Consolas"/>
                <a:sym typeface="Consolas"/>
              </a:rPr>
              <a:t>Oregon State University is revered for its energy efficiency and sustainability and is committed to reducing its carbon footprint through renovations and sustainable consideration with new projects. In this era of technology it is necessary to utilize the tools that are available to us when designing and implementing systems that will increase energy efficiency. Oregon State focuses on reducing its overall costs while supporting a more sustainable environment through less consumption and emissions. With this in mind, OSU has installed energy meters in campus buildings to monitor and record energy data so that it may be analysed by members of Oregon State University's Sustainability Office.  The data that is gathered from these systems can be used to make educated decisions about the current energy usage systems in place, such as monitoring strange fluctuations or anomalies in energy usage in any given building. OSU can address and correct any potential waste from occurring as well as provide a foundation of knowledge to reference when planning future infrastructure projects by utilizing these systems.</a:t>
            </a:r>
          </a:p>
          <a:p>
            <a:pPr indent="457200" lvl="0" marL="0" rtl="0">
              <a:lnSpc>
                <a:spcPct val="142857"/>
              </a:lnSpc>
              <a:spcBef>
                <a:spcPts val="0"/>
              </a:spcBef>
              <a:buNone/>
            </a:pPr>
            <a:r>
              <a:rPr lang="en" sz="900">
                <a:solidFill>
                  <a:srgbClr val="24292E"/>
                </a:solidFill>
                <a:highlight>
                  <a:srgbClr val="FFFFFF"/>
                </a:highlight>
                <a:latin typeface="Consolas"/>
                <a:ea typeface="Consolas"/>
                <a:cs typeface="Consolas"/>
                <a:sym typeface="Consolas"/>
              </a:rPr>
              <a:t>The Sustainability Office has contracted the company “Lucid” to create a web application that displays all the data from these meters in an intuitive way. Lucid takes the raw data from the meters and provides an interface for the Sustainability Office to analyze. However, as Oregon State University Sustainability Office scales up its operations and automated reporting, the price of Lucid’s contract becomes exponentially expensive to maintain.  In order for this data analysis to continue the Oregon State Sustainability office has recognized an opportunity for OSU engineering students to create and plan a project that can take the place of the current system which will also serve as our senior capstone project. By allowing the computer science department to take over this project, the Office of Sustainability will be able to have an internally sourced web application that can be modified to whatever specifications they desire. It will also allow the hundreds of thousands of dollars that was previously spent on Lucid’s services to be spent on more sustainable projects for the entire University and help Oregon State reach its carbon neutrality goal of 2025.</a:t>
            </a:r>
          </a:p>
          <a:p>
            <a:pPr indent="0" lvl="0" marL="0" rtl="0">
              <a:lnSpc>
                <a:spcPct val="142857"/>
              </a:lnSpc>
              <a:spcBef>
                <a:spcPts val="0"/>
              </a:spcBef>
              <a:buNone/>
            </a:pPr>
            <a:r>
              <a:t/>
            </a:r>
            <a:endParaRPr sz="900">
              <a:solidFill>
                <a:srgbClr val="005CC5"/>
              </a:solidFill>
              <a:highlight>
                <a:srgbClr val="FFFFFF"/>
              </a:highlight>
              <a:latin typeface="Consolas"/>
              <a:ea typeface="Consolas"/>
              <a:cs typeface="Consolas"/>
              <a:sym typeface="Consolas"/>
            </a:endParaRPr>
          </a:p>
          <a:p>
            <a:pPr indent="0" lvl="0" marL="0">
              <a:spcBef>
                <a:spcPts val="0"/>
              </a:spcBef>
              <a:buNone/>
            </a:pPr>
            <a:r>
              <a:t/>
            </a:r>
            <a:endParaRPr sz="900">
              <a:solidFill>
                <a:srgbClr val="24292E"/>
              </a:solidFill>
              <a:highlight>
                <a:srgbClr val="FFFFFF"/>
              </a:highlight>
              <a:latin typeface="Consolas"/>
              <a:ea typeface="Consolas"/>
              <a:cs typeface="Consolas"/>
              <a:sym typeface="Consola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5" name="Shape 20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In response to our lack of host solution, we have begun implementing some of the designs, frameworks, and systems that have presented themselves over the course of the term. Through completing the assignments and undergoing research, we have began designing data models, components, and system architectures that outline a possible solution for our application. </a:t>
            </a:r>
          </a:p>
          <a:p>
            <a:pPr indent="0" lvl="0" marL="0">
              <a:spcBef>
                <a:spcPts val="0"/>
              </a:spcBef>
              <a:buNone/>
            </a:pPr>
            <a:r>
              <a:t/>
            </a:r>
            <a:endParaRPr/>
          </a:p>
          <a:p>
            <a:pPr indent="0" lvl="0" marL="0">
              <a:spcBef>
                <a:spcPts val="0"/>
              </a:spcBef>
              <a:buNone/>
            </a:pPr>
            <a:r>
              <a:rPr lang="en"/>
              <a:t>Among these small scale solutions, </a:t>
            </a:r>
          </a:p>
          <a:p>
            <a:pPr indent="-298450" lvl="0" marL="457200" rtl="0">
              <a:spcBef>
                <a:spcPts val="0"/>
              </a:spcBef>
              <a:spcAft>
                <a:spcPts val="0"/>
              </a:spcAft>
              <a:buSzPts val="1100"/>
              <a:buAutoNum type="arabicPeriod"/>
            </a:pPr>
            <a:r>
              <a:rPr lang="en"/>
              <a:t>a successful web socket application to dynamically render content to the screen as requests are sent from the application server. This will hopefully provide a starting point for retrieving data from our acquiSuite data acquisition servers and rendering the new data to the page as it is received.</a:t>
            </a:r>
          </a:p>
          <a:p>
            <a:pPr indent="-298450" lvl="0" marL="457200" rtl="0">
              <a:spcBef>
                <a:spcPts val="0"/>
              </a:spcBef>
              <a:buSzPts val="1100"/>
              <a:buAutoNum type="arabicPeriod"/>
            </a:pPr>
            <a:r>
              <a:rPr lang="en"/>
              <a:t>An application that utilizes Google’s oAuth 2.0 authentication API to authenticate users by their google token, mongodb, dynamically serving new content to  the page with nav item and ANgular injections.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1" name="Shape 21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7" name="Shape 21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4" name="Shape 22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Shape 2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1" name="Shape 23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Shape 2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7" name="Shape 23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Shape 2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5" name="Shape 24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lnSpc>
                <a:spcPct val="100000"/>
              </a:lnSpc>
              <a:spcBef>
                <a:spcPts val="0"/>
              </a:spcBef>
              <a:spcAft>
                <a:spcPts val="0"/>
              </a:spcAft>
              <a:buNone/>
            </a:pPr>
            <a:r>
              <a:rPr lang="en" sz="1200">
                <a:latin typeface="Proxima Nova"/>
                <a:ea typeface="Proxima Nova"/>
                <a:cs typeface="Proxima Nova"/>
                <a:sym typeface="Proxima Nova"/>
              </a:rPr>
              <a:t>Passport.js is a very robust authentication middleware that simplifies authentication into simple function calls and strategies.</a:t>
            </a:r>
          </a:p>
          <a:p>
            <a:pPr indent="0" lvl="0" marL="0" rtl="0">
              <a:lnSpc>
                <a:spcPct val="100000"/>
              </a:lnSpc>
              <a:spcBef>
                <a:spcPts val="0"/>
              </a:spcBef>
              <a:spcAft>
                <a:spcPts val="0"/>
              </a:spcAft>
              <a:buNone/>
            </a:pPr>
            <a:r>
              <a:rPr lang="en" sz="1200">
                <a:latin typeface="Proxima Nova"/>
                <a:ea typeface="Proxima Nova"/>
                <a:cs typeface="Proxima Nova"/>
                <a:sym typeface="Proxima Nova"/>
              </a:rPr>
              <a:t>Passport has a built in Google strategy that handles google authentication.</a:t>
            </a:r>
          </a:p>
          <a:p>
            <a:pPr indent="0" lvl="0" marL="0" rtl="0">
              <a:lnSpc>
                <a:spcPct val="100000"/>
              </a:lnSpc>
              <a:spcBef>
                <a:spcPts val="0"/>
              </a:spcBef>
              <a:buNone/>
            </a:pPr>
            <a:r>
              <a:rPr lang="en" sz="1200">
                <a:latin typeface="Proxima Nova"/>
                <a:ea typeface="Proxima Nova"/>
                <a:cs typeface="Proxima Nova"/>
                <a:sym typeface="Proxima Nova"/>
              </a:rPr>
              <a:t>And our route simply uses this strategy when called:</a:t>
            </a:r>
          </a:p>
          <a:p>
            <a:pPr indent="0" lvl="0" marL="0" rtl="0">
              <a:lnSpc>
                <a:spcPct val="100000"/>
              </a:lnSpc>
              <a:spcBef>
                <a:spcPts val="0"/>
              </a:spcBef>
              <a:spcAft>
                <a:spcPts val="1600"/>
              </a:spcAft>
              <a:buNone/>
            </a:pPr>
            <a:r>
              <a:t/>
            </a:r>
            <a:endParaRPr sz="1200">
              <a:solidFill>
                <a:schemeClr val="accent3"/>
              </a:solidFill>
              <a:latin typeface="Proxima Nova"/>
              <a:ea typeface="Proxima Nova"/>
              <a:cs typeface="Proxima Nova"/>
              <a:sym typeface="Proxima Nova"/>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Shape 2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1" name="Shape 25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lnSpc>
                <a:spcPct val="115000"/>
              </a:lnSpc>
              <a:spcBef>
                <a:spcPts val="0"/>
              </a:spcBef>
              <a:buNone/>
            </a:pPr>
            <a:r>
              <a:rPr lang="en" sz="1200">
                <a:latin typeface="Proxima Nova"/>
                <a:ea typeface="Proxima Nova"/>
                <a:cs typeface="Proxima Nova"/>
                <a:sym typeface="Proxima Nova"/>
              </a:rPr>
              <a:t>Creating the Google Strategy is a little more complicated, but is fully document in the passport.js documentation.</a:t>
            </a:r>
          </a:p>
          <a:p>
            <a:pPr indent="0" lvl="0" marL="0" rtl="0">
              <a:lnSpc>
                <a:spcPct val="115000"/>
              </a:lnSpc>
              <a:spcBef>
                <a:spcPts val="0"/>
              </a:spcBef>
              <a:buNone/>
            </a:pPr>
            <a:r>
              <a:rPr lang="en" sz="1200">
                <a:latin typeface="Proxima Nova"/>
                <a:ea typeface="Proxima Nova"/>
                <a:cs typeface="Proxima Nova"/>
                <a:sym typeface="Proxima Nova"/>
              </a:rPr>
              <a:t>There is route middleware to authenticate users every time a new route is called through the isLoggedIn function. This will make allow us to only serve content to appropriate users.</a:t>
            </a:r>
          </a:p>
          <a:p>
            <a:pPr indent="0" lvl="0" marL="0" rtl="0">
              <a:lnSpc>
                <a:spcPct val="115000"/>
              </a:lnSpc>
              <a:spcBef>
                <a:spcPts val="0"/>
              </a:spcBef>
              <a:buNone/>
            </a:pPr>
            <a:r>
              <a:t/>
            </a:r>
            <a:endParaRPr sz="1200">
              <a:latin typeface="Proxima Nova"/>
              <a:ea typeface="Proxima Nova"/>
              <a:cs typeface="Proxima Nova"/>
              <a:sym typeface="Proxima Nova"/>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Shape 2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7" name="Shape 25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lnSpc>
                <a:spcPct val="115000"/>
              </a:lnSpc>
              <a:spcBef>
                <a:spcPts val="0"/>
              </a:spcBef>
              <a:buNone/>
            </a:pPr>
            <a:r>
              <a:rPr lang="en" sz="1200">
                <a:latin typeface="Proxima Nova"/>
                <a:ea typeface="Proxima Nova"/>
                <a:cs typeface="Proxima Nova"/>
                <a:sym typeface="Proxima Nova"/>
              </a:rPr>
              <a:t>Creating the Google Strategy is a little more complicated, but is fully document in the passport.js documentation.</a:t>
            </a:r>
          </a:p>
          <a:p>
            <a:pPr indent="0" lvl="0" marL="0" rtl="0">
              <a:lnSpc>
                <a:spcPct val="115000"/>
              </a:lnSpc>
              <a:spcBef>
                <a:spcPts val="0"/>
              </a:spcBef>
              <a:buNone/>
            </a:pPr>
            <a:r>
              <a:rPr lang="en" sz="1200">
                <a:latin typeface="Proxima Nova"/>
                <a:ea typeface="Proxima Nova"/>
                <a:cs typeface="Proxima Nova"/>
                <a:sym typeface="Proxima Nova"/>
              </a:rPr>
              <a:t>There is route middleware to authenticate users every time a new route is called through the isLoggedIn function. This will make allow us to only serve content to appropriate users.</a:t>
            </a:r>
          </a:p>
          <a:p>
            <a:pPr indent="0" lvl="0" marL="0" rtl="0">
              <a:lnSpc>
                <a:spcPct val="115000"/>
              </a:lnSpc>
              <a:spcBef>
                <a:spcPts val="0"/>
              </a:spcBef>
              <a:buNone/>
            </a:pPr>
            <a:r>
              <a:t/>
            </a:r>
            <a:endParaRPr sz="1200">
              <a:latin typeface="Proxima Nova"/>
              <a:ea typeface="Proxima Nova"/>
              <a:cs typeface="Proxima Nova"/>
              <a:sym typeface="Proxima Nova"/>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Shape 2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3" name="Shape 26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We have also began to explore the power of mongoDB and the capabilities of accessing data through AngularJS services.</a:t>
            </a:r>
          </a:p>
          <a:p>
            <a:pPr indent="0" lvl="0" marL="0" rtl="0">
              <a:spcBef>
                <a:spcPts val="0"/>
              </a:spcBef>
              <a:buNone/>
            </a:pPr>
            <a:r>
              <a:rPr lang="en"/>
              <a:t>A small scale application uses forms insert objects in an array in the user model and dynamically updates content on the page as new data is acquired.</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lnSpc>
                <a:spcPct val="142857"/>
              </a:lnSpc>
              <a:spcBef>
                <a:spcPts val="0"/>
              </a:spcBef>
              <a:buNone/>
            </a:pPr>
            <a:r>
              <a:t/>
            </a:r>
            <a:endParaRPr sz="900">
              <a:solidFill>
                <a:srgbClr val="005CC5"/>
              </a:solidFill>
              <a:highlight>
                <a:srgbClr val="FFFFFF"/>
              </a:highlight>
              <a:latin typeface="Consolas"/>
              <a:ea typeface="Consolas"/>
              <a:cs typeface="Consolas"/>
              <a:sym typeface="Consolas"/>
            </a:endParaRPr>
          </a:p>
          <a:p>
            <a:pPr indent="457200" lvl="0" marL="0" rtl="0">
              <a:lnSpc>
                <a:spcPct val="142857"/>
              </a:lnSpc>
              <a:spcBef>
                <a:spcPts val="0"/>
              </a:spcBef>
              <a:buNone/>
            </a:pPr>
            <a:r>
              <a:rPr lang="en" sz="900">
                <a:solidFill>
                  <a:srgbClr val="24292E"/>
                </a:solidFill>
                <a:highlight>
                  <a:srgbClr val="FFFFFF"/>
                </a:highlight>
                <a:latin typeface="Consolas"/>
                <a:ea typeface="Consolas"/>
                <a:cs typeface="Consolas"/>
                <a:sym typeface="Consolas"/>
              </a:rPr>
              <a:t>The topics that will be covered in detail within this progress report includes the following.</a:t>
            </a:r>
          </a:p>
          <a:p>
            <a:pPr indent="457200" lvl="0" marL="0" rtl="0">
              <a:lnSpc>
                <a:spcPct val="142857"/>
              </a:lnSpc>
              <a:spcBef>
                <a:spcPts val="0"/>
              </a:spcBef>
              <a:buNone/>
            </a:pPr>
            <a:r>
              <a:rPr lang="en" sz="900">
                <a:solidFill>
                  <a:srgbClr val="24292E"/>
                </a:solidFill>
                <a:highlight>
                  <a:srgbClr val="FFFFFF"/>
                </a:highlight>
                <a:latin typeface="Consolas"/>
                <a:ea typeface="Consolas"/>
                <a:cs typeface="Consolas"/>
                <a:sym typeface="Consolas"/>
              </a:rPr>
              <a:t>Our proposed solution to this issue</a:t>
            </a:r>
          </a:p>
          <a:p>
            <a:pPr indent="457200" lvl="0" marL="0" rtl="0">
              <a:lnSpc>
                <a:spcPct val="142857"/>
              </a:lnSpc>
              <a:spcBef>
                <a:spcPts val="0"/>
              </a:spcBef>
              <a:buNone/>
            </a:pPr>
            <a:r>
              <a:rPr lang="en" sz="900">
                <a:solidFill>
                  <a:srgbClr val="24292E"/>
                </a:solidFill>
                <a:highlight>
                  <a:srgbClr val="FFFFFF"/>
                </a:highlight>
                <a:latin typeface="Consolas"/>
                <a:ea typeface="Consolas"/>
                <a:cs typeface="Consolas"/>
                <a:sym typeface="Consolas"/>
              </a:rPr>
              <a:t>Our required goals and stretch goals for the project</a:t>
            </a:r>
          </a:p>
          <a:p>
            <a:pPr indent="457200" lvl="0" marL="0" rtl="0">
              <a:lnSpc>
                <a:spcPct val="142857"/>
              </a:lnSpc>
              <a:spcBef>
                <a:spcPts val="0"/>
              </a:spcBef>
              <a:buNone/>
            </a:pPr>
            <a:r>
              <a:rPr lang="en" sz="900">
                <a:solidFill>
                  <a:srgbClr val="24292E"/>
                </a:solidFill>
                <a:highlight>
                  <a:srgbClr val="FFFFFF"/>
                </a:highlight>
                <a:latin typeface="Consolas"/>
                <a:ea typeface="Consolas"/>
                <a:cs typeface="Consolas"/>
                <a:sym typeface="Consolas"/>
              </a:rPr>
              <a:t>Our research on technologies for the project, including</a:t>
            </a:r>
          </a:p>
          <a:p>
            <a:pPr indent="457200" lvl="0" marL="0" rtl="0">
              <a:lnSpc>
                <a:spcPct val="142857"/>
              </a:lnSpc>
              <a:spcBef>
                <a:spcPts val="0"/>
              </a:spcBef>
              <a:buNone/>
            </a:pPr>
            <a:r>
              <a:rPr lang="en" sz="900">
                <a:solidFill>
                  <a:srgbClr val="24292E"/>
                </a:solidFill>
                <a:highlight>
                  <a:srgbClr val="FFFFFF"/>
                </a:highlight>
                <a:latin typeface="Consolas"/>
                <a:ea typeface="Consolas"/>
                <a:cs typeface="Consolas"/>
                <a:sym typeface="Consolas"/>
              </a:rPr>
              <a:t>	Structural and server side frameworks</a:t>
            </a:r>
          </a:p>
          <a:p>
            <a:pPr indent="457200" lvl="0" marL="457200" rtl="0">
              <a:lnSpc>
                <a:spcPct val="142857"/>
              </a:lnSpc>
              <a:spcBef>
                <a:spcPts val="0"/>
              </a:spcBef>
              <a:buNone/>
            </a:pPr>
            <a:r>
              <a:rPr lang="en" sz="900">
                <a:solidFill>
                  <a:srgbClr val="24292E"/>
                </a:solidFill>
                <a:highlight>
                  <a:srgbClr val="FFFFFF"/>
                </a:highlight>
                <a:latin typeface="Consolas"/>
                <a:ea typeface="Consolas"/>
                <a:cs typeface="Consolas"/>
                <a:sym typeface="Consolas"/>
              </a:rPr>
              <a:t>Web hosting, database hosting, and database frameworks</a:t>
            </a:r>
          </a:p>
          <a:p>
            <a:pPr indent="457200" lvl="0" marL="457200" rtl="0">
              <a:lnSpc>
                <a:spcPct val="142857"/>
              </a:lnSpc>
              <a:spcBef>
                <a:spcPts val="0"/>
              </a:spcBef>
              <a:buNone/>
            </a:pPr>
            <a:r>
              <a:rPr lang="en" sz="900">
                <a:solidFill>
                  <a:srgbClr val="24292E"/>
                </a:solidFill>
                <a:highlight>
                  <a:srgbClr val="FFFFFF"/>
                </a:highlight>
                <a:latin typeface="Consolas"/>
                <a:ea typeface="Consolas"/>
                <a:cs typeface="Consolas"/>
                <a:sym typeface="Consolas"/>
              </a:rPr>
              <a:t>Visualization and Front end frameworks</a:t>
            </a:r>
          </a:p>
          <a:p>
            <a:pPr indent="457200" lvl="0" marL="457200" rtl="0">
              <a:lnSpc>
                <a:spcPct val="142857"/>
              </a:lnSpc>
              <a:spcBef>
                <a:spcPts val="0"/>
              </a:spcBef>
              <a:buNone/>
            </a:pPr>
            <a:r>
              <a:rPr lang="en" sz="900">
                <a:solidFill>
                  <a:srgbClr val="24292E"/>
                </a:solidFill>
                <a:highlight>
                  <a:srgbClr val="FFFFFF"/>
                </a:highlight>
                <a:latin typeface="Consolas"/>
                <a:ea typeface="Consolas"/>
                <a:cs typeface="Consolas"/>
                <a:sym typeface="Consolas"/>
              </a:rPr>
              <a:t>And Language and authentication</a:t>
            </a:r>
          </a:p>
          <a:p>
            <a:pPr indent="0" lvl="0" marL="457200" rtl="0">
              <a:lnSpc>
                <a:spcPct val="142857"/>
              </a:lnSpc>
              <a:spcBef>
                <a:spcPts val="0"/>
              </a:spcBef>
              <a:buNone/>
            </a:pPr>
            <a:r>
              <a:rPr lang="en" sz="900">
                <a:solidFill>
                  <a:srgbClr val="24292E"/>
                </a:solidFill>
                <a:highlight>
                  <a:srgbClr val="FFFFFF"/>
                </a:highlight>
                <a:latin typeface="Consolas"/>
                <a:ea typeface="Consolas"/>
                <a:cs typeface="Consolas"/>
                <a:sym typeface="Consolas"/>
              </a:rPr>
              <a:t>We will also discuss the design of interface components</a:t>
            </a:r>
          </a:p>
          <a:p>
            <a:pPr indent="0" lvl="0" marL="457200" rtl="0">
              <a:lnSpc>
                <a:spcPct val="142857"/>
              </a:lnSpc>
              <a:spcBef>
                <a:spcPts val="0"/>
              </a:spcBef>
              <a:buNone/>
            </a:pPr>
            <a:r>
              <a:rPr lang="en" sz="900">
                <a:solidFill>
                  <a:srgbClr val="24292E"/>
                </a:solidFill>
                <a:highlight>
                  <a:srgbClr val="FFFFFF"/>
                </a:highlight>
                <a:latin typeface="Consolas"/>
                <a:ea typeface="Consolas"/>
                <a:cs typeface="Consolas"/>
                <a:sym typeface="Consolas"/>
              </a:rPr>
              <a:t>Our current progress on the project</a:t>
            </a:r>
          </a:p>
          <a:p>
            <a:pPr indent="0" lvl="0" marL="457200" rtl="0">
              <a:lnSpc>
                <a:spcPct val="142857"/>
              </a:lnSpc>
              <a:spcBef>
                <a:spcPts val="0"/>
              </a:spcBef>
              <a:buNone/>
            </a:pPr>
            <a:r>
              <a:rPr lang="en" sz="900">
                <a:solidFill>
                  <a:srgbClr val="24292E"/>
                </a:solidFill>
                <a:highlight>
                  <a:srgbClr val="FFFFFF"/>
                </a:highlight>
                <a:latin typeface="Consolas"/>
                <a:ea typeface="Consolas"/>
                <a:cs typeface="Consolas"/>
                <a:sym typeface="Consolas"/>
              </a:rPr>
              <a:t>Issues that are impeding further progress</a:t>
            </a:r>
          </a:p>
          <a:p>
            <a:pPr indent="0" lvl="0" marL="457200" rtl="0">
              <a:lnSpc>
                <a:spcPct val="142857"/>
              </a:lnSpc>
              <a:spcBef>
                <a:spcPts val="0"/>
              </a:spcBef>
              <a:buNone/>
            </a:pPr>
            <a:r>
              <a:rPr lang="en" sz="900">
                <a:solidFill>
                  <a:srgbClr val="24292E"/>
                </a:solidFill>
                <a:highlight>
                  <a:srgbClr val="FFFFFF"/>
                </a:highlight>
                <a:latin typeface="Consolas"/>
                <a:ea typeface="Consolas"/>
                <a:cs typeface="Consolas"/>
                <a:sym typeface="Consolas"/>
              </a:rPr>
              <a:t>And solutions to those issues</a:t>
            </a:r>
          </a:p>
          <a:p>
            <a:pPr indent="0" lvl="0" marL="0" rtl="0">
              <a:lnSpc>
                <a:spcPct val="142857"/>
              </a:lnSpc>
              <a:spcBef>
                <a:spcPts val="0"/>
              </a:spcBef>
              <a:buNone/>
            </a:pPr>
            <a:r>
              <a:t/>
            </a:r>
            <a:endParaRPr sz="900">
              <a:solidFill>
                <a:srgbClr val="005CC5"/>
              </a:solidFill>
              <a:highlight>
                <a:srgbClr val="FFFFFF"/>
              </a:highlight>
              <a:latin typeface="Consolas"/>
              <a:ea typeface="Consolas"/>
              <a:cs typeface="Consolas"/>
              <a:sym typeface="Consolas"/>
            </a:endParaRPr>
          </a:p>
          <a:p>
            <a:pPr indent="0" lvl="0" marL="0" rtl="0">
              <a:spcBef>
                <a:spcPts val="0"/>
              </a:spcBef>
              <a:buNone/>
            </a:pPr>
            <a:r>
              <a:t/>
            </a:r>
            <a:endParaRPr sz="900">
              <a:solidFill>
                <a:srgbClr val="24292E"/>
              </a:solidFill>
              <a:highlight>
                <a:srgbClr val="FFFFFF"/>
              </a:highlight>
              <a:latin typeface="Consolas"/>
              <a:ea typeface="Consolas"/>
              <a:cs typeface="Consolas"/>
              <a:sym typeface="Consolas"/>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Shape 2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9" name="Shape 26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lnSpc>
                <a:spcPct val="100000"/>
              </a:lnSpc>
              <a:spcBef>
                <a:spcPts val="0"/>
              </a:spcBef>
              <a:spcAft>
                <a:spcPts val="1600"/>
              </a:spcAft>
              <a:buNone/>
            </a:pPr>
            <a:r>
              <a:rPr lang="en" sz="1200">
                <a:latin typeface="Proxima Nova"/>
                <a:ea typeface="Proxima Nova"/>
                <a:cs typeface="Proxima Nova"/>
                <a:sym typeface="Proxima Nova"/>
              </a:rPr>
              <a:t>A simple form that asks for a candy name to add to a collection of favorite candies.</a:t>
            </a:r>
          </a:p>
          <a:p>
            <a:pPr indent="0" lvl="0" marL="0" rtl="0">
              <a:spcBef>
                <a:spcPts val="0"/>
              </a:spcBef>
              <a:spcAft>
                <a:spcPts val="1600"/>
              </a:spcAft>
              <a:buNone/>
            </a:pPr>
            <a:r>
              <a:rPr lang="en" sz="1200">
                <a:latin typeface="Proxima Nova"/>
                <a:ea typeface="Proxima Nova"/>
                <a:cs typeface="Proxima Nova"/>
                <a:sym typeface="Proxima Nova"/>
              </a:rPr>
              <a:t>The form submit button has an Angular attribute for ng-click which calls a function AddCandy specified in the controller which gets called on submission</a:t>
            </a:r>
          </a:p>
          <a:p>
            <a:pPr indent="0" lvl="0" marL="0" rtl="0">
              <a:spcBef>
                <a:spcPts val="0"/>
              </a:spcBef>
              <a:spcAft>
                <a:spcPts val="1600"/>
              </a:spcAft>
              <a:buNone/>
            </a:pPr>
            <a:r>
              <a:t/>
            </a:r>
            <a:endParaRPr sz="1200">
              <a:latin typeface="Proxima Nova"/>
              <a:ea typeface="Proxima Nova"/>
              <a:cs typeface="Proxima Nova"/>
              <a:sym typeface="Proxima Nova"/>
            </a:endParaRPr>
          </a:p>
          <a:p>
            <a:pPr indent="0" lvl="0" marL="0" rtl="0">
              <a:lnSpc>
                <a:spcPct val="100000"/>
              </a:lnSpc>
              <a:spcBef>
                <a:spcPts val="0"/>
              </a:spcBef>
              <a:spcAft>
                <a:spcPts val="1600"/>
              </a:spcAft>
              <a:buNone/>
            </a:pPr>
            <a:r>
              <a:t/>
            </a:r>
            <a:endParaRPr sz="1200">
              <a:latin typeface="Proxima Nova"/>
              <a:ea typeface="Proxima Nova"/>
              <a:cs typeface="Proxima Nova"/>
              <a:sym typeface="Proxima Nova"/>
            </a:endParaRPr>
          </a:p>
          <a:p>
            <a:pPr indent="0" lvl="0" marL="0" rtl="0">
              <a:lnSpc>
                <a:spcPct val="100000"/>
              </a:lnSpc>
              <a:spcBef>
                <a:spcPts val="0"/>
              </a:spcBef>
              <a:buNone/>
            </a:pPr>
            <a:r>
              <a:t/>
            </a:r>
            <a:endParaRPr sz="1200">
              <a:latin typeface="Proxima Nova"/>
              <a:ea typeface="Proxima Nova"/>
              <a:cs typeface="Proxima Nova"/>
              <a:sym typeface="Proxima Nova"/>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Shape 2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6" name="Shape 27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spcAft>
                <a:spcPts val="1600"/>
              </a:spcAft>
              <a:buNone/>
            </a:pPr>
            <a:r>
              <a:rPr lang="en" sz="1200">
                <a:latin typeface="Proxima Nova"/>
                <a:ea typeface="Proxima Nova"/>
                <a:cs typeface="Proxima Nova"/>
                <a:sym typeface="Proxima Nova"/>
              </a:rPr>
              <a:t>The controller calls a service factory function which posts a request to a route </a:t>
            </a:r>
          </a:p>
          <a:p>
            <a:pPr indent="0" lvl="0" marL="0" rtl="0">
              <a:spcBef>
                <a:spcPts val="0"/>
              </a:spcBef>
              <a:spcAft>
                <a:spcPts val="1600"/>
              </a:spcAft>
              <a:buNone/>
            </a:pPr>
            <a:r>
              <a:rPr lang="en" sz="1200">
                <a:latin typeface="Proxima Nova"/>
                <a:ea typeface="Proxima Nova"/>
                <a:cs typeface="Proxima Nova"/>
                <a:sym typeface="Proxima Nova"/>
              </a:rPr>
              <a:t>The route inserts the text from the form into the user’s candy array and then send a response of all the users candy if it was a success.</a:t>
            </a:r>
          </a:p>
          <a:p>
            <a:pPr indent="0" lvl="0" marL="0" rtl="0">
              <a:lnSpc>
                <a:spcPct val="100000"/>
              </a:lnSpc>
              <a:spcBef>
                <a:spcPts val="0"/>
              </a:spcBef>
              <a:spcAft>
                <a:spcPts val="1600"/>
              </a:spcAft>
              <a:buNone/>
            </a:pPr>
            <a:r>
              <a:t/>
            </a:r>
            <a:endParaRPr sz="1200">
              <a:latin typeface="Proxima Nova"/>
              <a:ea typeface="Proxima Nova"/>
              <a:cs typeface="Proxima Nova"/>
              <a:sym typeface="Proxima Nova"/>
            </a:endParaRPr>
          </a:p>
          <a:p>
            <a:pPr indent="0" lvl="0" marL="0" rtl="0">
              <a:lnSpc>
                <a:spcPct val="100000"/>
              </a:lnSpc>
              <a:spcBef>
                <a:spcPts val="0"/>
              </a:spcBef>
              <a:spcAft>
                <a:spcPts val="1600"/>
              </a:spcAft>
              <a:buNone/>
            </a:pPr>
            <a:r>
              <a:t/>
            </a:r>
            <a:endParaRPr sz="1200">
              <a:latin typeface="Proxima Nova"/>
              <a:ea typeface="Proxima Nova"/>
              <a:cs typeface="Proxima Nova"/>
              <a:sym typeface="Proxima Nova"/>
            </a:endParaRPr>
          </a:p>
          <a:p>
            <a:pPr indent="0" lvl="0" marL="0" rtl="0">
              <a:lnSpc>
                <a:spcPct val="100000"/>
              </a:lnSpc>
              <a:spcBef>
                <a:spcPts val="0"/>
              </a:spcBef>
              <a:buNone/>
            </a:pPr>
            <a:r>
              <a:t/>
            </a:r>
            <a:endParaRPr sz="1200">
              <a:latin typeface="Proxima Nova"/>
              <a:ea typeface="Proxima Nova"/>
              <a:cs typeface="Proxima Nova"/>
              <a:sym typeface="Proxima Nova"/>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Shape 2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2" name="Shape 28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lnSpc>
                <a:spcPct val="115000"/>
              </a:lnSpc>
              <a:spcBef>
                <a:spcPts val="0"/>
              </a:spcBef>
              <a:spcAft>
                <a:spcPts val="1600"/>
              </a:spcAft>
              <a:buNone/>
            </a:pPr>
            <a:r>
              <a:rPr lang="en" sz="1200">
                <a:latin typeface="Proxima Nova"/>
                <a:ea typeface="Proxima Nova"/>
                <a:cs typeface="Proxima Nova"/>
                <a:sym typeface="Proxima Nova"/>
              </a:rPr>
              <a:t>Upon response from the route, the drop down menu’s ng-options receives the new candy array from the response from the route and adds the new data to the list of options dynamically. All of this happens without a page reload.</a:t>
            </a:r>
          </a:p>
          <a:p>
            <a:pPr indent="0" lvl="0" marL="0" rtl="0">
              <a:lnSpc>
                <a:spcPct val="100000"/>
              </a:lnSpc>
              <a:spcBef>
                <a:spcPts val="0"/>
              </a:spcBef>
              <a:spcAft>
                <a:spcPts val="1600"/>
              </a:spcAft>
              <a:buNone/>
            </a:pPr>
            <a:r>
              <a:t/>
            </a:r>
            <a:endParaRPr sz="1200">
              <a:latin typeface="Proxima Nova"/>
              <a:ea typeface="Proxima Nova"/>
              <a:cs typeface="Proxima Nova"/>
              <a:sym typeface="Proxima Nova"/>
            </a:endParaRPr>
          </a:p>
          <a:p>
            <a:pPr indent="0" lvl="0" marL="0" rtl="0">
              <a:lnSpc>
                <a:spcPct val="100000"/>
              </a:lnSpc>
              <a:spcBef>
                <a:spcPts val="0"/>
              </a:spcBef>
              <a:spcAft>
                <a:spcPts val="1600"/>
              </a:spcAft>
              <a:buNone/>
            </a:pPr>
            <a:r>
              <a:t/>
            </a:r>
            <a:endParaRPr sz="1200">
              <a:latin typeface="Proxima Nova"/>
              <a:ea typeface="Proxima Nova"/>
              <a:cs typeface="Proxima Nova"/>
              <a:sym typeface="Proxima Nova"/>
            </a:endParaRPr>
          </a:p>
          <a:p>
            <a:pPr indent="0" lvl="0" marL="0" rtl="0">
              <a:lnSpc>
                <a:spcPct val="100000"/>
              </a:lnSpc>
              <a:spcBef>
                <a:spcPts val="0"/>
              </a:spcBef>
              <a:buNone/>
            </a:pPr>
            <a:r>
              <a:t/>
            </a:r>
            <a:endParaRPr sz="1200">
              <a:latin typeface="Proxima Nova"/>
              <a:ea typeface="Proxima Nova"/>
              <a:cs typeface="Proxima Nova"/>
              <a:sym typeface="Proxima Nova"/>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Shape 2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9" name="Shape 28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lnSpc>
                <a:spcPct val="115000"/>
              </a:lnSpc>
              <a:spcBef>
                <a:spcPts val="0"/>
              </a:spcBef>
              <a:spcAft>
                <a:spcPts val="1600"/>
              </a:spcAft>
              <a:buNone/>
            </a:pPr>
            <a:r>
              <a:rPr lang="en" sz="1200">
                <a:latin typeface="Proxima Nova"/>
                <a:ea typeface="Proxima Nova"/>
                <a:cs typeface="Proxima Nova"/>
                <a:sym typeface="Proxima Nova"/>
              </a:rPr>
              <a:t> This is a small scale example of how we will allow users to add new objects in our application and update page content dynamically. Users will be able to fill our forms to create new buildings and add meters to the database which should be done in a similar fashion. This application also allowed us to configure MongoDB locally for use in a node application, which will differ slightly when hosting on AWS, but similar. </a:t>
            </a:r>
          </a:p>
          <a:p>
            <a:pPr indent="0" lvl="0" marL="0" rtl="0">
              <a:lnSpc>
                <a:spcPct val="100000"/>
              </a:lnSpc>
              <a:spcBef>
                <a:spcPts val="0"/>
              </a:spcBef>
              <a:spcAft>
                <a:spcPts val="1600"/>
              </a:spcAft>
              <a:buNone/>
            </a:pPr>
            <a:r>
              <a:t/>
            </a:r>
            <a:endParaRPr sz="1200">
              <a:latin typeface="Proxima Nova"/>
              <a:ea typeface="Proxima Nova"/>
              <a:cs typeface="Proxima Nova"/>
              <a:sym typeface="Proxima Nova"/>
            </a:endParaRPr>
          </a:p>
          <a:p>
            <a:pPr indent="0" lvl="0" marL="0" rtl="0">
              <a:lnSpc>
                <a:spcPct val="100000"/>
              </a:lnSpc>
              <a:spcBef>
                <a:spcPts val="0"/>
              </a:spcBef>
              <a:spcAft>
                <a:spcPts val="1600"/>
              </a:spcAft>
              <a:buNone/>
            </a:pPr>
            <a:r>
              <a:t/>
            </a:r>
            <a:endParaRPr sz="1200">
              <a:latin typeface="Proxima Nova"/>
              <a:ea typeface="Proxima Nova"/>
              <a:cs typeface="Proxima Nova"/>
              <a:sym typeface="Proxima Nova"/>
            </a:endParaRPr>
          </a:p>
          <a:p>
            <a:pPr indent="0" lvl="0" marL="0" rtl="0">
              <a:lnSpc>
                <a:spcPct val="100000"/>
              </a:lnSpc>
              <a:spcBef>
                <a:spcPts val="0"/>
              </a:spcBef>
              <a:buNone/>
            </a:pPr>
            <a:r>
              <a:t/>
            </a:r>
            <a:endParaRPr sz="1200">
              <a:latin typeface="Proxima Nova"/>
              <a:ea typeface="Proxima Nova"/>
              <a:cs typeface="Proxima Nova"/>
              <a:sym typeface="Proxima Nova"/>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Shape 2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5" name="Shape 29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lang="en"/>
              <a:t>Our navigation bar will change the content of the view container without redirecting the user to a new url and causing a page reload. Being able to use AngularJS framework to inject static content to the page and dynamically render new material will allow us to create modular components and services to handle simple tasks and update page content when specifically needed.</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Shape 3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1" name="Shape 30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Each nav item in our navigation has a route associate with it’s ng-click attribute</a:t>
            </a:r>
          </a:p>
          <a:p>
            <a:pPr indent="0" lvl="0" marL="0">
              <a:spcBef>
                <a:spcPts val="0"/>
              </a:spcBef>
              <a:buNone/>
            </a:pPr>
            <a:r>
              <a:rPr lang="en"/>
              <a:t>When an item is clicked, this route gets passed to the $parent.viewPath variable </a:t>
            </a:r>
          </a:p>
          <a:p>
            <a:pPr indent="0" lvl="0" marL="0">
              <a:spcBef>
                <a:spcPts val="0"/>
              </a:spcBef>
              <a:buNone/>
            </a:pPr>
            <a:r>
              <a:rPr lang="en"/>
              <a:t>When the page receives this new route, it calls the get function for that route which calls res.render on a particular static html file.</a:t>
            </a:r>
          </a:p>
          <a:p>
            <a:pPr indent="0" lvl="0" marL="0" rtl="0">
              <a:spcBef>
                <a:spcPts val="0"/>
              </a:spcBef>
              <a:buNone/>
            </a:pPr>
            <a:r>
              <a:rPr lang="en"/>
              <a:t>The ng-include AngularJS attribute in the index.html page then injects that html into the page and renders new content to the screen.</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Shape 3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4" name="Shape 31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This small scale implementation allowed us to research and learn different ways to serve static content and serve different views to the web page.</a:t>
            </a:r>
          </a:p>
          <a:p>
            <a:pPr indent="0" lvl="0" marL="0">
              <a:spcBef>
                <a:spcPts val="0"/>
              </a:spcBef>
              <a:buNone/>
            </a:pPr>
            <a:r>
              <a:rPr lang="en"/>
              <a:t>We were also able to learn more about AngularJS scopes and how to pass information in and out of nested scopes.</a:t>
            </a:r>
          </a:p>
          <a:p>
            <a:pPr indent="0" lvl="0" marL="0" rtl="0">
              <a:spcBef>
                <a:spcPts val="0"/>
              </a:spcBef>
              <a:buNone/>
            </a:pPr>
            <a:r>
              <a:rPr lang="en"/>
              <a:t>This will prove very helpful when we start developing our final application by allowing us to create modular views that can be templated and filled with dynamic data as the user navigates throughout the application.</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Shape 3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0" name="Shape 32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Over winter break, we plan to all be present for the majority of the break and able to work on developing the application code. We would like to get a nice working product by the start of winter term so that we can begin fine tuning and usability testing. Over winter break we would also like to convert all the strategies we learned in our small scale applications to satisfy our projects direct needs. For example, creating a dynamic form </a:t>
            </a:r>
            <a:r>
              <a:rPr lang="en"/>
              <a:t>submission</a:t>
            </a:r>
            <a:r>
              <a:rPr lang="en"/>
              <a:t> for adding a building with all its necessary data attributes.</a:t>
            </a:r>
          </a:p>
          <a:p>
            <a:pPr indent="0" lvl="0" marL="0">
              <a:spcBef>
                <a:spcPts val="0"/>
              </a:spcBef>
              <a:buNone/>
            </a:pPr>
            <a:r>
              <a:rPr lang="en"/>
              <a:t>In all, I think our team benefited a lot from the research and assignments this term and we were able to focus the scope of a huge web application into smaller modular components and subsystems that will provide all the necessary functionality laid out by the clients requirements.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lnSpc>
                <a:spcPct val="142857"/>
              </a:lnSpc>
              <a:spcBef>
                <a:spcPts val="0"/>
              </a:spcBef>
              <a:buNone/>
            </a:pPr>
            <a:r>
              <a:rPr lang="en" sz="900">
                <a:solidFill>
                  <a:srgbClr val="005CC5"/>
                </a:solidFill>
                <a:highlight>
                  <a:srgbClr val="FFFFFF"/>
                </a:highlight>
                <a:latin typeface="Consolas"/>
                <a:ea typeface="Consolas"/>
                <a:cs typeface="Consolas"/>
                <a:sym typeface="Consolas"/>
              </a:rPr>
              <a:t>In order for the application to be more easily understood, a description of the applications general overview is a good idea.</a:t>
            </a:r>
          </a:p>
          <a:p>
            <a:pPr indent="0" lvl="0" marL="0" rtl="0">
              <a:lnSpc>
                <a:spcPct val="142857"/>
              </a:lnSpc>
              <a:spcBef>
                <a:spcPts val="0"/>
              </a:spcBef>
              <a:buNone/>
            </a:pPr>
            <a:r>
              <a:rPr lang="en" sz="900">
                <a:solidFill>
                  <a:srgbClr val="005CC5"/>
                </a:solidFill>
                <a:highlight>
                  <a:srgbClr val="FFFFFF"/>
                </a:highlight>
                <a:latin typeface="Consolas"/>
                <a:ea typeface="Consolas"/>
                <a:cs typeface="Consolas"/>
                <a:sym typeface="Consolas"/>
              </a:rPr>
              <a:t>The application will utilize the MEAN stack method of developing a web based application.</a:t>
            </a:r>
          </a:p>
          <a:p>
            <a:pPr indent="0" lvl="0" marL="0" rtl="0">
              <a:lnSpc>
                <a:spcPct val="142857"/>
              </a:lnSpc>
              <a:spcBef>
                <a:spcPts val="0"/>
              </a:spcBef>
              <a:buNone/>
            </a:pPr>
            <a:r>
              <a:rPr lang="en" sz="900">
                <a:solidFill>
                  <a:srgbClr val="005CC5"/>
                </a:solidFill>
                <a:highlight>
                  <a:srgbClr val="FFFFFF"/>
                </a:highlight>
                <a:latin typeface="Consolas"/>
                <a:ea typeface="Consolas"/>
                <a:cs typeface="Consolas"/>
                <a:sym typeface="Consolas"/>
              </a:rPr>
              <a:t>The application and database will be hosted on a web based platform, specifically the Amazon Web Services platform EC2.</a:t>
            </a:r>
          </a:p>
          <a:p>
            <a:pPr indent="0" lvl="0" marL="0" rtl="0">
              <a:lnSpc>
                <a:spcPct val="142857"/>
              </a:lnSpc>
              <a:spcBef>
                <a:spcPts val="0"/>
              </a:spcBef>
              <a:buNone/>
            </a:pPr>
            <a:r>
              <a:rPr lang="en" sz="900">
                <a:solidFill>
                  <a:srgbClr val="005CC5"/>
                </a:solidFill>
                <a:highlight>
                  <a:srgbClr val="FFFFFF"/>
                </a:highlight>
                <a:latin typeface="Consolas"/>
                <a:ea typeface="Consolas"/>
                <a:cs typeface="Consolas"/>
                <a:sym typeface="Consolas"/>
              </a:rPr>
              <a:t>It will read energy data from existing energy metering databases as well as populate with new data as it arrives.</a:t>
            </a:r>
          </a:p>
          <a:p>
            <a:pPr indent="0" lvl="0" marL="0" rtl="0">
              <a:lnSpc>
                <a:spcPct val="142857"/>
              </a:lnSpc>
              <a:spcBef>
                <a:spcPts val="0"/>
              </a:spcBef>
              <a:buNone/>
            </a:pPr>
            <a:r>
              <a:rPr lang="en" sz="900">
                <a:solidFill>
                  <a:srgbClr val="005CC5"/>
                </a:solidFill>
                <a:highlight>
                  <a:srgbClr val="FFFFFF"/>
                </a:highlight>
                <a:latin typeface="Consolas"/>
                <a:ea typeface="Consolas"/>
                <a:cs typeface="Consolas"/>
                <a:sym typeface="Consolas"/>
              </a:rPr>
              <a:t>It will be accessible from any web browser with internet access.</a:t>
            </a:r>
          </a:p>
          <a:p>
            <a:pPr indent="0" lvl="0" marL="0" rtl="0">
              <a:lnSpc>
                <a:spcPct val="142857"/>
              </a:lnSpc>
              <a:spcBef>
                <a:spcPts val="0"/>
              </a:spcBef>
              <a:buNone/>
            </a:pPr>
            <a:r>
              <a:rPr lang="en" sz="900">
                <a:solidFill>
                  <a:srgbClr val="005CC5"/>
                </a:solidFill>
                <a:highlight>
                  <a:srgbClr val="FFFFFF"/>
                </a:highlight>
                <a:latin typeface="Consolas"/>
                <a:ea typeface="Consolas"/>
                <a:cs typeface="Consolas"/>
                <a:sym typeface="Consolas"/>
              </a:rPr>
              <a:t>It will have intuitive navigation tools such as navigation bars and an organized UI structure.</a:t>
            </a:r>
          </a:p>
          <a:p>
            <a:pPr indent="0" lvl="0" marL="0" rtl="0">
              <a:lnSpc>
                <a:spcPct val="142857"/>
              </a:lnSpc>
              <a:spcBef>
                <a:spcPts val="0"/>
              </a:spcBef>
              <a:buNone/>
            </a:pPr>
            <a:r>
              <a:rPr lang="en" sz="900">
                <a:solidFill>
                  <a:srgbClr val="005CC5"/>
                </a:solidFill>
                <a:highlight>
                  <a:srgbClr val="FFFFFF"/>
                </a:highlight>
                <a:latin typeface="Consolas"/>
                <a:ea typeface="Consolas"/>
                <a:cs typeface="Consolas"/>
                <a:sym typeface="Consolas"/>
              </a:rPr>
              <a:t>It will have various levels of privileges and control for user accounts specifically, General Users, Authorized Users, and Administrative Users</a:t>
            </a:r>
          </a:p>
          <a:p>
            <a:pPr indent="0" lvl="0" marL="0" rtl="0">
              <a:lnSpc>
                <a:spcPct val="142857"/>
              </a:lnSpc>
              <a:spcBef>
                <a:spcPts val="0"/>
              </a:spcBef>
              <a:buNone/>
            </a:pPr>
            <a:r>
              <a:rPr lang="en" sz="900">
                <a:solidFill>
                  <a:srgbClr val="005CC5"/>
                </a:solidFill>
                <a:highlight>
                  <a:srgbClr val="FFFFFF"/>
                </a:highlight>
                <a:latin typeface="Consolas"/>
                <a:ea typeface="Consolas"/>
                <a:cs typeface="Consolas"/>
                <a:sym typeface="Consolas"/>
              </a:rPr>
              <a:t>And it will display energy usage data in an intuitive and presentable fashion so that the data can be appropriately analyzed</a:t>
            </a:r>
          </a:p>
          <a:p>
            <a:pPr indent="0" lvl="0" marL="0" rtl="0">
              <a:lnSpc>
                <a:spcPct val="142857"/>
              </a:lnSpc>
              <a:spcBef>
                <a:spcPts val="0"/>
              </a:spcBef>
              <a:buNone/>
            </a:pPr>
            <a:r>
              <a:t/>
            </a:r>
            <a:endParaRPr sz="900">
              <a:solidFill>
                <a:srgbClr val="005CC5"/>
              </a:solidFill>
              <a:highlight>
                <a:srgbClr val="FFFFFF"/>
              </a:highlight>
              <a:latin typeface="Consolas"/>
              <a:ea typeface="Consolas"/>
              <a:cs typeface="Consolas"/>
              <a:sym typeface="Consolas"/>
            </a:endParaRPr>
          </a:p>
          <a:p>
            <a:pPr indent="0" lvl="0" marL="0" rtl="0">
              <a:lnSpc>
                <a:spcPct val="142857"/>
              </a:lnSpc>
              <a:spcBef>
                <a:spcPts val="0"/>
              </a:spcBef>
              <a:buNone/>
            </a:pPr>
            <a:r>
              <a:t/>
            </a:r>
            <a:endParaRPr sz="900">
              <a:solidFill>
                <a:srgbClr val="005CC5"/>
              </a:solidFill>
              <a:highlight>
                <a:srgbClr val="FFFFFF"/>
              </a:highlight>
              <a:latin typeface="Consolas"/>
              <a:ea typeface="Consolas"/>
              <a:cs typeface="Consolas"/>
              <a:sym typeface="Consolas"/>
            </a:endParaRPr>
          </a:p>
          <a:p>
            <a:pPr indent="0" lvl="0" marL="0" rtl="0">
              <a:lnSpc>
                <a:spcPct val="142857"/>
              </a:lnSpc>
              <a:spcBef>
                <a:spcPts val="0"/>
              </a:spcBef>
              <a:buNone/>
            </a:pPr>
            <a:r>
              <a:rPr lang="en" sz="900">
                <a:solidFill>
                  <a:srgbClr val="005CC5"/>
                </a:solidFill>
                <a:highlight>
                  <a:srgbClr val="FFFFFF"/>
                </a:highlight>
                <a:latin typeface="Consolas"/>
                <a:ea typeface="Consolas"/>
                <a:cs typeface="Consolas"/>
                <a:sym typeface="Consolas"/>
              </a:rPr>
              <a:t>	</a:t>
            </a:r>
          </a:p>
          <a:p>
            <a:pPr indent="0" lvl="0" marL="0" rtl="0">
              <a:lnSpc>
                <a:spcPct val="142857"/>
              </a:lnSpc>
              <a:spcBef>
                <a:spcPts val="0"/>
              </a:spcBef>
              <a:buNone/>
            </a:pPr>
            <a:r>
              <a:t/>
            </a:r>
            <a:endParaRPr sz="900">
              <a:solidFill>
                <a:srgbClr val="005CC5"/>
              </a:solidFill>
              <a:highlight>
                <a:srgbClr val="FFFFFF"/>
              </a:highlight>
              <a:latin typeface="Consolas"/>
              <a:ea typeface="Consolas"/>
              <a:cs typeface="Consolas"/>
              <a:sym typeface="Consolas"/>
            </a:endParaRPr>
          </a:p>
          <a:p>
            <a:pPr indent="0" lvl="0" marL="0" rtl="0">
              <a:lnSpc>
                <a:spcPct val="142857"/>
              </a:lnSpc>
              <a:spcBef>
                <a:spcPts val="0"/>
              </a:spcBef>
              <a:buNone/>
            </a:pPr>
            <a:r>
              <a:t/>
            </a:r>
            <a:endParaRPr sz="900">
              <a:solidFill>
                <a:srgbClr val="005CC5"/>
              </a:solidFill>
              <a:highlight>
                <a:srgbClr val="FFFFFF"/>
              </a:highlight>
              <a:latin typeface="Consolas"/>
              <a:ea typeface="Consolas"/>
              <a:cs typeface="Consolas"/>
              <a:sym typeface="Consolas"/>
            </a:endParaRPr>
          </a:p>
          <a:p>
            <a:pPr indent="0" lvl="0" marL="0" rtl="0">
              <a:lnSpc>
                <a:spcPct val="142857"/>
              </a:lnSpc>
              <a:spcBef>
                <a:spcPts val="0"/>
              </a:spcBef>
              <a:buNone/>
            </a:pPr>
            <a:r>
              <a:t/>
            </a:r>
            <a:endParaRPr sz="900">
              <a:solidFill>
                <a:srgbClr val="005CC5"/>
              </a:solidFill>
              <a:highlight>
                <a:srgbClr val="FFFFFF"/>
              </a:highlight>
              <a:latin typeface="Consolas"/>
              <a:ea typeface="Consolas"/>
              <a:cs typeface="Consolas"/>
              <a:sym typeface="Consolas"/>
            </a:endParaRPr>
          </a:p>
          <a:p>
            <a:pPr indent="0" lvl="0" marL="0" rtl="0">
              <a:spcBef>
                <a:spcPts val="0"/>
              </a:spcBef>
              <a:buNone/>
            </a:pPr>
            <a:r>
              <a:t/>
            </a:r>
            <a:endParaRPr sz="900">
              <a:solidFill>
                <a:srgbClr val="24292E"/>
              </a:solidFill>
              <a:highlight>
                <a:srgbClr val="FFFFFF"/>
              </a:highlight>
              <a:latin typeface="Consolas"/>
              <a:ea typeface="Consolas"/>
              <a:cs typeface="Consolas"/>
              <a:sym typeface="Consola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lnSpc>
                <a:spcPct val="142857"/>
              </a:lnSpc>
              <a:spcBef>
                <a:spcPts val="0"/>
              </a:spcBef>
              <a:buNone/>
            </a:pPr>
            <a:r>
              <a:t/>
            </a:r>
            <a:endParaRPr sz="900">
              <a:solidFill>
                <a:srgbClr val="005CC5"/>
              </a:solidFill>
              <a:highlight>
                <a:srgbClr val="FFFFFF"/>
              </a:highlight>
              <a:latin typeface="Consolas"/>
              <a:ea typeface="Consolas"/>
              <a:cs typeface="Consolas"/>
              <a:sym typeface="Consolas"/>
            </a:endParaRPr>
          </a:p>
          <a:p>
            <a:pPr indent="0" lvl="0" marL="0" rtl="0">
              <a:lnSpc>
                <a:spcPct val="142857"/>
              </a:lnSpc>
              <a:spcBef>
                <a:spcPts val="0"/>
              </a:spcBef>
              <a:buNone/>
            </a:pPr>
            <a:r>
              <a:rPr lang="en" sz="900">
                <a:solidFill>
                  <a:srgbClr val="005CC5"/>
                </a:solidFill>
                <a:highlight>
                  <a:srgbClr val="FFFFFF"/>
                </a:highlight>
                <a:latin typeface="Consolas"/>
                <a:ea typeface="Consolas"/>
                <a:cs typeface="Consolas"/>
                <a:sym typeface="Consolas"/>
              </a:rPr>
              <a:t>The application will not be officially complete until our required goals are met. </a:t>
            </a:r>
          </a:p>
          <a:p>
            <a:pPr indent="0" lvl="0" marL="0" rtl="0">
              <a:lnSpc>
                <a:spcPct val="142857"/>
              </a:lnSpc>
              <a:spcBef>
                <a:spcPts val="0"/>
              </a:spcBef>
              <a:buNone/>
            </a:pPr>
            <a:r>
              <a:rPr lang="en" sz="900">
                <a:solidFill>
                  <a:srgbClr val="005CC5"/>
                </a:solidFill>
                <a:highlight>
                  <a:srgbClr val="FFFFFF"/>
                </a:highlight>
                <a:latin typeface="Consolas"/>
                <a:ea typeface="Consolas"/>
                <a:cs typeface="Consolas"/>
                <a:sym typeface="Consolas"/>
              </a:rPr>
              <a:t>If we happen to complete our required goals before our deadline, we will focus on set of stretch goals</a:t>
            </a:r>
          </a:p>
          <a:p>
            <a:pPr indent="0" lvl="0" marL="0" rtl="0">
              <a:lnSpc>
                <a:spcPct val="142857"/>
              </a:lnSpc>
              <a:spcBef>
                <a:spcPts val="0"/>
              </a:spcBef>
              <a:buNone/>
            </a:pPr>
            <a:r>
              <a:t/>
            </a:r>
            <a:endParaRPr sz="900">
              <a:solidFill>
                <a:srgbClr val="005CC5"/>
              </a:solidFill>
              <a:highlight>
                <a:srgbClr val="FFFFFF"/>
              </a:highlight>
              <a:latin typeface="Consolas"/>
              <a:ea typeface="Consolas"/>
              <a:cs typeface="Consolas"/>
              <a:sym typeface="Consolas"/>
            </a:endParaRPr>
          </a:p>
          <a:p>
            <a:pPr indent="0" lvl="0" marL="0" rtl="0">
              <a:lnSpc>
                <a:spcPct val="142857"/>
              </a:lnSpc>
              <a:spcBef>
                <a:spcPts val="0"/>
              </a:spcBef>
              <a:buNone/>
            </a:pPr>
            <a:r>
              <a:rPr lang="en" sz="900">
                <a:solidFill>
                  <a:srgbClr val="005CC5"/>
                </a:solidFill>
                <a:highlight>
                  <a:srgbClr val="FFFFFF"/>
                </a:highlight>
                <a:latin typeface="Consolas"/>
                <a:ea typeface="Consolas"/>
                <a:cs typeface="Consolas"/>
                <a:sym typeface="Consolas"/>
              </a:rPr>
              <a:t>The required goals include: </a:t>
            </a:r>
          </a:p>
          <a:p>
            <a:pPr indent="457200" lvl="0" marL="0" rtl="0">
              <a:lnSpc>
                <a:spcPct val="142857"/>
              </a:lnSpc>
              <a:spcBef>
                <a:spcPts val="0"/>
              </a:spcBef>
              <a:buNone/>
            </a:pPr>
            <a:r>
              <a:rPr lang="en" sz="900">
                <a:solidFill>
                  <a:srgbClr val="005CC5"/>
                </a:solidFill>
                <a:highlight>
                  <a:srgbClr val="FFFFFF"/>
                </a:highlight>
                <a:latin typeface="Consolas"/>
                <a:ea typeface="Consolas"/>
                <a:cs typeface="Consolas"/>
                <a:sym typeface="Consolas"/>
              </a:rPr>
              <a:t>Allow for administrative accounts to control various parts of the website without coding knowledge</a:t>
            </a:r>
          </a:p>
          <a:p>
            <a:pPr indent="457200" lvl="0" marL="0" rtl="0">
              <a:lnSpc>
                <a:spcPct val="142857"/>
              </a:lnSpc>
              <a:spcBef>
                <a:spcPts val="0"/>
              </a:spcBef>
              <a:buNone/>
            </a:pPr>
            <a:r>
              <a:rPr lang="en" sz="900">
                <a:solidFill>
                  <a:srgbClr val="005CC5"/>
                </a:solidFill>
                <a:highlight>
                  <a:srgbClr val="FFFFFF"/>
                </a:highlight>
                <a:latin typeface="Consolas"/>
                <a:ea typeface="Consolas"/>
                <a:cs typeface="Consolas"/>
                <a:sym typeface="Consolas"/>
              </a:rPr>
              <a:t>Display “Blocks” of energy data, including graphs and charts</a:t>
            </a:r>
          </a:p>
          <a:p>
            <a:pPr indent="457200" lvl="0" marL="0" rtl="0">
              <a:lnSpc>
                <a:spcPct val="142857"/>
              </a:lnSpc>
              <a:spcBef>
                <a:spcPts val="0"/>
              </a:spcBef>
              <a:buNone/>
            </a:pPr>
            <a:r>
              <a:rPr lang="en" sz="900">
                <a:solidFill>
                  <a:srgbClr val="005CC5"/>
                </a:solidFill>
                <a:highlight>
                  <a:srgbClr val="FFFFFF"/>
                </a:highlight>
                <a:latin typeface="Consolas"/>
                <a:ea typeface="Consolas"/>
                <a:cs typeface="Consolas"/>
                <a:sym typeface="Consolas"/>
              </a:rPr>
              <a:t>Display arrangements of Blocks known as “Dashboards”</a:t>
            </a:r>
          </a:p>
          <a:p>
            <a:pPr indent="457200" lvl="0" marL="0" rtl="0">
              <a:lnSpc>
                <a:spcPct val="142857"/>
              </a:lnSpc>
              <a:spcBef>
                <a:spcPts val="0"/>
              </a:spcBef>
              <a:buNone/>
            </a:pPr>
            <a:r>
              <a:rPr lang="en" sz="900">
                <a:solidFill>
                  <a:srgbClr val="005CC5"/>
                </a:solidFill>
                <a:highlight>
                  <a:srgbClr val="FFFFFF"/>
                </a:highlight>
                <a:latin typeface="Consolas"/>
                <a:ea typeface="Consolas"/>
                <a:cs typeface="Consolas"/>
                <a:sym typeface="Consolas"/>
              </a:rPr>
              <a:t>Allow for groupings of Dashboards known as “Stories”</a:t>
            </a:r>
          </a:p>
          <a:p>
            <a:pPr indent="457200" lvl="0" marL="0" rtl="0">
              <a:lnSpc>
                <a:spcPct val="142857"/>
              </a:lnSpc>
              <a:spcBef>
                <a:spcPts val="0"/>
              </a:spcBef>
              <a:buNone/>
            </a:pPr>
            <a:r>
              <a:rPr lang="en" sz="900">
                <a:solidFill>
                  <a:srgbClr val="005CC5"/>
                </a:solidFill>
                <a:highlight>
                  <a:srgbClr val="FFFFFF"/>
                </a:highlight>
                <a:latin typeface="Consolas"/>
                <a:ea typeface="Consolas"/>
                <a:cs typeface="Consolas"/>
                <a:sym typeface="Consolas"/>
              </a:rPr>
              <a:t>And Creat building pages with a default Dashboard associated with the building</a:t>
            </a:r>
          </a:p>
          <a:p>
            <a:pPr indent="0" lvl="0" marL="0" rtl="0">
              <a:lnSpc>
                <a:spcPct val="142857"/>
              </a:lnSpc>
              <a:spcBef>
                <a:spcPts val="0"/>
              </a:spcBef>
              <a:buNone/>
            </a:pPr>
            <a:r>
              <a:t/>
            </a:r>
            <a:endParaRPr sz="900">
              <a:solidFill>
                <a:srgbClr val="005CC5"/>
              </a:solidFill>
              <a:highlight>
                <a:srgbClr val="FFFFFF"/>
              </a:highlight>
              <a:latin typeface="Consolas"/>
              <a:ea typeface="Consolas"/>
              <a:cs typeface="Consolas"/>
              <a:sym typeface="Consolas"/>
            </a:endParaRPr>
          </a:p>
          <a:p>
            <a:pPr indent="0" lvl="0" marL="0" rtl="0">
              <a:lnSpc>
                <a:spcPct val="142857"/>
              </a:lnSpc>
              <a:spcBef>
                <a:spcPts val="0"/>
              </a:spcBef>
              <a:buNone/>
            </a:pPr>
            <a:r>
              <a:rPr lang="en" sz="900">
                <a:solidFill>
                  <a:srgbClr val="005CC5"/>
                </a:solidFill>
                <a:highlight>
                  <a:srgbClr val="FFFFFF"/>
                </a:highlight>
                <a:latin typeface="Consolas"/>
                <a:ea typeface="Consolas"/>
                <a:cs typeface="Consolas"/>
                <a:sym typeface="Consolas"/>
              </a:rPr>
              <a:t>Our stretch</a:t>
            </a:r>
            <a:r>
              <a:rPr lang="en" sz="900">
                <a:solidFill>
                  <a:srgbClr val="005CC5"/>
                </a:solidFill>
                <a:highlight>
                  <a:srgbClr val="FFFFFF"/>
                </a:highlight>
                <a:latin typeface="Consolas"/>
                <a:ea typeface="Consolas"/>
                <a:cs typeface="Consolas"/>
                <a:sym typeface="Consolas"/>
              </a:rPr>
              <a:t> goals include: </a:t>
            </a:r>
          </a:p>
          <a:p>
            <a:pPr indent="457200" lvl="0" marL="0" rtl="0">
              <a:lnSpc>
                <a:spcPct val="142857"/>
              </a:lnSpc>
              <a:spcBef>
                <a:spcPts val="0"/>
              </a:spcBef>
              <a:buNone/>
            </a:pPr>
            <a:r>
              <a:rPr lang="en" sz="900">
                <a:solidFill>
                  <a:srgbClr val="005CC5"/>
                </a:solidFill>
                <a:highlight>
                  <a:srgbClr val="FFFFFF"/>
                </a:highlight>
                <a:latin typeface="Consolas"/>
                <a:ea typeface="Consolas"/>
                <a:cs typeface="Consolas"/>
                <a:sym typeface="Consolas"/>
              </a:rPr>
              <a:t>Creating cost tables and invoices for energy billing</a:t>
            </a:r>
          </a:p>
          <a:p>
            <a:pPr indent="457200" lvl="0" marL="0" rtl="0">
              <a:lnSpc>
                <a:spcPct val="142857"/>
              </a:lnSpc>
              <a:spcBef>
                <a:spcPts val="0"/>
              </a:spcBef>
              <a:buNone/>
            </a:pPr>
            <a:r>
              <a:rPr lang="en" sz="900">
                <a:solidFill>
                  <a:srgbClr val="005CC5"/>
                </a:solidFill>
                <a:highlight>
                  <a:srgbClr val="FFFFFF"/>
                </a:highlight>
                <a:latin typeface="Consolas"/>
                <a:ea typeface="Consolas"/>
                <a:cs typeface="Consolas"/>
                <a:sym typeface="Consolas"/>
              </a:rPr>
              <a:t>Producing billing trends and billing information</a:t>
            </a:r>
          </a:p>
          <a:p>
            <a:pPr indent="457200" lvl="0" marL="0" rtl="0">
              <a:lnSpc>
                <a:spcPct val="142857"/>
              </a:lnSpc>
              <a:spcBef>
                <a:spcPts val="0"/>
              </a:spcBef>
              <a:buNone/>
            </a:pPr>
            <a:r>
              <a:rPr lang="en" sz="900">
                <a:solidFill>
                  <a:srgbClr val="005CC5"/>
                </a:solidFill>
                <a:highlight>
                  <a:srgbClr val="FFFFFF"/>
                </a:highlight>
                <a:latin typeface="Consolas"/>
                <a:ea typeface="Consolas"/>
                <a:cs typeface="Consolas"/>
                <a:sym typeface="Consolas"/>
              </a:rPr>
              <a:t>And allowing for data to be entered mobily to the database</a:t>
            </a:r>
          </a:p>
          <a:p>
            <a:pPr indent="0" lvl="0" marL="0" rtl="0">
              <a:lnSpc>
                <a:spcPct val="142857"/>
              </a:lnSpc>
              <a:spcBef>
                <a:spcPts val="0"/>
              </a:spcBef>
              <a:buNone/>
            </a:pPr>
            <a:r>
              <a:t/>
            </a:r>
            <a:endParaRPr sz="900">
              <a:solidFill>
                <a:srgbClr val="005CC5"/>
              </a:solidFill>
              <a:highlight>
                <a:srgbClr val="FFFFFF"/>
              </a:highlight>
              <a:latin typeface="Consolas"/>
              <a:ea typeface="Consolas"/>
              <a:cs typeface="Consolas"/>
              <a:sym typeface="Consolas"/>
            </a:endParaRPr>
          </a:p>
          <a:p>
            <a:pPr indent="0" lvl="0" marL="0" rtl="0">
              <a:lnSpc>
                <a:spcPct val="142857"/>
              </a:lnSpc>
              <a:spcBef>
                <a:spcPts val="0"/>
              </a:spcBef>
              <a:buNone/>
            </a:pPr>
            <a:r>
              <a:t/>
            </a:r>
            <a:endParaRPr sz="900">
              <a:solidFill>
                <a:srgbClr val="005CC5"/>
              </a:solidFill>
              <a:highlight>
                <a:srgbClr val="FFFFFF"/>
              </a:highlight>
              <a:latin typeface="Consolas"/>
              <a:ea typeface="Consolas"/>
              <a:cs typeface="Consolas"/>
              <a:sym typeface="Consolas"/>
            </a:endParaRPr>
          </a:p>
          <a:p>
            <a:pPr indent="0" lvl="0" marL="0" rtl="0">
              <a:lnSpc>
                <a:spcPct val="142857"/>
              </a:lnSpc>
              <a:spcBef>
                <a:spcPts val="0"/>
              </a:spcBef>
              <a:buNone/>
            </a:pPr>
            <a:r>
              <a:t/>
            </a:r>
            <a:endParaRPr sz="900">
              <a:solidFill>
                <a:srgbClr val="005CC5"/>
              </a:solidFill>
              <a:highlight>
                <a:srgbClr val="FFFFFF"/>
              </a:highlight>
              <a:latin typeface="Consolas"/>
              <a:ea typeface="Consolas"/>
              <a:cs typeface="Consolas"/>
              <a:sym typeface="Consolas"/>
            </a:endParaRPr>
          </a:p>
          <a:p>
            <a:pPr indent="0" lvl="0" marL="0" rtl="0">
              <a:lnSpc>
                <a:spcPct val="142857"/>
              </a:lnSpc>
              <a:spcBef>
                <a:spcPts val="0"/>
              </a:spcBef>
              <a:buNone/>
            </a:pPr>
            <a:r>
              <a:t/>
            </a:r>
            <a:endParaRPr sz="900">
              <a:solidFill>
                <a:srgbClr val="005CC5"/>
              </a:solidFill>
              <a:highlight>
                <a:srgbClr val="FFFFFF"/>
              </a:highlight>
              <a:latin typeface="Consolas"/>
              <a:ea typeface="Consolas"/>
              <a:cs typeface="Consolas"/>
              <a:sym typeface="Consolas"/>
            </a:endParaRPr>
          </a:p>
          <a:p>
            <a:pPr indent="0" lvl="0" marL="0" rtl="0">
              <a:spcBef>
                <a:spcPts val="0"/>
              </a:spcBef>
              <a:buNone/>
            </a:pPr>
            <a:r>
              <a:t/>
            </a:r>
            <a:endParaRPr sz="900">
              <a:solidFill>
                <a:srgbClr val="24292E"/>
              </a:solidFill>
              <a:highlight>
                <a:srgbClr val="FFFFFF"/>
              </a:highlight>
              <a:latin typeface="Consolas"/>
              <a:ea typeface="Consolas"/>
              <a:cs typeface="Consolas"/>
              <a:sym typeface="Consola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lnSpc>
                <a:spcPct val="142857"/>
              </a:lnSpc>
              <a:spcBef>
                <a:spcPts val="0"/>
              </a:spcBef>
              <a:buNone/>
            </a:pPr>
            <a:r>
              <a:t/>
            </a:r>
            <a:endParaRPr sz="900">
              <a:solidFill>
                <a:srgbClr val="005CC5"/>
              </a:solidFill>
              <a:highlight>
                <a:srgbClr val="FFFFFF"/>
              </a:highlight>
              <a:latin typeface="Consolas"/>
              <a:ea typeface="Consolas"/>
              <a:cs typeface="Consolas"/>
              <a:sym typeface="Consolas"/>
            </a:endParaRPr>
          </a:p>
          <a:p>
            <a:pPr indent="0" lvl="0" marL="0" rtl="0">
              <a:lnSpc>
                <a:spcPct val="142857"/>
              </a:lnSpc>
              <a:spcBef>
                <a:spcPts val="0"/>
              </a:spcBef>
              <a:buNone/>
            </a:pPr>
            <a:r>
              <a:rPr lang="en" sz="900">
                <a:solidFill>
                  <a:srgbClr val="005CC5"/>
                </a:solidFill>
                <a:highlight>
                  <a:srgbClr val="FFFFFF"/>
                </a:highlight>
                <a:latin typeface="Consolas"/>
                <a:ea typeface="Consolas"/>
                <a:cs typeface="Consolas"/>
                <a:sym typeface="Consolas"/>
              </a:rPr>
              <a:t>For those who may be interested in more details about our project, the following documents have been created and are located at the github provided</a:t>
            </a:r>
          </a:p>
          <a:p>
            <a:pPr indent="0" lvl="0" marL="0" rtl="0">
              <a:lnSpc>
                <a:spcPct val="142857"/>
              </a:lnSpc>
              <a:spcBef>
                <a:spcPts val="0"/>
              </a:spcBef>
              <a:buNone/>
            </a:pPr>
            <a:r>
              <a:t/>
            </a:r>
            <a:endParaRPr sz="900">
              <a:solidFill>
                <a:srgbClr val="005CC5"/>
              </a:solidFill>
              <a:highlight>
                <a:srgbClr val="FFFFFF"/>
              </a:highlight>
              <a:latin typeface="Consolas"/>
              <a:ea typeface="Consolas"/>
              <a:cs typeface="Consolas"/>
              <a:sym typeface="Consolas"/>
            </a:endParaRPr>
          </a:p>
          <a:p>
            <a:pPr indent="0" lvl="0" marL="0" rtl="0">
              <a:lnSpc>
                <a:spcPct val="142857"/>
              </a:lnSpc>
              <a:spcBef>
                <a:spcPts val="0"/>
              </a:spcBef>
              <a:buNone/>
            </a:pPr>
            <a:r>
              <a:rPr lang="en" sz="900">
                <a:solidFill>
                  <a:srgbClr val="005CC5"/>
                </a:solidFill>
                <a:highlight>
                  <a:srgbClr val="FFFFFF"/>
                </a:highlight>
                <a:latin typeface="Consolas"/>
                <a:ea typeface="Consolas"/>
                <a:cs typeface="Consolas"/>
                <a:sym typeface="Consolas"/>
              </a:rPr>
              <a:t>Our problem statement discusses the definition and description of the problem we are solving</a:t>
            </a:r>
          </a:p>
          <a:p>
            <a:pPr indent="0" lvl="0" marL="0" rtl="0">
              <a:lnSpc>
                <a:spcPct val="142857"/>
              </a:lnSpc>
              <a:spcBef>
                <a:spcPts val="0"/>
              </a:spcBef>
              <a:buNone/>
            </a:pPr>
            <a:r>
              <a:rPr lang="en" sz="900">
                <a:solidFill>
                  <a:srgbClr val="005CC5"/>
                </a:solidFill>
                <a:highlight>
                  <a:srgbClr val="FFFFFF"/>
                </a:highlight>
                <a:latin typeface="Consolas"/>
                <a:ea typeface="Consolas"/>
                <a:cs typeface="Consolas"/>
                <a:sym typeface="Consolas"/>
              </a:rPr>
              <a:t>The requirements document goes into detail about the goals and requirements of the project.</a:t>
            </a:r>
          </a:p>
          <a:p>
            <a:pPr indent="0" lvl="0" marL="0" rtl="0">
              <a:lnSpc>
                <a:spcPct val="142857"/>
              </a:lnSpc>
              <a:spcBef>
                <a:spcPts val="0"/>
              </a:spcBef>
              <a:buNone/>
            </a:pPr>
            <a:r>
              <a:rPr lang="en" sz="900">
                <a:solidFill>
                  <a:srgbClr val="005CC5"/>
                </a:solidFill>
                <a:highlight>
                  <a:srgbClr val="FFFFFF"/>
                </a:highlight>
                <a:latin typeface="Consolas"/>
                <a:ea typeface="Consolas"/>
                <a:cs typeface="Consolas"/>
                <a:sym typeface="Consolas"/>
              </a:rPr>
              <a:t>The technology review discusses the technologies we used, potential technologies that may have been used, and why we chose the technologies that we did.</a:t>
            </a:r>
          </a:p>
          <a:p>
            <a:pPr indent="0" lvl="0" marL="0" rtl="0">
              <a:lnSpc>
                <a:spcPct val="142857"/>
              </a:lnSpc>
              <a:spcBef>
                <a:spcPts val="0"/>
              </a:spcBef>
              <a:buNone/>
            </a:pPr>
            <a:r>
              <a:rPr lang="en" sz="900">
                <a:solidFill>
                  <a:srgbClr val="005CC5"/>
                </a:solidFill>
                <a:highlight>
                  <a:srgbClr val="FFFFFF"/>
                </a:highlight>
                <a:latin typeface="Consolas"/>
                <a:ea typeface="Consolas"/>
                <a:cs typeface="Consolas"/>
                <a:sym typeface="Consolas"/>
              </a:rPr>
              <a:t>The design document covers the overall design we aim to follow for this </a:t>
            </a:r>
            <a:r>
              <a:rPr lang="en" sz="900">
                <a:solidFill>
                  <a:srgbClr val="005CC5"/>
                </a:solidFill>
                <a:highlight>
                  <a:srgbClr val="FFFFFF"/>
                </a:highlight>
                <a:latin typeface="Consolas"/>
                <a:ea typeface="Consolas"/>
                <a:cs typeface="Consolas"/>
                <a:sym typeface="Consolas"/>
              </a:rPr>
              <a:t>project</a:t>
            </a:r>
          </a:p>
          <a:p>
            <a:pPr indent="0" lvl="0" marL="0" rtl="0">
              <a:lnSpc>
                <a:spcPct val="142857"/>
              </a:lnSpc>
              <a:spcBef>
                <a:spcPts val="0"/>
              </a:spcBef>
              <a:buNone/>
            </a:pPr>
            <a:r>
              <a:rPr lang="en" sz="900">
                <a:solidFill>
                  <a:srgbClr val="005CC5"/>
                </a:solidFill>
                <a:highlight>
                  <a:srgbClr val="FFFFFF"/>
                </a:highlight>
                <a:latin typeface="Consolas"/>
                <a:ea typeface="Consolas"/>
                <a:cs typeface="Consolas"/>
                <a:sym typeface="Consolas"/>
              </a:rPr>
              <a:t>And the progress report is the written version of this presentation.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lnSpc>
                <a:spcPct val="115000"/>
              </a:lnSpc>
              <a:spcBef>
                <a:spcPts val="0"/>
              </a:spcBef>
              <a:spcAft>
                <a:spcPts val="1600"/>
              </a:spcAft>
              <a:buNone/>
            </a:pPr>
            <a:r>
              <a:rPr lang="en">
                <a:latin typeface="Proxima Nova"/>
                <a:ea typeface="Proxima Nova"/>
                <a:cs typeface="Proxima Nova"/>
                <a:sym typeface="Proxima Nova"/>
              </a:rPr>
              <a:t>We will now begin to discuss the project in more detail, starting with the research of our technologies used for this project.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dk1"/>
        </a:solidFill>
      </p:bgPr>
    </p:bg>
    <p:spTree>
      <p:nvGrpSpPr>
        <p:cNvPr id="9" name="Shape 9"/>
        <p:cNvGrpSpPr/>
        <p:nvPr/>
      </p:nvGrpSpPr>
      <p:grpSpPr>
        <a:xfrm>
          <a:off x="0" y="0"/>
          <a:ext cx="0" cy="0"/>
          <a:chOff x="0" y="0"/>
          <a:chExt cx="0" cy="0"/>
        </a:xfrm>
      </p:grpSpPr>
      <p:cxnSp>
        <p:nvCxnSpPr>
          <p:cNvPr id="10" name="Shape 10"/>
          <p:cNvCxnSpPr/>
          <p:nvPr/>
        </p:nvCxnSpPr>
        <p:spPr>
          <a:xfrm>
            <a:off x="0" y="2998150"/>
            <a:ext cx="9144000" cy="0"/>
          </a:xfrm>
          <a:prstGeom prst="straightConnector1">
            <a:avLst/>
          </a:prstGeom>
          <a:noFill/>
          <a:ln cap="flat" cmpd="sng" w="19050">
            <a:solidFill>
              <a:schemeClr val="lt2"/>
            </a:solidFill>
            <a:prstDash val="solid"/>
            <a:round/>
            <a:headEnd len="med" w="med" type="none"/>
            <a:tailEnd len="med" w="med" type="none"/>
          </a:ln>
        </p:spPr>
      </p:cxnSp>
      <p:sp>
        <p:nvSpPr>
          <p:cNvPr id="11" name="Shape 11"/>
          <p:cNvSpPr txBox="1"/>
          <p:nvPr>
            <p:ph type="ctrTitle"/>
          </p:nvPr>
        </p:nvSpPr>
        <p:spPr>
          <a:xfrm>
            <a:off x="510450" y="1257300"/>
            <a:ext cx="8123100" cy="1588500"/>
          </a:xfrm>
          <a:prstGeom prst="rect">
            <a:avLst/>
          </a:prstGeom>
        </p:spPr>
        <p:txBody>
          <a:bodyPr anchorCtr="0" anchor="b" bIns="91425" lIns="91425" rIns="91425" wrap="square" tIns="91425"/>
          <a:lstStyle>
            <a:lvl1pPr lvl="0">
              <a:spcBef>
                <a:spcPts val="0"/>
              </a:spcBef>
              <a:buClr>
                <a:schemeClr val="lt1"/>
              </a:buClr>
              <a:buSzPts val="4800"/>
              <a:buNone/>
              <a:defRPr sz="4800">
                <a:solidFill>
                  <a:schemeClr val="lt1"/>
                </a:solidFill>
              </a:defRPr>
            </a:lvl1pPr>
            <a:lvl2pPr lvl="1">
              <a:spcBef>
                <a:spcPts val="0"/>
              </a:spcBef>
              <a:buClr>
                <a:schemeClr val="lt1"/>
              </a:buClr>
              <a:buSzPts val="4800"/>
              <a:buNone/>
              <a:defRPr sz="4800">
                <a:solidFill>
                  <a:schemeClr val="lt1"/>
                </a:solidFill>
              </a:defRPr>
            </a:lvl2pPr>
            <a:lvl3pPr lvl="2">
              <a:spcBef>
                <a:spcPts val="0"/>
              </a:spcBef>
              <a:buClr>
                <a:schemeClr val="lt1"/>
              </a:buClr>
              <a:buSzPts val="4800"/>
              <a:buNone/>
              <a:defRPr sz="4800">
                <a:solidFill>
                  <a:schemeClr val="lt1"/>
                </a:solidFill>
              </a:defRPr>
            </a:lvl3pPr>
            <a:lvl4pPr lvl="3">
              <a:spcBef>
                <a:spcPts val="0"/>
              </a:spcBef>
              <a:buClr>
                <a:schemeClr val="lt1"/>
              </a:buClr>
              <a:buSzPts val="4800"/>
              <a:buNone/>
              <a:defRPr sz="4800">
                <a:solidFill>
                  <a:schemeClr val="lt1"/>
                </a:solidFill>
              </a:defRPr>
            </a:lvl4pPr>
            <a:lvl5pPr lvl="4">
              <a:spcBef>
                <a:spcPts val="0"/>
              </a:spcBef>
              <a:buClr>
                <a:schemeClr val="lt1"/>
              </a:buClr>
              <a:buSzPts val="4800"/>
              <a:buNone/>
              <a:defRPr sz="4800">
                <a:solidFill>
                  <a:schemeClr val="lt1"/>
                </a:solidFill>
              </a:defRPr>
            </a:lvl5pPr>
            <a:lvl6pPr lvl="5">
              <a:spcBef>
                <a:spcPts val="0"/>
              </a:spcBef>
              <a:buClr>
                <a:schemeClr val="lt1"/>
              </a:buClr>
              <a:buSzPts val="4800"/>
              <a:buNone/>
              <a:defRPr sz="4800">
                <a:solidFill>
                  <a:schemeClr val="lt1"/>
                </a:solidFill>
              </a:defRPr>
            </a:lvl6pPr>
            <a:lvl7pPr lvl="6">
              <a:spcBef>
                <a:spcPts val="0"/>
              </a:spcBef>
              <a:buClr>
                <a:schemeClr val="lt1"/>
              </a:buClr>
              <a:buSzPts val="4800"/>
              <a:buNone/>
              <a:defRPr sz="4800">
                <a:solidFill>
                  <a:schemeClr val="lt1"/>
                </a:solidFill>
              </a:defRPr>
            </a:lvl7pPr>
            <a:lvl8pPr lvl="7">
              <a:spcBef>
                <a:spcPts val="0"/>
              </a:spcBef>
              <a:buClr>
                <a:schemeClr val="lt1"/>
              </a:buClr>
              <a:buSzPts val="4800"/>
              <a:buNone/>
              <a:defRPr sz="4800">
                <a:solidFill>
                  <a:schemeClr val="lt1"/>
                </a:solidFill>
              </a:defRPr>
            </a:lvl8pPr>
            <a:lvl9pPr lvl="8">
              <a:spcBef>
                <a:spcPts val="0"/>
              </a:spcBef>
              <a:buClr>
                <a:schemeClr val="lt1"/>
              </a:buClr>
              <a:buSzPts val="4800"/>
              <a:buNone/>
              <a:defRPr sz="4800">
                <a:solidFill>
                  <a:schemeClr val="lt1"/>
                </a:solidFill>
              </a:defRPr>
            </a:lvl9pPr>
          </a:lstStyle>
          <a:p/>
        </p:txBody>
      </p:sp>
      <p:sp>
        <p:nvSpPr>
          <p:cNvPr id="12" name="Shape 12"/>
          <p:cNvSpPr txBox="1"/>
          <p:nvPr>
            <p:ph idx="1" type="subTitle"/>
          </p:nvPr>
        </p:nvSpPr>
        <p:spPr>
          <a:xfrm>
            <a:off x="510450" y="3182313"/>
            <a:ext cx="8123100" cy="630000"/>
          </a:xfrm>
          <a:prstGeom prst="rect">
            <a:avLst/>
          </a:prstGeom>
        </p:spPr>
        <p:txBody>
          <a:bodyPr anchorCtr="0" anchor="t" bIns="91425" lIns="91425" rIns="91425" wrap="square" tIns="91425"/>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Shape 1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8" name="Shape 48"/>
        <p:cNvGrpSpPr/>
        <p:nvPr/>
      </p:nvGrpSpPr>
      <p:grpSpPr>
        <a:xfrm>
          <a:off x="0" y="0"/>
          <a:ext cx="0" cy="0"/>
          <a:chOff x="0" y="0"/>
          <a:chExt cx="0" cy="0"/>
        </a:xfrm>
      </p:grpSpPr>
      <p:sp>
        <p:nvSpPr>
          <p:cNvPr id="49" name="Shape 49"/>
          <p:cNvSpPr/>
          <p:nvPr/>
        </p:nvSpPr>
        <p:spPr>
          <a:xfrm>
            <a:off x="0" y="5045700"/>
            <a:ext cx="9144000" cy="978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sp>
        <p:nvSpPr>
          <p:cNvPr id="50" name="Shape 50"/>
          <p:cNvSpPr txBox="1"/>
          <p:nvPr>
            <p:ph type="title"/>
          </p:nvPr>
        </p:nvSpPr>
        <p:spPr>
          <a:xfrm>
            <a:off x="311700" y="991475"/>
            <a:ext cx="8520600" cy="1917900"/>
          </a:xfrm>
          <a:prstGeom prst="rect">
            <a:avLst/>
          </a:prstGeom>
        </p:spPr>
        <p:txBody>
          <a:bodyPr anchorCtr="0" anchor="ctr" bIns="91425" lIns="91425" rIns="91425" wrap="square" tIns="91425"/>
          <a:lstStyle>
            <a:lvl1pPr lvl="0" algn="ctr">
              <a:spcBef>
                <a:spcPts val="0"/>
              </a:spcBef>
              <a:buSzPts val="14000"/>
              <a:buNone/>
              <a:defRPr b="1" sz="14000"/>
            </a:lvl1pPr>
            <a:lvl2pPr lvl="1" algn="ctr">
              <a:spcBef>
                <a:spcPts val="0"/>
              </a:spcBef>
              <a:buSzPts val="14000"/>
              <a:buNone/>
              <a:defRPr b="1" sz="14000"/>
            </a:lvl2pPr>
            <a:lvl3pPr lvl="2" algn="ctr">
              <a:spcBef>
                <a:spcPts val="0"/>
              </a:spcBef>
              <a:buSzPts val="14000"/>
              <a:buNone/>
              <a:defRPr b="1" sz="14000"/>
            </a:lvl3pPr>
            <a:lvl4pPr lvl="3" algn="ctr">
              <a:spcBef>
                <a:spcPts val="0"/>
              </a:spcBef>
              <a:buSzPts val="14000"/>
              <a:buNone/>
              <a:defRPr b="1" sz="14000"/>
            </a:lvl4pPr>
            <a:lvl5pPr lvl="4" algn="ctr">
              <a:spcBef>
                <a:spcPts val="0"/>
              </a:spcBef>
              <a:buSzPts val="14000"/>
              <a:buNone/>
              <a:defRPr b="1" sz="14000"/>
            </a:lvl5pPr>
            <a:lvl6pPr lvl="5" algn="ctr">
              <a:spcBef>
                <a:spcPts val="0"/>
              </a:spcBef>
              <a:buSzPts val="14000"/>
              <a:buNone/>
              <a:defRPr b="1" sz="14000"/>
            </a:lvl6pPr>
            <a:lvl7pPr lvl="6" algn="ctr">
              <a:spcBef>
                <a:spcPts val="0"/>
              </a:spcBef>
              <a:buSzPts val="14000"/>
              <a:buNone/>
              <a:defRPr b="1" sz="14000"/>
            </a:lvl7pPr>
            <a:lvl8pPr lvl="7" algn="ctr">
              <a:spcBef>
                <a:spcPts val="0"/>
              </a:spcBef>
              <a:buSzPts val="14000"/>
              <a:buNone/>
              <a:defRPr b="1" sz="14000"/>
            </a:lvl8pPr>
            <a:lvl9pPr lvl="8" algn="ctr">
              <a:spcBef>
                <a:spcPts val="0"/>
              </a:spcBef>
              <a:buSzPts val="14000"/>
              <a:buNone/>
              <a:defRPr b="1" sz="14000"/>
            </a:lvl9pPr>
          </a:lstStyle>
          <a:p/>
        </p:txBody>
      </p:sp>
      <p:sp>
        <p:nvSpPr>
          <p:cNvPr id="51" name="Shape 51"/>
          <p:cNvSpPr txBox="1"/>
          <p:nvPr>
            <p:ph idx="1" type="body"/>
          </p:nvPr>
        </p:nvSpPr>
        <p:spPr>
          <a:xfrm>
            <a:off x="311700" y="3071300"/>
            <a:ext cx="8520600" cy="901800"/>
          </a:xfrm>
          <a:prstGeom prst="rect">
            <a:avLst/>
          </a:prstGeom>
        </p:spPr>
        <p:txBody>
          <a:bodyPr anchorCtr="0" anchor="t" bIns="91425" lIns="91425" rIns="91425" wrap="square" tIns="91425"/>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p:txBody>
      </p:sp>
      <p:sp>
        <p:nvSpPr>
          <p:cNvPr id="52" name="Shape 5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14" name="Shape 14"/>
        <p:cNvGrpSpPr/>
        <p:nvPr/>
      </p:nvGrpSpPr>
      <p:grpSpPr>
        <a:xfrm>
          <a:off x="0" y="0"/>
          <a:ext cx="0" cy="0"/>
          <a:chOff x="0" y="0"/>
          <a:chExt cx="0" cy="0"/>
        </a:xfrm>
      </p:grpSpPr>
      <p:cxnSp>
        <p:nvCxnSpPr>
          <p:cNvPr id="15" name="Shape 15"/>
          <p:cNvCxnSpPr/>
          <p:nvPr/>
        </p:nvCxnSpPr>
        <p:spPr>
          <a:xfrm>
            <a:off x="0" y="2998150"/>
            <a:ext cx="9144000" cy="0"/>
          </a:xfrm>
          <a:prstGeom prst="straightConnector1">
            <a:avLst/>
          </a:prstGeom>
          <a:noFill/>
          <a:ln cap="flat" cmpd="sng" w="19050">
            <a:solidFill>
              <a:schemeClr val="lt2"/>
            </a:solidFill>
            <a:prstDash val="solid"/>
            <a:round/>
            <a:headEnd len="med" w="med" type="none"/>
            <a:tailEnd len="med" w="med" type="none"/>
          </a:ln>
        </p:spPr>
      </p:cxnSp>
      <p:sp>
        <p:nvSpPr>
          <p:cNvPr id="16" name="Shape 16"/>
          <p:cNvSpPr txBox="1"/>
          <p:nvPr>
            <p:ph type="title"/>
          </p:nvPr>
        </p:nvSpPr>
        <p:spPr>
          <a:xfrm>
            <a:off x="510450" y="2057400"/>
            <a:ext cx="8123100" cy="778800"/>
          </a:xfrm>
          <a:prstGeom prst="rect">
            <a:avLst/>
          </a:prstGeom>
        </p:spPr>
        <p:txBody>
          <a:bodyPr anchorCtr="0" anchor="b" bIns="91425" lIns="91425" rIns="91425" wrap="square" tIns="91425"/>
          <a:lstStyle>
            <a:lvl1pPr lvl="0">
              <a:spcBef>
                <a:spcPts val="0"/>
              </a:spcBef>
              <a:buClr>
                <a:schemeClr val="lt1"/>
              </a:buClr>
              <a:buSzPts val="3600"/>
              <a:buNone/>
              <a:defRPr sz="3600">
                <a:solidFill>
                  <a:schemeClr val="lt1"/>
                </a:solidFill>
              </a:defRPr>
            </a:lvl1pPr>
            <a:lvl2pPr lvl="1">
              <a:spcBef>
                <a:spcPts val="0"/>
              </a:spcBef>
              <a:buClr>
                <a:schemeClr val="lt1"/>
              </a:buClr>
              <a:buSzPts val="3600"/>
              <a:buNone/>
              <a:defRPr sz="3600">
                <a:solidFill>
                  <a:schemeClr val="lt1"/>
                </a:solidFill>
              </a:defRPr>
            </a:lvl2pPr>
            <a:lvl3pPr lvl="2">
              <a:spcBef>
                <a:spcPts val="0"/>
              </a:spcBef>
              <a:buClr>
                <a:schemeClr val="lt1"/>
              </a:buClr>
              <a:buSzPts val="3600"/>
              <a:buNone/>
              <a:defRPr sz="3600">
                <a:solidFill>
                  <a:schemeClr val="lt1"/>
                </a:solidFill>
              </a:defRPr>
            </a:lvl3pPr>
            <a:lvl4pPr lvl="3">
              <a:spcBef>
                <a:spcPts val="0"/>
              </a:spcBef>
              <a:buClr>
                <a:schemeClr val="lt1"/>
              </a:buClr>
              <a:buSzPts val="3600"/>
              <a:buNone/>
              <a:defRPr sz="3600">
                <a:solidFill>
                  <a:schemeClr val="lt1"/>
                </a:solidFill>
              </a:defRPr>
            </a:lvl4pPr>
            <a:lvl5pPr lvl="4">
              <a:spcBef>
                <a:spcPts val="0"/>
              </a:spcBef>
              <a:buClr>
                <a:schemeClr val="lt1"/>
              </a:buClr>
              <a:buSzPts val="3600"/>
              <a:buNone/>
              <a:defRPr sz="3600">
                <a:solidFill>
                  <a:schemeClr val="lt1"/>
                </a:solidFill>
              </a:defRPr>
            </a:lvl5pPr>
            <a:lvl6pPr lvl="5">
              <a:spcBef>
                <a:spcPts val="0"/>
              </a:spcBef>
              <a:buClr>
                <a:schemeClr val="lt1"/>
              </a:buClr>
              <a:buSzPts val="3600"/>
              <a:buNone/>
              <a:defRPr sz="3600">
                <a:solidFill>
                  <a:schemeClr val="lt1"/>
                </a:solidFill>
              </a:defRPr>
            </a:lvl6pPr>
            <a:lvl7pPr lvl="6">
              <a:spcBef>
                <a:spcPts val="0"/>
              </a:spcBef>
              <a:buClr>
                <a:schemeClr val="lt1"/>
              </a:buClr>
              <a:buSzPts val="3600"/>
              <a:buNone/>
              <a:defRPr sz="3600">
                <a:solidFill>
                  <a:schemeClr val="lt1"/>
                </a:solidFill>
              </a:defRPr>
            </a:lvl7pPr>
            <a:lvl8pPr lvl="7">
              <a:spcBef>
                <a:spcPts val="0"/>
              </a:spcBef>
              <a:buClr>
                <a:schemeClr val="lt1"/>
              </a:buClr>
              <a:buSzPts val="3600"/>
              <a:buNone/>
              <a:defRPr sz="3600">
                <a:solidFill>
                  <a:schemeClr val="lt1"/>
                </a:solidFill>
              </a:defRPr>
            </a:lvl8pPr>
            <a:lvl9pPr lvl="8">
              <a:spcBef>
                <a:spcPts val="0"/>
              </a:spcBef>
              <a:buClr>
                <a:schemeClr val="lt1"/>
              </a:buClr>
              <a:buSzPts val="3600"/>
              <a:buNone/>
              <a:defRPr sz="3600">
                <a:solidFill>
                  <a:schemeClr val="lt1"/>
                </a:solidFill>
              </a:defRPr>
            </a:lvl9pPr>
          </a:lstStyle>
          <a:p/>
        </p:txBody>
      </p:sp>
      <p:sp>
        <p:nvSpPr>
          <p:cNvPr id="17" name="Shape 1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8" name="Shape 18"/>
        <p:cNvGrpSpPr/>
        <p:nvPr/>
      </p:nvGrpSpPr>
      <p:grpSpPr>
        <a:xfrm>
          <a:off x="0" y="0"/>
          <a:ext cx="0" cy="0"/>
          <a:chOff x="0" y="0"/>
          <a:chExt cx="0" cy="0"/>
        </a:xfrm>
      </p:grpSpPr>
      <p:sp>
        <p:nvSpPr>
          <p:cNvPr id="19" name="Shape 19"/>
          <p:cNvSpPr/>
          <p:nvPr/>
        </p:nvSpPr>
        <p:spPr>
          <a:xfrm>
            <a:off x="0" y="5045700"/>
            <a:ext cx="9144000" cy="978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sp>
        <p:nvSpPr>
          <p:cNvPr id="20" name="Shape 20"/>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1" name="Shape 21"/>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22" name="Shape 2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3" name="Shape 23"/>
        <p:cNvGrpSpPr/>
        <p:nvPr/>
      </p:nvGrpSpPr>
      <p:grpSpPr>
        <a:xfrm>
          <a:off x="0" y="0"/>
          <a:ext cx="0" cy="0"/>
          <a:chOff x="0" y="0"/>
          <a:chExt cx="0" cy="0"/>
        </a:xfrm>
      </p:grpSpPr>
      <p:sp>
        <p:nvSpPr>
          <p:cNvPr id="24" name="Shape 24"/>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5" name="Shape 25"/>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6" name="Shape 26"/>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8" name="Shape 28"/>
        <p:cNvGrpSpPr/>
        <p:nvPr/>
      </p:nvGrpSpPr>
      <p:grpSpPr>
        <a:xfrm>
          <a:off x="0" y="0"/>
          <a:ext cx="0" cy="0"/>
          <a:chOff x="0" y="0"/>
          <a:chExt cx="0" cy="0"/>
        </a:xfrm>
      </p:grpSpPr>
      <p:sp>
        <p:nvSpPr>
          <p:cNvPr id="29" name="Shape 29"/>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30" name="Shape 3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1" name="Shape 31"/>
        <p:cNvGrpSpPr/>
        <p:nvPr/>
      </p:nvGrpSpPr>
      <p:grpSpPr>
        <a:xfrm>
          <a:off x="0" y="0"/>
          <a:ext cx="0" cy="0"/>
          <a:chOff x="0" y="0"/>
          <a:chExt cx="0" cy="0"/>
        </a:xfrm>
      </p:grpSpPr>
      <p:sp>
        <p:nvSpPr>
          <p:cNvPr id="32" name="Shape 32"/>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33" name="Shape 33"/>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lt2"/>
        </a:solidFill>
      </p:bgPr>
    </p:bg>
    <p:spTree>
      <p:nvGrpSpPr>
        <p:cNvPr id="35" name="Shape 35"/>
        <p:cNvGrpSpPr/>
        <p:nvPr/>
      </p:nvGrpSpPr>
      <p:grpSpPr>
        <a:xfrm>
          <a:off x="0" y="0"/>
          <a:ext cx="0" cy="0"/>
          <a:chOff x="0" y="0"/>
          <a:chExt cx="0" cy="0"/>
        </a:xfrm>
      </p:grpSpPr>
      <p:sp>
        <p:nvSpPr>
          <p:cNvPr id="36" name="Shape 36"/>
          <p:cNvSpPr txBox="1"/>
          <p:nvPr>
            <p:ph type="title"/>
          </p:nvPr>
        </p:nvSpPr>
        <p:spPr>
          <a:xfrm>
            <a:off x="490250" y="526350"/>
            <a:ext cx="5797500" cy="4090800"/>
          </a:xfrm>
          <a:prstGeom prst="rect">
            <a:avLst/>
          </a:prstGeom>
        </p:spPr>
        <p:txBody>
          <a:bodyPr anchorCtr="0" anchor="ctr" bIns="91425" lIns="91425" rIns="91425" wrap="square" tIns="91425"/>
          <a:lstStyle>
            <a:lvl1pPr lvl="0">
              <a:spcBef>
                <a:spcPts val="0"/>
              </a:spcBef>
              <a:buSzPts val="4800"/>
              <a:buNone/>
              <a:defRPr sz="4800"/>
            </a:lvl1pPr>
            <a:lvl2pPr lvl="1">
              <a:spcBef>
                <a:spcPts val="0"/>
              </a:spcBef>
              <a:buSzPts val="4800"/>
              <a:buNone/>
              <a:defRPr sz="4800"/>
            </a:lvl2pPr>
            <a:lvl3pPr lvl="2">
              <a:spcBef>
                <a:spcPts val="0"/>
              </a:spcBef>
              <a:buSzPts val="4800"/>
              <a:buNone/>
              <a:defRPr sz="4800"/>
            </a:lvl3pPr>
            <a:lvl4pPr lvl="3">
              <a:spcBef>
                <a:spcPts val="0"/>
              </a:spcBef>
              <a:buSzPts val="4800"/>
              <a:buNone/>
              <a:defRPr sz="4800"/>
            </a:lvl4pPr>
            <a:lvl5pPr lvl="4">
              <a:spcBef>
                <a:spcPts val="0"/>
              </a:spcBef>
              <a:buSzPts val="4800"/>
              <a:buNone/>
              <a:defRPr sz="4800"/>
            </a:lvl5pPr>
            <a:lvl6pPr lvl="5">
              <a:spcBef>
                <a:spcPts val="0"/>
              </a:spcBef>
              <a:buSzPts val="4800"/>
              <a:buNone/>
              <a:defRPr sz="4800"/>
            </a:lvl6pPr>
            <a:lvl7pPr lvl="6">
              <a:spcBef>
                <a:spcPts val="0"/>
              </a:spcBef>
              <a:buSzPts val="4800"/>
              <a:buNone/>
              <a:defRPr sz="4800"/>
            </a:lvl7pPr>
            <a:lvl8pPr lvl="7">
              <a:spcBef>
                <a:spcPts val="0"/>
              </a:spcBef>
              <a:buSzPts val="4800"/>
              <a:buNone/>
              <a:defRPr sz="4800"/>
            </a:lvl8pPr>
            <a:lvl9pPr lvl="8">
              <a:spcBef>
                <a:spcPts val="0"/>
              </a:spcBef>
              <a:buSzPts val="4800"/>
              <a:buNone/>
              <a:defRPr sz="4800"/>
            </a:lvl9pPr>
          </a:lstStyle>
          <a:p/>
        </p:txBody>
      </p:sp>
      <p:sp>
        <p:nvSpPr>
          <p:cNvPr id="37" name="Shape 3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8" name="Shape 38"/>
        <p:cNvGrpSpPr/>
        <p:nvPr/>
      </p:nvGrpSpPr>
      <p:grpSpPr>
        <a:xfrm>
          <a:off x="0" y="0"/>
          <a:ext cx="0" cy="0"/>
          <a:chOff x="0" y="0"/>
          <a:chExt cx="0" cy="0"/>
        </a:xfrm>
      </p:grpSpPr>
      <p:sp>
        <p:nvSpPr>
          <p:cNvPr id="39" name="Shape 39"/>
          <p:cNvSpPr/>
          <p:nvPr/>
        </p:nvSpPr>
        <p:spPr>
          <a:xfrm>
            <a:off x="4572000" y="75"/>
            <a:ext cx="4572000" cy="5143500"/>
          </a:xfrm>
          <a:prstGeom prst="rect">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cxnSp>
        <p:nvCxnSpPr>
          <p:cNvPr id="40" name="Shape 40"/>
          <p:cNvCxnSpPr/>
          <p:nvPr/>
        </p:nvCxnSpPr>
        <p:spPr>
          <a:xfrm>
            <a:off x="5029675" y="4495500"/>
            <a:ext cx="468300" cy="0"/>
          </a:xfrm>
          <a:prstGeom prst="straightConnector1">
            <a:avLst/>
          </a:prstGeom>
          <a:noFill/>
          <a:ln cap="flat" cmpd="sng" w="19050">
            <a:solidFill>
              <a:schemeClr val="lt2"/>
            </a:solidFill>
            <a:prstDash val="solid"/>
            <a:round/>
            <a:headEnd len="med" w="med" type="none"/>
            <a:tailEnd len="med" w="med" type="none"/>
          </a:ln>
        </p:spPr>
      </p:cxnSp>
      <p:sp>
        <p:nvSpPr>
          <p:cNvPr id="41" name="Shape 41"/>
          <p:cNvSpPr txBox="1"/>
          <p:nvPr>
            <p:ph type="title"/>
          </p:nvPr>
        </p:nvSpPr>
        <p:spPr>
          <a:xfrm>
            <a:off x="265500" y="1205825"/>
            <a:ext cx="4045200" cy="1509600"/>
          </a:xfrm>
          <a:prstGeom prst="rect">
            <a:avLst/>
          </a:prstGeom>
        </p:spPr>
        <p:txBody>
          <a:bodyPr anchorCtr="0" anchor="b" bIns="91425" lIns="91425" rIns="91425" wrap="square" tIns="91425"/>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p:txBody>
      </p:sp>
      <p:sp>
        <p:nvSpPr>
          <p:cNvPr id="42" name="Shape 42"/>
          <p:cNvSpPr txBox="1"/>
          <p:nvPr>
            <p:ph idx="1" type="subTitle"/>
          </p:nvPr>
        </p:nvSpPr>
        <p:spPr>
          <a:xfrm>
            <a:off x="265500" y="2769001"/>
            <a:ext cx="4045200" cy="1345500"/>
          </a:xfrm>
          <a:prstGeom prst="rect">
            <a:avLst/>
          </a:prstGeom>
        </p:spPr>
        <p:txBody>
          <a:bodyPr anchorCtr="0" anchor="t" bIns="91425" lIns="91425"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Shape 43"/>
          <p:cNvSpPr txBox="1"/>
          <p:nvPr>
            <p:ph idx="2" type="body"/>
          </p:nvPr>
        </p:nvSpPr>
        <p:spPr>
          <a:xfrm>
            <a:off x="4939500" y="724200"/>
            <a:ext cx="3837000" cy="3695100"/>
          </a:xfrm>
          <a:prstGeom prst="rect">
            <a:avLst/>
          </a:prstGeom>
        </p:spPr>
        <p:txBody>
          <a:bodyPr anchorCtr="0" anchor="ctr" bIns="91425" lIns="91425" rIns="91425" wrap="square" tIns="91425"/>
          <a:lstStyle>
            <a:lvl1pPr lvl="0">
              <a:spcBef>
                <a:spcPts val="0"/>
              </a:spcBef>
              <a:buClr>
                <a:schemeClr val="lt1"/>
              </a:buClr>
              <a:buSzPts val="1800"/>
              <a:buChar char="●"/>
              <a:defRPr>
                <a:solidFill>
                  <a:schemeClr val="lt1"/>
                </a:solidFill>
              </a:defRPr>
            </a:lvl1pPr>
            <a:lvl2pPr lvl="1">
              <a:spcBef>
                <a:spcPts val="0"/>
              </a:spcBef>
              <a:buClr>
                <a:schemeClr val="lt1"/>
              </a:buClr>
              <a:buSzPts val="1400"/>
              <a:buChar char="○"/>
              <a:defRPr>
                <a:solidFill>
                  <a:schemeClr val="lt1"/>
                </a:solidFill>
              </a:defRPr>
            </a:lvl2pPr>
            <a:lvl3pPr lvl="2">
              <a:spcBef>
                <a:spcPts val="0"/>
              </a:spcBef>
              <a:buClr>
                <a:schemeClr val="lt1"/>
              </a:buClr>
              <a:buSzPts val="1400"/>
              <a:buChar char="■"/>
              <a:defRPr>
                <a:solidFill>
                  <a:schemeClr val="lt1"/>
                </a:solidFill>
              </a:defRPr>
            </a:lvl3pPr>
            <a:lvl4pPr lvl="3">
              <a:spcBef>
                <a:spcPts val="0"/>
              </a:spcBef>
              <a:buClr>
                <a:schemeClr val="lt1"/>
              </a:buClr>
              <a:buSzPts val="1400"/>
              <a:buChar char="●"/>
              <a:defRPr>
                <a:solidFill>
                  <a:schemeClr val="lt1"/>
                </a:solidFill>
              </a:defRPr>
            </a:lvl4pPr>
            <a:lvl5pPr lvl="4">
              <a:spcBef>
                <a:spcPts val="0"/>
              </a:spcBef>
              <a:buClr>
                <a:schemeClr val="lt1"/>
              </a:buClr>
              <a:buSzPts val="1400"/>
              <a:buChar char="○"/>
              <a:defRPr>
                <a:solidFill>
                  <a:schemeClr val="lt1"/>
                </a:solidFill>
              </a:defRPr>
            </a:lvl5pPr>
            <a:lvl6pPr lvl="5">
              <a:spcBef>
                <a:spcPts val="0"/>
              </a:spcBef>
              <a:buClr>
                <a:schemeClr val="lt1"/>
              </a:buClr>
              <a:buSzPts val="1400"/>
              <a:buChar char="■"/>
              <a:defRPr>
                <a:solidFill>
                  <a:schemeClr val="lt1"/>
                </a:solidFill>
              </a:defRPr>
            </a:lvl6pPr>
            <a:lvl7pPr lvl="6">
              <a:spcBef>
                <a:spcPts val="0"/>
              </a:spcBef>
              <a:buClr>
                <a:schemeClr val="lt1"/>
              </a:buClr>
              <a:buSzPts val="1400"/>
              <a:buChar char="●"/>
              <a:defRPr>
                <a:solidFill>
                  <a:schemeClr val="lt1"/>
                </a:solidFill>
              </a:defRPr>
            </a:lvl7pPr>
            <a:lvl8pPr lvl="7">
              <a:spcBef>
                <a:spcPts val="0"/>
              </a:spcBef>
              <a:buClr>
                <a:schemeClr val="lt1"/>
              </a:buClr>
              <a:buSzPts val="1400"/>
              <a:buChar char="○"/>
              <a:defRPr>
                <a:solidFill>
                  <a:schemeClr val="lt1"/>
                </a:solidFill>
              </a:defRPr>
            </a:lvl8pPr>
            <a:lvl9pPr lvl="8">
              <a:spcBef>
                <a:spcPts val="0"/>
              </a:spcBef>
              <a:buClr>
                <a:schemeClr val="lt1"/>
              </a:buClr>
              <a:buSzPts val="1400"/>
              <a:buChar char="■"/>
              <a:defRPr>
                <a:solidFill>
                  <a:schemeClr val="lt1"/>
                </a:solidFill>
              </a:defRPr>
            </a:lvl9pPr>
          </a:lstStyle>
          <a:p/>
        </p:txBody>
      </p:sp>
      <p:sp>
        <p:nvSpPr>
          <p:cNvPr id="44" name="Shape 4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5" name="Shape 45"/>
        <p:cNvGrpSpPr/>
        <p:nvPr/>
      </p:nvGrpSpPr>
      <p:grpSpPr>
        <a:xfrm>
          <a:off x="0" y="0"/>
          <a:ext cx="0" cy="0"/>
          <a:chOff x="0" y="0"/>
          <a:chExt cx="0" cy="0"/>
        </a:xfrm>
      </p:grpSpPr>
      <p:sp>
        <p:nvSpPr>
          <p:cNvPr id="46" name="Shape 46"/>
          <p:cNvSpPr txBox="1"/>
          <p:nvPr>
            <p:ph idx="1" type="body"/>
          </p:nvPr>
        </p:nvSpPr>
        <p:spPr>
          <a:xfrm>
            <a:off x="311700" y="4236825"/>
            <a:ext cx="5998800" cy="598800"/>
          </a:xfrm>
          <a:prstGeom prst="rect">
            <a:avLst/>
          </a:prstGeom>
        </p:spPr>
        <p:txBody>
          <a:bodyPr anchorCtr="0" anchor="ctr" bIns="91425" lIns="91425" rIns="91425" wrap="square" tIns="91425"/>
          <a:lstStyle>
            <a:lvl1pPr lvl="0">
              <a:lnSpc>
                <a:spcPct val="100000"/>
              </a:lnSpc>
              <a:spcBef>
                <a:spcPts val="0"/>
              </a:spcBef>
              <a:spcAft>
                <a:spcPts val="0"/>
              </a:spcAft>
              <a:buSzPts val="2100"/>
              <a:buNone/>
              <a:defRPr sz="2100"/>
            </a:lvl1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lvl="1">
              <a:lnSpc>
                <a:spcPct val="115000"/>
              </a:lnSpc>
              <a:spcBef>
                <a:spcPts val="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lvl="2">
              <a:lnSpc>
                <a:spcPct val="115000"/>
              </a:lnSpc>
              <a:spcBef>
                <a:spcPts val="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lvl="3">
              <a:lnSpc>
                <a:spcPct val="115000"/>
              </a:lnSpc>
              <a:spcBef>
                <a:spcPts val="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lvl="4">
              <a:lnSpc>
                <a:spcPct val="115000"/>
              </a:lnSpc>
              <a:spcBef>
                <a:spcPts val="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lvl="5">
              <a:lnSpc>
                <a:spcPct val="115000"/>
              </a:lnSpc>
              <a:spcBef>
                <a:spcPts val="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lvl="6">
              <a:lnSpc>
                <a:spcPct val="115000"/>
              </a:lnSpc>
              <a:spcBef>
                <a:spcPts val="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lvl="7">
              <a:lnSpc>
                <a:spcPct val="115000"/>
              </a:lnSpc>
              <a:spcBef>
                <a:spcPts val="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lvl="8">
              <a:lnSpc>
                <a:spcPct val="115000"/>
              </a:lnSpc>
              <a:spcBef>
                <a:spcPts val="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indent="0" lvl="0" marL="0" algn="r">
              <a:spcBef>
                <a:spcPts val="0"/>
              </a:spcBef>
              <a:buNone/>
            </a:pPr>
            <a:fld id="{00000000-1234-1234-1234-123412341234}" type="slidenum">
              <a:rPr lang="en" sz="1000">
                <a:solidFill>
                  <a:schemeClr val="dk1"/>
                </a:solidFill>
                <a:latin typeface="Proxima Nova"/>
                <a:ea typeface="Proxima Nova"/>
                <a:cs typeface="Proxima Nova"/>
                <a:sym typeface="Proxima Nova"/>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github.com/DSchroederOSU/SeniorCapstone"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Shape 59"/>
          <p:cNvSpPr txBox="1"/>
          <p:nvPr>
            <p:ph type="ctrTitle"/>
          </p:nvPr>
        </p:nvSpPr>
        <p:spPr>
          <a:xfrm>
            <a:off x="510450" y="1257300"/>
            <a:ext cx="8123100" cy="1588500"/>
          </a:xfrm>
          <a:prstGeom prst="rect">
            <a:avLst/>
          </a:prstGeom>
        </p:spPr>
        <p:txBody>
          <a:bodyPr anchorCtr="0" anchor="b" bIns="91425" lIns="91425" rIns="91425" wrap="square" tIns="91425">
            <a:noAutofit/>
          </a:bodyPr>
          <a:lstStyle/>
          <a:p>
            <a:pPr indent="0" lvl="0" marL="0">
              <a:spcBef>
                <a:spcPts val="0"/>
              </a:spcBef>
              <a:buNone/>
            </a:pPr>
            <a:r>
              <a:rPr lang="en" sz="3600"/>
              <a:t>A Scalable Web Application Framework for Monitoring Energy Usage on Campus</a:t>
            </a:r>
          </a:p>
        </p:txBody>
      </p:sp>
      <p:sp>
        <p:nvSpPr>
          <p:cNvPr id="60" name="Shape 60"/>
          <p:cNvSpPr txBox="1"/>
          <p:nvPr>
            <p:ph idx="1" type="subTitle"/>
          </p:nvPr>
        </p:nvSpPr>
        <p:spPr>
          <a:xfrm>
            <a:off x="510450" y="3182313"/>
            <a:ext cx="8123100" cy="630000"/>
          </a:xfrm>
          <a:prstGeom prst="rect">
            <a:avLst/>
          </a:prstGeom>
        </p:spPr>
        <p:txBody>
          <a:bodyPr anchorCtr="0" anchor="t" bIns="91425" lIns="91425" rIns="91425" wrap="square" tIns="91425">
            <a:noAutofit/>
          </a:bodyPr>
          <a:lstStyle/>
          <a:p>
            <a:pPr indent="0" lvl="0" marL="0">
              <a:spcBef>
                <a:spcPts val="0"/>
              </a:spcBef>
              <a:buNone/>
            </a:pPr>
            <a:r>
              <a:rPr lang="en"/>
              <a:t>Group 57: Daniel Schroeder, Aubrey Thenell, Parker Bruni</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type="title"/>
          </p:nvPr>
        </p:nvSpPr>
        <p:spPr>
          <a:xfrm>
            <a:off x="182625" y="428750"/>
            <a:ext cx="9144000" cy="572700"/>
          </a:xfrm>
          <a:prstGeom prst="rect">
            <a:avLst/>
          </a:prstGeom>
        </p:spPr>
        <p:txBody>
          <a:bodyPr anchorCtr="0" anchor="t" bIns="91425" lIns="91425" rIns="91425" wrap="square" tIns="91425">
            <a:noAutofit/>
          </a:bodyPr>
          <a:lstStyle/>
          <a:p>
            <a:pPr indent="0" lvl="0" marL="0" rtl="0">
              <a:spcBef>
                <a:spcPts val="0"/>
              </a:spcBef>
              <a:buNone/>
            </a:pPr>
            <a:r>
              <a:rPr lang="en" sz="2600"/>
              <a:t>Research: Web/Database Hosting and Database Framework</a:t>
            </a:r>
          </a:p>
          <a:p>
            <a:pPr indent="0" lvl="0" marL="0" rtl="0">
              <a:spcBef>
                <a:spcPts val="0"/>
              </a:spcBef>
              <a:buNone/>
            </a:pPr>
            <a:r>
              <a:t/>
            </a:r>
            <a:endParaRPr sz="2600"/>
          </a:p>
        </p:txBody>
      </p:sp>
      <p:sp>
        <p:nvSpPr>
          <p:cNvPr id="121" name="Shape 121"/>
          <p:cNvSpPr txBox="1"/>
          <p:nvPr>
            <p:ph idx="1" type="body"/>
          </p:nvPr>
        </p:nvSpPr>
        <p:spPr>
          <a:xfrm>
            <a:off x="1187175" y="1152475"/>
            <a:ext cx="2601900" cy="3416400"/>
          </a:xfrm>
          <a:prstGeom prst="rect">
            <a:avLst/>
          </a:prstGeom>
        </p:spPr>
        <p:txBody>
          <a:bodyPr anchorCtr="0" anchor="t" bIns="91425" lIns="91425" rIns="91425" wrap="square" tIns="91425">
            <a:noAutofit/>
          </a:bodyPr>
          <a:lstStyle/>
          <a:p>
            <a:pPr indent="0" lvl="0" marL="0" rtl="0" algn="ctr">
              <a:spcBef>
                <a:spcPts val="0"/>
              </a:spcBef>
              <a:buNone/>
            </a:pPr>
            <a:r>
              <a:rPr lang="en"/>
              <a:t>Amazon Web Services</a:t>
            </a:r>
          </a:p>
        </p:txBody>
      </p:sp>
      <p:sp>
        <p:nvSpPr>
          <p:cNvPr id="122" name="Shape 122"/>
          <p:cNvSpPr txBox="1"/>
          <p:nvPr/>
        </p:nvSpPr>
        <p:spPr>
          <a:xfrm>
            <a:off x="8517300" y="4764950"/>
            <a:ext cx="626700" cy="284700"/>
          </a:xfrm>
          <a:prstGeom prst="rect">
            <a:avLst/>
          </a:prstGeom>
          <a:noFill/>
          <a:ln>
            <a:noFill/>
          </a:ln>
        </p:spPr>
        <p:txBody>
          <a:bodyPr anchorCtr="0" anchor="t" bIns="91425" lIns="91425" rIns="91425" wrap="square" tIns="91425">
            <a:noAutofit/>
          </a:bodyPr>
          <a:lstStyle/>
          <a:p>
            <a:pPr indent="0" lvl="0" marL="0" rtl="0">
              <a:lnSpc>
                <a:spcPct val="115000"/>
              </a:lnSpc>
              <a:spcBef>
                <a:spcPts val="0"/>
              </a:spcBef>
              <a:spcAft>
                <a:spcPts val="1600"/>
              </a:spcAft>
              <a:buNone/>
            </a:pPr>
            <a:r>
              <a:rPr lang="en" sz="1000">
                <a:solidFill>
                  <a:schemeClr val="accent3"/>
                </a:solidFill>
                <a:latin typeface="Proxima Nova"/>
                <a:ea typeface="Proxima Nova"/>
                <a:cs typeface="Proxima Nova"/>
                <a:sym typeface="Proxima Nova"/>
              </a:rPr>
              <a:t>Aubrey</a:t>
            </a:r>
          </a:p>
        </p:txBody>
      </p:sp>
      <p:pic>
        <p:nvPicPr>
          <p:cNvPr id="123" name="Shape 123"/>
          <p:cNvPicPr preferRelativeResize="0"/>
          <p:nvPr/>
        </p:nvPicPr>
        <p:blipFill>
          <a:blip r:embed="rId3">
            <a:alphaModFix/>
          </a:blip>
          <a:stretch>
            <a:fillRect/>
          </a:stretch>
        </p:blipFill>
        <p:spPr>
          <a:xfrm>
            <a:off x="182625" y="1513325"/>
            <a:ext cx="4611000" cy="3055550"/>
          </a:xfrm>
          <a:prstGeom prst="rect">
            <a:avLst/>
          </a:prstGeom>
          <a:noFill/>
          <a:ln>
            <a:noFill/>
          </a:ln>
        </p:spPr>
      </p:pic>
      <p:sp>
        <p:nvSpPr>
          <p:cNvPr id="124" name="Shape 124"/>
          <p:cNvSpPr txBox="1"/>
          <p:nvPr>
            <p:ph idx="1" type="body"/>
          </p:nvPr>
        </p:nvSpPr>
        <p:spPr>
          <a:xfrm>
            <a:off x="5819725" y="1152475"/>
            <a:ext cx="1578600" cy="3416400"/>
          </a:xfrm>
          <a:prstGeom prst="rect">
            <a:avLst/>
          </a:prstGeom>
        </p:spPr>
        <p:txBody>
          <a:bodyPr anchorCtr="0" anchor="t" bIns="91425" lIns="91425" rIns="91425" wrap="square" tIns="91425">
            <a:noAutofit/>
          </a:bodyPr>
          <a:lstStyle/>
          <a:p>
            <a:pPr indent="0" lvl="0" marL="0" rtl="0" algn="ctr">
              <a:spcBef>
                <a:spcPts val="0"/>
              </a:spcBef>
              <a:buNone/>
            </a:pPr>
            <a:r>
              <a:rPr lang="en"/>
              <a:t>MongoDB</a:t>
            </a:r>
          </a:p>
        </p:txBody>
      </p:sp>
      <p:pic>
        <p:nvPicPr>
          <p:cNvPr id="125" name="Shape 125"/>
          <p:cNvPicPr preferRelativeResize="0"/>
          <p:nvPr/>
        </p:nvPicPr>
        <p:blipFill>
          <a:blip r:embed="rId4">
            <a:alphaModFix/>
          </a:blip>
          <a:stretch>
            <a:fillRect/>
          </a:stretch>
        </p:blipFill>
        <p:spPr>
          <a:xfrm>
            <a:off x="4973850" y="1908728"/>
            <a:ext cx="3270375" cy="2264735"/>
          </a:xfrm>
          <a:prstGeom prst="rect">
            <a:avLst/>
          </a:prstGeom>
          <a:noFill/>
          <a:ln>
            <a:noFill/>
          </a:ln>
        </p:spPr>
      </p:pic>
      <p:sp>
        <p:nvSpPr>
          <p:cNvPr id="126" name="Shape 126"/>
          <p:cNvSpPr txBox="1"/>
          <p:nvPr/>
        </p:nvSpPr>
        <p:spPr>
          <a:xfrm>
            <a:off x="0" y="4528850"/>
            <a:ext cx="5070300" cy="7569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800">
                <a:solidFill>
                  <a:schemeClr val="accent4"/>
                </a:solidFill>
              </a:rPr>
              <a:t>Image Sources:</a:t>
            </a:r>
          </a:p>
          <a:p>
            <a:pPr indent="0" lvl="0" marL="0" rtl="0">
              <a:spcBef>
                <a:spcPts val="0"/>
              </a:spcBef>
              <a:buNone/>
            </a:pPr>
            <a:r>
              <a:rPr lang="en" sz="800">
                <a:solidFill>
                  <a:schemeClr val="accent4"/>
                </a:solidFill>
              </a:rPr>
              <a:t>https://a0.awsstatic.com/main/images/logos/aws_logo_smile_1200x630.png</a:t>
            </a:r>
          </a:p>
          <a:p>
            <a:pPr indent="0" lvl="0" marL="0" rtl="0">
              <a:spcBef>
                <a:spcPts val="0"/>
              </a:spcBef>
              <a:buNone/>
            </a:pPr>
            <a:r>
              <a:rPr lang="en" sz="800">
                <a:solidFill>
                  <a:schemeClr val="accent4"/>
                </a:solidFill>
              </a:rPr>
              <a:t>https://cms-assets.tutsplus.com/uploads/users/1116/posts/24835/preview_image/mongodb-logo.png</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Shape 13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Research: Visualization and Front-end Frameworks</a:t>
            </a:r>
          </a:p>
        </p:txBody>
      </p:sp>
      <p:sp>
        <p:nvSpPr>
          <p:cNvPr id="132" name="Shape 132"/>
          <p:cNvSpPr txBox="1"/>
          <p:nvPr>
            <p:ph idx="1" type="body"/>
          </p:nvPr>
        </p:nvSpPr>
        <p:spPr>
          <a:xfrm>
            <a:off x="1763075" y="1152475"/>
            <a:ext cx="1107000" cy="3416400"/>
          </a:xfrm>
          <a:prstGeom prst="rect">
            <a:avLst/>
          </a:prstGeom>
        </p:spPr>
        <p:txBody>
          <a:bodyPr anchorCtr="0" anchor="t" bIns="91425" lIns="91425" rIns="91425" wrap="square" tIns="91425">
            <a:noAutofit/>
          </a:bodyPr>
          <a:lstStyle/>
          <a:p>
            <a:pPr indent="0" lvl="0" marL="0" rtl="0" algn="ctr">
              <a:spcBef>
                <a:spcPts val="0"/>
              </a:spcBef>
              <a:buNone/>
            </a:pPr>
            <a:r>
              <a:rPr lang="en"/>
              <a:t>D3.js</a:t>
            </a:r>
          </a:p>
        </p:txBody>
      </p:sp>
      <p:sp>
        <p:nvSpPr>
          <p:cNvPr id="133" name="Shape 133"/>
          <p:cNvSpPr txBox="1"/>
          <p:nvPr/>
        </p:nvSpPr>
        <p:spPr>
          <a:xfrm>
            <a:off x="8517300" y="4764950"/>
            <a:ext cx="626700" cy="284700"/>
          </a:xfrm>
          <a:prstGeom prst="rect">
            <a:avLst/>
          </a:prstGeom>
          <a:noFill/>
          <a:ln>
            <a:noFill/>
          </a:ln>
        </p:spPr>
        <p:txBody>
          <a:bodyPr anchorCtr="0" anchor="t" bIns="91425" lIns="91425" rIns="91425" wrap="square" tIns="91425">
            <a:noAutofit/>
          </a:bodyPr>
          <a:lstStyle/>
          <a:p>
            <a:pPr indent="0" lvl="0" marL="0" rtl="0">
              <a:lnSpc>
                <a:spcPct val="115000"/>
              </a:lnSpc>
              <a:spcBef>
                <a:spcPts val="0"/>
              </a:spcBef>
              <a:spcAft>
                <a:spcPts val="1600"/>
              </a:spcAft>
              <a:buNone/>
            </a:pPr>
            <a:r>
              <a:rPr lang="en" sz="1000">
                <a:solidFill>
                  <a:schemeClr val="accent3"/>
                </a:solidFill>
                <a:latin typeface="Proxima Nova"/>
                <a:ea typeface="Proxima Nova"/>
                <a:cs typeface="Proxima Nova"/>
                <a:sym typeface="Proxima Nova"/>
              </a:rPr>
              <a:t>Aubrey</a:t>
            </a:r>
          </a:p>
        </p:txBody>
      </p:sp>
      <p:pic>
        <p:nvPicPr>
          <p:cNvPr id="134" name="Shape 134"/>
          <p:cNvPicPr preferRelativeResize="0"/>
          <p:nvPr/>
        </p:nvPicPr>
        <p:blipFill>
          <a:blip r:embed="rId3">
            <a:alphaModFix/>
          </a:blip>
          <a:stretch>
            <a:fillRect/>
          </a:stretch>
        </p:blipFill>
        <p:spPr>
          <a:xfrm>
            <a:off x="5678463" y="2018088"/>
            <a:ext cx="2143125" cy="2143125"/>
          </a:xfrm>
          <a:prstGeom prst="rect">
            <a:avLst/>
          </a:prstGeom>
          <a:noFill/>
          <a:ln>
            <a:noFill/>
          </a:ln>
        </p:spPr>
      </p:pic>
      <p:sp>
        <p:nvSpPr>
          <p:cNvPr id="135" name="Shape 135"/>
          <p:cNvSpPr txBox="1"/>
          <p:nvPr>
            <p:ph idx="1" type="body"/>
          </p:nvPr>
        </p:nvSpPr>
        <p:spPr>
          <a:xfrm>
            <a:off x="6015181" y="1152475"/>
            <a:ext cx="1469700" cy="3416400"/>
          </a:xfrm>
          <a:prstGeom prst="rect">
            <a:avLst/>
          </a:prstGeom>
        </p:spPr>
        <p:txBody>
          <a:bodyPr anchorCtr="0" anchor="t" bIns="91425" lIns="91425" rIns="91425" wrap="square" tIns="91425">
            <a:noAutofit/>
          </a:bodyPr>
          <a:lstStyle/>
          <a:p>
            <a:pPr indent="0" lvl="0" marL="0" rtl="0" algn="ctr">
              <a:spcBef>
                <a:spcPts val="0"/>
              </a:spcBef>
              <a:buNone/>
            </a:pPr>
            <a:r>
              <a:rPr lang="en"/>
              <a:t>Bootstrap</a:t>
            </a:r>
          </a:p>
        </p:txBody>
      </p:sp>
      <p:pic>
        <p:nvPicPr>
          <p:cNvPr id="136" name="Shape 136"/>
          <p:cNvPicPr preferRelativeResize="0"/>
          <p:nvPr/>
        </p:nvPicPr>
        <p:blipFill>
          <a:blip r:embed="rId4">
            <a:alphaModFix/>
          </a:blip>
          <a:stretch>
            <a:fillRect/>
          </a:stretch>
        </p:blipFill>
        <p:spPr>
          <a:xfrm>
            <a:off x="1253338" y="2026425"/>
            <a:ext cx="2126463" cy="2126463"/>
          </a:xfrm>
          <a:prstGeom prst="rect">
            <a:avLst/>
          </a:prstGeom>
          <a:noFill/>
          <a:ln>
            <a:noFill/>
          </a:ln>
        </p:spPr>
      </p:pic>
      <p:sp>
        <p:nvSpPr>
          <p:cNvPr id="137" name="Shape 137"/>
          <p:cNvSpPr txBox="1"/>
          <p:nvPr/>
        </p:nvSpPr>
        <p:spPr>
          <a:xfrm>
            <a:off x="0" y="4292750"/>
            <a:ext cx="5070300" cy="7569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800">
                <a:solidFill>
                  <a:schemeClr val="accent4"/>
                </a:solidFill>
              </a:rPr>
              <a:t>Image Sources:</a:t>
            </a:r>
          </a:p>
          <a:p>
            <a:pPr indent="0" lvl="0" marL="0" rtl="0">
              <a:spcBef>
                <a:spcPts val="0"/>
              </a:spcBef>
              <a:buNone/>
            </a:pPr>
            <a:r>
              <a:rPr lang="en" sz="800">
                <a:solidFill>
                  <a:schemeClr val="accent4"/>
                </a:solidFill>
              </a:rPr>
              <a:t>https://raw.githubusercontent.com/d3/d3-logo/master/d3.png</a:t>
            </a:r>
          </a:p>
          <a:p>
            <a:pPr indent="0" lvl="0" marL="0" rtl="0">
              <a:spcBef>
                <a:spcPts val="0"/>
              </a:spcBef>
              <a:buNone/>
            </a:pPr>
            <a:r>
              <a:rPr lang="en" sz="800">
                <a:solidFill>
                  <a:schemeClr val="accent4"/>
                </a:solidFill>
              </a:rPr>
              <a:t>https://camo.githubusercontent.com/5d417873a11d7175ec40fc3af3c6cb024a531dd7/68747470733a2f2f676574626f6f7473747261702e636f6d2f6173736574732f6272616e642f626f6f7473747261702d736f6c69642e737667</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Shape 14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Research: Language and Authentication</a:t>
            </a:r>
          </a:p>
        </p:txBody>
      </p:sp>
      <p:sp>
        <p:nvSpPr>
          <p:cNvPr id="143" name="Shape 143"/>
          <p:cNvSpPr txBox="1"/>
          <p:nvPr>
            <p:ph idx="1" type="body"/>
          </p:nvPr>
        </p:nvSpPr>
        <p:spPr>
          <a:xfrm>
            <a:off x="1763075" y="1152475"/>
            <a:ext cx="1107000" cy="3416400"/>
          </a:xfrm>
          <a:prstGeom prst="rect">
            <a:avLst/>
          </a:prstGeom>
        </p:spPr>
        <p:txBody>
          <a:bodyPr anchorCtr="0" anchor="t" bIns="91425" lIns="91425" rIns="91425" wrap="square" tIns="91425">
            <a:noAutofit/>
          </a:bodyPr>
          <a:lstStyle/>
          <a:p>
            <a:pPr indent="0" lvl="0" marL="0" rtl="0" algn="ctr">
              <a:spcBef>
                <a:spcPts val="0"/>
              </a:spcBef>
              <a:buNone/>
            </a:pPr>
            <a:r>
              <a:rPr lang="en"/>
              <a:t>node.js</a:t>
            </a:r>
          </a:p>
        </p:txBody>
      </p:sp>
      <p:sp>
        <p:nvSpPr>
          <p:cNvPr id="144" name="Shape 144"/>
          <p:cNvSpPr txBox="1"/>
          <p:nvPr/>
        </p:nvSpPr>
        <p:spPr>
          <a:xfrm>
            <a:off x="8517300" y="4764950"/>
            <a:ext cx="626700" cy="284700"/>
          </a:xfrm>
          <a:prstGeom prst="rect">
            <a:avLst/>
          </a:prstGeom>
          <a:noFill/>
          <a:ln>
            <a:noFill/>
          </a:ln>
        </p:spPr>
        <p:txBody>
          <a:bodyPr anchorCtr="0" anchor="t" bIns="91425" lIns="91425" rIns="91425" wrap="square" tIns="91425">
            <a:noAutofit/>
          </a:bodyPr>
          <a:lstStyle/>
          <a:p>
            <a:pPr indent="0" lvl="0" marL="0" rtl="0">
              <a:lnSpc>
                <a:spcPct val="115000"/>
              </a:lnSpc>
              <a:spcBef>
                <a:spcPts val="0"/>
              </a:spcBef>
              <a:spcAft>
                <a:spcPts val="1600"/>
              </a:spcAft>
              <a:buNone/>
            </a:pPr>
            <a:r>
              <a:rPr lang="en" sz="1000">
                <a:solidFill>
                  <a:schemeClr val="accent3"/>
                </a:solidFill>
                <a:latin typeface="Proxima Nova"/>
                <a:ea typeface="Proxima Nova"/>
                <a:cs typeface="Proxima Nova"/>
                <a:sym typeface="Proxima Nova"/>
              </a:rPr>
              <a:t>Aubrey</a:t>
            </a:r>
          </a:p>
        </p:txBody>
      </p:sp>
      <p:sp>
        <p:nvSpPr>
          <p:cNvPr id="145" name="Shape 145"/>
          <p:cNvSpPr txBox="1"/>
          <p:nvPr>
            <p:ph idx="1" type="body"/>
          </p:nvPr>
        </p:nvSpPr>
        <p:spPr>
          <a:xfrm>
            <a:off x="5742639" y="1152475"/>
            <a:ext cx="2014800" cy="3416400"/>
          </a:xfrm>
          <a:prstGeom prst="rect">
            <a:avLst/>
          </a:prstGeom>
        </p:spPr>
        <p:txBody>
          <a:bodyPr anchorCtr="0" anchor="t" bIns="91425" lIns="91425" rIns="91425" wrap="square" tIns="91425">
            <a:noAutofit/>
          </a:bodyPr>
          <a:lstStyle/>
          <a:p>
            <a:pPr indent="0" lvl="0" marL="0" rtl="0" algn="ctr">
              <a:spcBef>
                <a:spcPts val="0"/>
              </a:spcBef>
              <a:buNone/>
            </a:pPr>
            <a:r>
              <a:rPr lang="en"/>
              <a:t>Google oAuth2.0</a:t>
            </a:r>
          </a:p>
        </p:txBody>
      </p:sp>
      <p:pic>
        <p:nvPicPr>
          <p:cNvPr id="146" name="Shape 146"/>
          <p:cNvPicPr preferRelativeResize="0"/>
          <p:nvPr/>
        </p:nvPicPr>
        <p:blipFill>
          <a:blip r:embed="rId3">
            <a:alphaModFix/>
          </a:blip>
          <a:stretch>
            <a:fillRect/>
          </a:stretch>
        </p:blipFill>
        <p:spPr>
          <a:xfrm>
            <a:off x="383775" y="1727323"/>
            <a:ext cx="4275726" cy="2615325"/>
          </a:xfrm>
          <a:prstGeom prst="rect">
            <a:avLst/>
          </a:prstGeom>
          <a:noFill/>
          <a:ln>
            <a:noFill/>
          </a:ln>
        </p:spPr>
      </p:pic>
      <p:pic>
        <p:nvPicPr>
          <p:cNvPr id="147" name="Shape 147"/>
          <p:cNvPicPr preferRelativeResize="0"/>
          <p:nvPr/>
        </p:nvPicPr>
        <p:blipFill>
          <a:blip r:embed="rId4">
            <a:alphaModFix/>
          </a:blip>
          <a:stretch>
            <a:fillRect/>
          </a:stretch>
        </p:blipFill>
        <p:spPr>
          <a:xfrm>
            <a:off x="5381488" y="1727325"/>
            <a:ext cx="2737075" cy="2737075"/>
          </a:xfrm>
          <a:prstGeom prst="rect">
            <a:avLst/>
          </a:prstGeom>
          <a:noFill/>
          <a:ln>
            <a:noFill/>
          </a:ln>
        </p:spPr>
      </p:pic>
      <p:sp>
        <p:nvSpPr>
          <p:cNvPr id="148" name="Shape 148"/>
          <p:cNvSpPr txBox="1"/>
          <p:nvPr/>
        </p:nvSpPr>
        <p:spPr>
          <a:xfrm>
            <a:off x="0" y="4528850"/>
            <a:ext cx="5070300" cy="7569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800">
                <a:solidFill>
                  <a:schemeClr val="accent4"/>
                </a:solidFill>
              </a:rPr>
              <a:t>Image Sources:</a:t>
            </a:r>
          </a:p>
          <a:p>
            <a:pPr indent="0" lvl="0" marL="0" rtl="0">
              <a:spcBef>
                <a:spcPts val="0"/>
              </a:spcBef>
              <a:buNone/>
            </a:pPr>
            <a:r>
              <a:rPr lang="en" sz="800">
                <a:solidFill>
                  <a:schemeClr val="accent4"/>
                </a:solidFill>
              </a:rPr>
              <a:t>https://nodejs.org/static/images/logos/nodejs-new-pantone-black.png</a:t>
            </a:r>
          </a:p>
          <a:p>
            <a:pPr indent="0" lvl="0" marL="0" rtl="0">
              <a:spcBef>
                <a:spcPts val="0"/>
              </a:spcBef>
              <a:buNone/>
            </a:pPr>
            <a:r>
              <a:rPr lang="en" sz="800">
                <a:solidFill>
                  <a:schemeClr val="accent4"/>
                </a:solidFill>
              </a:rPr>
              <a:t>https://cdn.tutsplus.com/net/uploads/2013/07/oauth-retina-preview.jpg</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Shape 15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Design: Components</a:t>
            </a:r>
          </a:p>
        </p:txBody>
      </p:sp>
      <p:sp>
        <p:nvSpPr>
          <p:cNvPr id="154" name="Shape 154"/>
          <p:cNvSpPr txBox="1"/>
          <p:nvPr>
            <p:ph idx="1" type="body"/>
          </p:nvPr>
        </p:nvSpPr>
        <p:spPr>
          <a:xfrm>
            <a:off x="1983425" y="1319500"/>
            <a:ext cx="755400" cy="3416400"/>
          </a:xfrm>
          <a:prstGeom prst="rect">
            <a:avLst/>
          </a:prstGeom>
        </p:spPr>
        <p:txBody>
          <a:bodyPr anchorCtr="0" anchor="t" bIns="91425" lIns="91425" rIns="91425" wrap="square" tIns="91425">
            <a:noAutofit/>
          </a:bodyPr>
          <a:lstStyle/>
          <a:p>
            <a:pPr indent="0" lvl="0" marL="0" rtl="0">
              <a:spcBef>
                <a:spcPts val="0"/>
              </a:spcBef>
              <a:buNone/>
            </a:pPr>
            <a:r>
              <a:rPr lang="en"/>
              <a:t>Login</a:t>
            </a:r>
          </a:p>
        </p:txBody>
      </p:sp>
      <p:sp>
        <p:nvSpPr>
          <p:cNvPr id="155" name="Shape 155"/>
          <p:cNvSpPr txBox="1"/>
          <p:nvPr/>
        </p:nvSpPr>
        <p:spPr>
          <a:xfrm>
            <a:off x="8517300" y="4764950"/>
            <a:ext cx="626700" cy="284700"/>
          </a:xfrm>
          <a:prstGeom prst="rect">
            <a:avLst/>
          </a:prstGeom>
          <a:noFill/>
          <a:ln>
            <a:noFill/>
          </a:ln>
        </p:spPr>
        <p:txBody>
          <a:bodyPr anchorCtr="0" anchor="t" bIns="91425" lIns="91425" rIns="91425" wrap="square" tIns="91425">
            <a:noAutofit/>
          </a:bodyPr>
          <a:lstStyle/>
          <a:p>
            <a:pPr indent="0" lvl="0" marL="0" rtl="0">
              <a:lnSpc>
                <a:spcPct val="115000"/>
              </a:lnSpc>
              <a:spcBef>
                <a:spcPts val="0"/>
              </a:spcBef>
              <a:spcAft>
                <a:spcPts val="1600"/>
              </a:spcAft>
              <a:buNone/>
            </a:pPr>
            <a:r>
              <a:rPr lang="en" sz="1000">
                <a:solidFill>
                  <a:schemeClr val="accent3"/>
                </a:solidFill>
                <a:latin typeface="Proxima Nova"/>
                <a:ea typeface="Proxima Nova"/>
                <a:cs typeface="Proxima Nova"/>
                <a:sym typeface="Proxima Nova"/>
              </a:rPr>
              <a:t>Aubrey</a:t>
            </a:r>
          </a:p>
        </p:txBody>
      </p:sp>
      <p:pic>
        <p:nvPicPr>
          <p:cNvPr id="156" name="Shape 156"/>
          <p:cNvPicPr preferRelativeResize="0"/>
          <p:nvPr/>
        </p:nvPicPr>
        <p:blipFill>
          <a:blip r:embed="rId3">
            <a:alphaModFix/>
          </a:blip>
          <a:stretch>
            <a:fillRect/>
          </a:stretch>
        </p:blipFill>
        <p:spPr>
          <a:xfrm>
            <a:off x="311700" y="1894450"/>
            <a:ext cx="4098851" cy="2266494"/>
          </a:xfrm>
          <a:prstGeom prst="rect">
            <a:avLst/>
          </a:prstGeom>
          <a:noFill/>
          <a:ln>
            <a:noFill/>
          </a:ln>
        </p:spPr>
      </p:pic>
      <p:pic>
        <p:nvPicPr>
          <p:cNvPr id="157" name="Shape 157"/>
          <p:cNvPicPr preferRelativeResize="0"/>
          <p:nvPr/>
        </p:nvPicPr>
        <p:blipFill>
          <a:blip r:embed="rId4">
            <a:alphaModFix/>
          </a:blip>
          <a:stretch>
            <a:fillRect/>
          </a:stretch>
        </p:blipFill>
        <p:spPr>
          <a:xfrm>
            <a:off x="4790425" y="1865275"/>
            <a:ext cx="4098850" cy="2324860"/>
          </a:xfrm>
          <a:prstGeom prst="rect">
            <a:avLst/>
          </a:prstGeom>
          <a:noFill/>
          <a:ln>
            <a:noFill/>
          </a:ln>
        </p:spPr>
      </p:pic>
      <p:sp>
        <p:nvSpPr>
          <p:cNvPr id="158" name="Shape 158"/>
          <p:cNvSpPr txBox="1"/>
          <p:nvPr>
            <p:ph idx="1" type="body"/>
          </p:nvPr>
        </p:nvSpPr>
        <p:spPr>
          <a:xfrm>
            <a:off x="6224850" y="1319500"/>
            <a:ext cx="1230000" cy="3416400"/>
          </a:xfrm>
          <a:prstGeom prst="rect">
            <a:avLst/>
          </a:prstGeom>
        </p:spPr>
        <p:txBody>
          <a:bodyPr anchorCtr="0" anchor="t" bIns="91425" lIns="91425" rIns="91425" wrap="square" tIns="91425">
            <a:noAutofit/>
          </a:bodyPr>
          <a:lstStyle/>
          <a:p>
            <a:pPr indent="0" lvl="0" marL="0" rtl="0">
              <a:spcBef>
                <a:spcPts val="0"/>
              </a:spcBef>
              <a:buNone/>
            </a:pPr>
            <a:r>
              <a:rPr lang="en"/>
              <a:t>Logged in</a:t>
            </a:r>
          </a:p>
        </p:txBody>
      </p:sp>
      <p:sp>
        <p:nvSpPr>
          <p:cNvPr id="159" name="Shape 159"/>
          <p:cNvSpPr/>
          <p:nvPr/>
        </p:nvSpPr>
        <p:spPr>
          <a:xfrm>
            <a:off x="4331288" y="2807950"/>
            <a:ext cx="382500" cy="439500"/>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Shape 16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Design: Components</a:t>
            </a:r>
          </a:p>
        </p:txBody>
      </p:sp>
      <p:sp>
        <p:nvSpPr>
          <p:cNvPr id="165" name="Shape 165"/>
          <p:cNvSpPr txBox="1"/>
          <p:nvPr>
            <p:ph idx="1" type="body"/>
          </p:nvPr>
        </p:nvSpPr>
        <p:spPr>
          <a:xfrm>
            <a:off x="3588050" y="960750"/>
            <a:ext cx="1549200" cy="3416400"/>
          </a:xfrm>
          <a:prstGeom prst="rect">
            <a:avLst/>
          </a:prstGeom>
        </p:spPr>
        <p:txBody>
          <a:bodyPr anchorCtr="0" anchor="t" bIns="91425" lIns="91425" rIns="91425" wrap="square" tIns="91425">
            <a:noAutofit/>
          </a:bodyPr>
          <a:lstStyle/>
          <a:p>
            <a:pPr indent="0" lvl="0" marL="0" rtl="0" algn="ctr">
              <a:spcBef>
                <a:spcPts val="0"/>
              </a:spcBef>
              <a:buNone/>
            </a:pPr>
            <a:r>
              <a:rPr lang="en"/>
              <a:t>Block/Graph</a:t>
            </a:r>
          </a:p>
        </p:txBody>
      </p:sp>
      <p:sp>
        <p:nvSpPr>
          <p:cNvPr id="166" name="Shape 166"/>
          <p:cNvSpPr txBox="1"/>
          <p:nvPr/>
        </p:nvSpPr>
        <p:spPr>
          <a:xfrm>
            <a:off x="8517300" y="4764950"/>
            <a:ext cx="626700" cy="284700"/>
          </a:xfrm>
          <a:prstGeom prst="rect">
            <a:avLst/>
          </a:prstGeom>
          <a:noFill/>
          <a:ln>
            <a:noFill/>
          </a:ln>
        </p:spPr>
        <p:txBody>
          <a:bodyPr anchorCtr="0" anchor="t" bIns="91425" lIns="91425" rIns="91425" wrap="square" tIns="91425">
            <a:noAutofit/>
          </a:bodyPr>
          <a:lstStyle/>
          <a:p>
            <a:pPr indent="0" lvl="0" marL="0" rtl="0">
              <a:lnSpc>
                <a:spcPct val="115000"/>
              </a:lnSpc>
              <a:spcBef>
                <a:spcPts val="0"/>
              </a:spcBef>
              <a:spcAft>
                <a:spcPts val="1600"/>
              </a:spcAft>
              <a:buNone/>
            </a:pPr>
            <a:r>
              <a:rPr lang="en" sz="1000">
                <a:solidFill>
                  <a:schemeClr val="accent3"/>
                </a:solidFill>
                <a:latin typeface="Proxima Nova"/>
                <a:ea typeface="Proxima Nova"/>
                <a:cs typeface="Proxima Nova"/>
                <a:sym typeface="Proxima Nova"/>
              </a:rPr>
              <a:t>Aubrey</a:t>
            </a:r>
          </a:p>
        </p:txBody>
      </p:sp>
      <p:pic>
        <p:nvPicPr>
          <p:cNvPr id="167" name="Shape 167"/>
          <p:cNvPicPr preferRelativeResize="0"/>
          <p:nvPr/>
        </p:nvPicPr>
        <p:blipFill>
          <a:blip r:embed="rId3">
            <a:alphaModFix/>
          </a:blip>
          <a:stretch>
            <a:fillRect/>
          </a:stretch>
        </p:blipFill>
        <p:spPr>
          <a:xfrm>
            <a:off x="838325" y="1322375"/>
            <a:ext cx="7048651" cy="37272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Shape 17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Design: Components</a:t>
            </a:r>
          </a:p>
        </p:txBody>
      </p:sp>
      <p:sp>
        <p:nvSpPr>
          <p:cNvPr id="173" name="Shape 173"/>
          <p:cNvSpPr txBox="1"/>
          <p:nvPr>
            <p:ph idx="1" type="body"/>
          </p:nvPr>
        </p:nvSpPr>
        <p:spPr>
          <a:xfrm>
            <a:off x="3911238" y="944475"/>
            <a:ext cx="1321500" cy="3416400"/>
          </a:xfrm>
          <a:prstGeom prst="rect">
            <a:avLst/>
          </a:prstGeom>
        </p:spPr>
        <p:txBody>
          <a:bodyPr anchorCtr="0" anchor="t" bIns="91425" lIns="91425" rIns="91425" wrap="square" tIns="91425">
            <a:noAutofit/>
          </a:bodyPr>
          <a:lstStyle/>
          <a:p>
            <a:pPr indent="0" lvl="0" marL="0" rtl="0">
              <a:spcBef>
                <a:spcPts val="0"/>
              </a:spcBef>
              <a:buNone/>
            </a:pPr>
            <a:r>
              <a:rPr lang="en"/>
              <a:t>Dashboard</a:t>
            </a:r>
          </a:p>
        </p:txBody>
      </p:sp>
      <p:sp>
        <p:nvSpPr>
          <p:cNvPr id="174" name="Shape 174"/>
          <p:cNvSpPr txBox="1"/>
          <p:nvPr/>
        </p:nvSpPr>
        <p:spPr>
          <a:xfrm>
            <a:off x="8517300" y="4764950"/>
            <a:ext cx="626700" cy="284700"/>
          </a:xfrm>
          <a:prstGeom prst="rect">
            <a:avLst/>
          </a:prstGeom>
          <a:noFill/>
          <a:ln>
            <a:noFill/>
          </a:ln>
        </p:spPr>
        <p:txBody>
          <a:bodyPr anchorCtr="0" anchor="t" bIns="91425" lIns="91425" rIns="91425" wrap="square" tIns="91425">
            <a:noAutofit/>
          </a:bodyPr>
          <a:lstStyle/>
          <a:p>
            <a:pPr indent="0" lvl="0" marL="0" rtl="0">
              <a:lnSpc>
                <a:spcPct val="115000"/>
              </a:lnSpc>
              <a:spcBef>
                <a:spcPts val="0"/>
              </a:spcBef>
              <a:spcAft>
                <a:spcPts val="1600"/>
              </a:spcAft>
              <a:buNone/>
            </a:pPr>
            <a:r>
              <a:rPr lang="en" sz="1000">
                <a:solidFill>
                  <a:schemeClr val="accent3"/>
                </a:solidFill>
                <a:latin typeface="Proxima Nova"/>
                <a:ea typeface="Proxima Nova"/>
                <a:cs typeface="Proxima Nova"/>
                <a:sym typeface="Proxima Nova"/>
              </a:rPr>
              <a:t>Aubrey</a:t>
            </a:r>
          </a:p>
        </p:txBody>
      </p:sp>
      <p:pic>
        <p:nvPicPr>
          <p:cNvPr id="175" name="Shape 175"/>
          <p:cNvPicPr preferRelativeResize="0"/>
          <p:nvPr/>
        </p:nvPicPr>
        <p:blipFill>
          <a:blip r:embed="rId3">
            <a:alphaModFix/>
          </a:blip>
          <a:stretch>
            <a:fillRect/>
          </a:stretch>
        </p:blipFill>
        <p:spPr>
          <a:xfrm>
            <a:off x="1346475" y="1354925"/>
            <a:ext cx="6451026" cy="3628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Shape 18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Design: Components</a:t>
            </a:r>
          </a:p>
        </p:txBody>
      </p:sp>
      <p:sp>
        <p:nvSpPr>
          <p:cNvPr id="181" name="Shape 181"/>
          <p:cNvSpPr txBox="1"/>
          <p:nvPr>
            <p:ph idx="1" type="body"/>
          </p:nvPr>
        </p:nvSpPr>
        <p:spPr>
          <a:xfrm>
            <a:off x="3911250" y="960775"/>
            <a:ext cx="1321500" cy="3416400"/>
          </a:xfrm>
          <a:prstGeom prst="rect">
            <a:avLst/>
          </a:prstGeom>
        </p:spPr>
        <p:txBody>
          <a:bodyPr anchorCtr="0" anchor="t" bIns="91425" lIns="91425" rIns="91425" wrap="square" tIns="91425">
            <a:noAutofit/>
          </a:bodyPr>
          <a:lstStyle/>
          <a:p>
            <a:pPr indent="0" lvl="0" marL="0" rtl="0" algn="ctr">
              <a:spcBef>
                <a:spcPts val="0"/>
              </a:spcBef>
              <a:buNone/>
            </a:pPr>
            <a:r>
              <a:rPr lang="en"/>
              <a:t>Stories</a:t>
            </a:r>
          </a:p>
        </p:txBody>
      </p:sp>
      <p:sp>
        <p:nvSpPr>
          <p:cNvPr id="182" name="Shape 182"/>
          <p:cNvSpPr txBox="1"/>
          <p:nvPr/>
        </p:nvSpPr>
        <p:spPr>
          <a:xfrm>
            <a:off x="8517300" y="4764950"/>
            <a:ext cx="626700" cy="284700"/>
          </a:xfrm>
          <a:prstGeom prst="rect">
            <a:avLst/>
          </a:prstGeom>
          <a:noFill/>
          <a:ln>
            <a:noFill/>
          </a:ln>
        </p:spPr>
        <p:txBody>
          <a:bodyPr anchorCtr="0" anchor="t" bIns="91425" lIns="91425" rIns="91425" wrap="square" tIns="91425">
            <a:noAutofit/>
          </a:bodyPr>
          <a:lstStyle/>
          <a:p>
            <a:pPr indent="0" lvl="0" marL="0" rtl="0">
              <a:lnSpc>
                <a:spcPct val="115000"/>
              </a:lnSpc>
              <a:spcBef>
                <a:spcPts val="0"/>
              </a:spcBef>
              <a:spcAft>
                <a:spcPts val="1600"/>
              </a:spcAft>
              <a:buNone/>
            </a:pPr>
            <a:r>
              <a:rPr lang="en" sz="1000">
                <a:solidFill>
                  <a:schemeClr val="accent3"/>
                </a:solidFill>
                <a:latin typeface="Proxima Nova"/>
                <a:ea typeface="Proxima Nova"/>
                <a:cs typeface="Proxima Nova"/>
                <a:sym typeface="Proxima Nova"/>
              </a:rPr>
              <a:t>Aubrey</a:t>
            </a:r>
          </a:p>
        </p:txBody>
      </p:sp>
      <p:pic>
        <p:nvPicPr>
          <p:cNvPr id="183" name="Shape 183"/>
          <p:cNvPicPr preferRelativeResize="0"/>
          <p:nvPr/>
        </p:nvPicPr>
        <p:blipFill>
          <a:blip r:embed="rId3">
            <a:alphaModFix/>
          </a:blip>
          <a:stretch>
            <a:fillRect/>
          </a:stretch>
        </p:blipFill>
        <p:spPr>
          <a:xfrm>
            <a:off x="1460675" y="1363975"/>
            <a:ext cx="6136524" cy="34650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Shape 18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t/>
            </a:r>
            <a:endParaRPr/>
          </a:p>
        </p:txBody>
      </p:sp>
      <p:sp>
        <p:nvSpPr>
          <p:cNvPr id="189" name="Shape 189"/>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Shape 19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Current Status</a:t>
            </a:r>
          </a:p>
        </p:txBody>
      </p:sp>
      <p:sp>
        <p:nvSpPr>
          <p:cNvPr id="195" name="Shape 195"/>
          <p:cNvSpPr txBox="1"/>
          <p:nvPr>
            <p:ph idx="1" type="body"/>
          </p:nvPr>
        </p:nvSpPr>
        <p:spPr>
          <a:xfrm>
            <a:off x="311700" y="1140450"/>
            <a:ext cx="8520600" cy="3416400"/>
          </a:xfrm>
          <a:prstGeom prst="rect">
            <a:avLst/>
          </a:prstGeom>
        </p:spPr>
        <p:txBody>
          <a:bodyPr anchorCtr="0" anchor="t" bIns="91425" lIns="91425" rIns="91425" wrap="square" tIns="91425">
            <a:noAutofit/>
          </a:bodyPr>
          <a:lstStyle/>
          <a:p>
            <a:pPr indent="0" lvl="0" marL="0">
              <a:spcBef>
                <a:spcPts val="0"/>
              </a:spcBef>
              <a:buNone/>
            </a:pPr>
            <a:r>
              <a:rPr lang="en"/>
              <a:t>Usable product:</a:t>
            </a:r>
            <a:r>
              <a:rPr lang="en">
                <a:solidFill>
                  <a:srgbClr val="CC0000"/>
                </a:solidFill>
              </a:rPr>
              <a:t> None.</a:t>
            </a:r>
          </a:p>
          <a:p>
            <a:pPr indent="0" lvl="0" marL="0">
              <a:spcBef>
                <a:spcPts val="0"/>
              </a:spcBef>
              <a:buNone/>
            </a:pPr>
            <a:r>
              <a:rPr lang="en"/>
              <a:t>Smaller-scaled solutions: </a:t>
            </a:r>
            <a:r>
              <a:rPr lang="en">
                <a:solidFill>
                  <a:srgbClr val="E69138"/>
                </a:solidFill>
              </a:rPr>
              <a:t>Multiple.</a:t>
            </a:r>
          </a:p>
          <a:p>
            <a:pPr indent="0" lvl="0" marL="0">
              <a:spcBef>
                <a:spcPts val="0"/>
              </a:spcBef>
              <a:buNone/>
            </a:pPr>
            <a:r>
              <a:rPr lang="en"/>
              <a:t>Research: </a:t>
            </a:r>
            <a:r>
              <a:rPr lang="en">
                <a:solidFill>
                  <a:srgbClr val="F1C232"/>
                </a:solidFill>
              </a:rPr>
              <a:t>Average.</a:t>
            </a:r>
          </a:p>
          <a:p>
            <a:pPr indent="0" lvl="0" marL="0">
              <a:spcBef>
                <a:spcPts val="0"/>
              </a:spcBef>
              <a:buNone/>
            </a:pPr>
            <a:r>
              <a:rPr lang="en"/>
              <a:t>Plans for execution: </a:t>
            </a:r>
            <a:r>
              <a:rPr lang="en">
                <a:solidFill>
                  <a:srgbClr val="6AA84F"/>
                </a:solidFill>
              </a:rPr>
              <a:t>Bountiful. </a:t>
            </a:r>
          </a:p>
          <a:p>
            <a:pPr indent="0" lvl="0" marL="0">
              <a:spcBef>
                <a:spcPts val="0"/>
              </a:spcBef>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Shape 20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Issues Impeding Progress</a:t>
            </a:r>
          </a:p>
          <a:p>
            <a:pPr indent="0" lvl="0" marL="0">
              <a:spcBef>
                <a:spcPts val="0"/>
              </a:spcBef>
              <a:buNone/>
            </a:pPr>
            <a:r>
              <a:t/>
            </a:r>
            <a:endParaRPr/>
          </a:p>
        </p:txBody>
      </p:sp>
      <p:sp>
        <p:nvSpPr>
          <p:cNvPr id="201" name="Shape 201"/>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rtl="0">
              <a:spcBef>
                <a:spcPts val="0"/>
              </a:spcBef>
              <a:buNone/>
            </a:pPr>
            <a:r>
              <a:rPr lang="en"/>
              <a:t>Biggest source of pain: AWS.</a:t>
            </a:r>
          </a:p>
          <a:p>
            <a:pPr indent="0" lvl="0" marL="0">
              <a:spcBef>
                <a:spcPts val="0"/>
              </a:spcBef>
              <a:buNone/>
            </a:pPr>
            <a:r>
              <a:t/>
            </a:r>
            <a:endParaRPr/>
          </a:p>
          <a:p>
            <a:pPr indent="0" lvl="0" marL="0">
              <a:spcBef>
                <a:spcPts val="0"/>
              </a:spcBef>
              <a:buNone/>
            </a:pPr>
            <a:r>
              <a:t/>
            </a:r>
            <a:endParaRPr/>
          </a:p>
          <a:p>
            <a:pPr indent="0" lvl="0" marL="0">
              <a:spcBef>
                <a:spcPts val="0"/>
              </a:spcBef>
              <a:buNone/>
            </a:pPr>
            <a:r>
              <a:t/>
            </a:r>
            <a:endParaRPr/>
          </a:p>
          <a:p>
            <a:pPr indent="0" lvl="0" marL="0">
              <a:spcBef>
                <a:spcPts val="0"/>
              </a:spcBef>
              <a:buNone/>
            </a:pPr>
            <a:r>
              <a:t/>
            </a:r>
            <a:endParaRPr/>
          </a:p>
          <a:p>
            <a:pPr indent="0" lvl="0" marL="0">
              <a:spcBef>
                <a:spcPts val="0"/>
              </a:spcBef>
              <a:buNone/>
            </a:pPr>
            <a:r>
              <a:t/>
            </a:r>
            <a:endParaRPr/>
          </a:p>
          <a:p>
            <a:pPr indent="0" lvl="0" marL="0">
              <a:spcBef>
                <a:spcPts val="0"/>
              </a:spcBef>
              <a:buNone/>
            </a:pPr>
            <a:r>
              <a:rPr lang="en" sz="1000"/>
              <a:t>Source: https://sdtimes.com/amazon-aws-s3-outage-causing-widespread-issues-businesses/</a:t>
            </a:r>
          </a:p>
        </p:txBody>
      </p:sp>
      <p:pic>
        <p:nvPicPr>
          <p:cNvPr id="202" name="Shape 202"/>
          <p:cNvPicPr preferRelativeResize="0"/>
          <p:nvPr/>
        </p:nvPicPr>
        <p:blipFill>
          <a:blip r:embed="rId3">
            <a:alphaModFix/>
          </a:blip>
          <a:stretch>
            <a:fillRect/>
          </a:stretch>
        </p:blipFill>
        <p:spPr>
          <a:xfrm>
            <a:off x="384350" y="1804975"/>
            <a:ext cx="5615450" cy="2111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Shape 6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Introduction</a:t>
            </a:r>
          </a:p>
        </p:txBody>
      </p:sp>
      <p:sp>
        <p:nvSpPr>
          <p:cNvPr id="66" name="Shape 66"/>
          <p:cNvSpPr txBox="1"/>
          <p:nvPr>
            <p:ph idx="1" type="body"/>
          </p:nvPr>
        </p:nvSpPr>
        <p:spPr>
          <a:xfrm>
            <a:off x="311700" y="1017725"/>
            <a:ext cx="8520600" cy="3551100"/>
          </a:xfrm>
          <a:prstGeom prst="rect">
            <a:avLst/>
          </a:prstGeom>
        </p:spPr>
        <p:txBody>
          <a:bodyPr anchorCtr="0" anchor="t" bIns="91425" lIns="91425" rIns="91425" wrap="square" tIns="91425">
            <a:noAutofit/>
          </a:bodyPr>
          <a:lstStyle/>
          <a:p>
            <a:pPr indent="0" lvl="0" marL="0">
              <a:spcBef>
                <a:spcPts val="0"/>
              </a:spcBef>
              <a:buNone/>
            </a:pPr>
            <a:r>
              <a:rPr lang="en"/>
              <a:t>Project Summary and Purpose</a:t>
            </a:r>
          </a:p>
          <a:p>
            <a:pPr indent="0" lvl="0" marL="0">
              <a:spcBef>
                <a:spcPts val="0"/>
              </a:spcBef>
              <a:buNone/>
            </a:pPr>
            <a:r>
              <a:rPr lang="en"/>
              <a:t>	</a:t>
            </a:r>
            <a:r>
              <a:rPr lang="en"/>
              <a:t>Oregon State University is revered for its energy efficiency and sustainability and is committed to reducing its carbon footprint through renovations and sustainable considerations with new projects. Our project aims to provide an web interface application to monitor the energy consumption data of Oregon State Campus buildings so organizations such as the OSU office of Sustainability may have better knowledge about infrastructure decisions regarding energy usage. This project will also replace the current implementation for monitoring energy usage on campus which has proven to be costly and inefficient.</a:t>
            </a:r>
          </a:p>
          <a:p>
            <a:pPr indent="0" lvl="0" marL="0">
              <a:spcBef>
                <a:spcPts val="0"/>
              </a:spcBef>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Shape 207"/>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Issues Impeding Progress: AWS</a:t>
            </a:r>
          </a:p>
          <a:p>
            <a:pPr indent="0" lvl="0" marL="0" rtl="0">
              <a:spcBef>
                <a:spcPts val="0"/>
              </a:spcBef>
              <a:buNone/>
            </a:pPr>
            <a:r>
              <a:t/>
            </a:r>
            <a:endParaRPr/>
          </a:p>
        </p:txBody>
      </p:sp>
      <p:sp>
        <p:nvSpPr>
          <p:cNvPr id="208" name="Shape 208"/>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rtl="0">
              <a:spcBef>
                <a:spcPts val="0"/>
              </a:spcBef>
              <a:buNone/>
            </a:pPr>
            <a:r>
              <a:rPr lang="en"/>
              <a:t>Solutions:</a:t>
            </a:r>
          </a:p>
          <a:p>
            <a:pPr indent="-342900" lvl="0" marL="457200" rtl="0">
              <a:spcBef>
                <a:spcPts val="0"/>
              </a:spcBef>
              <a:buSzPts val="1800"/>
              <a:buChar char="●"/>
            </a:pPr>
            <a:r>
              <a:rPr lang="en"/>
              <a:t>Local development of small scaled solutions.</a:t>
            </a:r>
          </a:p>
          <a:p>
            <a:pPr indent="0" lvl="0" marL="0" rtl="0">
              <a:spcBef>
                <a:spcPts val="0"/>
              </a:spcBef>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Shape 21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Local Solution: WebSocket</a:t>
            </a:r>
          </a:p>
        </p:txBody>
      </p:sp>
      <p:sp>
        <p:nvSpPr>
          <p:cNvPr id="214" name="Shape 214"/>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rtl="0">
              <a:spcBef>
                <a:spcPts val="0"/>
              </a:spcBef>
              <a:buNone/>
            </a:pPr>
            <a:r>
              <a:rPr lang="en"/>
              <a:t>Key r</a:t>
            </a:r>
            <a:r>
              <a:rPr lang="en"/>
              <a:t>esources: npm “ws” package as WebSocket client and server</a:t>
            </a:r>
          </a:p>
          <a:p>
            <a:pPr indent="-342900" lvl="0" marL="457200" rtl="0">
              <a:spcBef>
                <a:spcPts val="0"/>
              </a:spcBef>
              <a:spcAft>
                <a:spcPts val="0"/>
              </a:spcAft>
              <a:buSzPts val="1800"/>
              <a:buAutoNum type="arabicPeriod"/>
            </a:pPr>
            <a:r>
              <a:rPr lang="en"/>
              <a:t>Create a WebSocket server with a specific port.</a:t>
            </a:r>
          </a:p>
          <a:p>
            <a:pPr indent="-342900" lvl="0" marL="457200" rtl="0">
              <a:spcBef>
                <a:spcPts val="0"/>
              </a:spcBef>
              <a:spcAft>
                <a:spcPts val="0"/>
              </a:spcAft>
              <a:buSzPts val="1800"/>
              <a:buAutoNum type="arabicPeriod"/>
            </a:pPr>
            <a:r>
              <a:rPr lang="en"/>
              <a:t>Serve the WebSocket server when serving the application server.</a:t>
            </a:r>
          </a:p>
          <a:p>
            <a:pPr indent="-342900" lvl="0" marL="457200" rtl="0">
              <a:spcBef>
                <a:spcPts val="0"/>
              </a:spcBef>
              <a:spcAft>
                <a:spcPts val="0"/>
              </a:spcAft>
              <a:buSzPts val="1800"/>
              <a:buAutoNum type="arabicPeriod"/>
            </a:pPr>
            <a:r>
              <a:rPr lang="en"/>
              <a:t>Send incremental data from the WebSocket server.</a:t>
            </a:r>
          </a:p>
          <a:p>
            <a:pPr indent="-342900" lvl="0" marL="457200" rtl="0">
              <a:spcBef>
                <a:spcPts val="0"/>
              </a:spcBef>
              <a:buSzPts val="1800"/>
              <a:buAutoNum type="arabicPeriod"/>
            </a:pPr>
            <a:r>
              <a:rPr lang="en"/>
              <a:t>Receive data in the page of the application.</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Shape 21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Local Solution: WebSocket</a:t>
            </a:r>
          </a:p>
        </p:txBody>
      </p:sp>
      <p:sp>
        <p:nvSpPr>
          <p:cNvPr id="220" name="Shape 220"/>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rtl="0">
              <a:lnSpc>
                <a:spcPct val="100000"/>
              </a:lnSpc>
              <a:spcBef>
                <a:spcPts val="0"/>
              </a:spcBef>
              <a:spcAft>
                <a:spcPts val="0"/>
              </a:spcAft>
              <a:buNone/>
            </a:pPr>
            <a:r>
              <a:rPr lang="en" sz="1400">
                <a:latin typeface="Courier New"/>
                <a:ea typeface="Courier New"/>
                <a:cs typeface="Courier New"/>
                <a:sym typeface="Courier New"/>
              </a:rPr>
              <a:t>The websocket server is extremely simple to set up.</a:t>
            </a:r>
          </a:p>
          <a:p>
            <a:pPr indent="0" lvl="0" marL="0" rtl="0">
              <a:lnSpc>
                <a:spcPct val="100000"/>
              </a:lnSpc>
              <a:spcBef>
                <a:spcPts val="0"/>
              </a:spcBef>
              <a:spcAft>
                <a:spcPts val="0"/>
              </a:spcAft>
              <a:buNone/>
            </a:pPr>
            <a:r>
              <a:t/>
            </a:r>
            <a:endParaRPr sz="1400">
              <a:latin typeface="Courier New"/>
              <a:ea typeface="Courier New"/>
              <a:cs typeface="Courier New"/>
              <a:sym typeface="Courier New"/>
            </a:endParaRPr>
          </a:p>
          <a:p>
            <a:pPr indent="0" lvl="0" marL="0" rtl="0">
              <a:lnSpc>
                <a:spcPct val="100000"/>
              </a:lnSpc>
              <a:spcBef>
                <a:spcPts val="0"/>
              </a:spcBef>
              <a:spcAft>
                <a:spcPts val="0"/>
              </a:spcAft>
              <a:buNone/>
            </a:pPr>
            <a:r>
              <a:t/>
            </a:r>
            <a:endParaRPr sz="1400">
              <a:latin typeface="Courier New"/>
              <a:ea typeface="Courier New"/>
              <a:cs typeface="Courier New"/>
              <a:sym typeface="Courier New"/>
            </a:endParaRPr>
          </a:p>
          <a:p>
            <a:pPr indent="0" lvl="0" marL="0" rtl="0">
              <a:lnSpc>
                <a:spcPct val="100000"/>
              </a:lnSpc>
              <a:spcBef>
                <a:spcPts val="0"/>
              </a:spcBef>
              <a:spcAft>
                <a:spcPts val="0"/>
              </a:spcAft>
              <a:buNone/>
            </a:pPr>
            <a:r>
              <a:t/>
            </a:r>
            <a:endParaRPr sz="1400">
              <a:latin typeface="Courier New"/>
              <a:ea typeface="Courier New"/>
              <a:cs typeface="Courier New"/>
              <a:sym typeface="Courier New"/>
            </a:endParaRPr>
          </a:p>
          <a:p>
            <a:pPr indent="0" lvl="0" marL="0" rtl="0">
              <a:lnSpc>
                <a:spcPct val="100000"/>
              </a:lnSpc>
              <a:spcBef>
                <a:spcPts val="0"/>
              </a:spcBef>
              <a:spcAft>
                <a:spcPts val="0"/>
              </a:spcAft>
              <a:buNone/>
            </a:pPr>
            <a:r>
              <a:t/>
            </a:r>
            <a:endParaRPr sz="1400">
              <a:latin typeface="Courier New"/>
              <a:ea typeface="Courier New"/>
              <a:cs typeface="Courier New"/>
              <a:sym typeface="Courier New"/>
            </a:endParaRPr>
          </a:p>
        </p:txBody>
      </p:sp>
      <p:pic>
        <p:nvPicPr>
          <p:cNvPr id="221" name="Shape 221"/>
          <p:cNvPicPr preferRelativeResize="0"/>
          <p:nvPr/>
        </p:nvPicPr>
        <p:blipFill>
          <a:blip r:embed="rId3">
            <a:alphaModFix/>
          </a:blip>
          <a:stretch>
            <a:fillRect/>
          </a:stretch>
        </p:blipFill>
        <p:spPr>
          <a:xfrm>
            <a:off x="415475" y="1532675"/>
            <a:ext cx="5999850" cy="30946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Shape 22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Local Solution: WebSocket</a:t>
            </a:r>
          </a:p>
        </p:txBody>
      </p:sp>
      <p:sp>
        <p:nvSpPr>
          <p:cNvPr id="227" name="Shape 227"/>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rtl="0">
              <a:lnSpc>
                <a:spcPct val="100000"/>
              </a:lnSpc>
              <a:spcBef>
                <a:spcPts val="0"/>
              </a:spcBef>
              <a:spcAft>
                <a:spcPts val="0"/>
              </a:spcAft>
              <a:buNone/>
            </a:pPr>
            <a:r>
              <a:rPr lang="en" sz="1400"/>
              <a:t>Within the AngularJS controller, the application starts a connection with the WebSocket server and receives data sent. </a:t>
            </a:r>
          </a:p>
          <a:p>
            <a:pPr indent="0" lvl="0" marL="0" rtl="0">
              <a:lnSpc>
                <a:spcPct val="100000"/>
              </a:lnSpc>
              <a:spcBef>
                <a:spcPts val="0"/>
              </a:spcBef>
              <a:spcAft>
                <a:spcPts val="0"/>
              </a:spcAft>
              <a:buNone/>
            </a:pPr>
            <a:r>
              <a:t/>
            </a:r>
            <a:endParaRPr sz="1400">
              <a:latin typeface="Courier New"/>
              <a:ea typeface="Courier New"/>
              <a:cs typeface="Courier New"/>
              <a:sym typeface="Courier New"/>
            </a:endParaRPr>
          </a:p>
          <a:p>
            <a:pPr indent="0" lvl="0" marL="0" rtl="0">
              <a:lnSpc>
                <a:spcPct val="100000"/>
              </a:lnSpc>
              <a:spcBef>
                <a:spcPts val="0"/>
              </a:spcBef>
              <a:spcAft>
                <a:spcPts val="0"/>
              </a:spcAft>
              <a:buNone/>
            </a:pPr>
            <a:r>
              <a:t/>
            </a:r>
            <a:endParaRPr sz="1400">
              <a:latin typeface="Courier New"/>
              <a:ea typeface="Courier New"/>
              <a:cs typeface="Courier New"/>
              <a:sym typeface="Courier New"/>
            </a:endParaRPr>
          </a:p>
          <a:p>
            <a:pPr indent="0" lvl="0" marL="0" rtl="0">
              <a:lnSpc>
                <a:spcPct val="100000"/>
              </a:lnSpc>
              <a:spcBef>
                <a:spcPts val="0"/>
              </a:spcBef>
              <a:spcAft>
                <a:spcPts val="0"/>
              </a:spcAft>
              <a:buNone/>
            </a:pPr>
            <a:r>
              <a:t/>
            </a:r>
            <a:endParaRPr sz="1400">
              <a:latin typeface="Courier New"/>
              <a:ea typeface="Courier New"/>
              <a:cs typeface="Courier New"/>
              <a:sym typeface="Courier New"/>
            </a:endParaRPr>
          </a:p>
          <a:p>
            <a:pPr indent="0" lvl="0" marL="0" rtl="0">
              <a:lnSpc>
                <a:spcPct val="100000"/>
              </a:lnSpc>
              <a:spcBef>
                <a:spcPts val="0"/>
              </a:spcBef>
              <a:spcAft>
                <a:spcPts val="0"/>
              </a:spcAft>
              <a:buNone/>
            </a:pPr>
            <a:r>
              <a:t/>
            </a:r>
            <a:endParaRPr sz="1400">
              <a:latin typeface="Courier New"/>
              <a:ea typeface="Courier New"/>
              <a:cs typeface="Courier New"/>
              <a:sym typeface="Courier New"/>
            </a:endParaRPr>
          </a:p>
          <a:p>
            <a:pPr indent="0" lvl="0" marL="0" rtl="0">
              <a:lnSpc>
                <a:spcPct val="100000"/>
              </a:lnSpc>
              <a:spcBef>
                <a:spcPts val="0"/>
              </a:spcBef>
              <a:spcAft>
                <a:spcPts val="0"/>
              </a:spcAft>
              <a:buNone/>
            </a:pPr>
            <a:r>
              <a:t/>
            </a:r>
            <a:endParaRPr sz="1400">
              <a:latin typeface="Courier New"/>
              <a:ea typeface="Courier New"/>
              <a:cs typeface="Courier New"/>
              <a:sym typeface="Courier New"/>
            </a:endParaRPr>
          </a:p>
          <a:p>
            <a:pPr indent="0" lvl="0" marL="0" rtl="0">
              <a:lnSpc>
                <a:spcPct val="100000"/>
              </a:lnSpc>
              <a:spcBef>
                <a:spcPts val="0"/>
              </a:spcBef>
              <a:spcAft>
                <a:spcPts val="0"/>
              </a:spcAft>
              <a:buNone/>
            </a:pPr>
            <a:r>
              <a:t/>
            </a:r>
            <a:endParaRPr sz="1400">
              <a:latin typeface="Courier New"/>
              <a:ea typeface="Courier New"/>
              <a:cs typeface="Courier New"/>
              <a:sym typeface="Courier New"/>
            </a:endParaRPr>
          </a:p>
          <a:p>
            <a:pPr indent="0" lvl="0" marL="0" rtl="0">
              <a:lnSpc>
                <a:spcPct val="100000"/>
              </a:lnSpc>
              <a:spcBef>
                <a:spcPts val="0"/>
              </a:spcBef>
              <a:spcAft>
                <a:spcPts val="0"/>
              </a:spcAft>
              <a:buNone/>
            </a:pPr>
            <a:r>
              <a:t/>
            </a:r>
            <a:endParaRPr sz="1400">
              <a:latin typeface="Courier New"/>
              <a:ea typeface="Courier New"/>
              <a:cs typeface="Courier New"/>
              <a:sym typeface="Courier New"/>
            </a:endParaRPr>
          </a:p>
          <a:p>
            <a:pPr indent="0" lvl="0" marL="0" rtl="0">
              <a:lnSpc>
                <a:spcPct val="100000"/>
              </a:lnSpc>
              <a:spcBef>
                <a:spcPts val="0"/>
              </a:spcBef>
              <a:spcAft>
                <a:spcPts val="0"/>
              </a:spcAft>
              <a:buNone/>
            </a:pPr>
            <a:r>
              <a:t/>
            </a:r>
            <a:endParaRPr sz="1400">
              <a:latin typeface="Courier New"/>
              <a:ea typeface="Courier New"/>
              <a:cs typeface="Courier New"/>
              <a:sym typeface="Courier New"/>
            </a:endParaRPr>
          </a:p>
          <a:p>
            <a:pPr indent="0" lvl="0" marL="0" rtl="0">
              <a:lnSpc>
                <a:spcPct val="100000"/>
              </a:lnSpc>
              <a:spcBef>
                <a:spcPts val="0"/>
              </a:spcBef>
              <a:spcAft>
                <a:spcPts val="0"/>
              </a:spcAft>
              <a:buNone/>
            </a:pPr>
            <a:r>
              <a:t/>
            </a:r>
            <a:endParaRPr sz="1400">
              <a:latin typeface="Courier New"/>
              <a:ea typeface="Courier New"/>
              <a:cs typeface="Courier New"/>
              <a:sym typeface="Courier New"/>
            </a:endParaRPr>
          </a:p>
          <a:p>
            <a:pPr indent="0" lvl="0" marL="0" rtl="0">
              <a:lnSpc>
                <a:spcPct val="100000"/>
              </a:lnSpc>
              <a:spcBef>
                <a:spcPts val="0"/>
              </a:spcBef>
              <a:spcAft>
                <a:spcPts val="0"/>
              </a:spcAft>
              <a:buNone/>
            </a:pPr>
            <a:r>
              <a:t/>
            </a:r>
            <a:endParaRPr sz="1400">
              <a:latin typeface="Courier New"/>
              <a:ea typeface="Courier New"/>
              <a:cs typeface="Courier New"/>
              <a:sym typeface="Courier New"/>
            </a:endParaRPr>
          </a:p>
          <a:p>
            <a:pPr indent="0" lvl="0" marL="0" rtl="0">
              <a:lnSpc>
                <a:spcPct val="100000"/>
              </a:lnSpc>
              <a:spcBef>
                <a:spcPts val="0"/>
              </a:spcBef>
              <a:spcAft>
                <a:spcPts val="0"/>
              </a:spcAft>
              <a:buNone/>
            </a:pPr>
            <a:r>
              <a:t/>
            </a:r>
            <a:endParaRPr sz="1400">
              <a:latin typeface="Courier New"/>
              <a:ea typeface="Courier New"/>
              <a:cs typeface="Courier New"/>
              <a:sym typeface="Courier New"/>
            </a:endParaRPr>
          </a:p>
          <a:p>
            <a:pPr indent="0" lvl="0" marL="0" rtl="0">
              <a:lnSpc>
                <a:spcPct val="100000"/>
              </a:lnSpc>
              <a:spcBef>
                <a:spcPts val="0"/>
              </a:spcBef>
              <a:spcAft>
                <a:spcPts val="0"/>
              </a:spcAft>
              <a:buNone/>
            </a:pPr>
            <a:r>
              <a:rPr lang="en" sz="1400"/>
              <a:t>Our application formats the Date( ) object sent from the WebSocket server and passes it to a scope variable to simulate a real-time clock that updates every second.</a:t>
            </a:r>
          </a:p>
        </p:txBody>
      </p:sp>
      <p:pic>
        <p:nvPicPr>
          <p:cNvPr id="228" name="Shape 228"/>
          <p:cNvPicPr preferRelativeResize="0"/>
          <p:nvPr/>
        </p:nvPicPr>
        <p:blipFill>
          <a:blip r:embed="rId3">
            <a:alphaModFix/>
          </a:blip>
          <a:stretch>
            <a:fillRect/>
          </a:stretch>
        </p:blipFill>
        <p:spPr>
          <a:xfrm>
            <a:off x="397650" y="1739675"/>
            <a:ext cx="5823699" cy="18661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Shape 23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Local Solution: WebSocket</a:t>
            </a:r>
          </a:p>
        </p:txBody>
      </p:sp>
      <p:sp>
        <p:nvSpPr>
          <p:cNvPr id="234" name="Shape 234"/>
          <p:cNvSpPr txBox="1"/>
          <p:nvPr>
            <p:ph idx="1" type="body"/>
          </p:nvPr>
        </p:nvSpPr>
        <p:spPr>
          <a:xfrm>
            <a:off x="311700" y="1120250"/>
            <a:ext cx="8520600" cy="3416400"/>
          </a:xfrm>
          <a:prstGeom prst="rect">
            <a:avLst/>
          </a:prstGeom>
        </p:spPr>
        <p:txBody>
          <a:bodyPr anchorCtr="0" anchor="t" bIns="91425" lIns="91425" rIns="91425" wrap="square" tIns="91425">
            <a:noAutofit/>
          </a:bodyPr>
          <a:lstStyle/>
          <a:p>
            <a:pPr indent="0" lvl="0" marL="0" rtl="0">
              <a:lnSpc>
                <a:spcPct val="100000"/>
              </a:lnSpc>
              <a:spcBef>
                <a:spcPts val="0"/>
              </a:spcBef>
              <a:spcAft>
                <a:spcPts val="1000"/>
              </a:spcAft>
              <a:buNone/>
            </a:pPr>
            <a:r>
              <a:rPr lang="en" sz="1400"/>
              <a:t>Outcomes:</a:t>
            </a:r>
          </a:p>
          <a:p>
            <a:pPr indent="0" lvl="0" marL="0" rtl="0">
              <a:lnSpc>
                <a:spcPct val="100000"/>
              </a:lnSpc>
              <a:spcBef>
                <a:spcPts val="0"/>
              </a:spcBef>
              <a:spcAft>
                <a:spcPts val="1000"/>
              </a:spcAft>
              <a:buNone/>
            </a:pPr>
            <a:r>
              <a:t/>
            </a:r>
            <a:endParaRPr sz="1400"/>
          </a:p>
          <a:p>
            <a:pPr indent="-317500" lvl="0" marL="457200" rtl="0">
              <a:lnSpc>
                <a:spcPct val="100000"/>
              </a:lnSpc>
              <a:spcBef>
                <a:spcPts val="0"/>
              </a:spcBef>
              <a:spcAft>
                <a:spcPts val="1000"/>
              </a:spcAft>
              <a:buSzPts val="1400"/>
              <a:buChar char="●"/>
            </a:pPr>
            <a:r>
              <a:rPr lang="en" sz="1400"/>
              <a:t>Higher understanding of Angular frameworks and injecting page data.</a:t>
            </a:r>
          </a:p>
          <a:p>
            <a:pPr indent="-317500" lvl="0" marL="457200" rtl="0">
              <a:lnSpc>
                <a:spcPct val="100000"/>
              </a:lnSpc>
              <a:spcBef>
                <a:spcPts val="0"/>
              </a:spcBef>
              <a:spcAft>
                <a:spcPts val="1000"/>
              </a:spcAft>
              <a:buSzPts val="1400"/>
              <a:buChar char="●"/>
            </a:pPr>
            <a:r>
              <a:rPr lang="en" sz="1400"/>
              <a:t>Working implementation of a WebSocket server with real-time data updates.</a:t>
            </a:r>
          </a:p>
          <a:p>
            <a:pPr indent="0" lvl="0" marL="0" rtl="0">
              <a:lnSpc>
                <a:spcPct val="100000"/>
              </a:lnSpc>
              <a:spcBef>
                <a:spcPts val="0"/>
              </a:spcBef>
              <a:spcAft>
                <a:spcPts val="1000"/>
              </a:spcAft>
              <a:buNone/>
            </a:pPr>
            <a:r>
              <a:t/>
            </a:r>
            <a:endParaRPr sz="1400"/>
          </a:p>
          <a:p>
            <a:pPr indent="0" lvl="0" marL="0" rtl="0">
              <a:lnSpc>
                <a:spcPct val="100000"/>
              </a:lnSpc>
              <a:spcBef>
                <a:spcPts val="0"/>
              </a:spcBef>
              <a:spcAft>
                <a:spcPts val="1000"/>
              </a:spcAft>
              <a:buNone/>
            </a:pPr>
            <a:r>
              <a:t/>
            </a:r>
            <a:endParaRPr sz="1400"/>
          </a:p>
          <a:p>
            <a:pPr indent="0" lvl="0" marL="0" rtl="0">
              <a:lnSpc>
                <a:spcPct val="100000"/>
              </a:lnSpc>
              <a:spcBef>
                <a:spcPts val="0"/>
              </a:spcBef>
              <a:spcAft>
                <a:spcPts val="1000"/>
              </a:spcAft>
              <a:buNone/>
            </a:pPr>
            <a:r>
              <a:t/>
            </a:r>
            <a:endParaRPr sz="1400"/>
          </a:p>
          <a:p>
            <a:pPr indent="0" lvl="0" marL="0" rtl="0">
              <a:lnSpc>
                <a:spcPct val="100000"/>
              </a:lnSpc>
              <a:spcBef>
                <a:spcPts val="0"/>
              </a:spcBef>
              <a:spcAft>
                <a:spcPts val="1000"/>
              </a:spcAft>
              <a:buNone/>
            </a:pPr>
            <a:r>
              <a:t/>
            </a:r>
            <a:endParaRPr sz="1400"/>
          </a:p>
          <a:p>
            <a:pPr indent="0" lvl="0" marL="0" rtl="0">
              <a:lnSpc>
                <a:spcPct val="100000"/>
              </a:lnSpc>
              <a:spcBef>
                <a:spcPts val="0"/>
              </a:spcBef>
              <a:spcAft>
                <a:spcPts val="1000"/>
              </a:spcAft>
              <a:buNone/>
            </a:pPr>
            <a:r>
              <a:t/>
            </a:r>
            <a:endParaRPr sz="1400"/>
          </a:p>
          <a:p>
            <a:pPr indent="0" lvl="0" marL="0" rtl="0">
              <a:lnSpc>
                <a:spcPct val="100000"/>
              </a:lnSpc>
              <a:spcBef>
                <a:spcPts val="0"/>
              </a:spcBef>
              <a:spcAft>
                <a:spcPts val="1000"/>
              </a:spcAft>
              <a:buNone/>
            </a:pPr>
            <a:r>
              <a:t/>
            </a:r>
            <a:endParaRPr sz="1400"/>
          </a:p>
          <a:p>
            <a:pPr indent="0" lvl="0" marL="0" rtl="0">
              <a:lnSpc>
                <a:spcPct val="100000"/>
              </a:lnSpc>
              <a:spcBef>
                <a:spcPts val="0"/>
              </a:spcBef>
              <a:spcAft>
                <a:spcPts val="1000"/>
              </a:spcAft>
              <a:buNone/>
            </a:pPr>
            <a:r>
              <a:t/>
            </a:r>
            <a:endParaRPr sz="1400"/>
          </a:p>
          <a:p>
            <a:pPr indent="0" lvl="0" marL="0" rtl="0">
              <a:lnSpc>
                <a:spcPct val="100000"/>
              </a:lnSpc>
              <a:spcBef>
                <a:spcPts val="0"/>
              </a:spcBef>
              <a:spcAft>
                <a:spcPts val="1000"/>
              </a:spcAft>
              <a:buNone/>
            </a:pPr>
            <a:r>
              <a:t/>
            </a:r>
            <a:endParaRPr sz="1400"/>
          </a:p>
          <a:p>
            <a:pPr indent="0" lvl="0" marL="0" rtl="0">
              <a:lnSpc>
                <a:spcPct val="100000"/>
              </a:lnSpc>
              <a:spcBef>
                <a:spcPts val="0"/>
              </a:spcBef>
              <a:spcAft>
                <a:spcPts val="1000"/>
              </a:spcAft>
              <a:buNone/>
            </a:pPr>
            <a:r>
              <a:t/>
            </a:r>
            <a:endParaRPr sz="1400"/>
          </a:p>
          <a:p>
            <a:pPr indent="0" lvl="0" marL="0" rtl="0">
              <a:lnSpc>
                <a:spcPct val="100000"/>
              </a:lnSpc>
              <a:spcBef>
                <a:spcPts val="0"/>
              </a:spcBef>
              <a:spcAft>
                <a:spcPts val="1000"/>
              </a:spcAft>
              <a:buNone/>
            </a:pPr>
            <a:r>
              <a:t/>
            </a:r>
            <a:endParaRPr sz="1400"/>
          </a:p>
          <a:p>
            <a:pPr indent="0" lvl="0" marL="0" rtl="0">
              <a:lnSpc>
                <a:spcPct val="100000"/>
              </a:lnSpc>
              <a:spcBef>
                <a:spcPts val="0"/>
              </a:spcBef>
              <a:spcAft>
                <a:spcPts val="1000"/>
              </a:spcAft>
              <a:buNone/>
            </a:pPr>
            <a:r>
              <a:t/>
            </a:r>
            <a:endParaRPr sz="1400"/>
          </a:p>
          <a:p>
            <a:pPr indent="0" lvl="0" marL="0" rtl="0">
              <a:lnSpc>
                <a:spcPct val="100000"/>
              </a:lnSpc>
              <a:spcBef>
                <a:spcPts val="0"/>
              </a:spcBef>
              <a:spcAft>
                <a:spcPts val="1000"/>
              </a:spcAft>
              <a:buNone/>
            </a:pPr>
            <a:r>
              <a:t/>
            </a:r>
            <a:endParaRPr sz="14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Shape 23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Local Solution: Authentication</a:t>
            </a:r>
          </a:p>
        </p:txBody>
      </p:sp>
      <p:sp>
        <p:nvSpPr>
          <p:cNvPr id="240" name="Shape 240"/>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rPr lang="en"/>
              <a:t>Key r</a:t>
            </a:r>
            <a:r>
              <a:rPr lang="en"/>
              <a:t>esources: passport.js</a:t>
            </a:r>
          </a:p>
          <a:p>
            <a:pPr indent="-342900" lvl="0" marL="457200" rtl="0">
              <a:spcBef>
                <a:spcPts val="0"/>
              </a:spcBef>
              <a:spcAft>
                <a:spcPts val="0"/>
              </a:spcAft>
              <a:buSzPts val="1800"/>
              <a:buAutoNum type="arabicPeriod"/>
            </a:pPr>
            <a:r>
              <a:rPr lang="en"/>
              <a:t>Require passport.js authentication middleware</a:t>
            </a:r>
          </a:p>
          <a:p>
            <a:pPr indent="-342900" lvl="0" marL="457200" rtl="0">
              <a:spcBef>
                <a:spcPts val="0"/>
              </a:spcBef>
              <a:spcAft>
                <a:spcPts val="0"/>
              </a:spcAft>
              <a:buSzPts val="1800"/>
              <a:buAutoNum type="arabicPeriod"/>
            </a:pPr>
            <a:r>
              <a:rPr lang="en"/>
              <a:t>Redirect user to Google oAuth 2.0 API</a:t>
            </a:r>
          </a:p>
          <a:p>
            <a:pPr indent="-342900" lvl="0" marL="457200" rtl="0">
              <a:spcBef>
                <a:spcPts val="0"/>
              </a:spcBef>
              <a:spcAft>
                <a:spcPts val="0"/>
              </a:spcAft>
              <a:buSzPts val="1800"/>
              <a:buAutoNum type="arabicPeriod"/>
            </a:pPr>
            <a:r>
              <a:rPr lang="en"/>
              <a:t>Store Google token in user object</a:t>
            </a:r>
          </a:p>
          <a:p>
            <a:pPr indent="-342900" lvl="0" marL="457200" rtl="0">
              <a:spcBef>
                <a:spcPts val="0"/>
              </a:spcBef>
              <a:buSzPts val="1800"/>
              <a:buAutoNum type="arabicPeriod"/>
            </a:pPr>
            <a:r>
              <a:rPr lang="en"/>
              <a:t>Authenticate user through sessions</a:t>
            </a:r>
          </a:p>
          <a:p>
            <a:pPr indent="0" lvl="0" marL="0">
              <a:spcBef>
                <a:spcPts val="0"/>
              </a:spcBef>
              <a:buNone/>
            </a:pPr>
            <a:r>
              <a:t/>
            </a:r>
            <a:endParaRPr/>
          </a:p>
        </p:txBody>
      </p:sp>
      <p:pic>
        <p:nvPicPr>
          <p:cNvPr id="241" name="Shape 241"/>
          <p:cNvPicPr preferRelativeResize="0"/>
          <p:nvPr/>
        </p:nvPicPr>
        <p:blipFill>
          <a:blip r:embed="rId3">
            <a:alphaModFix/>
          </a:blip>
          <a:stretch>
            <a:fillRect/>
          </a:stretch>
        </p:blipFill>
        <p:spPr>
          <a:xfrm>
            <a:off x="410275" y="3114799"/>
            <a:ext cx="5207822" cy="1537776"/>
          </a:xfrm>
          <a:prstGeom prst="rect">
            <a:avLst/>
          </a:prstGeom>
          <a:noFill/>
          <a:ln>
            <a:noFill/>
          </a:ln>
        </p:spPr>
      </p:pic>
      <p:sp>
        <p:nvSpPr>
          <p:cNvPr id="242" name="Shape 242"/>
          <p:cNvSpPr txBox="1"/>
          <p:nvPr/>
        </p:nvSpPr>
        <p:spPr>
          <a:xfrm>
            <a:off x="311700" y="4652575"/>
            <a:ext cx="4512900" cy="343800"/>
          </a:xfrm>
          <a:prstGeom prst="rect">
            <a:avLst/>
          </a:prstGeom>
          <a:noFill/>
          <a:ln>
            <a:noFill/>
          </a:ln>
        </p:spPr>
        <p:txBody>
          <a:bodyPr anchorCtr="0" anchor="t" bIns="91425" lIns="91425" rIns="91425" wrap="square" tIns="91425">
            <a:noAutofit/>
          </a:bodyPr>
          <a:lstStyle/>
          <a:p>
            <a:pPr indent="0" lvl="0" marL="0">
              <a:spcBef>
                <a:spcPts val="0"/>
              </a:spcBef>
              <a:buNone/>
            </a:pPr>
            <a:r>
              <a:rPr lang="en" sz="1000">
                <a:solidFill>
                  <a:srgbClr val="666666"/>
                </a:solidFill>
                <a:latin typeface="Proxima Nova"/>
                <a:ea typeface="Proxima Nova"/>
                <a:cs typeface="Proxima Nova"/>
                <a:sym typeface="Proxima Nova"/>
              </a:rPr>
              <a:t>Photo Source: https://github.com/jaredhanson/passport</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Shape 247"/>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Local Solution: Authentication</a:t>
            </a:r>
          </a:p>
        </p:txBody>
      </p:sp>
      <p:sp>
        <p:nvSpPr>
          <p:cNvPr id="248" name="Shape 248"/>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rtl="0">
              <a:lnSpc>
                <a:spcPct val="100000"/>
              </a:lnSpc>
              <a:spcBef>
                <a:spcPts val="0"/>
              </a:spcBef>
              <a:spcAft>
                <a:spcPts val="1000"/>
              </a:spcAft>
              <a:buNone/>
            </a:pPr>
            <a:r>
              <a:rPr lang="en"/>
              <a:t>Passport.js</a:t>
            </a:r>
          </a:p>
          <a:p>
            <a:pPr indent="0" lvl="0" marL="457200" rtl="0">
              <a:lnSpc>
                <a:spcPct val="100000"/>
              </a:lnSpc>
              <a:spcBef>
                <a:spcPts val="0"/>
              </a:spcBef>
              <a:spcAft>
                <a:spcPts val="0"/>
              </a:spcAft>
              <a:buNone/>
            </a:pPr>
            <a:r>
              <a:rPr lang="en" sz="1200">
                <a:solidFill>
                  <a:srgbClr val="000000"/>
                </a:solidFill>
              </a:rPr>
              <a:t>“Authenticating requests is as simple as calling </a:t>
            </a:r>
            <a:r>
              <a:rPr lang="en" sz="1200">
                <a:solidFill>
                  <a:srgbClr val="000000"/>
                </a:solidFill>
                <a:latin typeface="Courier New"/>
                <a:ea typeface="Courier New"/>
                <a:cs typeface="Courier New"/>
                <a:sym typeface="Courier New"/>
              </a:rPr>
              <a:t>passport.authenticate()</a:t>
            </a:r>
            <a:r>
              <a:rPr lang="en" sz="1200">
                <a:solidFill>
                  <a:srgbClr val="000000"/>
                </a:solidFill>
              </a:rPr>
              <a:t> and specifying which strategy to employ.” - passport.js documentation</a:t>
            </a:r>
          </a:p>
          <a:p>
            <a:pPr indent="0" lvl="0" marL="0">
              <a:spcBef>
                <a:spcPts val="1000"/>
              </a:spcBef>
              <a:spcAft>
                <a:spcPts val="1000"/>
              </a:spcAft>
              <a:buNone/>
            </a:pPr>
            <a:r>
              <a:rPr lang="en"/>
              <a:t>Import Google strategy</a:t>
            </a:r>
          </a:p>
          <a:p>
            <a:pPr indent="0" lvl="0" marL="0" rtl="0">
              <a:spcBef>
                <a:spcPts val="0"/>
              </a:spcBef>
              <a:spcAft>
                <a:spcPts val="1000"/>
              </a:spcAft>
              <a:buNone/>
            </a:pPr>
            <a:r>
              <a:rPr lang="en" sz="1400">
                <a:solidFill>
                  <a:srgbClr val="E69138"/>
                </a:solidFill>
                <a:latin typeface="Courier New"/>
                <a:ea typeface="Courier New"/>
                <a:cs typeface="Courier New"/>
                <a:sym typeface="Courier New"/>
              </a:rPr>
              <a:t>var</a:t>
            </a:r>
            <a:r>
              <a:rPr lang="en" sz="1400">
                <a:latin typeface="Courier New"/>
                <a:ea typeface="Courier New"/>
                <a:cs typeface="Courier New"/>
                <a:sym typeface="Courier New"/>
              </a:rPr>
              <a:t> GoogleStrategy = </a:t>
            </a:r>
            <a:r>
              <a:rPr lang="en" sz="1400">
                <a:solidFill>
                  <a:srgbClr val="F1C232"/>
                </a:solidFill>
                <a:latin typeface="Courier New"/>
                <a:ea typeface="Courier New"/>
                <a:cs typeface="Courier New"/>
                <a:sym typeface="Courier New"/>
              </a:rPr>
              <a:t>require</a:t>
            </a:r>
            <a:r>
              <a:rPr lang="en" sz="1400">
                <a:latin typeface="Courier New"/>
                <a:ea typeface="Courier New"/>
                <a:cs typeface="Courier New"/>
                <a:sym typeface="Courier New"/>
              </a:rPr>
              <a:t>(</a:t>
            </a:r>
            <a:r>
              <a:rPr lang="en" sz="1400">
                <a:solidFill>
                  <a:srgbClr val="6AA84F"/>
                </a:solidFill>
                <a:latin typeface="Courier New"/>
                <a:ea typeface="Courier New"/>
                <a:cs typeface="Courier New"/>
                <a:sym typeface="Courier New"/>
              </a:rPr>
              <a:t>'passport-google-oauth'</a:t>
            </a:r>
            <a:r>
              <a:rPr lang="en" sz="1400">
                <a:latin typeface="Courier New"/>
                <a:ea typeface="Courier New"/>
                <a:cs typeface="Courier New"/>
                <a:sym typeface="Courier New"/>
              </a:rPr>
              <a:t>).</a:t>
            </a:r>
            <a:r>
              <a:rPr lang="en" sz="1400">
                <a:solidFill>
                  <a:srgbClr val="8E7CC3"/>
                </a:solidFill>
                <a:latin typeface="Courier New"/>
                <a:ea typeface="Courier New"/>
                <a:cs typeface="Courier New"/>
                <a:sym typeface="Courier New"/>
              </a:rPr>
              <a:t>OAuth2Strategy</a:t>
            </a:r>
            <a:r>
              <a:rPr lang="en" sz="1400">
                <a:latin typeface="Courier New"/>
                <a:ea typeface="Courier New"/>
                <a:cs typeface="Courier New"/>
                <a:sym typeface="Courier New"/>
              </a:rPr>
              <a:t>;</a:t>
            </a:r>
          </a:p>
          <a:p>
            <a:pPr indent="0" lvl="0" marL="0" rtl="0">
              <a:spcBef>
                <a:spcPts val="1000"/>
              </a:spcBef>
              <a:spcAft>
                <a:spcPts val="1000"/>
              </a:spcAft>
              <a:buNone/>
            </a:pPr>
            <a:r>
              <a:rPr lang="en"/>
              <a:t>Use Google strategy in route</a:t>
            </a:r>
          </a:p>
          <a:p>
            <a:pPr indent="0" lvl="0" marL="0">
              <a:spcBef>
                <a:spcPts val="0"/>
              </a:spcBef>
              <a:spcAft>
                <a:spcPts val="0"/>
              </a:spcAft>
              <a:buNone/>
            </a:pPr>
            <a:r>
              <a:rPr lang="en" sz="1200">
                <a:latin typeface="Courier New"/>
                <a:ea typeface="Courier New"/>
                <a:cs typeface="Courier New"/>
                <a:sym typeface="Courier New"/>
              </a:rPr>
              <a:t>app.</a:t>
            </a:r>
            <a:r>
              <a:rPr lang="en" sz="1200">
                <a:solidFill>
                  <a:srgbClr val="F1C232"/>
                </a:solidFill>
                <a:latin typeface="Courier New"/>
                <a:ea typeface="Courier New"/>
                <a:cs typeface="Courier New"/>
                <a:sym typeface="Courier New"/>
              </a:rPr>
              <a:t>get</a:t>
            </a:r>
            <a:r>
              <a:rPr lang="en" sz="1200">
                <a:latin typeface="Courier New"/>
                <a:ea typeface="Courier New"/>
                <a:cs typeface="Courier New"/>
                <a:sym typeface="Courier New"/>
              </a:rPr>
              <a:t>(</a:t>
            </a:r>
            <a:r>
              <a:rPr lang="en" sz="1200">
                <a:solidFill>
                  <a:srgbClr val="6AA84F"/>
                </a:solidFill>
                <a:latin typeface="Courier New"/>
                <a:ea typeface="Courier New"/>
                <a:cs typeface="Courier New"/>
                <a:sym typeface="Courier New"/>
              </a:rPr>
              <a:t>'/auth/google'</a:t>
            </a:r>
            <a:r>
              <a:rPr lang="en" sz="1200">
                <a:solidFill>
                  <a:srgbClr val="E69138"/>
                </a:solidFill>
                <a:latin typeface="Courier New"/>
                <a:ea typeface="Courier New"/>
                <a:cs typeface="Courier New"/>
                <a:sym typeface="Courier New"/>
              </a:rPr>
              <a:t>,</a:t>
            </a:r>
          </a:p>
          <a:p>
            <a:pPr indent="0" lvl="0" marL="0">
              <a:spcBef>
                <a:spcPts val="0"/>
              </a:spcBef>
              <a:spcAft>
                <a:spcPts val="0"/>
              </a:spcAft>
              <a:buNone/>
            </a:pPr>
            <a:r>
              <a:rPr lang="en" sz="1200">
                <a:latin typeface="Courier New"/>
                <a:ea typeface="Courier New"/>
                <a:cs typeface="Courier New"/>
                <a:sym typeface="Courier New"/>
              </a:rPr>
              <a:t>   passport.</a:t>
            </a:r>
            <a:r>
              <a:rPr lang="en" sz="1200">
                <a:solidFill>
                  <a:srgbClr val="F1C232"/>
                </a:solidFill>
                <a:latin typeface="Courier New"/>
                <a:ea typeface="Courier New"/>
                <a:cs typeface="Courier New"/>
                <a:sym typeface="Courier New"/>
              </a:rPr>
              <a:t>authenticate</a:t>
            </a:r>
            <a:r>
              <a:rPr lang="en" sz="1200">
                <a:latin typeface="Courier New"/>
                <a:ea typeface="Courier New"/>
                <a:cs typeface="Courier New"/>
                <a:sym typeface="Courier New"/>
              </a:rPr>
              <a:t>(</a:t>
            </a:r>
            <a:r>
              <a:rPr lang="en" sz="1200">
                <a:solidFill>
                  <a:srgbClr val="6AA84F"/>
                </a:solidFill>
                <a:latin typeface="Courier New"/>
                <a:ea typeface="Courier New"/>
                <a:cs typeface="Courier New"/>
                <a:sym typeface="Courier New"/>
              </a:rPr>
              <a:t>'google'</a:t>
            </a:r>
            <a:r>
              <a:rPr lang="en" sz="1200">
                <a:solidFill>
                  <a:srgbClr val="E69138"/>
                </a:solidFill>
                <a:latin typeface="Courier New"/>
                <a:ea typeface="Courier New"/>
                <a:cs typeface="Courier New"/>
                <a:sym typeface="Courier New"/>
              </a:rPr>
              <a:t>,</a:t>
            </a:r>
            <a:r>
              <a:rPr lang="en" sz="1200">
                <a:latin typeface="Courier New"/>
                <a:ea typeface="Courier New"/>
                <a:cs typeface="Courier New"/>
                <a:sym typeface="Courier New"/>
              </a:rPr>
              <a:t> { </a:t>
            </a:r>
            <a:r>
              <a:rPr lang="en" sz="1200">
                <a:solidFill>
                  <a:srgbClr val="8E7CC3"/>
                </a:solidFill>
                <a:latin typeface="Courier New"/>
                <a:ea typeface="Courier New"/>
                <a:cs typeface="Courier New"/>
                <a:sym typeface="Courier New"/>
              </a:rPr>
              <a:t>scope</a:t>
            </a:r>
            <a:r>
              <a:rPr lang="en" sz="1200">
                <a:latin typeface="Courier New"/>
                <a:ea typeface="Courier New"/>
                <a:cs typeface="Courier New"/>
                <a:sym typeface="Courier New"/>
              </a:rPr>
              <a:t> : [</a:t>
            </a:r>
            <a:r>
              <a:rPr lang="en" sz="1200">
                <a:solidFill>
                  <a:srgbClr val="6AA84F"/>
                </a:solidFill>
                <a:latin typeface="Courier New"/>
                <a:ea typeface="Courier New"/>
                <a:cs typeface="Courier New"/>
                <a:sym typeface="Courier New"/>
              </a:rPr>
              <a:t>'profile'</a:t>
            </a:r>
            <a:r>
              <a:rPr lang="en" sz="1200">
                <a:solidFill>
                  <a:srgbClr val="E69138"/>
                </a:solidFill>
                <a:latin typeface="Courier New"/>
                <a:ea typeface="Courier New"/>
                <a:cs typeface="Courier New"/>
                <a:sym typeface="Courier New"/>
              </a:rPr>
              <a:t>,</a:t>
            </a:r>
            <a:r>
              <a:rPr lang="en" sz="1200">
                <a:latin typeface="Courier New"/>
                <a:ea typeface="Courier New"/>
                <a:cs typeface="Courier New"/>
                <a:sym typeface="Courier New"/>
              </a:rPr>
              <a:t> </a:t>
            </a:r>
            <a:r>
              <a:rPr lang="en" sz="1200">
                <a:solidFill>
                  <a:srgbClr val="6AA84F"/>
                </a:solidFill>
                <a:latin typeface="Courier New"/>
                <a:ea typeface="Courier New"/>
                <a:cs typeface="Courier New"/>
                <a:sym typeface="Courier New"/>
              </a:rPr>
              <a:t>'email'</a:t>
            </a:r>
            <a:r>
              <a:rPr lang="en" sz="1200">
                <a:latin typeface="Courier New"/>
                <a:ea typeface="Courier New"/>
                <a:cs typeface="Courier New"/>
                <a:sym typeface="Courier New"/>
              </a:rPr>
              <a:t>] }))</a:t>
            </a:r>
            <a:r>
              <a:rPr lang="en" sz="1200">
                <a:solidFill>
                  <a:srgbClr val="E69138"/>
                </a:solidFill>
                <a:latin typeface="Courier New"/>
                <a:ea typeface="Courier New"/>
                <a:cs typeface="Courier New"/>
                <a:sym typeface="Courier New"/>
              </a:rPr>
              <a:t>;</a:t>
            </a:r>
          </a:p>
          <a:p>
            <a:pPr indent="0" lvl="0" marL="0" rtl="0">
              <a:spcBef>
                <a:spcPts val="0"/>
              </a:spcBef>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Shape 25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Local Solution: Authentication</a:t>
            </a:r>
          </a:p>
        </p:txBody>
      </p:sp>
      <p:sp>
        <p:nvSpPr>
          <p:cNvPr id="254" name="Shape 254"/>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rtl="0">
              <a:spcBef>
                <a:spcPts val="0"/>
              </a:spcBef>
              <a:spcAft>
                <a:spcPts val="0"/>
              </a:spcAft>
              <a:buNone/>
            </a:pPr>
            <a:r>
              <a:rPr lang="en"/>
              <a:t>Passport d</a:t>
            </a:r>
            <a:r>
              <a:rPr lang="en"/>
              <a:t>ocumentation</a:t>
            </a:r>
            <a:r>
              <a:rPr lang="en"/>
              <a:t> to setup Google strategy.</a:t>
            </a:r>
          </a:p>
          <a:p>
            <a:pPr indent="0" lvl="0" marL="0" rtl="0">
              <a:spcBef>
                <a:spcPts val="0"/>
              </a:spcBef>
              <a:spcAft>
                <a:spcPts val="0"/>
              </a:spcAft>
              <a:buNone/>
            </a:pPr>
            <a:r>
              <a:t/>
            </a:r>
            <a:endParaRPr/>
          </a:p>
          <a:p>
            <a:pPr indent="0" lvl="0" marL="0" rtl="0">
              <a:spcBef>
                <a:spcPts val="0"/>
              </a:spcBef>
              <a:spcAft>
                <a:spcPts val="0"/>
              </a:spcAft>
              <a:buNone/>
            </a:pPr>
            <a:r>
              <a:rPr lang="en"/>
              <a:t>Route middleware.</a:t>
            </a:r>
          </a:p>
          <a:p>
            <a:pPr indent="0" lvl="0" marL="0" rtl="0">
              <a:spcBef>
                <a:spcPts val="0"/>
              </a:spcBef>
              <a:spcAft>
                <a:spcPts val="0"/>
              </a:spcAft>
              <a:buNone/>
            </a:pPr>
            <a:r>
              <a:t/>
            </a:r>
            <a:endParaRPr sz="900">
              <a:solidFill>
                <a:srgbClr val="A9B7C6"/>
              </a:solidFill>
              <a:latin typeface="Arial"/>
              <a:ea typeface="Arial"/>
              <a:cs typeface="Arial"/>
              <a:sym typeface="Arial"/>
            </a:endParaRPr>
          </a:p>
          <a:p>
            <a:pPr indent="0" lvl="0" marL="457200">
              <a:spcBef>
                <a:spcPts val="0"/>
              </a:spcBef>
              <a:spcAft>
                <a:spcPts val="0"/>
              </a:spcAft>
              <a:buNone/>
            </a:pPr>
            <a:r>
              <a:rPr lang="en" sz="1200">
                <a:solidFill>
                  <a:srgbClr val="A9B7C6"/>
                </a:solidFill>
                <a:latin typeface="Arial"/>
                <a:ea typeface="Arial"/>
                <a:cs typeface="Arial"/>
                <a:sym typeface="Arial"/>
              </a:rPr>
              <a:t>app.</a:t>
            </a:r>
            <a:r>
              <a:rPr lang="en" sz="1200">
                <a:solidFill>
                  <a:srgbClr val="FFC66D"/>
                </a:solidFill>
                <a:latin typeface="Arial"/>
                <a:ea typeface="Arial"/>
                <a:cs typeface="Arial"/>
                <a:sym typeface="Arial"/>
              </a:rPr>
              <a:t>get</a:t>
            </a:r>
            <a:r>
              <a:rPr lang="en" sz="1200">
                <a:solidFill>
                  <a:srgbClr val="A9B7C6"/>
                </a:solidFill>
                <a:latin typeface="Arial"/>
                <a:ea typeface="Arial"/>
                <a:cs typeface="Arial"/>
                <a:sym typeface="Arial"/>
              </a:rPr>
              <a:t>(</a:t>
            </a:r>
            <a:r>
              <a:rPr lang="en" sz="1200">
                <a:solidFill>
                  <a:srgbClr val="6A8759"/>
                </a:solidFill>
                <a:latin typeface="Arial"/>
                <a:ea typeface="Arial"/>
                <a:cs typeface="Arial"/>
                <a:sym typeface="Arial"/>
              </a:rPr>
              <a:t>'/route</a:t>
            </a:r>
            <a:r>
              <a:rPr lang="en" sz="1200">
                <a:solidFill>
                  <a:srgbClr val="CC7832"/>
                </a:solidFill>
                <a:latin typeface="Arial"/>
                <a:ea typeface="Arial"/>
                <a:cs typeface="Arial"/>
                <a:sym typeface="Arial"/>
              </a:rPr>
              <a:t>, </a:t>
            </a:r>
            <a:r>
              <a:rPr lang="en" sz="1200">
                <a:solidFill>
                  <a:srgbClr val="FFC66D"/>
                </a:solidFill>
                <a:highlight>
                  <a:srgbClr val="FFFF00"/>
                </a:highlight>
                <a:latin typeface="Arial"/>
                <a:ea typeface="Arial"/>
                <a:cs typeface="Arial"/>
                <a:sym typeface="Arial"/>
              </a:rPr>
              <a:t>isLoggedIn</a:t>
            </a:r>
            <a:r>
              <a:rPr lang="en" sz="1200">
                <a:solidFill>
                  <a:srgbClr val="CC7832"/>
                </a:solidFill>
                <a:latin typeface="Arial"/>
                <a:ea typeface="Arial"/>
                <a:cs typeface="Arial"/>
                <a:sym typeface="Arial"/>
              </a:rPr>
              <a:t>, </a:t>
            </a:r>
            <a:r>
              <a:rPr b="1" lang="en" sz="1200">
                <a:solidFill>
                  <a:srgbClr val="CC7832"/>
                </a:solidFill>
                <a:latin typeface="Arial"/>
                <a:ea typeface="Arial"/>
                <a:cs typeface="Arial"/>
                <a:sym typeface="Arial"/>
              </a:rPr>
              <a:t>function</a:t>
            </a:r>
            <a:r>
              <a:rPr lang="en" sz="1200">
                <a:solidFill>
                  <a:srgbClr val="A9B7C6"/>
                </a:solidFill>
                <a:latin typeface="Arial"/>
                <a:ea typeface="Arial"/>
                <a:cs typeface="Arial"/>
                <a:sym typeface="Arial"/>
              </a:rPr>
              <a:t>(req</a:t>
            </a:r>
            <a:r>
              <a:rPr lang="en" sz="1200">
                <a:solidFill>
                  <a:srgbClr val="CC7832"/>
                </a:solidFill>
                <a:latin typeface="Arial"/>
                <a:ea typeface="Arial"/>
                <a:cs typeface="Arial"/>
                <a:sym typeface="Arial"/>
              </a:rPr>
              <a:t>, </a:t>
            </a:r>
            <a:r>
              <a:rPr lang="en" sz="1200">
                <a:solidFill>
                  <a:srgbClr val="A9B7C6"/>
                </a:solidFill>
                <a:latin typeface="Arial"/>
                <a:ea typeface="Arial"/>
                <a:cs typeface="Arial"/>
                <a:sym typeface="Arial"/>
              </a:rPr>
              <a:t>res) {}</a:t>
            </a:r>
          </a:p>
          <a:p>
            <a:pPr indent="0" lvl="0" marL="457200" rtl="0">
              <a:spcBef>
                <a:spcPts val="0"/>
              </a:spcBef>
              <a:spcAft>
                <a:spcPts val="0"/>
              </a:spcAft>
              <a:buNone/>
            </a:pPr>
            <a:r>
              <a:t/>
            </a:r>
            <a:endParaRPr sz="1200">
              <a:solidFill>
                <a:srgbClr val="808080"/>
              </a:solidFill>
              <a:latin typeface="Arial"/>
              <a:ea typeface="Arial"/>
              <a:cs typeface="Arial"/>
              <a:sym typeface="Arial"/>
            </a:endParaRPr>
          </a:p>
          <a:p>
            <a:pPr indent="0" lvl="0" marL="457200">
              <a:spcBef>
                <a:spcPts val="0"/>
              </a:spcBef>
              <a:spcAft>
                <a:spcPts val="0"/>
              </a:spcAft>
              <a:buNone/>
            </a:pPr>
            <a:r>
              <a:rPr lang="en" sz="1200">
                <a:solidFill>
                  <a:srgbClr val="808080"/>
                </a:solidFill>
                <a:latin typeface="Arial"/>
                <a:ea typeface="Arial"/>
                <a:cs typeface="Arial"/>
                <a:sym typeface="Arial"/>
              </a:rPr>
              <a:t>// route middleware to make sure a user is logged in</a:t>
            </a:r>
          </a:p>
          <a:p>
            <a:pPr indent="0" lvl="0" marL="457200">
              <a:spcBef>
                <a:spcPts val="0"/>
              </a:spcBef>
              <a:spcAft>
                <a:spcPts val="0"/>
              </a:spcAft>
              <a:buNone/>
            </a:pPr>
            <a:r>
              <a:rPr b="1" lang="en" sz="1200">
                <a:solidFill>
                  <a:srgbClr val="CC7832"/>
                </a:solidFill>
                <a:latin typeface="Arial"/>
                <a:ea typeface="Arial"/>
                <a:cs typeface="Arial"/>
                <a:sym typeface="Arial"/>
              </a:rPr>
              <a:t>function </a:t>
            </a:r>
            <a:r>
              <a:rPr lang="en" sz="1200">
                <a:solidFill>
                  <a:srgbClr val="FFC66D"/>
                </a:solidFill>
                <a:latin typeface="Arial"/>
                <a:ea typeface="Arial"/>
                <a:cs typeface="Arial"/>
                <a:sym typeface="Arial"/>
              </a:rPr>
              <a:t>isLoggedIn</a:t>
            </a:r>
            <a:r>
              <a:rPr lang="en" sz="1200">
                <a:solidFill>
                  <a:srgbClr val="A9B7C6"/>
                </a:solidFill>
                <a:latin typeface="Arial"/>
                <a:ea typeface="Arial"/>
                <a:cs typeface="Arial"/>
                <a:sym typeface="Arial"/>
              </a:rPr>
              <a:t>(req</a:t>
            </a:r>
            <a:r>
              <a:rPr lang="en" sz="1200">
                <a:solidFill>
                  <a:srgbClr val="CC7832"/>
                </a:solidFill>
                <a:latin typeface="Arial"/>
                <a:ea typeface="Arial"/>
                <a:cs typeface="Arial"/>
                <a:sym typeface="Arial"/>
              </a:rPr>
              <a:t>, </a:t>
            </a:r>
            <a:r>
              <a:rPr lang="en" sz="1200">
                <a:solidFill>
                  <a:srgbClr val="A9B7C6"/>
                </a:solidFill>
                <a:latin typeface="Arial"/>
                <a:ea typeface="Arial"/>
                <a:cs typeface="Arial"/>
                <a:sym typeface="Arial"/>
              </a:rPr>
              <a:t>res</a:t>
            </a:r>
            <a:r>
              <a:rPr lang="en" sz="1200">
                <a:solidFill>
                  <a:srgbClr val="CC7832"/>
                </a:solidFill>
                <a:latin typeface="Arial"/>
                <a:ea typeface="Arial"/>
                <a:cs typeface="Arial"/>
                <a:sym typeface="Arial"/>
              </a:rPr>
              <a:t>, </a:t>
            </a:r>
            <a:r>
              <a:rPr lang="en" sz="1200">
                <a:solidFill>
                  <a:srgbClr val="A9B7C6"/>
                </a:solidFill>
                <a:latin typeface="Arial"/>
                <a:ea typeface="Arial"/>
                <a:cs typeface="Arial"/>
                <a:sym typeface="Arial"/>
              </a:rPr>
              <a:t>next) {</a:t>
            </a:r>
          </a:p>
          <a:p>
            <a:pPr indent="0" lvl="0" marL="457200">
              <a:spcBef>
                <a:spcPts val="0"/>
              </a:spcBef>
              <a:spcAft>
                <a:spcPts val="0"/>
              </a:spcAft>
              <a:buNone/>
            </a:pPr>
            <a:r>
              <a:rPr lang="en" sz="1200">
                <a:solidFill>
                  <a:srgbClr val="A9B7C6"/>
                </a:solidFill>
                <a:latin typeface="Arial"/>
                <a:ea typeface="Arial"/>
                <a:cs typeface="Arial"/>
                <a:sym typeface="Arial"/>
              </a:rPr>
              <a:t>   </a:t>
            </a:r>
            <a:r>
              <a:rPr lang="en" sz="1200">
                <a:solidFill>
                  <a:srgbClr val="808080"/>
                </a:solidFill>
                <a:latin typeface="Arial"/>
                <a:ea typeface="Arial"/>
                <a:cs typeface="Arial"/>
                <a:sym typeface="Arial"/>
              </a:rPr>
              <a:t>// if user is authenticated in the session, carry on</a:t>
            </a:r>
          </a:p>
          <a:p>
            <a:pPr indent="0" lvl="0" marL="457200">
              <a:spcBef>
                <a:spcPts val="0"/>
              </a:spcBef>
              <a:spcAft>
                <a:spcPts val="0"/>
              </a:spcAft>
              <a:buNone/>
            </a:pPr>
            <a:r>
              <a:rPr lang="en" sz="1200">
                <a:solidFill>
                  <a:srgbClr val="808080"/>
                </a:solidFill>
                <a:latin typeface="Arial"/>
                <a:ea typeface="Arial"/>
                <a:cs typeface="Arial"/>
                <a:sym typeface="Arial"/>
              </a:rPr>
              <a:t>   </a:t>
            </a:r>
            <a:r>
              <a:rPr b="1" lang="en" sz="1200">
                <a:solidFill>
                  <a:srgbClr val="CC7832"/>
                </a:solidFill>
                <a:latin typeface="Arial"/>
                <a:ea typeface="Arial"/>
                <a:cs typeface="Arial"/>
                <a:sym typeface="Arial"/>
              </a:rPr>
              <a:t>if </a:t>
            </a:r>
            <a:r>
              <a:rPr lang="en" sz="1200">
                <a:solidFill>
                  <a:srgbClr val="A9B7C6"/>
                </a:solidFill>
                <a:latin typeface="Arial"/>
                <a:ea typeface="Arial"/>
                <a:cs typeface="Arial"/>
                <a:sym typeface="Arial"/>
              </a:rPr>
              <a:t>(req.</a:t>
            </a:r>
            <a:r>
              <a:rPr lang="en" sz="1200">
                <a:solidFill>
                  <a:srgbClr val="FFC66D"/>
                </a:solidFill>
                <a:latin typeface="Arial"/>
                <a:ea typeface="Arial"/>
                <a:cs typeface="Arial"/>
                <a:sym typeface="Arial"/>
              </a:rPr>
              <a:t>isAuthenticated</a:t>
            </a:r>
            <a:r>
              <a:rPr lang="en" sz="1200">
                <a:solidFill>
                  <a:srgbClr val="A9B7C6"/>
                </a:solidFill>
                <a:latin typeface="Arial"/>
                <a:ea typeface="Arial"/>
                <a:cs typeface="Arial"/>
                <a:sym typeface="Arial"/>
              </a:rPr>
              <a:t>())</a:t>
            </a:r>
          </a:p>
          <a:p>
            <a:pPr indent="0" lvl="0" marL="457200">
              <a:spcBef>
                <a:spcPts val="0"/>
              </a:spcBef>
              <a:spcAft>
                <a:spcPts val="0"/>
              </a:spcAft>
              <a:buNone/>
            </a:pPr>
            <a:r>
              <a:rPr lang="en" sz="1200">
                <a:solidFill>
                  <a:srgbClr val="A9B7C6"/>
                </a:solidFill>
                <a:latin typeface="Arial"/>
                <a:ea typeface="Arial"/>
                <a:cs typeface="Arial"/>
                <a:sym typeface="Arial"/>
              </a:rPr>
              <a:t>       </a:t>
            </a:r>
            <a:r>
              <a:rPr b="1" lang="en" sz="1200">
                <a:solidFill>
                  <a:srgbClr val="CC7832"/>
                </a:solidFill>
                <a:latin typeface="Arial"/>
                <a:ea typeface="Arial"/>
                <a:cs typeface="Arial"/>
                <a:sym typeface="Arial"/>
              </a:rPr>
              <a:t>return </a:t>
            </a:r>
            <a:r>
              <a:rPr lang="en" sz="1200">
                <a:solidFill>
                  <a:srgbClr val="A9B7C6"/>
                </a:solidFill>
                <a:latin typeface="Arial"/>
                <a:ea typeface="Arial"/>
                <a:cs typeface="Arial"/>
                <a:sym typeface="Arial"/>
              </a:rPr>
              <a:t>next()</a:t>
            </a:r>
            <a:r>
              <a:rPr lang="en" sz="1200">
                <a:solidFill>
                  <a:srgbClr val="CC7832"/>
                </a:solidFill>
                <a:latin typeface="Arial"/>
                <a:ea typeface="Arial"/>
                <a:cs typeface="Arial"/>
                <a:sym typeface="Arial"/>
              </a:rPr>
              <a:t>;</a:t>
            </a:r>
          </a:p>
          <a:p>
            <a:pPr indent="0" lvl="0" marL="457200">
              <a:spcBef>
                <a:spcPts val="0"/>
              </a:spcBef>
              <a:spcAft>
                <a:spcPts val="0"/>
              </a:spcAft>
              <a:buNone/>
            </a:pPr>
            <a:r>
              <a:rPr lang="en" sz="1200">
                <a:solidFill>
                  <a:srgbClr val="CC7832"/>
                </a:solidFill>
                <a:latin typeface="Arial"/>
                <a:ea typeface="Arial"/>
                <a:cs typeface="Arial"/>
                <a:sym typeface="Arial"/>
              </a:rPr>
              <a:t>   </a:t>
            </a:r>
            <a:r>
              <a:rPr lang="en" sz="1200">
                <a:solidFill>
                  <a:srgbClr val="808080"/>
                </a:solidFill>
                <a:latin typeface="Arial"/>
                <a:ea typeface="Arial"/>
                <a:cs typeface="Arial"/>
                <a:sym typeface="Arial"/>
              </a:rPr>
              <a:t>// if they aren't redirect them to the home page</a:t>
            </a:r>
          </a:p>
          <a:p>
            <a:pPr indent="0" lvl="0" marL="457200">
              <a:spcBef>
                <a:spcPts val="0"/>
              </a:spcBef>
              <a:spcAft>
                <a:spcPts val="0"/>
              </a:spcAft>
              <a:buNone/>
            </a:pPr>
            <a:r>
              <a:rPr lang="en" sz="1200">
                <a:solidFill>
                  <a:srgbClr val="808080"/>
                </a:solidFill>
                <a:latin typeface="Arial"/>
                <a:ea typeface="Arial"/>
                <a:cs typeface="Arial"/>
                <a:sym typeface="Arial"/>
              </a:rPr>
              <a:t>   </a:t>
            </a:r>
            <a:r>
              <a:rPr lang="en" sz="1200">
                <a:solidFill>
                  <a:srgbClr val="A9B7C6"/>
                </a:solidFill>
                <a:latin typeface="Arial"/>
                <a:ea typeface="Arial"/>
                <a:cs typeface="Arial"/>
                <a:sym typeface="Arial"/>
              </a:rPr>
              <a:t>res.</a:t>
            </a:r>
            <a:r>
              <a:rPr lang="en" sz="1200">
                <a:solidFill>
                  <a:srgbClr val="FFC66D"/>
                </a:solidFill>
                <a:latin typeface="Arial"/>
                <a:ea typeface="Arial"/>
                <a:cs typeface="Arial"/>
                <a:sym typeface="Arial"/>
              </a:rPr>
              <a:t>redirect</a:t>
            </a:r>
            <a:r>
              <a:rPr lang="en" sz="1200">
                <a:solidFill>
                  <a:srgbClr val="A9B7C6"/>
                </a:solidFill>
                <a:latin typeface="Arial"/>
                <a:ea typeface="Arial"/>
                <a:cs typeface="Arial"/>
                <a:sym typeface="Arial"/>
              </a:rPr>
              <a:t>(</a:t>
            </a:r>
            <a:r>
              <a:rPr lang="en" sz="1200">
                <a:solidFill>
                  <a:srgbClr val="6A8759"/>
                </a:solidFill>
                <a:latin typeface="Arial"/>
                <a:ea typeface="Arial"/>
                <a:cs typeface="Arial"/>
                <a:sym typeface="Arial"/>
              </a:rPr>
              <a:t>'/'</a:t>
            </a:r>
            <a:r>
              <a:rPr lang="en" sz="1200">
                <a:solidFill>
                  <a:srgbClr val="A9B7C6"/>
                </a:solidFill>
                <a:latin typeface="Arial"/>
                <a:ea typeface="Arial"/>
                <a:cs typeface="Arial"/>
                <a:sym typeface="Arial"/>
              </a:rPr>
              <a:t>)</a:t>
            </a:r>
            <a:r>
              <a:rPr lang="en" sz="1200">
                <a:solidFill>
                  <a:srgbClr val="CC7832"/>
                </a:solidFill>
                <a:latin typeface="Arial"/>
                <a:ea typeface="Arial"/>
                <a:cs typeface="Arial"/>
                <a:sym typeface="Arial"/>
              </a:rPr>
              <a:t>;</a:t>
            </a:r>
          </a:p>
          <a:p>
            <a:pPr indent="0" lvl="0" marL="457200">
              <a:spcBef>
                <a:spcPts val="0"/>
              </a:spcBef>
              <a:spcAft>
                <a:spcPts val="0"/>
              </a:spcAft>
              <a:buNone/>
            </a:pPr>
            <a:r>
              <a:rPr lang="en" sz="1200">
                <a:solidFill>
                  <a:srgbClr val="A9B7C6"/>
                </a:solidFill>
                <a:latin typeface="Arial"/>
                <a:ea typeface="Arial"/>
                <a:cs typeface="Arial"/>
                <a:sym typeface="Arial"/>
              </a:rPr>
              <a:t>}</a:t>
            </a:r>
          </a:p>
          <a:p>
            <a:pPr indent="0" lvl="0" marL="0" rtl="0">
              <a:spcBef>
                <a:spcPts val="0"/>
              </a:spcBef>
              <a:buNone/>
            </a:pPr>
            <a:r>
              <a:t/>
            </a:r>
            <a:endParaRPr sz="900">
              <a:solidFill>
                <a:srgbClr val="A9B7C6"/>
              </a:solidFill>
              <a:highlight>
                <a:srgbClr val="2B2B2B"/>
              </a:highlight>
              <a:latin typeface="Arial"/>
              <a:ea typeface="Arial"/>
              <a:cs typeface="Arial"/>
              <a:sym typeface="Arial"/>
            </a:endParaRPr>
          </a:p>
          <a:p>
            <a:pPr indent="0" lvl="0" marL="0" rtl="0">
              <a:spcBef>
                <a:spcPts val="0"/>
              </a:spcBef>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Shape 25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Local Solution: Authentication</a:t>
            </a:r>
          </a:p>
        </p:txBody>
      </p:sp>
      <p:sp>
        <p:nvSpPr>
          <p:cNvPr id="260" name="Shape 260"/>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rtl="0">
              <a:lnSpc>
                <a:spcPct val="100000"/>
              </a:lnSpc>
              <a:spcBef>
                <a:spcPts val="0"/>
              </a:spcBef>
              <a:spcAft>
                <a:spcPts val="1000"/>
              </a:spcAft>
              <a:buNone/>
            </a:pPr>
            <a:r>
              <a:rPr lang="en" sz="1400"/>
              <a:t>Outcomes:</a:t>
            </a:r>
          </a:p>
          <a:p>
            <a:pPr indent="-317500" lvl="0" marL="457200" rtl="0">
              <a:lnSpc>
                <a:spcPct val="100000"/>
              </a:lnSpc>
              <a:spcBef>
                <a:spcPts val="0"/>
              </a:spcBef>
              <a:spcAft>
                <a:spcPts val="1000"/>
              </a:spcAft>
              <a:buSzPts val="1400"/>
              <a:buChar char="●"/>
            </a:pPr>
            <a:r>
              <a:rPr lang="en" sz="1400"/>
              <a:t>Simple Node.js authentication strategies</a:t>
            </a:r>
          </a:p>
          <a:p>
            <a:pPr indent="-317500" lvl="0" marL="457200" rtl="0">
              <a:lnSpc>
                <a:spcPct val="100000"/>
              </a:lnSpc>
              <a:spcBef>
                <a:spcPts val="0"/>
              </a:spcBef>
              <a:spcAft>
                <a:spcPts val="1000"/>
              </a:spcAft>
              <a:buSzPts val="1400"/>
              <a:buChar char="●"/>
            </a:pPr>
            <a:r>
              <a:rPr lang="en" sz="1400"/>
              <a:t>Using Google for authentication</a:t>
            </a:r>
          </a:p>
          <a:p>
            <a:pPr indent="-317500" lvl="0" marL="457200" rtl="0">
              <a:lnSpc>
                <a:spcPct val="100000"/>
              </a:lnSpc>
              <a:spcBef>
                <a:spcPts val="0"/>
              </a:spcBef>
              <a:spcAft>
                <a:spcPts val="1000"/>
              </a:spcAft>
              <a:buSzPts val="1400"/>
              <a:buChar char="●"/>
            </a:pPr>
            <a:r>
              <a:rPr lang="en" sz="1400"/>
              <a:t>Remove the need for passwords in the database</a:t>
            </a:r>
          </a:p>
          <a:p>
            <a:pPr indent="-317500" lvl="0" marL="457200" rtl="0">
              <a:lnSpc>
                <a:spcPct val="100000"/>
              </a:lnSpc>
              <a:spcBef>
                <a:spcPts val="0"/>
              </a:spcBef>
              <a:spcAft>
                <a:spcPts val="1000"/>
              </a:spcAft>
              <a:buSzPts val="1400"/>
              <a:buChar char="●"/>
            </a:pPr>
            <a:r>
              <a:rPr lang="en" sz="1400"/>
              <a:t>Keep track of users throughout session</a:t>
            </a:r>
          </a:p>
          <a:p>
            <a:pPr indent="-317500" lvl="0" marL="457200" rtl="0">
              <a:lnSpc>
                <a:spcPct val="100000"/>
              </a:lnSpc>
              <a:spcBef>
                <a:spcPts val="0"/>
              </a:spcBef>
              <a:spcAft>
                <a:spcPts val="1000"/>
              </a:spcAft>
              <a:buSzPts val="1400"/>
              <a:buChar char="●"/>
            </a:pPr>
            <a:r>
              <a:rPr lang="en" sz="1400"/>
              <a:t>Authenticate content being served with middleware</a:t>
            </a:r>
          </a:p>
          <a:p>
            <a:pPr indent="0" lvl="0" marL="0" rtl="0">
              <a:spcBef>
                <a:spcPts val="0"/>
              </a:spcBef>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Shape 26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Local Solution: MongoDB</a:t>
            </a:r>
          </a:p>
        </p:txBody>
      </p:sp>
      <p:sp>
        <p:nvSpPr>
          <p:cNvPr id="266" name="Shape 266"/>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rPr lang="en"/>
              <a:t>Key r</a:t>
            </a:r>
            <a:r>
              <a:rPr lang="en"/>
              <a:t>esources: MongoDB</a:t>
            </a:r>
          </a:p>
          <a:p>
            <a:pPr indent="0" lvl="0" marL="0">
              <a:spcBef>
                <a:spcPts val="0"/>
              </a:spcBef>
              <a:buNone/>
            </a:pPr>
            <a:r>
              <a:rPr lang="en"/>
              <a:t>Storing data and rendering dynamic content.</a:t>
            </a:r>
          </a:p>
          <a:p>
            <a:pPr indent="-342900" lvl="0" marL="457200" rtl="0">
              <a:spcBef>
                <a:spcPts val="0"/>
              </a:spcBef>
              <a:spcAft>
                <a:spcPts val="0"/>
              </a:spcAft>
              <a:buSzPts val="1800"/>
              <a:buAutoNum type="arabicPeriod"/>
            </a:pPr>
            <a:r>
              <a:rPr lang="en"/>
              <a:t>User submits form</a:t>
            </a:r>
          </a:p>
          <a:p>
            <a:pPr indent="-342900" lvl="0" marL="457200" rtl="0">
              <a:spcBef>
                <a:spcPts val="0"/>
              </a:spcBef>
              <a:spcAft>
                <a:spcPts val="0"/>
              </a:spcAft>
              <a:buSzPts val="1800"/>
              <a:buAutoNum type="arabicPeriod"/>
            </a:pPr>
            <a:r>
              <a:rPr lang="en"/>
              <a:t>AngularJS service posts to a route</a:t>
            </a:r>
          </a:p>
          <a:p>
            <a:pPr indent="-342900" lvl="0" marL="457200" rtl="0">
              <a:spcBef>
                <a:spcPts val="0"/>
              </a:spcBef>
              <a:spcAft>
                <a:spcPts val="0"/>
              </a:spcAft>
              <a:buSzPts val="1800"/>
              <a:buAutoNum type="arabicPeriod"/>
            </a:pPr>
            <a:r>
              <a:rPr lang="en"/>
              <a:t>Route handles data creation and database insertion</a:t>
            </a:r>
          </a:p>
          <a:p>
            <a:pPr indent="-342900" lvl="0" marL="457200" rtl="0">
              <a:spcBef>
                <a:spcPts val="0"/>
              </a:spcBef>
              <a:buSzPts val="1800"/>
              <a:buAutoNum type="arabicPeriod"/>
            </a:pPr>
            <a:r>
              <a:rPr lang="en"/>
              <a:t>AngularJS injects new data to the page</a:t>
            </a:r>
          </a:p>
          <a:p>
            <a:pPr indent="0" lvl="0" marL="0" rt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Shape 7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Introduction</a:t>
            </a:r>
          </a:p>
        </p:txBody>
      </p:sp>
      <p:sp>
        <p:nvSpPr>
          <p:cNvPr id="72" name="Shape 72"/>
          <p:cNvSpPr txBox="1"/>
          <p:nvPr>
            <p:ph idx="1" type="body"/>
          </p:nvPr>
        </p:nvSpPr>
        <p:spPr>
          <a:xfrm>
            <a:off x="311700" y="1017725"/>
            <a:ext cx="8520600" cy="3551100"/>
          </a:xfrm>
          <a:prstGeom prst="rect">
            <a:avLst/>
          </a:prstGeom>
        </p:spPr>
        <p:txBody>
          <a:bodyPr anchorCtr="0" anchor="t" bIns="91425" lIns="91425" rIns="91425" wrap="square" tIns="91425">
            <a:noAutofit/>
          </a:bodyPr>
          <a:lstStyle/>
          <a:p>
            <a:pPr indent="0" lvl="0" marL="0">
              <a:spcBef>
                <a:spcPts val="0"/>
              </a:spcBef>
              <a:buNone/>
            </a:pPr>
            <a:r>
              <a:rPr lang="en"/>
              <a:t>Overview of Progress Report Topics</a:t>
            </a:r>
          </a:p>
          <a:p>
            <a:pPr indent="-317500" lvl="0" marL="457200" rtl="0">
              <a:spcBef>
                <a:spcPts val="0"/>
              </a:spcBef>
              <a:spcAft>
                <a:spcPts val="0"/>
              </a:spcAft>
              <a:buSzPts val="1400"/>
              <a:buChar char="●"/>
            </a:pPr>
            <a:r>
              <a:rPr lang="en" sz="1400"/>
              <a:t>Proposed Solution</a:t>
            </a:r>
          </a:p>
          <a:p>
            <a:pPr indent="-317500" lvl="0" marL="457200">
              <a:spcBef>
                <a:spcPts val="0"/>
              </a:spcBef>
              <a:spcAft>
                <a:spcPts val="0"/>
              </a:spcAft>
              <a:buSzPts val="1400"/>
              <a:buChar char="●"/>
            </a:pPr>
            <a:r>
              <a:rPr lang="en" sz="1400"/>
              <a:t>Goals and Stretch Goals</a:t>
            </a:r>
          </a:p>
          <a:p>
            <a:pPr indent="-317500" lvl="0" marL="457200" rtl="0">
              <a:spcBef>
                <a:spcPts val="0"/>
              </a:spcBef>
              <a:spcAft>
                <a:spcPts val="0"/>
              </a:spcAft>
              <a:buSzPts val="1400"/>
              <a:buChar char="●"/>
            </a:pPr>
            <a:r>
              <a:rPr lang="en" sz="1400"/>
              <a:t>Research:</a:t>
            </a:r>
          </a:p>
          <a:p>
            <a:pPr indent="-317500" lvl="1" marL="914400" rtl="0">
              <a:spcBef>
                <a:spcPts val="0"/>
              </a:spcBef>
              <a:spcAft>
                <a:spcPts val="0"/>
              </a:spcAft>
              <a:buSzPts val="1400"/>
              <a:buChar char="○"/>
            </a:pPr>
            <a:r>
              <a:rPr lang="en"/>
              <a:t>Structural and Server Side Frameworks</a:t>
            </a:r>
          </a:p>
          <a:p>
            <a:pPr indent="-317500" lvl="1" marL="914400" rtl="0">
              <a:spcBef>
                <a:spcPts val="0"/>
              </a:spcBef>
              <a:spcAft>
                <a:spcPts val="0"/>
              </a:spcAft>
              <a:buSzPts val="1400"/>
              <a:buChar char="○"/>
            </a:pPr>
            <a:r>
              <a:rPr lang="en"/>
              <a:t>Web/Database Hosting and Database Framework</a:t>
            </a:r>
          </a:p>
          <a:p>
            <a:pPr indent="-317500" lvl="1" marL="914400" rtl="0">
              <a:spcBef>
                <a:spcPts val="0"/>
              </a:spcBef>
              <a:spcAft>
                <a:spcPts val="0"/>
              </a:spcAft>
              <a:buSzPts val="1400"/>
              <a:buChar char="○"/>
            </a:pPr>
            <a:r>
              <a:rPr lang="en"/>
              <a:t>Visualization and Front-end Frameworks</a:t>
            </a:r>
          </a:p>
          <a:p>
            <a:pPr indent="-317500" lvl="1" marL="914400" rtl="0">
              <a:spcBef>
                <a:spcPts val="0"/>
              </a:spcBef>
              <a:spcAft>
                <a:spcPts val="0"/>
              </a:spcAft>
              <a:buSzPts val="1400"/>
              <a:buChar char="○"/>
            </a:pPr>
            <a:r>
              <a:rPr lang="en"/>
              <a:t>Language and Authentication</a:t>
            </a:r>
          </a:p>
          <a:p>
            <a:pPr indent="-317500" lvl="0" marL="457200" rtl="0">
              <a:spcBef>
                <a:spcPts val="0"/>
              </a:spcBef>
              <a:spcAft>
                <a:spcPts val="0"/>
              </a:spcAft>
              <a:buSzPts val="1400"/>
              <a:buChar char="●"/>
            </a:pPr>
            <a:r>
              <a:rPr lang="en" sz="1400"/>
              <a:t>Design of Interface Components</a:t>
            </a:r>
          </a:p>
          <a:p>
            <a:pPr indent="-317500" lvl="0" marL="457200" rtl="0">
              <a:spcBef>
                <a:spcPts val="0"/>
              </a:spcBef>
              <a:spcAft>
                <a:spcPts val="0"/>
              </a:spcAft>
              <a:buSzPts val="1400"/>
              <a:buChar char="●"/>
            </a:pPr>
            <a:r>
              <a:rPr lang="en" sz="1400"/>
              <a:t>Current Progress</a:t>
            </a:r>
          </a:p>
          <a:p>
            <a:pPr indent="-317500" lvl="0" marL="457200" rtl="0">
              <a:spcBef>
                <a:spcPts val="0"/>
              </a:spcBef>
              <a:spcAft>
                <a:spcPts val="0"/>
              </a:spcAft>
              <a:buSzPts val="1400"/>
              <a:buChar char="●"/>
            </a:pPr>
            <a:r>
              <a:rPr lang="en" sz="1400"/>
              <a:t>Issues Impeding Progress</a:t>
            </a:r>
          </a:p>
          <a:p>
            <a:pPr indent="-317500" lvl="0" marL="457200" rtl="0">
              <a:spcBef>
                <a:spcPts val="0"/>
              </a:spcBef>
              <a:buSzPts val="1400"/>
              <a:buChar char="●"/>
            </a:pPr>
            <a:r>
              <a:rPr lang="en" sz="1400"/>
              <a:t>Solutions to Problem of Progress Restrictions</a:t>
            </a:r>
          </a:p>
          <a:p>
            <a:pPr indent="0" lvl="0" marL="0" rtl="0">
              <a:spcBef>
                <a:spcPts val="0"/>
              </a:spcBef>
              <a:buNone/>
            </a:pPr>
            <a:r>
              <a:t/>
            </a:r>
            <a:endParaRPr/>
          </a:p>
          <a:p>
            <a:pPr indent="0" lvl="0" marL="0" rtl="0">
              <a:spcBef>
                <a:spcPts val="0"/>
              </a:spcBef>
              <a:buNone/>
            </a:pPr>
            <a:r>
              <a:rPr lang="en"/>
              <a:t>	</a:t>
            </a:r>
          </a:p>
          <a:p>
            <a:pPr indent="0" lvl="0" marL="0" rtl="0">
              <a:spcBef>
                <a:spcPts val="0"/>
              </a:spcBef>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Shape 27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Local Solution: MongoDB</a:t>
            </a:r>
          </a:p>
        </p:txBody>
      </p:sp>
      <p:sp>
        <p:nvSpPr>
          <p:cNvPr id="272" name="Shape 272"/>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rPr lang="en"/>
              <a:t>Add favorite candy</a:t>
            </a:r>
          </a:p>
          <a:p>
            <a:pPr indent="0" lvl="0" marL="0">
              <a:spcBef>
                <a:spcPts val="0"/>
              </a:spcBef>
              <a:buNone/>
            </a:pPr>
            <a:r>
              <a:t/>
            </a:r>
            <a:endParaRPr/>
          </a:p>
          <a:p>
            <a:pPr indent="0" lvl="0" marL="0">
              <a:spcBef>
                <a:spcPts val="0"/>
              </a:spcBef>
              <a:buNone/>
            </a:pPr>
            <a:r>
              <a:t/>
            </a:r>
            <a:endParaRPr/>
          </a:p>
          <a:p>
            <a:pPr indent="0" lvl="0" marL="0">
              <a:spcBef>
                <a:spcPts val="0"/>
              </a:spcBef>
              <a:buNone/>
            </a:pPr>
            <a:r>
              <a:t/>
            </a:r>
            <a:endParaRPr/>
          </a:p>
          <a:p>
            <a:pPr indent="0" lvl="0" marL="0" rtl="0">
              <a:spcBef>
                <a:spcPts val="0"/>
              </a:spcBef>
              <a:buNone/>
            </a:pPr>
            <a:r>
              <a:t/>
            </a:r>
            <a:endParaRPr/>
          </a:p>
        </p:txBody>
      </p:sp>
      <p:pic>
        <p:nvPicPr>
          <p:cNvPr id="273" name="Shape 273"/>
          <p:cNvPicPr preferRelativeResize="0"/>
          <p:nvPr/>
        </p:nvPicPr>
        <p:blipFill>
          <a:blip r:embed="rId3">
            <a:alphaModFix/>
          </a:blip>
          <a:stretch>
            <a:fillRect/>
          </a:stretch>
        </p:blipFill>
        <p:spPr>
          <a:xfrm>
            <a:off x="311700" y="1705776"/>
            <a:ext cx="8375827" cy="12333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Shape 27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Local Solution: MongoDB</a:t>
            </a:r>
          </a:p>
        </p:txBody>
      </p:sp>
      <p:sp>
        <p:nvSpPr>
          <p:cNvPr id="279" name="Shape 279"/>
          <p:cNvSpPr txBox="1"/>
          <p:nvPr>
            <p:ph idx="1" type="body"/>
          </p:nvPr>
        </p:nvSpPr>
        <p:spPr>
          <a:xfrm>
            <a:off x="311700" y="1152475"/>
            <a:ext cx="8520600" cy="3485100"/>
          </a:xfrm>
          <a:prstGeom prst="rect">
            <a:avLst/>
          </a:prstGeom>
        </p:spPr>
        <p:txBody>
          <a:bodyPr anchorCtr="0" anchor="t" bIns="91425" lIns="91425" rIns="91425" wrap="square" tIns="91425">
            <a:noAutofit/>
          </a:bodyPr>
          <a:lstStyle/>
          <a:p>
            <a:pPr indent="0" lvl="0" marL="0" rtl="0">
              <a:spcBef>
                <a:spcPts val="0"/>
              </a:spcBef>
              <a:spcAft>
                <a:spcPts val="0"/>
              </a:spcAft>
              <a:buNone/>
            </a:pPr>
            <a:r>
              <a:rPr lang="en" sz="1400">
                <a:solidFill>
                  <a:srgbClr val="000000"/>
                </a:solidFill>
                <a:latin typeface="Arial"/>
                <a:ea typeface="Arial"/>
                <a:cs typeface="Arial"/>
                <a:sym typeface="Arial"/>
              </a:rPr>
              <a:t>In the Angular service:</a:t>
            </a:r>
          </a:p>
          <a:p>
            <a:pPr indent="0" lvl="0" marL="0">
              <a:spcBef>
                <a:spcPts val="0"/>
              </a:spcBef>
              <a:spcAft>
                <a:spcPts val="0"/>
              </a:spcAft>
              <a:buNone/>
            </a:pPr>
            <a:r>
              <a:rPr lang="en" sz="1000">
                <a:solidFill>
                  <a:srgbClr val="A9B7C6"/>
                </a:solidFill>
                <a:latin typeface="Arial"/>
                <a:ea typeface="Arial"/>
                <a:cs typeface="Arial"/>
                <a:sym typeface="Arial"/>
              </a:rPr>
              <a:t>.</a:t>
            </a:r>
            <a:r>
              <a:rPr lang="en" sz="1000">
                <a:solidFill>
                  <a:srgbClr val="9876AA"/>
                </a:solidFill>
                <a:latin typeface="Arial"/>
                <a:ea typeface="Arial"/>
                <a:cs typeface="Arial"/>
                <a:sym typeface="Arial"/>
              </a:rPr>
              <a:t>factory</a:t>
            </a:r>
            <a:r>
              <a:rPr lang="en" sz="1000">
                <a:solidFill>
                  <a:srgbClr val="A9B7C6"/>
                </a:solidFill>
                <a:latin typeface="Arial"/>
                <a:ea typeface="Arial"/>
                <a:cs typeface="Arial"/>
                <a:sym typeface="Arial"/>
              </a:rPr>
              <a:t>(</a:t>
            </a:r>
            <a:r>
              <a:rPr lang="en" sz="1000">
                <a:solidFill>
                  <a:srgbClr val="6A8759"/>
                </a:solidFill>
                <a:latin typeface="Arial"/>
                <a:ea typeface="Arial"/>
                <a:cs typeface="Arial"/>
                <a:sym typeface="Arial"/>
              </a:rPr>
              <a:t>'AddCandy'</a:t>
            </a:r>
            <a:r>
              <a:rPr lang="en" sz="1000">
                <a:solidFill>
                  <a:srgbClr val="CC7832"/>
                </a:solidFill>
                <a:latin typeface="Arial"/>
                <a:ea typeface="Arial"/>
                <a:cs typeface="Arial"/>
                <a:sym typeface="Arial"/>
              </a:rPr>
              <a:t>, </a:t>
            </a:r>
            <a:r>
              <a:rPr b="1" lang="en" sz="1000">
                <a:solidFill>
                  <a:srgbClr val="CC7832"/>
                </a:solidFill>
                <a:latin typeface="Arial"/>
                <a:ea typeface="Arial"/>
                <a:cs typeface="Arial"/>
                <a:sym typeface="Arial"/>
              </a:rPr>
              <a:t>function</a:t>
            </a:r>
            <a:r>
              <a:rPr lang="en" sz="1000">
                <a:solidFill>
                  <a:srgbClr val="A9B7C6"/>
                </a:solidFill>
                <a:latin typeface="Arial"/>
                <a:ea typeface="Arial"/>
                <a:cs typeface="Arial"/>
                <a:sym typeface="Arial"/>
              </a:rPr>
              <a:t>($http) {</a:t>
            </a:r>
          </a:p>
          <a:p>
            <a:pPr indent="0" lvl="0" marL="0">
              <a:spcBef>
                <a:spcPts val="0"/>
              </a:spcBef>
              <a:spcAft>
                <a:spcPts val="0"/>
              </a:spcAft>
              <a:buNone/>
            </a:pPr>
            <a:r>
              <a:rPr lang="en" sz="1000">
                <a:solidFill>
                  <a:srgbClr val="A9B7C6"/>
                </a:solidFill>
                <a:latin typeface="Arial"/>
                <a:ea typeface="Arial"/>
                <a:cs typeface="Arial"/>
                <a:sym typeface="Arial"/>
              </a:rPr>
              <a:t>   </a:t>
            </a:r>
            <a:r>
              <a:rPr b="1" lang="en" sz="1000">
                <a:solidFill>
                  <a:srgbClr val="CC7832"/>
                </a:solidFill>
                <a:latin typeface="Arial"/>
                <a:ea typeface="Arial"/>
                <a:cs typeface="Arial"/>
                <a:sym typeface="Arial"/>
              </a:rPr>
              <a:t>return </a:t>
            </a:r>
            <a:r>
              <a:rPr lang="en" sz="1000">
                <a:solidFill>
                  <a:srgbClr val="A9B7C6"/>
                </a:solidFill>
                <a:latin typeface="Arial"/>
                <a:ea typeface="Arial"/>
                <a:cs typeface="Arial"/>
                <a:sym typeface="Arial"/>
              </a:rPr>
              <a:t>{</a:t>
            </a:r>
          </a:p>
          <a:p>
            <a:pPr indent="0" lvl="0" marL="0">
              <a:spcBef>
                <a:spcPts val="0"/>
              </a:spcBef>
              <a:spcAft>
                <a:spcPts val="0"/>
              </a:spcAft>
              <a:buNone/>
            </a:pPr>
            <a:r>
              <a:rPr lang="en" sz="1000">
                <a:solidFill>
                  <a:srgbClr val="A9B7C6"/>
                </a:solidFill>
                <a:latin typeface="Arial"/>
                <a:ea typeface="Arial"/>
                <a:cs typeface="Arial"/>
                <a:sym typeface="Arial"/>
              </a:rPr>
              <a:t>       </a:t>
            </a:r>
            <a:r>
              <a:rPr lang="en" sz="1000">
                <a:solidFill>
                  <a:srgbClr val="FFC66D"/>
                </a:solidFill>
                <a:latin typeface="Arial"/>
                <a:ea typeface="Arial"/>
                <a:cs typeface="Arial"/>
                <a:sym typeface="Arial"/>
              </a:rPr>
              <a:t>create </a:t>
            </a:r>
            <a:r>
              <a:rPr lang="en" sz="1000">
                <a:solidFill>
                  <a:srgbClr val="A9B7C6"/>
                </a:solidFill>
                <a:latin typeface="Arial"/>
                <a:ea typeface="Arial"/>
                <a:cs typeface="Arial"/>
                <a:sym typeface="Arial"/>
              </a:rPr>
              <a:t>: </a:t>
            </a:r>
            <a:r>
              <a:rPr b="1" lang="en" sz="1000">
                <a:solidFill>
                  <a:srgbClr val="CC7832"/>
                </a:solidFill>
                <a:latin typeface="Arial"/>
                <a:ea typeface="Arial"/>
                <a:cs typeface="Arial"/>
                <a:sym typeface="Arial"/>
              </a:rPr>
              <a:t>function</a:t>
            </a:r>
            <a:r>
              <a:rPr lang="en" sz="1000">
                <a:solidFill>
                  <a:srgbClr val="A9B7C6"/>
                </a:solidFill>
                <a:latin typeface="Arial"/>
                <a:ea typeface="Arial"/>
                <a:cs typeface="Arial"/>
                <a:sym typeface="Arial"/>
              </a:rPr>
              <a:t>(candyData) {</a:t>
            </a:r>
          </a:p>
          <a:p>
            <a:pPr indent="0" lvl="0" marL="0">
              <a:spcBef>
                <a:spcPts val="0"/>
              </a:spcBef>
              <a:spcAft>
                <a:spcPts val="0"/>
              </a:spcAft>
              <a:buNone/>
            </a:pPr>
            <a:r>
              <a:rPr lang="en" sz="1000">
                <a:solidFill>
                  <a:srgbClr val="A9B7C6"/>
                </a:solidFill>
                <a:latin typeface="Arial"/>
                <a:ea typeface="Arial"/>
                <a:cs typeface="Arial"/>
                <a:sym typeface="Arial"/>
              </a:rPr>
              <a:t>           </a:t>
            </a:r>
            <a:r>
              <a:rPr b="1" lang="en" sz="1000">
                <a:solidFill>
                  <a:srgbClr val="CC7832"/>
                </a:solidFill>
                <a:latin typeface="Arial"/>
                <a:ea typeface="Arial"/>
                <a:cs typeface="Arial"/>
                <a:sym typeface="Arial"/>
              </a:rPr>
              <a:t>return </a:t>
            </a:r>
            <a:r>
              <a:rPr lang="en" sz="1000">
                <a:solidFill>
                  <a:srgbClr val="A9B7C6"/>
                </a:solidFill>
                <a:latin typeface="Arial"/>
                <a:ea typeface="Arial"/>
                <a:cs typeface="Arial"/>
                <a:sym typeface="Arial"/>
              </a:rPr>
              <a:t>$http.</a:t>
            </a:r>
            <a:r>
              <a:rPr lang="en" sz="1000">
                <a:solidFill>
                  <a:srgbClr val="FFC66D"/>
                </a:solidFill>
                <a:latin typeface="Arial"/>
                <a:ea typeface="Arial"/>
                <a:cs typeface="Arial"/>
                <a:sym typeface="Arial"/>
              </a:rPr>
              <a:t>post</a:t>
            </a:r>
            <a:r>
              <a:rPr lang="en" sz="1000">
                <a:solidFill>
                  <a:srgbClr val="A9B7C6"/>
                </a:solidFill>
                <a:latin typeface="Arial"/>
                <a:ea typeface="Arial"/>
                <a:cs typeface="Arial"/>
                <a:sym typeface="Arial"/>
              </a:rPr>
              <a:t>(</a:t>
            </a:r>
            <a:r>
              <a:rPr lang="en" sz="1000">
                <a:solidFill>
                  <a:srgbClr val="6A8759"/>
                </a:solidFill>
                <a:latin typeface="Arial"/>
                <a:ea typeface="Arial"/>
                <a:cs typeface="Arial"/>
                <a:sym typeface="Arial"/>
              </a:rPr>
              <a:t>'/api/candy'</a:t>
            </a:r>
            <a:r>
              <a:rPr lang="en" sz="1000">
                <a:solidFill>
                  <a:srgbClr val="CC7832"/>
                </a:solidFill>
                <a:latin typeface="Arial"/>
                <a:ea typeface="Arial"/>
                <a:cs typeface="Arial"/>
                <a:sym typeface="Arial"/>
              </a:rPr>
              <a:t>, </a:t>
            </a:r>
            <a:r>
              <a:rPr lang="en" sz="1000">
                <a:solidFill>
                  <a:srgbClr val="A9B7C6"/>
                </a:solidFill>
                <a:latin typeface="Arial"/>
                <a:ea typeface="Arial"/>
                <a:cs typeface="Arial"/>
                <a:sym typeface="Arial"/>
              </a:rPr>
              <a:t>candyData)</a:t>
            </a:r>
            <a:r>
              <a:rPr lang="en" sz="1000">
                <a:solidFill>
                  <a:srgbClr val="CC7832"/>
                </a:solidFill>
                <a:latin typeface="Arial"/>
                <a:ea typeface="Arial"/>
                <a:cs typeface="Arial"/>
                <a:sym typeface="Arial"/>
              </a:rPr>
              <a:t>;</a:t>
            </a:r>
          </a:p>
          <a:p>
            <a:pPr indent="0" lvl="0" marL="0">
              <a:spcBef>
                <a:spcPts val="0"/>
              </a:spcBef>
              <a:spcAft>
                <a:spcPts val="0"/>
              </a:spcAft>
              <a:buNone/>
            </a:pPr>
            <a:r>
              <a:rPr lang="en" sz="1000">
                <a:solidFill>
                  <a:srgbClr val="CC7832"/>
                </a:solidFill>
                <a:latin typeface="Arial"/>
                <a:ea typeface="Arial"/>
                <a:cs typeface="Arial"/>
                <a:sym typeface="Arial"/>
              </a:rPr>
              <a:t>       </a:t>
            </a:r>
            <a:r>
              <a:rPr lang="en" sz="1000">
                <a:solidFill>
                  <a:srgbClr val="A9B7C6"/>
                </a:solidFill>
                <a:latin typeface="Arial"/>
                <a:ea typeface="Arial"/>
                <a:cs typeface="Arial"/>
                <a:sym typeface="Arial"/>
              </a:rPr>
              <a:t>}</a:t>
            </a:r>
            <a:r>
              <a:rPr lang="en" sz="1000">
                <a:solidFill>
                  <a:srgbClr val="CC7832"/>
                </a:solidFill>
                <a:latin typeface="Arial"/>
                <a:ea typeface="Arial"/>
                <a:cs typeface="Arial"/>
                <a:sym typeface="Arial"/>
              </a:rPr>
              <a:t>,</a:t>
            </a:r>
          </a:p>
          <a:p>
            <a:pPr indent="0" lvl="0" marL="0">
              <a:spcBef>
                <a:spcPts val="0"/>
              </a:spcBef>
              <a:spcAft>
                <a:spcPts val="0"/>
              </a:spcAft>
              <a:buNone/>
            </a:pPr>
            <a:r>
              <a:rPr lang="en" sz="1000">
                <a:solidFill>
                  <a:srgbClr val="CC7832"/>
                </a:solidFill>
                <a:latin typeface="Arial"/>
                <a:ea typeface="Arial"/>
                <a:cs typeface="Arial"/>
                <a:sym typeface="Arial"/>
              </a:rPr>
              <a:t>   </a:t>
            </a:r>
            <a:r>
              <a:rPr lang="en" sz="1000">
                <a:solidFill>
                  <a:srgbClr val="A9B7C6"/>
                </a:solidFill>
                <a:latin typeface="Arial"/>
                <a:ea typeface="Arial"/>
                <a:cs typeface="Arial"/>
                <a:sym typeface="Arial"/>
              </a:rPr>
              <a:t>}</a:t>
            </a:r>
          </a:p>
          <a:p>
            <a:pPr indent="0" lvl="0" marL="0" rtl="0">
              <a:spcBef>
                <a:spcPts val="0"/>
              </a:spcBef>
              <a:spcAft>
                <a:spcPts val="0"/>
              </a:spcAft>
              <a:buNone/>
            </a:pPr>
            <a:r>
              <a:rPr lang="en" sz="1000">
                <a:solidFill>
                  <a:srgbClr val="A9B7C6"/>
                </a:solidFill>
                <a:latin typeface="Arial"/>
                <a:ea typeface="Arial"/>
                <a:cs typeface="Arial"/>
                <a:sym typeface="Arial"/>
              </a:rPr>
              <a:t>})</a:t>
            </a:r>
            <a:r>
              <a:rPr lang="en" sz="1000">
                <a:solidFill>
                  <a:srgbClr val="CC7832"/>
                </a:solidFill>
                <a:latin typeface="Arial"/>
                <a:ea typeface="Arial"/>
                <a:cs typeface="Arial"/>
                <a:sym typeface="Arial"/>
              </a:rPr>
              <a:t>;</a:t>
            </a:r>
          </a:p>
          <a:p>
            <a:pPr indent="0" lvl="0" marL="0" rtl="0">
              <a:spcBef>
                <a:spcPts val="0"/>
              </a:spcBef>
              <a:spcAft>
                <a:spcPts val="0"/>
              </a:spcAft>
              <a:buNone/>
            </a:pPr>
            <a:r>
              <a:t/>
            </a:r>
            <a:endParaRPr sz="1000">
              <a:solidFill>
                <a:srgbClr val="CC7832"/>
              </a:solidFill>
              <a:latin typeface="Arial"/>
              <a:ea typeface="Arial"/>
              <a:cs typeface="Arial"/>
              <a:sym typeface="Arial"/>
            </a:endParaRPr>
          </a:p>
          <a:p>
            <a:pPr indent="0" lvl="0" marL="0" rtl="0">
              <a:spcBef>
                <a:spcPts val="0"/>
              </a:spcBef>
              <a:spcAft>
                <a:spcPts val="0"/>
              </a:spcAft>
              <a:buNone/>
            </a:pPr>
            <a:r>
              <a:rPr lang="en" sz="1400">
                <a:solidFill>
                  <a:srgbClr val="000000"/>
                </a:solidFill>
                <a:latin typeface="Arial"/>
                <a:ea typeface="Arial"/>
                <a:cs typeface="Arial"/>
                <a:sym typeface="Arial"/>
              </a:rPr>
              <a:t>In routes.js</a:t>
            </a:r>
          </a:p>
          <a:p>
            <a:pPr indent="0" lvl="0" marL="0" rtl="0">
              <a:spcBef>
                <a:spcPts val="0"/>
              </a:spcBef>
              <a:spcAft>
                <a:spcPts val="0"/>
              </a:spcAft>
              <a:buNone/>
            </a:pPr>
            <a:r>
              <a:rPr lang="en" sz="1000">
                <a:solidFill>
                  <a:srgbClr val="A9B7C6"/>
                </a:solidFill>
                <a:latin typeface="Arial"/>
                <a:ea typeface="Arial"/>
                <a:cs typeface="Arial"/>
                <a:sym typeface="Arial"/>
              </a:rPr>
              <a:t>app.</a:t>
            </a:r>
            <a:r>
              <a:rPr lang="en" sz="1000">
                <a:solidFill>
                  <a:srgbClr val="9876AA"/>
                </a:solidFill>
                <a:latin typeface="Arial"/>
                <a:ea typeface="Arial"/>
                <a:cs typeface="Arial"/>
                <a:sym typeface="Arial"/>
              </a:rPr>
              <a:t>post</a:t>
            </a:r>
            <a:r>
              <a:rPr lang="en" sz="1000">
                <a:solidFill>
                  <a:srgbClr val="A9B7C6"/>
                </a:solidFill>
                <a:latin typeface="Arial"/>
                <a:ea typeface="Arial"/>
                <a:cs typeface="Arial"/>
                <a:sym typeface="Arial"/>
              </a:rPr>
              <a:t>(</a:t>
            </a:r>
            <a:r>
              <a:rPr lang="en" sz="1000">
                <a:solidFill>
                  <a:srgbClr val="6A8759"/>
                </a:solidFill>
                <a:latin typeface="Arial"/>
                <a:ea typeface="Arial"/>
                <a:cs typeface="Arial"/>
                <a:sym typeface="Arial"/>
              </a:rPr>
              <a:t>'/api/candy'</a:t>
            </a:r>
            <a:r>
              <a:rPr lang="en" sz="1000">
                <a:solidFill>
                  <a:srgbClr val="CC7832"/>
                </a:solidFill>
                <a:latin typeface="Arial"/>
                <a:ea typeface="Arial"/>
                <a:cs typeface="Arial"/>
                <a:sym typeface="Arial"/>
              </a:rPr>
              <a:t>, </a:t>
            </a:r>
            <a:r>
              <a:rPr b="1" lang="en" sz="1000">
                <a:solidFill>
                  <a:srgbClr val="CC7832"/>
                </a:solidFill>
                <a:latin typeface="Arial"/>
                <a:ea typeface="Arial"/>
                <a:cs typeface="Arial"/>
                <a:sym typeface="Arial"/>
              </a:rPr>
              <a:t>function</a:t>
            </a:r>
            <a:r>
              <a:rPr lang="en" sz="1000">
                <a:solidFill>
                  <a:srgbClr val="A9B7C6"/>
                </a:solidFill>
                <a:latin typeface="Arial"/>
                <a:ea typeface="Arial"/>
                <a:cs typeface="Arial"/>
                <a:sym typeface="Arial"/>
              </a:rPr>
              <a:t>(req</a:t>
            </a:r>
            <a:r>
              <a:rPr lang="en" sz="1000">
                <a:solidFill>
                  <a:srgbClr val="CC7832"/>
                </a:solidFill>
                <a:latin typeface="Arial"/>
                <a:ea typeface="Arial"/>
                <a:cs typeface="Arial"/>
                <a:sym typeface="Arial"/>
              </a:rPr>
              <a:t>, </a:t>
            </a:r>
            <a:r>
              <a:rPr lang="en" sz="1000">
                <a:solidFill>
                  <a:srgbClr val="A9B7C6"/>
                </a:solidFill>
                <a:latin typeface="Arial"/>
                <a:ea typeface="Arial"/>
                <a:cs typeface="Arial"/>
                <a:sym typeface="Arial"/>
              </a:rPr>
              <a:t>res) {</a:t>
            </a:r>
          </a:p>
          <a:p>
            <a:pPr indent="0" lvl="0" marL="0" rtl="0">
              <a:spcBef>
                <a:spcPts val="0"/>
              </a:spcBef>
              <a:spcAft>
                <a:spcPts val="0"/>
              </a:spcAft>
              <a:buNone/>
            </a:pPr>
            <a:r>
              <a:rPr lang="en" sz="1000">
                <a:solidFill>
                  <a:srgbClr val="CC7832"/>
                </a:solidFill>
                <a:latin typeface="Arial"/>
                <a:ea typeface="Arial"/>
                <a:cs typeface="Arial"/>
                <a:sym typeface="Arial"/>
              </a:rPr>
              <a:t>   </a:t>
            </a:r>
            <a:r>
              <a:rPr b="1" lang="en" sz="1000">
                <a:solidFill>
                  <a:srgbClr val="CC7832"/>
                </a:solidFill>
                <a:latin typeface="Arial"/>
                <a:ea typeface="Arial"/>
                <a:cs typeface="Arial"/>
                <a:sym typeface="Arial"/>
              </a:rPr>
              <a:t>var </a:t>
            </a:r>
            <a:r>
              <a:rPr lang="en" sz="1000">
                <a:solidFill>
                  <a:srgbClr val="A9B7C6"/>
                </a:solidFill>
                <a:latin typeface="Arial"/>
                <a:ea typeface="Arial"/>
                <a:cs typeface="Arial"/>
                <a:sym typeface="Arial"/>
              </a:rPr>
              <a:t>new_candy = {</a:t>
            </a:r>
            <a:r>
              <a:rPr lang="en" sz="1000">
                <a:solidFill>
                  <a:srgbClr val="9876AA"/>
                </a:solidFill>
                <a:latin typeface="Arial"/>
                <a:ea typeface="Arial"/>
                <a:cs typeface="Arial"/>
                <a:sym typeface="Arial"/>
              </a:rPr>
              <a:t>name</a:t>
            </a:r>
            <a:r>
              <a:rPr lang="en" sz="1000">
                <a:solidFill>
                  <a:srgbClr val="A9B7C6"/>
                </a:solidFill>
                <a:latin typeface="Arial"/>
                <a:ea typeface="Arial"/>
                <a:cs typeface="Arial"/>
                <a:sym typeface="Arial"/>
              </a:rPr>
              <a:t>: req.</a:t>
            </a:r>
            <a:r>
              <a:rPr lang="en" sz="1000">
                <a:solidFill>
                  <a:srgbClr val="9876AA"/>
                </a:solidFill>
                <a:latin typeface="Arial"/>
                <a:ea typeface="Arial"/>
                <a:cs typeface="Arial"/>
                <a:sym typeface="Arial"/>
              </a:rPr>
              <a:t>body</a:t>
            </a:r>
            <a:r>
              <a:rPr lang="en" sz="1000">
                <a:solidFill>
                  <a:srgbClr val="A9B7C6"/>
                </a:solidFill>
                <a:latin typeface="Arial"/>
                <a:ea typeface="Arial"/>
                <a:cs typeface="Arial"/>
                <a:sym typeface="Arial"/>
              </a:rPr>
              <a:t>.</a:t>
            </a:r>
            <a:r>
              <a:rPr lang="en" sz="1000">
                <a:solidFill>
                  <a:srgbClr val="9876AA"/>
                </a:solidFill>
                <a:latin typeface="Arial"/>
                <a:ea typeface="Arial"/>
                <a:cs typeface="Arial"/>
                <a:sym typeface="Arial"/>
              </a:rPr>
              <a:t>text</a:t>
            </a:r>
            <a:r>
              <a:rPr lang="en" sz="1000">
                <a:solidFill>
                  <a:srgbClr val="A9B7C6"/>
                </a:solidFill>
                <a:latin typeface="Arial"/>
                <a:ea typeface="Arial"/>
                <a:cs typeface="Arial"/>
                <a:sym typeface="Arial"/>
              </a:rPr>
              <a:t>}</a:t>
            </a:r>
            <a:r>
              <a:rPr lang="en" sz="1000">
                <a:solidFill>
                  <a:srgbClr val="CC7832"/>
                </a:solidFill>
                <a:latin typeface="Arial"/>
                <a:ea typeface="Arial"/>
                <a:cs typeface="Arial"/>
                <a:sym typeface="Arial"/>
              </a:rPr>
              <a:t>;</a:t>
            </a:r>
          </a:p>
          <a:p>
            <a:pPr indent="0" lvl="0" marL="0" rtl="0">
              <a:spcBef>
                <a:spcPts val="0"/>
              </a:spcBef>
              <a:spcAft>
                <a:spcPts val="0"/>
              </a:spcAft>
              <a:buNone/>
            </a:pPr>
            <a:r>
              <a:rPr lang="en" sz="1000">
                <a:solidFill>
                  <a:srgbClr val="CC7832"/>
                </a:solidFill>
                <a:latin typeface="Arial"/>
                <a:ea typeface="Arial"/>
                <a:cs typeface="Arial"/>
                <a:sym typeface="Arial"/>
              </a:rPr>
              <a:t>   </a:t>
            </a:r>
            <a:r>
              <a:rPr lang="en" sz="1000">
                <a:solidFill>
                  <a:srgbClr val="A9B7C6"/>
                </a:solidFill>
                <a:latin typeface="Arial"/>
                <a:ea typeface="Arial"/>
                <a:cs typeface="Arial"/>
                <a:sym typeface="Arial"/>
              </a:rPr>
              <a:t>req.</a:t>
            </a:r>
            <a:r>
              <a:rPr lang="en" sz="1000">
                <a:solidFill>
                  <a:srgbClr val="9876AA"/>
                </a:solidFill>
                <a:latin typeface="Arial"/>
                <a:ea typeface="Arial"/>
                <a:cs typeface="Arial"/>
                <a:sym typeface="Arial"/>
              </a:rPr>
              <a:t>user</a:t>
            </a:r>
            <a:r>
              <a:rPr lang="en" sz="1000">
                <a:solidFill>
                  <a:srgbClr val="A9B7C6"/>
                </a:solidFill>
                <a:latin typeface="Arial"/>
                <a:ea typeface="Arial"/>
                <a:cs typeface="Arial"/>
                <a:sym typeface="Arial"/>
              </a:rPr>
              <a:t>.</a:t>
            </a:r>
            <a:r>
              <a:rPr lang="en" sz="1000">
                <a:solidFill>
                  <a:srgbClr val="9876AA"/>
                </a:solidFill>
                <a:latin typeface="Arial"/>
                <a:ea typeface="Arial"/>
                <a:cs typeface="Arial"/>
                <a:sym typeface="Arial"/>
              </a:rPr>
              <a:t>candy</a:t>
            </a:r>
            <a:r>
              <a:rPr lang="en" sz="1000">
                <a:solidFill>
                  <a:srgbClr val="A9B7C6"/>
                </a:solidFill>
                <a:latin typeface="Arial"/>
                <a:ea typeface="Arial"/>
                <a:cs typeface="Arial"/>
                <a:sym typeface="Arial"/>
              </a:rPr>
              <a:t>.</a:t>
            </a:r>
            <a:r>
              <a:rPr lang="en" sz="1000">
                <a:solidFill>
                  <a:srgbClr val="FFC66D"/>
                </a:solidFill>
                <a:latin typeface="Arial"/>
                <a:ea typeface="Arial"/>
                <a:cs typeface="Arial"/>
                <a:sym typeface="Arial"/>
              </a:rPr>
              <a:t>push</a:t>
            </a:r>
            <a:r>
              <a:rPr lang="en" sz="1000">
                <a:solidFill>
                  <a:srgbClr val="A9B7C6"/>
                </a:solidFill>
                <a:latin typeface="Arial"/>
                <a:ea typeface="Arial"/>
                <a:cs typeface="Arial"/>
                <a:sym typeface="Arial"/>
              </a:rPr>
              <a:t>(new_candy)</a:t>
            </a:r>
            <a:r>
              <a:rPr lang="en" sz="1000">
                <a:solidFill>
                  <a:srgbClr val="CC7832"/>
                </a:solidFill>
                <a:latin typeface="Arial"/>
                <a:ea typeface="Arial"/>
                <a:cs typeface="Arial"/>
                <a:sym typeface="Arial"/>
              </a:rPr>
              <a:t>;</a:t>
            </a:r>
          </a:p>
          <a:p>
            <a:pPr indent="0" lvl="0" marL="0" rtl="0">
              <a:spcBef>
                <a:spcPts val="0"/>
              </a:spcBef>
              <a:spcAft>
                <a:spcPts val="0"/>
              </a:spcAft>
              <a:buNone/>
            </a:pPr>
            <a:r>
              <a:rPr lang="en" sz="1000">
                <a:solidFill>
                  <a:srgbClr val="CC7832"/>
                </a:solidFill>
                <a:latin typeface="Arial"/>
                <a:ea typeface="Arial"/>
                <a:cs typeface="Arial"/>
                <a:sym typeface="Arial"/>
              </a:rPr>
              <a:t>   </a:t>
            </a:r>
            <a:r>
              <a:rPr lang="en" sz="1000">
                <a:solidFill>
                  <a:srgbClr val="A9B7C6"/>
                </a:solidFill>
                <a:latin typeface="Arial"/>
                <a:ea typeface="Arial"/>
                <a:cs typeface="Arial"/>
                <a:sym typeface="Arial"/>
              </a:rPr>
              <a:t>user.</a:t>
            </a:r>
            <a:r>
              <a:rPr lang="en" sz="1000">
                <a:solidFill>
                  <a:srgbClr val="FFC66D"/>
                </a:solidFill>
                <a:latin typeface="Arial"/>
                <a:ea typeface="Arial"/>
                <a:cs typeface="Arial"/>
                <a:sym typeface="Arial"/>
              </a:rPr>
              <a:t>save</a:t>
            </a:r>
            <a:r>
              <a:rPr lang="en" sz="1000">
                <a:solidFill>
                  <a:srgbClr val="A9B7C6"/>
                </a:solidFill>
                <a:latin typeface="Arial"/>
                <a:ea typeface="Arial"/>
                <a:cs typeface="Arial"/>
                <a:sym typeface="Arial"/>
              </a:rPr>
              <a:t>(</a:t>
            </a:r>
            <a:r>
              <a:rPr b="1" lang="en" sz="1000">
                <a:solidFill>
                  <a:srgbClr val="CC7832"/>
                </a:solidFill>
                <a:latin typeface="Arial"/>
                <a:ea typeface="Arial"/>
                <a:cs typeface="Arial"/>
                <a:sym typeface="Arial"/>
              </a:rPr>
              <a:t>function</a:t>
            </a:r>
            <a:r>
              <a:rPr lang="en" sz="1000">
                <a:solidFill>
                  <a:srgbClr val="A9B7C6"/>
                </a:solidFill>
                <a:latin typeface="Arial"/>
                <a:ea typeface="Arial"/>
                <a:cs typeface="Arial"/>
                <a:sym typeface="Arial"/>
              </a:rPr>
              <a:t>(err) {</a:t>
            </a:r>
          </a:p>
          <a:p>
            <a:pPr indent="0" lvl="0" marL="0" rtl="0">
              <a:spcBef>
                <a:spcPts val="0"/>
              </a:spcBef>
              <a:spcAft>
                <a:spcPts val="0"/>
              </a:spcAft>
              <a:buNone/>
            </a:pPr>
            <a:r>
              <a:rPr lang="en" sz="1000">
                <a:solidFill>
                  <a:srgbClr val="A9B7C6"/>
                </a:solidFill>
                <a:latin typeface="Arial"/>
                <a:ea typeface="Arial"/>
                <a:cs typeface="Arial"/>
                <a:sym typeface="Arial"/>
              </a:rPr>
              <a:t>       </a:t>
            </a:r>
            <a:r>
              <a:rPr b="1" lang="en" sz="1000">
                <a:solidFill>
                  <a:srgbClr val="CC7832"/>
                </a:solidFill>
                <a:latin typeface="Arial"/>
                <a:ea typeface="Arial"/>
                <a:cs typeface="Arial"/>
                <a:sym typeface="Arial"/>
              </a:rPr>
              <a:t>if </a:t>
            </a:r>
            <a:r>
              <a:rPr lang="en" sz="1000">
                <a:solidFill>
                  <a:srgbClr val="A9B7C6"/>
                </a:solidFill>
                <a:latin typeface="Arial"/>
                <a:ea typeface="Arial"/>
                <a:cs typeface="Arial"/>
                <a:sym typeface="Arial"/>
              </a:rPr>
              <a:t>(err)</a:t>
            </a:r>
          </a:p>
          <a:p>
            <a:pPr indent="0" lvl="0" marL="0" rtl="0">
              <a:spcBef>
                <a:spcPts val="0"/>
              </a:spcBef>
              <a:spcAft>
                <a:spcPts val="0"/>
              </a:spcAft>
              <a:buNone/>
            </a:pPr>
            <a:r>
              <a:rPr lang="en" sz="1000">
                <a:solidFill>
                  <a:srgbClr val="A9B7C6"/>
                </a:solidFill>
                <a:latin typeface="Arial"/>
                <a:ea typeface="Arial"/>
                <a:cs typeface="Arial"/>
                <a:sym typeface="Arial"/>
              </a:rPr>
              <a:t>           </a:t>
            </a:r>
            <a:r>
              <a:rPr b="1" lang="en" sz="1000">
                <a:solidFill>
                  <a:srgbClr val="CC7832"/>
                </a:solidFill>
                <a:latin typeface="Arial"/>
                <a:ea typeface="Arial"/>
                <a:cs typeface="Arial"/>
                <a:sym typeface="Arial"/>
              </a:rPr>
              <a:t>throw </a:t>
            </a:r>
            <a:r>
              <a:rPr lang="en" sz="1000">
                <a:solidFill>
                  <a:srgbClr val="A9B7C6"/>
                </a:solidFill>
                <a:latin typeface="Arial"/>
                <a:ea typeface="Arial"/>
                <a:cs typeface="Arial"/>
                <a:sym typeface="Arial"/>
              </a:rPr>
              <a:t>err</a:t>
            </a:r>
            <a:r>
              <a:rPr lang="en" sz="1000">
                <a:solidFill>
                  <a:srgbClr val="CC7832"/>
                </a:solidFill>
                <a:latin typeface="Arial"/>
                <a:ea typeface="Arial"/>
                <a:cs typeface="Arial"/>
                <a:sym typeface="Arial"/>
              </a:rPr>
              <a:t>; </a:t>
            </a:r>
          </a:p>
          <a:p>
            <a:pPr indent="0" lvl="0" marL="0" rtl="0">
              <a:spcBef>
                <a:spcPts val="0"/>
              </a:spcBef>
              <a:spcAft>
                <a:spcPts val="0"/>
              </a:spcAft>
              <a:buNone/>
            </a:pPr>
            <a:r>
              <a:rPr lang="en" sz="1000">
                <a:solidFill>
                  <a:srgbClr val="CC7832"/>
                </a:solidFill>
                <a:latin typeface="Arial"/>
                <a:ea typeface="Arial"/>
                <a:cs typeface="Arial"/>
                <a:sym typeface="Arial"/>
              </a:rPr>
              <a:t>       </a:t>
            </a:r>
            <a:r>
              <a:rPr lang="en" sz="1000">
                <a:solidFill>
                  <a:srgbClr val="A9B7C6"/>
                </a:solidFill>
                <a:latin typeface="Arial"/>
                <a:ea typeface="Arial"/>
                <a:cs typeface="Arial"/>
                <a:sym typeface="Arial"/>
              </a:rPr>
              <a:t>res.</a:t>
            </a:r>
            <a:r>
              <a:rPr lang="en" sz="1000">
                <a:solidFill>
                  <a:srgbClr val="9876AA"/>
                </a:solidFill>
                <a:latin typeface="Arial"/>
                <a:ea typeface="Arial"/>
                <a:cs typeface="Arial"/>
                <a:sym typeface="Arial"/>
              </a:rPr>
              <a:t>json</a:t>
            </a:r>
            <a:r>
              <a:rPr lang="en" sz="1000">
                <a:solidFill>
                  <a:srgbClr val="A9B7C6"/>
                </a:solidFill>
                <a:latin typeface="Arial"/>
                <a:ea typeface="Arial"/>
                <a:cs typeface="Arial"/>
                <a:sym typeface="Arial"/>
              </a:rPr>
              <a:t>(req.</a:t>
            </a:r>
            <a:r>
              <a:rPr lang="en" sz="1000">
                <a:solidFill>
                  <a:srgbClr val="9876AA"/>
                </a:solidFill>
                <a:latin typeface="Arial"/>
                <a:ea typeface="Arial"/>
                <a:cs typeface="Arial"/>
                <a:sym typeface="Arial"/>
              </a:rPr>
              <a:t>user</a:t>
            </a:r>
            <a:r>
              <a:rPr lang="en" sz="1000">
                <a:solidFill>
                  <a:srgbClr val="A9B7C6"/>
                </a:solidFill>
                <a:latin typeface="Arial"/>
                <a:ea typeface="Arial"/>
                <a:cs typeface="Arial"/>
                <a:sym typeface="Arial"/>
              </a:rPr>
              <a:t>.</a:t>
            </a:r>
            <a:r>
              <a:rPr lang="en" sz="1000">
                <a:solidFill>
                  <a:srgbClr val="9876AA"/>
                </a:solidFill>
                <a:latin typeface="Arial"/>
                <a:ea typeface="Arial"/>
                <a:cs typeface="Arial"/>
                <a:sym typeface="Arial"/>
              </a:rPr>
              <a:t>candy</a:t>
            </a:r>
            <a:r>
              <a:rPr lang="en" sz="1000">
                <a:solidFill>
                  <a:srgbClr val="A9B7C6"/>
                </a:solidFill>
                <a:latin typeface="Arial"/>
                <a:ea typeface="Arial"/>
                <a:cs typeface="Arial"/>
                <a:sym typeface="Arial"/>
              </a:rPr>
              <a:t>)</a:t>
            </a:r>
            <a:r>
              <a:rPr lang="en" sz="1000">
                <a:solidFill>
                  <a:srgbClr val="CC7832"/>
                </a:solidFill>
                <a:latin typeface="Arial"/>
                <a:ea typeface="Arial"/>
                <a:cs typeface="Arial"/>
                <a:sym typeface="Arial"/>
              </a:rPr>
              <a:t>; </a:t>
            </a:r>
            <a:r>
              <a:rPr lang="en" sz="1000">
                <a:solidFill>
                  <a:srgbClr val="808080"/>
                </a:solidFill>
                <a:latin typeface="Arial"/>
                <a:ea typeface="Arial"/>
                <a:cs typeface="Arial"/>
                <a:sym typeface="Arial"/>
              </a:rPr>
              <a:t>// return all candy in JSON format</a:t>
            </a:r>
          </a:p>
          <a:p>
            <a:pPr indent="0" lvl="0" marL="0" rtl="0">
              <a:spcBef>
                <a:spcPts val="0"/>
              </a:spcBef>
              <a:spcAft>
                <a:spcPts val="0"/>
              </a:spcAft>
              <a:buNone/>
            </a:pPr>
            <a:r>
              <a:rPr lang="en" sz="1000">
                <a:solidFill>
                  <a:srgbClr val="808080"/>
                </a:solidFill>
                <a:latin typeface="Arial"/>
                <a:ea typeface="Arial"/>
                <a:cs typeface="Arial"/>
                <a:sym typeface="Arial"/>
              </a:rPr>
              <a:t>   </a:t>
            </a:r>
            <a:r>
              <a:rPr lang="en" sz="1000">
                <a:solidFill>
                  <a:srgbClr val="A9B7C6"/>
                </a:solidFill>
                <a:latin typeface="Arial"/>
                <a:ea typeface="Arial"/>
                <a:cs typeface="Arial"/>
                <a:sym typeface="Arial"/>
              </a:rPr>
              <a:t>})</a:t>
            </a:r>
            <a:r>
              <a:rPr lang="en" sz="1000">
                <a:solidFill>
                  <a:srgbClr val="CC7832"/>
                </a:solidFill>
                <a:latin typeface="Arial"/>
                <a:ea typeface="Arial"/>
                <a:cs typeface="Arial"/>
                <a:sym typeface="Arial"/>
              </a:rPr>
              <a:t>;</a:t>
            </a:r>
          </a:p>
          <a:p>
            <a:pPr indent="0" lvl="0" marL="0" rtl="0">
              <a:spcBef>
                <a:spcPts val="0"/>
              </a:spcBef>
              <a:spcAft>
                <a:spcPts val="0"/>
              </a:spcAft>
              <a:buNone/>
            </a:pPr>
            <a:r>
              <a:rPr lang="en" sz="1000">
                <a:solidFill>
                  <a:srgbClr val="A9B7C6"/>
                </a:solidFill>
                <a:latin typeface="Arial"/>
                <a:ea typeface="Arial"/>
                <a:cs typeface="Arial"/>
                <a:sym typeface="Arial"/>
              </a:rPr>
              <a:t>})</a:t>
            </a:r>
            <a:r>
              <a:rPr lang="en" sz="1000">
                <a:solidFill>
                  <a:srgbClr val="CC7832"/>
                </a:solidFill>
                <a:latin typeface="Arial"/>
                <a:ea typeface="Arial"/>
                <a:cs typeface="Arial"/>
                <a:sym typeface="Arial"/>
              </a:rPr>
              <a:t>;</a:t>
            </a:r>
          </a:p>
          <a:p>
            <a:pPr indent="0" lvl="0" marL="0" rtl="0">
              <a:spcBef>
                <a:spcPts val="0"/>
              </a:spcBef>
              <a:spcAft>
                <a:spcPts val="0"/>
              </a:spcAft>
              <a:buNone/>
            </a:pPr>
            <a:r>
              <a:t/>
            </a:r>
            <a:endParaRPr sz="1200">
              <a:solidFill>
                <a:srgbClr val="CC7832"/>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Shape 28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Local Solution: MongoDB</a:t>
            </a:r>
          </a:p>
        </p:txBody>
      </p:sp>
      <p:sp>
        <p:nvSpPr>
          <p:cNvPr id="285" name="Shape 285"/>
          <p:cNvSpPr txBox="1"/>
          <p:nvPr>
            <p:ph idx="1" type="body"/>
          </p:nvPr>
        </p:nvSpPr>
        <p:spPr>
          <a:xfrm>
            <a:off x="311700" y="1104275"/>
            <a:ext cx="8520600" cy="3485100"/>
          </a:xfrm>
          <a:prstGeom prst="rect">
            <a:avLst/>
          </a:prstGeom>
        </p:spPr>
        <p:txBody>
          <a:bodyPr anchorCtr="0" anchor="t" bIns="91425" lIns="91425" rIns="91425" wrap="square" tIns="91425">
            <a:noAutofit/>
          </a:bodyPr>
          <a:lstStyle/>
          <a:p>
            <a:pPr indent="0" lvl="0" marL="0">
              <a:spcBef>
                <a:spcPts val="0"/>
              </a:spcBef>
              <a:buNone/>
            </a:pPr>
            <a:r>
              <a:t/>
            </a:r>
            <a:endParaRPr/>
          </a:p>
          <a:p>
            <a:pPr indent="0" lvl="0" marL="0">
              <a:spcBef>
                <a:spcPts val="0"/>
              </a:spcBef>
              <a:buNone/>
            </a:pPr>
            <a:r>
              <a:t/>
            </a:r>
            <a:endParaRPr/>
          </a:p>
          <a:p>
            <a:pPr indent="0" lvl="0" marL="0">
              <a:spcBef>
                <a:spcPts val="0"/>
              </a:spcBef>
              <a:buNone/>
            </a:pPr>
            <a:r>
              <a:t/>
            </a:r>
            <a:endParaRPr/>
          </a:p>
          <a:p>
            <a:pPr indent="0" lvl="0" marL="0">
              <a:spcBef>
                <a:spcPts val="0"/>
              </a:spcBef>
              <a:buNone/>
            </a:pPr>
            <a:r>
              <a:rPr lang="en"/>
              <a:t>AngularJS loads the data from the route response into the drop down menu.</a:t>
            </a:r>
          </a:p>
          <a:p>
            <a:pPr indent="0" lvl="0" marL="0" rtl="0">
              <a:spcBef>
                <a:spcPts val="0"/>
              </a:spcBef>
              <a:buNone/>
            </a:pPr>
            <a:r>
              <a:t/>
            </a:r>
            <a:endParaRPr sz="1200">
              <a:solidFill>
                <a:srgbClr val="000000"/>
              </a:solidFill>
              <a:latin typeface="Arial"/>
              <a:ea typeface="Arial"/>
              <a:cs typeface="Arial"/>
              <a:sym typeface="Arial"/>
            </a:endParaRPr>
          </a:p>
          <a:p>
            <a:pPr indent="0" lvl="0" marL="0" rtl="0">
              <a:spcBef>
                <a:spcPts val="0"/>
              </a:spcBef>
              <a:buNone/>
            </a:pPr>
            <a:r>
              <a:t/>
            </a:r>
            <a:endParaRPr sz="1200">
              <a:solidFill>
                <a:srgbClr val="000000"/>
              </a:solidFill>
              <a:latin typeface="Arial"/>
              <a:ea typeface="Arial"/>
              <a:cs typeface="Arial"/>
              <a:sym typeface="Arial"/>
            </a:endParaRPr>
          </a:p>
          <a:p>
            <a:pPr indent="0" lvl="0" marL="0" rtl="0">
              <a:spcBef>
                <a:spcPts val="0"/>
              </a:spcBef>
              <a:buNone/>
            </a:pPr>
            <a:r>
              <a:t/>
            </a:r>
            <a:endParaRPr sz="1200">
              <a:solidFill>
                <a:srgbClr val="000000"/>
              </a:solidFill>
              <a:latin typeface="Arial"/>
              <a:ea typeface="Arial"/>
              <a:cs typeface="Arial"/>
              <a:sym typeface="Arial"/>
            </a:endParaRPr>
          </a:p>
          <a:p>
            <a:pPr indent="0" lvl="0" marL="0" rtl="0">
              <a:spcBef>
                <a:spcPts val="0"/>
              </a:spcBef>
              <a:buNone/>
            </a:pPr>
            <a:r>
              <a:t/>
            </a:r>
            <a:endParaRPr sz="1200">
              <a:solidFill>
                <a:srgbClr val="000000"/>
              </a:solidFill>
              <a:latin typeface="Arial"/>
              <a:ea typeface="Arial"/>
              <a:cs typeface="Arial"/>
              <a:sym typeface="Arial"/>
            </a:endParaRPr>
          </a:p>
          <a:p>
            <a:pPr indent="0" lvl="0" marL="0" rtl="0">
              <a:spcBef>
                <a:spcPts val="0"/>
              </a:spcBef>
              <a:buNone/>
            </a:pPr>
            <a:r>
              <a:t/>
            </a:r>
            <a:endParaRPr sz="1200">
              <a:solidFill>
                <a:srgbClr val="000000"/>
              </a:solidFill>
              <a:latin typeface="Arial"/>
              <a:ea typeface="Arial"/>
              <a:cs typeface="Arial"/>
              <a:sym typeface="Arial"/>
            </a:endParaRPr>
          </a:p>
        </p:txBody>
      </p:sp>
      <p:pic>
        <p:nvPicPr>
          <p:cNvPr id="286" name="Shape 286"/>
          <p:cNvPicPr preferRelativeResize="0"/>
          <p:nvPr/>
        </p:nvPicPr>
        <p:blipFill>
          <a:blip r:embed="rId3">
            <a:alphaModFix/>
          </a:blip>
          <a:stretch>
            <a:fillRect/>
          </a:stretch>
        </p:blipFill>
        <p:spPr>
          <a:xfrm>
            <a:off x="311700" y="1152474"/>
            <a:ext cx="8096025" cy="13641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Shape 29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Local Solution: MongoDB</a:t>
            </a:r>
          </a:p>
        </p:txBody>
      </p:sp>
      <p:sp>
        <p:nvSpPr>
          <p:cNvPr id="292" name="Shape 292"/>
          <p:cNvSpPr txBox="1"/>
          <p:nvPr>
            <p:ph idx="1" type="body"/>
          </p:nvPr>
        </p:nvSpPr>
        <p:spPr>
          <a:xfrm>
            <a:off x="311700" y="1104275"/>
            <a:ext cx="8520600" cy="3485100"/>
          </a:xfrm>
          <a:prstGeom prst="rect">
            <a:avLst/>
          </a:prstGeom>
        </p:spPr>
        <p:txBody>
          <a:bodyPr anchorCtr="0" anchor="t" bIns="91425" lIns="91425" rIns="91425" wrap="square" tIns="91425">
            <a:noAutofit/>
          </a:bodyPr>
          <a:lstStyle/>
          <a:p>
            <a:pPr indent="0" lvl="0" marL="0" rtl="0">
              <a:lnSpc>
                <a:spcPct val="100000"/>
              </a:lnSpc>
              <a:spcBef>
                <a:spcPts val="0"/>
              </a:spcBef>
              <a:spcAft>
                <a:spcPts val="1000"/>
              </a:spcAft>
              <a:buNone/>
            </a:pPr>
            <a:r>
              <a:rPr lang="en" sz="1400"/>
              <a:t>Outcomes:</a:t>
            </a:r>
          </a:p>
          <a:p>
            <a:pPr indent="-317500" lvl="0" marL="457200" rtl="0">
              <a:lnSpc>
                <a:spcPct val="100000"/>
              </a:lnSpc>
              <a:spcBef>
                <a:spcPts val="0"/>
              </a:spcBef>
              <a:spcAft>
                <a:spcPts val="1000"/>
              </a:spcAft>
              <a:buSzPts val="1400"/>
              <a:buChar char="●"/>
            </a:pPr>
            <a:r>
              <a:rPr lang="en" sz="1400"/>
              <a:t>Storing objects to a MongoDB database</a:t>
            </a:r>
          </a:p>
          <a:p>
            <a:pPr indent="-317500" lvl="0" marL="457200" rtl="0">
              <a:lnSpc>
                <a:spcPct val="100000"/>
              </a:lnSpc>
              <a:spcBef>
                <a:spcPts val="0"/>
              </a:spcBef>
              <a:spcAft>
                <a:spcPts val="1000"/>
              </a:spcAft>
              <a:buSzPts val="1400"/>
              <a:buChar char="●"/>
            </a:pPr>
            <a:r>
              <a:rPr lang="en" sz="1400"/>
              <a:t>Pulling data from a MongoDB database</a:t>
            </a:r>
          </a:p>
          <a:p>
            <a:pPr indent="-317500" lvl="0" marL="457200" rtl="0">
              <a:lnSpc>
                <a:spcPct val="100000"/>
              </a:lnSpc>
              <a:spcBef>
                <a:spcPts val="0"/>
              </a:spcBef>
              <a:spcAft>
                <a:spcPts val="1000"/>
              </a:spcAft>
              <a:buSzPts val="1400"/>
              <a:buChar char="●"/>
            </a:pPr>
            <a:r>
              <a:rPr lang="en" sz="1400"/>
              <a:t>Dynamically updating data on the page based on changes to the database</a:t>
            </a:r>
          </a:p>
          <a:p>
            <a:pPr indent="-317500" lvl="0" marL="457200" rtl="0">
              <a:lnSpc>
                <a:spcPct val="100000"/>
              </a:lnSpc>
              <a:spcBef>
                <a:spcPts val="0"/>
              </a:spcBef>
              <a:spcAft>
                <a:spcPts val="1000"/>
              </a:spcAft>
              <a:buSzPts val="1400"/>
              <a:buChar char="●"/>
            </a:pPr>
            <a:r>
              <a:rPr lang="en" sz="1400"/>
              <a:t>Using AngularJS factory functions as services</a:t>
            </a:r>
          </a:p>
          <a:p>
            <a:pPr indent="-317500" lvl="0" marL="457200" rtl="0">
              <a:lnSpc>
                <a:spcPct val="100000"/>
              </a:lnSpc>
              <a:spcBef>
                <a:spcPts val="0"/>
              </a:spcBef>
              <a:spcAft>
                <a:spcPts val="1000"/>
              </a:spcAft>
              <a:buSzPts val="1400"/>
              <a:buChar char="●"/>
            </a:pPr>
            <a:r>
              <a:rPr lang="en" sz="1400"/>
              <a:t>AngularJS attributes like ng-options, ng-click, and ng-include</a:t>
            </a:r>
          </a:p>
          <a:p>
            <a:pPr indent="0" lvl="0" marL="0" rtl="0">
              <a:spcBef>
                <a:spcPts val="0"/>
              </a:spcBef>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Shape 297"/>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Local Solution: Dynamic Page Content</a:t>
            </a:r>
          </a:p>
        </p:txBody>
      </p:sp>
      <p:sp>
        <p:nvSpPr>
          <p:cNvPr id="298" name="Shape 298"/>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rPr lang="en"/>
              <a:t>Serving new html to the content container from navigation bar</a:t>
            </a:r>
          </a:p>
          <a:p>
            <a:pPr indent="-342900" lvl="0" marL="457200" rtl="0">
              <a:spcBef>
                <a:spcPts val="0"/>
              </a:spcBef>
              <a:spcAft>
                <a:spcPts val="0"/>
              </a:spcAft>
              <a:buSzPts val="1800"/>
              <a:buAutoNum type="arabicPeriod"/>
            </a:pPr>
            <a:r>
              <a:rPr lang="en"/>
              <a:t>User chooses a navigation item</a:t>
            </a:r>
          </a:p>
          <a:p>
            <a:pPr indent="-342900" lvl="0" marL="457200" rtl="0">
              <a:spcBef>
                <a:spcPts val="0"/>
              </a:spcBef>
              <a:spcAft>
                <a:spcPts val="0"/>
              </a:spcAft>
              <a:buSzPts val="1800"/>
              <a:buAutoNum type="arabicPeriod"/>
            </a:pPr>
            <a:r>
              <a:rPr lang="en"/>
              <a:t>Navigation item posts route to parent scope variable</a:t>
            </a:r>
          </a:p>
          <a:p>
            <a:pPr indent="-342900" lvl="0" marL="457200" rtl="0">
              <a:spcBef>
                <a:spcPts val="0"/>
              </a:spcBef>
              <a:spcAft>
                <a:spcPts val="0"/>
              </a:spcAft>
              <a:buSzPts val="1800"/>
              <a:buAutoNum type="arabicPeriod"/>
            </a:pPr>
            <a:r>
              <a:rPr lang="en"/>
              <a:t>AngularJS attribute ng-include calls the selected route</a:t>
            </a:r>
          </a:p>
          <a:p>
            <a:pPr indent="-342900" lvl="0" marL="457200" rtl="0">
              <a:spcBef>
                <a:spcPts val="0"/>
              </a:spcBef>
              <a:buSzPts val="1800"/>
              <a:buAutoNum type="arabicPeriod"/>
            </a:pPr>
            <a:r>
              <a:rPr lang="en"/>
              <a:t>New HTML is sent from the route to the page</a:t>
            </a:r>
          </a:p>
          <a:p>
            <a:pPr indent="0" lvl="0" marL="0" rtl="0">
              <a:spcBef>
                <a:spcPts val="0"/>
              </a:spcBef>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Shape 30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Local Solution: Dynamic Page Content</a:t>
            </a:r>
          </a:p>
        </p:txBody>
      </p:sp>
      <p:sp>
        <p:nvSpPr>
          <p:cNvPr id="304" name="Shape 304"/>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rtl="0">
              <a:spcBef>
                <a:spcPts val="0"/>
              </a:spcBef>
              <a:spcAft>
                <a:spcPts val="0"/>
              </a:spcAft>
              <a:buNone/>
            </a:pPr>
            <a:r>
              <a:rPr lang="en" sz="900">
                <a:solidFill>
                  <a:srgbClr val="666666"/>
                </a:solidFill>
                <a:latin typeface="Arial"/>
                <a:ea typeface="Arial"/>
                <a:cs typeface="Arial"/>
                <a:sym typeface="Arial"/>
              </a:rPr>
              <a:t>//navigation.html</a:t>
            </a:r>
          </a:p>
          <a:p>
            <a:pPr indent="0" lvl="0" marL="0">
              <a:spcBef>
                <a:spcPts val="0"/>
              </a:spcBef>
              <a:spcAft>
                <a:spcPts val="0"/>
              </a:spcAft>
              <a:buNone/>
            </a:pPr>
            <a:r>
              <a:rPr lang="en" sz="900">
                <a:solidFill>
                  <a:srgbClr val="E8BF6A"/>
                </a:solidFill>
              </a:rPr>
              <a:t>&lt;li </a:t>
            </a:r>
            <a:r>
              <a:rPr lang="en" sz="900">
                <a:solidFill>
                  <a:srgbClr val="BABABA"/>
                </a:solidFill>
              </a:rPr>
              <a:t>class=</a:t>
            </a:r>
            <a:r>
              <a:rPr lang="en" sz="900">
                <a:solidFill>
                  <a:srgbClr val="A5C261"/>
                </a:solidFill>
              </a:rPr>
              <a:t>"nav-item"</a:t>
            </a:r>
            <a:r>
              <a:rPr lang="en" sz="900">
                <a:solidFill>
                  <a:srgbClr val="E8BF6A"/>
                </a:solidFill>
              </a:rPr>
              <a:t>&gt;</a:t>
            </a:r>
          </a:p>
          <a:p>
            <a:pPr indent="0" lvl="0" marL="0" rtl="0">
              <a:spcBef>
                <a:spcPts val="0"/>
              </a:spcBef>
              <a:spcAft>
                <a:spcPts val="0"/>
              </a:spcAft>
              <a:buNone/>
            </a:pPr>
            <a:r>
              <a:rPr lang="en" sz="900">
                <a:solidFill>
                  <a:srgbClr val="E8BF6A"/>
                </a:solidFill>
              </a:rPr>
              <a:t>   &lt;a </a:t>
            </a:r>
            <a:r>
              <a:rPr lang="en" sz="900">
                <a:solidFill>
                  <a:srgbClr val="BABABA"/>
                </a:solidFill>
              </a:rPr>
              <a:t>class=</a:t>
            </a:r>
            <a:r>
              <a:rPr lang="en" sz="900">
                <a:solidFill>
                  <a:srgbClr val="A5C261"/>
                </a:solidFill>
              </a:rPr>
              <a:t>"nav-link" </a:t>
            </a:r>
            <a:r>
              <a:rPr lang="en" sz="900">
                <a:solidFill>
                  <a:srgbClr val="BABABA"/>
                </a:solidFill>
              </a:rPr>
              <a:t>href=</a:t>
            </a:r>
            <a:r>
              <a:rPr lang="en" sz="900">
                <a:solidFill>
                  <a:srgbClr val="A5C261"/>
                </a:solidFill>
              </a:rPr>
              <a:t>"" </a:t>
            </a:r>
            <a:r>
              <a:rPr lang="en" sz="900">
                <a:solidFill>
                  <a:srgbClr val="BABABA"/>
                </a:solidFill>
              </a:rPr>
              <a:t>ng-click=</a:t>
            </a:r>
            <a:r>
              <a:rPr lang="en" sz="900">
                <a:solidFill>
                  <a:srgbClr val="A5C261"/>
                </a:solidFill>
              </a:rPr>
              <a:t>"</a:t>
            </a:r>
            <a:r>
              <a:rPr lang="en" sz="900">
                <a:solidFill>
                  <a:srgbClr val="9876AA"/>
                </a:solidFill>
                <a:highlight>
                  <a:srgbClr val="FFFF00"/>
                </a:highlight>
              </a:rPr>
              <a:t>$parent</a:t>
            </a:r>
            <a:r>
              <a:rPr lang="en" sz="900">
                <a:solidFill>
                  <a:srgbClr val="A5C261"/>
                </a:solidFill>
                <a:highlight>
                  <a:srgbClr val="FFFF00"/>
                </a:highlight>
              </a:rPr>
              <a:t>.</a:t>
            </a:r>
            <a:r>
              <a:rPr lang="en" sz="900">
                <a:solidFill>
                  <a:srgbClr val="9876AA"/>
                </a:solidFill>
                <a:highlight>
                  <a:srgbClr val="FFFF00"/>
                </a:highlight>
              </a:rPr>
              <a:t>viewPath</a:t>
            </a:r>
            <a:r>
              <a:rPr lang="en" sz="900">
                <a:solidFill>
                  <a:srgbClr val="A5C261"/>
                </a:solidFill>
              </a:rPr>
              <a:t>='/profile'"</a:t>
            </a:r>
            <a:r>
              <a:rPr lang="en" sz="900">
                <a:solidFill>
                  <a:srgbClr val="E8BF6A"/>
                </a:solidFill>
              </a:rPr>
              <a:t>&gt;</a:t>
            </a:r>
          </a:p>
          <a:p>
            <a:pPr indent="457200" lvl="0" marL="0">
              <a:spcBef>
                <a:spcPts val="0"/>
              </a:spcBef>
              <a:spcAft>
                <a:spcPts val="0"/>
              </a:spcAft>
              <a:buNone/>
            </a:pPr>
            <a:r>
              <a:rPr lang="en" sz="900">
                <a:solidFill>
                  <a:srgbClr val="A9B7C6"/>
                </a:solidFill>
              </a:rPr>
              <a:t>Home</a:t>
            </a:r>
            <a:r>
              <a:rPr lang="en" sz="900">
                <a:solidFill>
                  <a:srgbClr val="E8BF6A"/>
                </a:solidFill>
              </a:rPr>
              <a:t>&lt;/a&gt;</a:t>
            </a:r>
          </a:p>
          <a:p>
            <a:pPr indent="0" lvl="0" marL="0">
              <a:spcBef>
                <a:spcPts val="0"/>
              </a:spcBef>
              <a:spcAft>
                <a:spcPts val="0"/>
              </a:spcAft>
              <a:buNone/>
            </a:pPr>
            <a:r>
              <a:rPr lang="en" sz="900">
                <a:solidFill>
                  <a:srgbClr val="E8BF6A"/>
                </a:solidFill>
              </a:rPr>
              <a:t>&lt;/li&gt;</a:t>
            </a:r>
          </a:p>
          <a:p>
            <a:pPr indent="0" lvl="0" marL="0">
              <a:spcBef>
                <a:spcPts val="0"/>
              </a:spcBef>
              <a:spcAft>
                <a:spcPts val="0"/>
              </a:spcAft>
              <a:buNone/>
            </a:pPr>
            <a:r>
              <a:rPr lang="en" sz="900">
                <a:solidFill>
                  <a:srgbClr val="E8BF6A"/>
                </a:solidFill>
              </a:rPr>
              <a:t>&lt;li </a:t>
            </a:r>
            <a:r>
              <a:rPr lang="en" sz="900">
                <a:solidFill>
                  <a:srgbClr val="BABABA"/>
                </a:solidFill>
              </a:rPr>
              <a:t>class=</a:t>
            </a:r>
            <a:r>
              <a:rPr lang="en" sz="900">
                <a:solidFill>
                  <a:srgbClr val="A5C261"/>
                </a:solidFill>
              </a:rPr>
              <a:t>"nav-item"</a:t>
            </a:r>
            <a:r>
              <a:rPr lang="en" sz="900">
                <a:solidFill>
                  <a:srgbClr val="E8BF6A"/>
                </a:solidFill>
              </a:rPr>
              <a:t>&gt;</a:t>
            </a:r>
          </a:p>
          <a:p>
            <a:pPr indent="0" lvl="0" marL="0" rtl="0">
              <a:spcBef>
                <a:spcPts val="0"/>
              </a:spcBef>
              <a:spcAft>
                <a:spcPts val="0"/>
              </a:spcAft>
              <a:buNone/>
            </a:pPr>
            <a:r>
              <a:rPr lang="en" sz="900">
                <a:solidFill>
                  <a:srgbClr val="E8BF6A"/>
                </a:solidFill>
              </a:rPr>
              <a:t>   &lt;a </a:t>
            </a:r>
            <a:r>
              <a:rPr lang="en" sz="900">
                <a:solidFill>
                  <a:srgbClr val="BABABA"/>
                </a:solidFill>
              </a:rPr>
              <a:t>class=</a:t>
            </a:r>
            <a:r>
              <a:rPr lang="en" sz="900">
                <a:solidFill>
                  <a:srgbClr val="A5C261"/>
                </a:solidFill>
              </a:rPr>
              <a:t>"nav-link" </a:t>
            </a:r>
            <a:r>
              <a:rPr lang="en" sz="900">
                <a:solidFill>
                  <a:srgbClr val="BABABA"/>
                </a:solidFill>
              </a:rPr>
              <a:t>href=</a:t>
            </a:r>
            <a:r>
              <a:rPr lang="en" sz="900">
                <a:solidFill>
                  <a:srgbClr val="A5C261"/>
                </a:solidFill>
              </a:rPr>
              <a:t>"" </a:t>
            </a:r>
            <a:r>
              <a:rPr lang="en" sz="900">
                <a:solidFill>
                  <a:srgbClr val="BABABA"/>
                </a:solidFill>
              </a:rPr>
              <a:t>ng-click=</a:t>
            </a:r>
            <a:r>
              <a:rPr lang="en" sz="900">
                <a:solidFill>
                  <a:srgbClr val="A5C261"/>
                </a:solidFill>
              </a:rPr>
              <a:t>"</a:t>
            </a:r>
            <a:r>
              <a:rPr lang="en" sz="900">
                <a:solidFill>
                  <a:srgbClr val="9876AA"/>
                </a:solidFill>
                <a:highlight>
                  <a:srgbClr val="FFFF00"/>
                </a:highlight>
              </a:rPr>
              <a:t>$parent</a:t>
            </a:r>
            <a:r>
              <a:rPr lang="en" sz="900">
                <a:solidFill>
                  <a:srgbClr val="A5C261"/>
                </a:solidFill>
                <a:highlight>
                  <a:srgbClr val="FFFF00"/>
                </a:highlight>
              </a:rPr>
              <a:t>.</a:t>
            </a:r>
            <a:r>
              <a:rPr lang="en" sz="900">
                <a:solidFill>
                  <a:srgbClr val="9876AA"/>
                </a:solidFill>
                <a:highlight>
                  <a:srgbClr val="FFFF00"/>
                </a:highlight>
              </a:rPr>
              <a:t>viewPath</a:t>
            </a:r>
            <a:r>
              <a:rPr lang="en" sz="900">
                <a:solidFill>
                  <a:srgbClr val="A5C261"/>
                </a:solidFill>
              </a:rPr>
              <a:t>='/story'"</a:t>
            </a:r>
            <a:r>
              <a:rPr lang="en" sz="900">
                <a:solidFill>
                  <a:srgbClr val="E8BF6A"/>
                </a:solidFill>
              </a:rPr>
              <a:t>&gt;</a:t>
            </a:r>
          </a:p>
          <a:p>
            <a:pPr indent="457200" lvl="0" marL="0">
              <a:spcBef>
                <a:spcPts val="0"/>
              </a:spcBef>
              <a:spcAft>
                <a:spcPts val="0"/>
              </a:spcAft>
              <a:buNone/>
            </a:pPr>
            <a:r>
              <a:rPr lang="en" sz="900">
                <a:solidFill>
                  <a:srgbClr val="A9B7C6"/>
                </a:solidFill>
              </a:rPr>
              <a:t>Stories</a:t>
            </a:r>
            <a:r>
              <a:rPr lang="en" sz="900">
                <a:solidFill>
                  <a:srgbClr val="E8BF6A"/>
                </a:solidFill>
              </a:rPr>
              <a:t>&lt;/a&gt;</a:t>
            </a:r>
          </a:p>
          <a:p>
            <a:pPr indent="0" lvl="0" marL="0">
              <a:spcBef>
                <a:spcPts val="0"/>
              </a:spcBef>
              <a:spcAft>
                <a:spcPts val="0"/>
              </a:spcAft>
              <a:buNone/>
            </a:pPr>
            <a:r>
              <a:rPr lang="en" sz="900">
                <a:solidFill>
                  <a:srgbClr val="E8BF6A"/>
                </a:solidFill>
              </a:rPr>
              <a:t>&lt;/li&gt;</a:t>
            </a:r>
          </a:p>
          <a:p>
            <a:pPr indent="0" lvl="0" marL="0" rtl="0">
              <a:spcBef>
                <a:spcPts val="0"/>
              </a:spcBef>
              <a:spcAft>
                <a:spcPts val="0"/>
              </a:spcAft>
              <a:buNone/>
            </a:pPr>
            <a:r>
              <a:t/>
            </a:r>
            <a:endParaRPr sz="900">
              <a:solidFill>
                <a:srgbClr val="E8BF6A"/>
              </a:solidFill>
              <a:latin typeface="Arial"/>
              <a:ea typeface="Arial"/>
              <a:cs typeface="Arial"/>
              <a:sym typeface="Arial"/>
            </a:endParaRPr>
          </a:p>
          <a:p>
            <a:pPr indent="0" lvl="0" marL="0" rtl="0">
              <a:spcBef>
                <a:spcPts val="0"/>
              </a:spcBef>
              <a:spcAft>
                <a:spcPts val="0"/>
              </a:spcAft>
              <a:buNone/>
            </a:pPr>
            <a:r>
              <a:rPr lang="en" sz="900">
                <a:solidFill>
                  <a:srgbClr val="666666"/>
                </a:solidFill>
                <a:latin typeface="Arial"/>
                <a:ea typeface="Arial"/>
                <a:cs typeface="Arial"/>
                <a:sym typeface="Arial"/>
              </a:rPr>
              <a:t>//index.html</a:t>
            </a:r>
          </a:p>
          <a:p>
            <a:pPr indent="0" lvl="0" marL="0">
              <a:spcBef>
                <a:spcPts val="0"/>
              </a:spcBef>
              <a:spcAft>
                <a:spcPts val="0"/>
              </a:spcAft>
              <a:buNone/>
            </a:pPr>
            <a:r>
              <a:rPr lang="en" sz="900">
                <a:solidFill>
                  <a:srgbClr val="E8BF6A"/>
                </a:solidFill>
                <a:latin typeface="Arial"/>
                <a:ea typeface="Arial"/>
                <a:cs typeface="Arial"/>
                <a:sym typeface="Arial"/>
              </a:rPr>
              <a:t>&lt;div </a:t>
            </a:r>
            <a:r>
              <a:rPr lang="en" sz="900">
                <a:solidFill>
                  <a:srgbClr val="BABABA"/>
                </a:solidFill>
                <a:latin typeface="Arial"/>
                <a:ea typeface="Arial"/>
                <a:cs typeface="Arial"/>
                <a:sym typeface="Arial"/>
              </a:rPr>
              <a:t>class=</a:t>
            </a:r>
            <a:r>
              <a:rPr lang="en" sz="900">
                <a:solidFill>
                  <a:srgbClr val="A5C261"/>
                </a:solidFill>
                <a:latin typeface="Arial"/>
                <a:ea typeface="Arial"/>
                <a:cs typeface="Arial"/>
                <a:sym typeface="Arial"/>
              </a:rPr>
              <a:t>"container-fluid mt-1"</a:t>
            </a:r>
            <a:r>
              <a:rPr lang="en" sz="900">
                <a:solidFill>
                  <a:srgbClr val="E8BF6A"/>
                </a:solidFill>
                <a:latin typeface="Arial"/>
                <a:ea typeface="Arial"/>
                <a:cs typeface="Arial"/>
                <a:sym typeface="Arial"/>
              </a:rPr>
              <a:t>&gt;</a:t>
            </a:r>
          </a:p>
          <a:p>
            <a:pPr indent="0" lvl="0" marL="0">
              <a:spcBef>
                <a:spcPts val="0"/>
              </a:spcBef>
              <a:spcAft>
                <a:spcPts val="0"/>
              </a:spcAft>
              <a:buNone/>
            </a:pPr>
            <a:r>
              <a:rPr lang="en" sz="900">
                <a:solidFill>
                  <a:srgbClr val="E8BF6A"/>
                </a:solidFill>
                <a:latin typeface="Arial"/>
                <a:ea typeface="Arial"/>
                <a:cs typeface="Arial"/>
                <a:sym typeface="Arial"/>
              </a:rPr>
              <a:t>   &lt;div </a:t>
            </a:r>
            <a:r>
              <a:rPr lang="en" sz="900">
                <a:solidFill>
                  <a:srgbClr val="BABABA"/>
                </a:solidFill>
                <a:latin typeface="Arial"/>
                <a:ea typeface="Arial"/>
                <a:cs typeface="Arial"/>
                <a:sym typeface="Arial"/>
              </a:rPr>
              <a:t>class=</a:t>
            </a:r>
            <a:r>
              <a:rPr lang="en" sz="900">
                <a:solidFill>
                  <a:srgbClr val="A5C261"/>
                </a:solidFill>
                <a:latin typeface="Arial"/>
                <a:ea typeface="Arial"/>
                <a:cs typeface="Arial"/>
                <a:sym typeface="Arial"/>
              </a:rPr>
              <a:t>"row" </a:t>
            </a:r>
            <a:r>
              <a:rPr lang="en" sz="900">
                <a:solidFill>
                  <a:srgbClr val="E8BF6A"/>
                </a:solidFill>
                <a:latin typeface="Arial"/>
                <a:ea typeface="Arial"/>
                <a:cs typeface="Arial"/>
                <a:sym typeface="Arial"/>
              </a:rPr>
              <a:t>&gt;</a:t>
            </a:r>
          </a:p>
          <a:p>
            <a:pPr indent="0" lvl="0" marL="0">
              <a:spcBef>
                <a:spcPts val="0"/>
              </a:spcBef>
              <a:spcAft>
                <a:spcPts val="0"/>
              </a:spcAft>
              <a:buNone/>
            </a:pPr>
            <a:r>
              <a:rPr lang="en" sz="900">
                <a:solidFill>
                  <a:srgbClr val="E8BF6A"/>
                </a:solidFill>
                <a:latin typeface="Arial"/>
                <a:ea typeface="Arial"/>
                <a:cs typeface="Arial"/>
                <a:sym typeface="Arial"/>
              </a:rPr>
              <a:t>       &lt;nav </a:t>
            </a:r>
            <a:r>
              <a:rPr lang="en" sz="900">
                <a:solidFill>
                  <a:srgbClr val="BABABA"/>
                </a:solidFill>
                <a:latin typeface="Arial"/>
                <a:ea typeface="Arial"/>
                <a:cs typeface="Arial"/>
                <a:sym typeface="Arial"/>
              </a:rPr>
              <a:t>id=</a:t>
            </a:r>
            <a:r>
              <a:rPr lang="en" sz="900">
                <a:solidFill>
                  <a:srgbClr val="A5C261"/>
                </a:solidFill>
                <a:latin typeface="Arial"/>
                <a:ea typeface="Arial"/>
                <a:cs typeface="Arial"/>
                <a:sym typeface="Arial"/>
              </a:rPr>
              <a:t>"navigation" </a:t>
            </a:r>
            <a:r>
              <a:rPr lang="en" sz="900">
                <a:solidFill>
                  <a:srgbClr val="BABABA"/>
                </a:solidFill>
                <a:latin typeface="Arial"/>
                <a:ea typeface="Arial"/>
                <a:cs typeface="Arial"/>
                <a:sym typeface="Arial"/>
              </a:rPr>
              <a:t>class=</a:t>
            </a:r>
            <a:r>
              <a:rPr lang="en" sz="900">
                <a:solidFill>
                  <a:srgbClr val="A5C261"/>
                </a:solidFill>
                <a:latin typeface="Arial"/>
                <a:ea typeface="Arial"/>
                <a:cs typeface="Arial"/>
                <a:sym typeface="Arial"/>
              </a:rPr>
              <a:t>""</a:t>
            </a:r>
            <a:r>
              <a:rPr lang="en" sz="900">
                <a:solidFill>
                  <a:srgbClr val="E8BF6A"/>
                </a:solidFill>
                <a:latin typeface="Arial"/>
                <a:ea typeface="Arial"/>
                <a:cs typeface="Arial"/>
                <a:sym typeface="Arial"/>
              </a:rPr>
              <a:t>&gt;</a:t>
            </a:r>
          </a:p>
          <a:p>
            <a:pPr indent="0" lvl="0" marL="0">
              <a:spcBef>
                <a:spcPts val="0"/>
              </a:spcBef>
              <a:spcAft>
                <a:spcPts val="0"/>
              </a:spcAft>
              <a:buNone/>
            </a:pPr>
            <a:r>
              <a:rPr lang="en" sz="900">
                <a:solidFill>
                  <a:srgbClr val="E8BF6A"/>
                </a:solidFill>
                <a:latin typeface="Arial"/>
                <a:ea typeface="Arial"/>
                <a:cs typeface="Arial"/>
                <a:sym typeface="Arial"/>
              </a:rPr>
              <a:t>           &lt;div </a:t>
            </a:r>
            <a:r>
              <a:rPr lang="en" sz="900">
                <a:solidFill>
                  <a:srgbClr val="BABABA"/>
                </a:solidFill>
                <a:latin typeface="Arial"/>
                <a:ea typeface="Arial"/>
                <a:cs typeface="Arial"/>
                <a:sym typeface="Arial"/>
              </a:rPr>
              <a:t>ng-include=</a:t>
            </a:r>
            <a:r>
              <a:rPr lang="en" sz="900">
                <a:solidFill>
                  <a:srgbClr val="A5C261"/>
                </a:solidFill>
                <a:latin typeface="Arial"/>
                <a:ea typeface="Arial"/>
                <a:cs typeface="Arial"/>
                <a:sym typeface="Arial"/>
              </a:rPr>
              <a:t>"'/navigation"</a:t>
            </a:r>
            <a:r>
              <a:rPr lang="en" sz="900">
                <a:solidFill>
                  <a:srgbClr val="E8BF6A"/>
                </a:solidFill>
                <a:latin typeface="Arial"/>
                <a:ea typeface="Arial"/>
                <a:cs typeface="Arial"/>
                <a:sym typeface="Arial"/>
              </a:rPr>
              <a:t>&gt;&lt;/div&gt;</a:t>
            </a:r>
          </a:p>
          <a:p>
            <a:pPr indent="0" lvl="0" marL="0">
              <a:spcBef>
                <a:spcPts val="0"/>
              </a:spcBef>
              <a:spcAft>
                <a:spcPts val="0"/>
              </a:spcAft>
              <a:buNone/>
            </a:pPr>
            <a:r>
              <a:rPr lang="en" sz="900">
                <a:solidFill>
                  <a:srgbClr val="E8BF6A"/>
                </a:solidFill>
                <a:latin typeface="Arial"/>
                <a:ea typeface="Arial"/>
                <a:cs typeface="Arial"/>
                <a:sym typeface="Arial"/>
              </a:rPr>
              <a:t>       &lt;/nav&gt;</a:t>
            </a:r>
          </a:p>
          <a:p>
            <a:pPr indent="0" lvl="0" marL="0">
              <a:spcBef>
                <a:spcPts val="0"/>
              </a:spcBef>
              <a:spcAft>
                <a:spcPts val="0"/>
              </a:spcAft>
              <a:buNone/>
            </a:pPr>
            <a:r>
              <a:rPr lang="en" sz="900">
                <a:solidFill>
                  <a:srgbClr val="E8BF6A"/>
                </a:solidFill>
                <a:latin typeface="Arial"/>
                <a:ea typeface="Arial"/>
                <a:cs typeface="Arial"/>
                <a:sym typeface="Arial"/>
              </a:rPr>
              <a:t>       &lt;main </a:t>
            </a:r>
            <a:r>
              <a:rPr lang="en" sz="900">
                <a:solidFill>
                  <a:srgbClr val="BABABA"/>
                </a:solidFill>
                <a:latin typeface="Arial"/>
                <a:ea typeface="Arial"/>
                <a:cs typeface="Arial"/>
                <a:sym typeface="Arial"/>
              </a:rPr>
              <a:t>role=</a:t>
            </a:r>
            <a:r>
              <a:rPr lang="en" sz="900">
                <a:solidFill>
                  <a:srgbClr val="A5C261"/>
                </a:solidFill>
                <a:latin typeface="Arial"/>
                <a:ea typeface="Arial"/>
                <a:cs typeface="Arial"/>
                <a:sym typeface="Arial"/>
              </a:rPr>
              <a:t>"main" </a:t>
            </a:r>
            <a:r>
              <a:rPr lang="en" sz="900">
                <a:solidFill>
                  <a:srgbClr val="BABABA"/>
                </a:solidFill>
                <a:latin typeface="Arial"/>
                <a:ea typeface="Arial"/>
                <a:cs typeface="Arial"/>
                <a:sym typeface="Arial"/>
              </a:rPr>
              <a:t>class=</a:t>
            </a:r>
            <a:r>
              <a:rPr lang="en" sz="900">
                <a:solidFill>
                  <a:srgbClr val="A5C261"/>
                </a:solidFill>
                <a:latin typeface="Arial"/>
                <a:ea typeface="Arial"/>
                <a:cs typeface="Arial"/>
                <a:sym typeface="Arial"/>
              </a:rPr>
              <a:t>"col-sm-9 ml-sm-auto col-md-10 pt-3"</a:t>
            </a:r>
            <a:r>
              <a:rPr lang="en" sz="900">
                <a:solidFill>
                  <a:srgbClr val="E8BF6A"/>
                </a:solidFill>
                <a:latin typeface="Arial"/>
                <a:ea typeface="Arial"/>
                <a:cs typeface="Arial"/>
                <a:sym typeface="Arial"/>
              </a:rPr>
              <a:t>&gt;</a:t>
            </a:r>
          </a:p>
          <a:p>
            <a:pPr indent="0" lvl="0" marL="0">
              <a:spcBef>
                <a:spcPts val="0"/>
              </a:spcBef>
              <a:spcAft>
                <a:spcPts val="0"/>
              </a:spcAft>
              <a:buNone/>
            </a:pPr>
            <a:r>
              <a:rPr lang="en" sz="900">
                <a:solidFill>
                  <a:srgbClr val="E8BF6A"/>
                </a:solidFill>
                <a:latin typeface="Arial"/>
                <a:ea typeface="Arial"/>
                <a:cs typeface="Arial"/>
                <a:sym typeface="Arial"/>
              </a:rPr>
              <a:t>           &lt;div </a:t>
            </a:r>
            <a:r>
              <a:rPr lang="en" sz="900">
                <a:solidFill>
                  <a:srgbClr val="BABABA"/>
                </a:solidFill>
                <a:latin typeface="Arial"/>
                <a:ea typeface="Arial"/>
                <a:cs typeface="Arial"/>
                <a:sym typeface="Arial"/>
              </a:rPr>
              <a:t>ng-controller=</a:t>
            </a:r>
            <a:r>
              <a:rPr lang="en" sz="900">
                <a:solidFill>
                  <a:srgbClr val="A5C261"/>
                </a:solidFill>
                <a:latin typeface="Arial"/>
                <a:ea typeface="Arial"/>
                <a:cs typeface="Arial"/>
                <a:sym typeface="Arial"/>
              </a:rPr>
              <a:t>"profileController" </a:t>
            </a:r>
            <a:r>
              <a:rPr lang="en" sz="900">
                <a:solidFill>
                  <a:srgbClr val="BABABA"/>
                </a:solidFill>
                <a:latin typeface="Arial"/>
                <a:ea typeface="Arial"/>
                <a:cs typeface="Arial"/>
                <a:sym typeface="Arial"/>
              </a:rPr>
              <a:t>ng-include=</a:t>
            </a:r>
            <a:r>
              <a:rPr lang="en" sz="900">
                <a:solidFill>
                  <a:srgbClr val="A5C261"/>
                </a:solidFill>
                <a:latin typeface="Arial"/>
                <a:ea typeface="Arial"/>
                <a:cs typeface="Arial"/>
                <a:sym typeface="Arial"/>
              </a:rPr>
              <a:t>"</a:t>
            </a:r>
            <a:r>
              <a:rPr lang="en" sz="900">
                <a:solidFill>
                  <a:srgbClr val="9876AA"/>
                </a:solidFill>
                <a:highlight>
                  <a:srgbClr val="FFFF00"/>
                </a:highlight>
                <a:latin typeface="Arial"/>
                <a:ea typeface="Arial"/>
                <a:cs typeface="Arial"/>
                <a:sym typeface="Arial"/>
              </a:rPr>
              <a:t>viewPath</a:t>
            </a:r>
            <a:r>
              <a:rPr lang="en" sz="900">
                <a:solidFill>
                  <a:srgbClr val="A5C261"/>
                </a:solidFill>
                <a:latin typeface="Arial"/>
                <a:ea typeface="Arial"/>
                <a:cs typeface="Arial"/>
                <a:sym typeface="Arial"/>
              </a:rPr>
              <a:t>"</a:t>
            </a:r>
            <a:r>
              <a:rPr lang="en" sz="900">
                <a:solidFill>
                  <a:srgbClr val="E8BF6A"/>
                </a:solidFill>
                <a:latin typeface="Arial"/>
                <a:ea typeface="Arial"/>
                <a:cs typeface="Arial"/>
                <a:sym typeface="Arial"/>
              </a:rPr>
              <a:t>&gt;&lt;/div&gt;</a:t>
            </a:r>
          </a:p>
          <a:p>
            <a:pPr indent="0" lvl="0" marL="0">
              <a:spcBef>
                <a:spcPts val="0"/>
              </a:spcBef>
              <a:spcAft>
                <a:spcPts val="0"/>
              </a:spcAft>
              <a:buNone/>
            </a:pPr>
            <a:r>
              <a:rPr lang="en" sz="900">
                <a:solidFill>
                  <a:srgbClr val="E8BF6A"/>
                </a:solidFill>
                <a:latin typeface="Arial"/>
                <a:ea typeface="Arial"/>
                <a:cs typeface="Arial"/>
                <a:sym typeface="Arial"/>
              </a:rPr>
              <a:t>       &lt;/main&gt;</a:t>
            </a:r>
          </a:p>
          <a:p>
            <a:pPr indent="0" lvl="0" marL="0">
              <a:spcBef>
                <a:spcPts val="0"/>
              </a:spcBef>
              <a:spcAft>
                <a:spcPts val="0"/>
              </a:spcAft>
              <a:buNone/>
            </a:pPr>
            <a:r>
              <a:rPr lang="en" sz="900">
                <a:solidFill>
                  <a:srgbClr val="E8BF6A"/>
                </a:solidFill>
                <a:latin typeface="Arial"/>
                <a:ea typeface="Arial"/>
                <a:cs typeface="Arial"/>
                <a:sym typeface="Arial"/>
              </a:rPr>
              <a:t>   &lt;/div&gt;</a:t>
            </a:r>
          </a:p>
          <a:p>
            <a:pPr indent="0" lvl="0" marL="0" rtl="0">
              <a:spcBef>
                <a:spcPts val="0"/>
              </a:spcBef>
              <a:spcAft>
                <a:spcPts val="0"/>
              </a:spcAft>
              <a:buNone/>
            </a:pPr>
            <a:r>
              <a:rPr lang="en" sz="900">
                <a:solidFill>
                  <a:srgbClr val="E8BF6A"/>
                </a:solidFill>
                <a:latin typeface="Arial"/>
                <a:ea typeface="Arial"/>
                <a:cs typeface="Arial"/>
                <a:sym typeface="Arial"/>
              </a:rPr>
              <a:t>&lt;/div&gt;</a:t>
            </a:r>
          </a:p>
          <a:p>
            <a:pPr indent="0" lvl="0" marL="0" rtl="0">
              <a:spcBef>
                <a:spcPts val="0"/>
              </a:spcBef>
              <a:buNone/>
            </a:pPr>
            <a:r>
              <a:t/>
            </a:r>
            <a:endParaRPr/>
          </a:p>
          <a:p>
            <a:pPr indent="0" lvl="0" marL="0" rtl="0">
              <a:spcBef>
                <a:spcPts val="0"/>
              </a:spcBef>
              <a:buNone/>
            </a:pPr>
            <a:r>
              <a:t/>
            </a:r>
            <a:endParaRPr/>
          </a:p>
        </p:txBody>
      </p:sp>
      <p:sp>
        <p:nvSpPr>
          <p:cNvPr id="305" name="Shape 305"/>
          <p:cNvSpPr txBox="1"/>
          <p:nvPr/>
        </p:nvSpPr>
        <p:spPr>
          <a:xfrm>
            <a:off x="5723100" y="1951425"/>
            <a:ext cx="3420900" cy="2493600"/>
          </a:xfrm>
          <a:prstGeom prst="rect">
            <a:avLst/>
          </a:prstGeom>
          <a:noFill/>
          <a:ln>
            <a:noFill/>
          </a:ln>
        </p:spPr>
        <p:txBody>
          <a:bodyPr anchorCtr="0" anchor="t" bIns="91425" lIns="91425" rIns="91425" wrap="square" tIns="91425">
            <a:noAutofit/>
          </a:bodyPr>
          <a:lstStyle/>
          <a:p>
            <a:pPr indent="0" lvl="0" marL="0">
              <a:spcBef>
                <a:spcPts val="0"/>
              </a:spcBef>
              <a:buNone/>
            </a:pPr>
            <a:r>
              <a:rPr lang="en" sz="1200">
                <a:solidFill>
                  <a:srgbClr val="666666"/>
                </a:solidFill>
                <a:latin typeface="Courier New"/>
                <a:ea typeface="Courier New"/>
                <a:cs typeface="Courier New"/>
                <a:sym typeface="Courier New"/>
              </a:rPr>
              <a:t>//routes.js</a:t>
            </a:r>
          </a:p>
          <a:p>
            <a:pPr indent="0" lvl="0" marL="0">
              <a:spcBef>
                <a:spcPts val="0"/>
              </a:spcBef>
              <a:buNone/>
            </a:pPr>
            <a:r>
              <a:rPr lang="en" sz="1200">
                <a:solidFill>
                  <a:srgbClr val="A9B7C6"/>
                </a:solidFill>
                <a:latin typeface="Courier New"/>
                <a:ea typeface="Courier New"/>
                <a:cs typeface="Courier New"/>
                <a:sym typeface="Courier New"/>
              </a:rPr>
              <a:t>app.</a:t>
            </a:r>
            <a:r>
              <a:rPr lang="en" sz="1200">
                <a:solidFill>
                  <a:srgbClr val="FFC66D"/>
                </a:solidFill>
                <a:latin typeface="Courier New"/>
                <a:ea typeface="Courier New"/>
                <a:cs typeface="Courier New"/>
                <a:sym typeface="Courier New"/>
              </a:rPr>
              <a:t>get</a:t>
            </a:r>
            <a:r>
              <a:rPr lang="en" sz="1200">
                <a:solidFill>
                  <a:srgbClr val="A9B7C6"/>
                </a:solidFill>
                <a:latin typeface="Courier New"/>
                <a:ea typeface="Courier New"/>
                <a:cs typeface="Courier New"/>
                <a:sym typeface="Courier New"/>
              </a:rPr>
              <a:t>(</a:t>
            </a:r>
            <a:r>
              <a:rPr lang="en" sz="1200">
                <a:solidFill>
                  <a:srgbClr val="6A8759"/>
                </a:solidFill>
                <a:latin typeface="Courier New"/>
                <a:ea typeface="Courier New"/>
                <a:cs typeface="Courier New"/>
                <a:sym typeface="Courier New"/>
              </a:rPr>
              <a:t>'/route'</a:t>
            </a:r>
            <a:r>
              <a:rPr lang="en" sz="1200">
                <a:solidFill>
                  <a:srgbClr val="CC7832"/>
                </a:solidFill>
                <a:latin typeface="Courier New"/>
                <a:ea typeface="Courier New"/>
                <a:cs typeface="Courier New"/>
                <a:sym typeface="Courier New"/>
              </a:rPr>
              <a:t>, </a:t>
            </a:r>
            <a:r>
              <a:rPr lang="en" sz="1200">
                <a:solidFill>
                  <a:srgbClr val="FFC66D"/>
                </a:solidFill>
                <a:latin typeface="Courier New"/>
                <a:ea typeface="Courier New"/>
                <a:cs typeface="Courier New"/>
                <a:sym typeface="Courier New"/>
              </a:rPr>
              <a:t>isLoggedIn</a:t>
            </a:r>
            <a:r>
              <a:rPr lang="en" sz="1200">
                <a:solidFill>
                  <a:srgbClr val="CC7832"/>
                </a:solidFill>
                <a:latin typeface="Courier New"/>
                <a:ea typeface="Courier New"/>
                <a:cs typeface="Courier New"/>
                <a:sym typeface="Courier New"/>
              </a:rPr>
              <a:t>, </a:t>
            </a:r>
            <a:r>
              <a:rPr b="1" lang="en" sz="1200">
                <a:solidFill>
                  <a:srgbClr val="CC7832"/>
                </a:solidFill>
                <a:latin typeface="Courier New"/>
                <a:ea typeface="Courier New"/>
                <a:cs typeface="Courier New"/>
                <a:sym typeface="Courier New"/>
              </a:rPr>
              <a:t>function</a:t>
            </a:r>
            <a:r>
              <a:rPr lang="en" sz="1200">
                <a:solidFill>
                  <a:srgbClr val="A9B7C6"/>
                </a:solidFill>
                <a:latin typeface="Courier New"/>
                <a:ea typeface="Courier New"/>
                <a:cs typeface="Courier New"/>
                <a:sym typeface="Courier New"/>
              </a:rPr>
              <a:t>(req</a:t>
            </a:r>
            <a:r>
              <a:rPr lang="en" sz="1200">
                <a:solidFill>
                  <a:srgbClr val="CC7832"/>
                </a:solidFill>
                <a:latin typeface="Courier New"/>
                <a:ea typeface="Courier New"/>
                <a:cs typeface="Courier New"/>
                <a:sym typeface="Courier New"/>
              </a:rPr>
              <a:t>, </a:t>
            </a:r>
            <a:r>
              <a:rPr lang="en" sz="1200">
                <a:solidFill>
                  <a:srgbClr val="A9B7C6"/>
                </a:solidFill>
                <a:latin typeface="Courier New"/>
                <a:ea typeface="Courier New"/>
                <a:cs typeface="Courier New"/>
                <a:sym typeface="Courier New"/>
              </a:rPr>
              <a:t>res) {</a:t>
            </a:r>
          </a:p>
          <a:p>
            <a:pPr indent="0" lvl="0" marL="0">
              <a:spcBef>
                <a:spcPts val="0"/>
              </a:spcBef>
              <a:buNone/>
            </a:pPr>
            <a:r>
              <a:rPr lang="en" sz="1200">
                <a:solidFill>
                  <a:srgbClr val="A9B7C6"/>
                </a:solidFill>
                <a:latin typeface="Courier New"/>
                <a:ea typeface="Courier New"/>
                <a:cs typeface="Courier New"/>
                <a:sym typeface="Courier New"/>
              </a:rPr>
              <a:t>   res.</a:t>
            </a:r>
            <a:r>
              <a:rPr lang="en" sz="1200">
                <a:solidFill>
                  <a:srgbClr val="FFC66D"/>
                </a:solidFill>
                <a:latin typeface="Courier New"/>
                <a:ea typeface="Courier New"/>
                <a:cs typeface="Courier New"/>
                <a:sym typeface="Courier New"/>
              </a:rPr>
              <a:t>render</a:t>
            </a:r>
            <a:r>
              <a:rPr lang="en" sz="1200">
                <a:solidFill>
                  <a:srgbClr val="A9B7C6"/>
                </a:solidFill>
                <a:latin typeface="Courier New"/>
                <a:ea typeface="Courier New"/>
                <a:cs typeface="Courier New"/>
                <a:sym typeface="Courier New"/>
              </a:rPr>
              <a:t>(</a:t>
            </a:r>
            <a:r>
              <a:rPr lang="en" sz="1200">
                <a:solidFill>
                  <a:srgbClr val="6A8759"/>
                </a:solidFill>
                <a:latin typeface="Courier New"/>
                <a:ea typeface="Courier New"/>
                <a:cs typeface="Courier New"/>
                <a:sym typeface="Courier New"/>
              </a:rPr>
              <a:t>'route.html'</a:t>
            </a:r>
            <a:r>
              <a:rPr lang="en" sz="1200">
                <a:solidFill>
                  <a:srgbClr val="CC7832"/>
                </a:solidFill>
                <a:latin typeface="Courier New"/>
                <a:ea typeface="Courier New"/>
                <a:cs typeface="Courier New"/>
                <a:sym typeface="Courier New"/>
              </a:rPr>
              <a:t>, </a:t>
            </a:r>
            <a:r>
              <a:rPr lang="en" sz="1200">
                <a:solidFill>
                  <a:srgbClr val="A9B7C6"/>
                </a:solidFill>
                <a:latin typeface="Courier New"/>
                <a:ea typeface="Courier New"/>
                <a:cs typeface="Courier New"/>
                <a:sym typeface="Courier New"/>
              </a:rPr>
              <a:t>{</a:t>
            </a:r>
          </a:p>
          <a:p>
            <a:pPr indent="0" lvl="0" marL="0">
              <a:spcBef>
                <a:spcPts val="0"/>
              </a:spcBef>
              <a:buNone/>
            </a:pPr>
            <a:r>
              <a:rPr lang="en" sz="1200">
                <a:solidFill>
                  <a:srgbClr val="A9B7C6"/>
                </a:solidFill>
                <a:latin typeface="Courier New"/>
                <a:ea typeface="Courier New"/>
                <a:cs typeface="Courier New"/>
                <a:sym typeface="Courier New"/>
              </a:rPr>
              <a:t>       </a:t>
            </a:r>
            <a:r>
              <a:rPr lang="en" sz="1200">
                <a:solidFill>
                  <a:srgbClr val="9876AA"/>
                </a:solidFill>
                <a:latin typeface="Courier New"/>
                <a:ea typeface="Courier New"/>
                <a:cs typeface="Courier New"/>
                <a:sym typeface="Courier New"/>
              </a:rPr>
              <a:t>user </a:t>
            </a:r>
            <a:r>
              <a:rPr lang="en" sz="1200">
                <a:solidFill>
                  <a:srgbClr val="A9B7C6"/>
                </a:solidFill>
                <a:latin typeface="Courier New"/>
                <a:ea typeface="Courier New"/>
                <a:cs typeface="Courier New"/>
                <a:sym typeface="Courier New"/>
              </a:rPr>
              <a:t>: req.</a:t>
            </a:r>
            <a:r>
              <a:rPr lang="en" sz="1200">
                <a:solidFill>
                  <a:srgbClr val="9876AA"/>
                </a:solidFill>
                <a:latin typeface="Courier New"/>
                <a:ea typeface="Courier New"/>
                <a:cs typeface="Courier New"/>
                <a:sym typeface="Courier New"/>
              </a:rPr>
              <a:t>user </a:t>
            </a:r>
            <a:r>
              <a:rPr lang="en" sz="1200">
                <a:solidFill>
                  <a:srgbClr val="808080"/>
                </a:solidFill>
                <a:latin typeface="Courier New"/>
                <a:ea typeface="Courier New"/>
                <a:cs typeface="Courier New"/>
                <a:sym typeface="Courier New"/>
              </a:rPr>
              <a:t>// get the user out of session and pass to template</a:t>
            </a:r>
          </a:p>
          <a:p>
            <a:pPr indent="0" lvl="0" marL="0">
              <a:spcBef>
                <a:spcPts val="0"/>
              </a:spcBef>
              <a:buNone/>
            </a:pPr>
            <a:r>
              <a:rPr lang="en" sz="1200">
                <a:solidFill>
                  <a:srgbClr val="808080"/>
                </a:solidFill>
                <a:latin typeface="Courier New"/>
                <a:ea typeface="Courier New"/>
                <a:cs typeface="Courier New"/>
                <a:sym typeface="Courier New"/>
              </a:rPr>
              <a:t>   </a:t>
            </a:r>
            <a:r>
              <a:rPr lang="en" sz="1200">
                <a:solidFill>
                  <a:srgbClr val="A9B7C6"/>
                </a:solidFill>
                <a:latin typeface="Courier New"/>
                <a:ea typeface="Courier New"/>
                <a:cs typeface="Courier New"/>
                <a:sym typeface="Courier New"/>
              </a:rPr>
              <a:t>})</a:t>
            </a:r>
            <a:r>
              <a:rPr lang="en" sz="1200">
                <a:solidFill>
                  <a:srgbClr val="CC7832"/>
                </a:solidFill>
                <a:latin typeface="Courier New"/>
                <a:ea typeface="Courier New"/>
                <a:cs typeface="Courier New"/>
                <a:sym typeface="Courier New"/>
              </a:rPr>
              <a:t>;</a:t>
            </a:r>
          </a:p>
          <a:p>
            <a:pPr indent="0" lvl="0" marL="0">
              <a:spcBef>
                <a:spcPts val="0"/>
              </a:spcBef>
              <a:buNone/>
            </a:pPr>
            <a:r>
              <a:rPr lang="en" sz="1200">
                <a:solidFill>
                  <a:srgbClr val="A9B7C6"/>
                </a:solidFill>
                <a:latin typeface="Courier New"/>
                <a:ea typeface="Courier New"/>
                <a:cs typeface="Courier New"/>
                <a:sym typeface="Courier New"/>
              </a:rPr>
              <a:t>})</a:t>
            </a:r>
            <a:r>
              <a:rPr lang="en" sz="1200">
                <a:solidFill>
                  <a:srgbClr val="CC7832"/>
                </a:solidFill>
                <a:latin typeface="Courier New"/>
                <a:ea typeface="Courier New"/>
                <a:cs typeface="Courier New"/>
                <a:sym typeface="Courier New"/>
              </a:rPr>
              <a:t>;</a:t>
            </a:r>
          </a:p>
          <a:p>
            <a:pPr indent="0" lvl="0" marL="0">
              <a:spcBef>
                <a:spcPts val="0"/>
              </a:spcBef>
              <a:buNone/>
            </a:pPr>
            <a:r>
              <a:t/>
            </a:r>
            <a:endParaRPr sz="1200">
              <a:latin typeface="Courier New"/>
              <a:ea typeface="Courier New"/>
              <a:cs typeface="Courier New"/>
              <a:sym typeface="Courier New"/>
            </a:endParaRPr>
          </a:p>
        </p:txBody>
      </p:sp>
      <p:cxnSp>
        <p:nvCxnSpPr>
          <p:cNvPr id="306" name="Shape 306"/>
          <p:cNvCxnSpPr/>
          <p:nvPr/>
        </p:nvCxnSpPr>
        <p:spPr>
          <a:xfrm>
            <a:off x="3035500" y="2373000"/>
            <a:ext cx="469800" cy="1481700"/>
          </a:xfrm>
          <a:prstGeom prst="straightConnector1">
            <a:avLst/>
          </a:prstGeom>
          <a:noFill/>
          <a:ln cap="flat" cmpd="sng" w="9525">
            <a:solidFill>
              <a:srgbClr val="FF0000"/>
            </a:solidFill>
            <a:prstDash val="solid"/>
            <a:round/>
            <a:headEnd len="lg" w="lg" type="none"/>
            <a:tailEnd len="lg" w="lg" type="triangle"/>
          </a:ln>
        </p:spPr>
      </p:cxnSp>
      <p:cxnSp>
        <p:nvCxnSpPr>
          <p:cNvPr id="307" name="Shape 307"/>
          <p:cNvCxnSpPr>
            <a:endCxn id="305" idx="1"/>
          </p:cNvCxnSpPr>
          <p:nvPr/>
        </p:nvCxnSpPr>
        <p:spPr>
          <a:xfrm flipH="1" rot="10800000">
            <a:off x="3902700" y="3198225"/>
            <a:ext cx="1820400" cy="789000"/>
          </a:xfrm>
          <a:prstGeom prst="straightConnector1">
            <a:avLst/>
          </a:prstGeom>
          <a:noFill/>
          <a:ln cap="flat" cmpd="sng" w="9525">
            <a:solidFill>
              <a:srgbClr val="FF0000"/>
            </a:solidFill>
            <a:prstDash val="solid"/>
            <a:round/>
            <a:headEnd len="lg" w="lg" type="none"/>
            <a:tailEnd len="lg" w="lg" type="triangle"/>
          </a:ln>
        </p:spPr>
      </p:cxnSp>
      <p:sp>
        <p:nvSpPr>
          <p:cNvPr id="308" name="Shape 308"/>
          <p:cNvSpPr txBox="1"/>
          <p:nvPr/>
        </p:nvSpPr>
        <p:spPr>
          <a:xfrm rot="-1320914">
            <a:off x="4469569" y="3319879"/>
            <a:ext cx="686669" cy="192586"/>
          </a:xfrm>
          <a:prstGeom prst="rect">
            <a:avLst/>
          </a:prstGeom>
          <a:noFill/>
          <a:ln>
            <a:noFill/>
          </a:ln>
        </p:spPr>
        <p:txBody>
          <a:bodyPr anchorCtr="0" anchor="t" bIns="91425" lIns="91425" rIns="91425" wrap="square" tIns="91425">
            <a:noAutofit/>
          </a:bodyPr>
          <a:lstStyle/>
          <a:p>
            <a:pPr indent="0" lvl="0" marL="0">
              <a:spcBef>
                <a:spcPts val="0"/>
              </a:spcBef>
              <a:buNone/>
            </a:pPr>
            <a:r>
              <a:rPr lang="en" sz="800"/>
              <a:t>Call Route</a:t>
            </a:r>
          </a:p>
        </p:txBody>
      </p:sp>
      <p:cxnSp>
        <p:nvCxnSpPr>
          <p:cNvPr id="309" name="Shape 309"/>
          <p:cNvCxnSpPr/>
          <p:nvPr/>
        </p:nvCxnSpPr>
        <p:spPr>
          <a:xfrm flipH="1">
            <a:off x="4047250" y="3710075"/>
            <a:ext cx="2035800" cy="530100"/>
          </a:xfrm>
          <a:prstGeom prst="straightConnector1">
            <a:avLst/>
          </a:prstGeom>
          <a:noFill/>
          <a:ln cap="flat" cmpd="sng" w="9525">
            <a:solidFill>
              <a:srgbClr val="FF0000"/>
            </a:solidFill>
            <a:prstDash val="solid"/>
            <a:round/>
            <a:headEnd len="lg" w="lg" type="none"/>
            <a:tailEnd len="lg" w="lg" type="triangle"/>
          </a:ln>
        </p:spPr>
      </p:cxnSp>
      <p:sp>
        <p:nvSpPr>
          <p:cNvPr id="310" name="Shape 310"/>
          <p:cNvSpPr txBox="1"/>
          <p:nvPr/>
        </p:nvSpPr>
        <p:spPr>
          <a:xfrm rot="-866576">
            <a:off x="4721743" y="3724107"/>
            <a:ext cx="686805" cy="192675"/>
          </a:xfrm>
          <a:prstGeom prst="rect">
            <a:avLst/>
          </a:prstGeom>
          <a:noFill/>
          <a:ln>
            <a:noFill/>
          </a:ln>
        </p:spPr>
        <p:txBody>
          <a:bodyPr anchorCtr="0" anchor="t" bIns="91425" lIns="91425" rIns="91425" wrap="square" tIns="91425">
            <a:noAutofit/>
          </a:bodyPr>
          <a:lstStyle/>
          <a:p>
            <a:pPr indent="0" lvl="0" marL="0" rtl="0">
              <a:spcBef>
                <a:spcPts val="0"/>
              </a:spcBef>
              <a:buNone/>
            </a:pPr>
            <a:r>
              <a:rPr lang="en" sz="800"/>
              <a:t>Send html</a:t>
            </a:r>
          </a:p>
        </p:txBody>
      </p:sp>
      <p:sp>
        <p:nvSpPr>
          <p:cNvPr id="311" name="Shape 311"/>
          <p:cNvSpPr txBox="1"/>
          <p:nvPr/>
        </p:nvSpPr>
        <p:spPr>
          <a:xfrm rot="1502">
            <a:off x="3289919" y="2824696"/>
            <a:ext cx="686700" cy="1926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800"/>
              <a:t>Pass route as variable</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Shape 31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Local Solution: Dynamic Page Content</a:t>
            </a:r>
          </a:p>
        </p:txBody>
      </p:sp>
      <p:sp>
        <p:nvSpPr>
          <p:cNvPr id="317" name="Shape 317"/>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rtl="0">
              <a:lnSpc>
                <a:spcPct val="100000"/>
              </a:lnSpc>
              <a:spcBef>
                <a:spcPts val="0"/>
              </a:spcBef>
              <a:spcAft>
                <a:spcPts val="1000"/>
              </a:spcAft>
              <a:buNone/>
            </a:pPr>
            <a:r>
              <a:rPr lang="en" sz="1400"/>
              <a:t>Outcomes:</a:t>
            </a:r>
          </a:p>
          <a:p>
            <a:pPr indent="-317500" lvl="0" marL="457200" rtl="0">
              <a:lnSpc>
                <a:spcPct val="100000"/>
              </a:lnSpc>
              <a:spcBef>
                <a:spcPts val="0"/>
              </a:spcBef>
              <a:spcAft>
                <a:spcPts val="1000"/>
              </a:spcAft>
              <a:buSzPts val="1400"/>
              <a:buChar char="●"/>
            </a:pPr>
            <a:r>
              <a:rPr lang="en" sz="1400"/>
              <a:t>Learn about AngularJS scopes and nested scopes</a:t>
            </a:r>
          </a:p>
          <a:p>
            <a:pPr indent="-317500" lvl="0" marL="457200" rtl="0">
              <a:lnSpc>
                <a:spcPct val="100000"/>
              </a:lnSpc>
              <a:spcBef>
                <a:spcPts val="0"/>
              </a:spcBef>
              <a:spcAft>
                <a:spcPts val="1000"/>
              </a:spcAft>
              <a:buSzPts val="1400"/>
              <a:buChar char="●"/>
            </a:pPr>
            <a:r>
              <a:rPr lang="en" sz="1400"/>
              <a:t>Inject static html to the content container</a:t>
            </a:r>
          </a:p>
          <a:p>
            <a:pPr indent="-317500" lvl="0" marL="457200" rtl="0">
              <a:lnSpc>
                <a:spcPct val="100000"/>
              </a:lnSpc>
              <a:spcBef>
                <a:spcPts val="0"/>
              </a:spcBef>
              <a:spcAft>
                <a:spcPts val="1000"/>
              </a:spcAft>
              <a:buSzPts val="1400"/>
              <a:buChar char="●"/>
            </a:pPr>
            <a:r>
              <a:rPr lang="en" sz="1400"/>
              <a:t>Create a practical navigation component</a:t>
            </a:r>
          </a:p>
          <a:p>
            <a:pPr indent="0" lvl="0" marL="0">
              <a:spcBef>
                <a:spcPts val="0"/>
              </a:spcBef>
              <a:buNone/>
            </a:pPr>
            <a:r>
              <a:t/>
            </a:r>
            <a:endParaRPr/>
          </a:p>
          <a:p>
            <a:pPr indent="0" lvl="0" marL="0" rtl="0">
              <a:spcBef>
                <a:spcPts val="0"/>
              </a:spcBef>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Shape 32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Conclusion</a:t>
            </a:r>
          </a:p>
        </p:txBody>
      </p:sp>
      <p:sp>
        <p:nvSpPr>
          <p:cNvPr id="323" name="Shape 323"/>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rPr lang="en"/>
              <a:t>Plans moving forward:</a:t>
            </a:r>
          </a:p>
          <a:p>
            <a:pPr indent="-342900" lvl="0" marL="457200" rtl="0">
              <a:spcBef>
                <a:spcPts val="0"/>
              </a:spcBef>
              <a:spcAft>
                <a:spcPts val="0"/>
              </a:spcAft>
              <a:buSzPts val="1800"/>
              <a:buChar char="●"/>
            </a:pPr>
            <a:r>
              <a:rPr lang="en"/>
              <a:t>Begin heavy development over winter break in preparation for winter term</a:t>
            </a:r>
          </a:p>
          <a:p>
            <a:pPr indent="-342900" lvl="0" marL="457200" rtl="0">
              <a:spcBef>
                <a:spcPts val="0"/>
              </a:spcBef>
              <a:spcAft>
                <a:spcPts val="0"/>
              </a:spcAft>
              <a:buSzPts val="1800"/>
              <a:buChar char="●"/>
            </a:pPr>
            <a:r>
              <a:rPr lang="en"/>
              <a:t>If AWS issue does not resolve, take matters into our own hands</a:t>
            </a:r>
          </a:p>
          <a:p>
            <a:pPr indent="-342900" lvl="0" marL="457200" rtl="0">
              <a:spcBef>
                <a:spcPts val="0"/>
              </a:spcBef>
              <a:spcAft>
                <a:spcPts val="0"/>
              </a:spcAft>
              <a:buSzPts val="1800"/>
              <a:buChar char="●"/>
            </a:pPr>
            <a:r>
              <a:rPr lang="en"/>
              <a:t>Begin pushing code to a collective source </a:t>
            </a:r>
            <a:r>
              <a:rPr lang="en"/>
              <a:t>repository</a:t>
            </a:r>
          </a:p>
          <a:p>
            <a:pPr indent="-342900" lvl="0" marL="457200">
              <a:spcBef>
                <a:spcPts val="0"/>
              </a:spcBef>
              <a:buSzPts val="1800"/>
              <a:buChar char="●"/>
            </a:pPr>
            <a:r>
              <a:rPr lang="en"/>
              <a:t>Convert applications to </a:t>
            </a:r>
            <a:r>
              <a:rPr lang="en"/>
              <a:t>complement</a:t>
            </a:r>
            <a:r>
              <a:rPr lang="en"/>
              <a:t> our project’s specific needs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Shape 77"/>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Introduction</a:t>
            </a:r>
          </a:p>
        </p:txBody>
      </p:sp>
      <p:sp>
        <p:nvSpPr>
          <p:cNvPr id="78" name="Shape 78"/>
          <p:cNvSpPr txBox="1"/>
          <p:nvPr>
            <p:ph idx="1" type="body"/>
          </p:nvPr>
        </p:nvSpPr>
        <p:spPr>
          <a:xfrm>
            <a:off x="311700" y="1017725"/>
            <a:ext cx="8520600" cy="3943500"/>
          </a:xfrm>
          <a:prstGeom prst="rect">
            <a:avLst/>
          </a:prstGeom>
        </p:spPr>
        <p:txBody>
          <a:bodyPr anchorCtr="0" anchor="t" bIns="91425" lIns="91425" rIns="91425" wrap="square" tIns="91425">
            <a:noAutofit/>
          </a:bodyPr>
          <a:lstStyle/>
          <a:p>
            <a:pPr indent="0" lvl="0" marL="0" rtl="0">
              <a:spcBef>
                <a:spcPts val="0"/>
              </a:spcBef>
              <a:buNone/>
            </a:pPr>
            <a:r>
              <a:rPr lang="en"/>
              <a:t>Overview of Application </a:t>
            </a:r>
          </a:p>
          <a:p>
            <a:pPr indent="0" lvl="0" marL="0" rtl="0">
              <a:lnSpc>
                <a:spcPct val="142857"/>
              </a:lnSpc>
              <a:spcBef>
                <a:spcPts val="0"/>
              </a:spcBef>
              <a:spcAft>
                <a:spcPts val="0"/>
              </a:spcAft>
              <a:buNone/>
            </a:pPr>
            <a:r>
              <a:t/>
            </a:r>
            <a:endParaRPr sz="1600">
              <a:solidFill>
                <a:srgbClr val="24292E"/>
              </a:solidFill>
              <a:highlight>
                <a:srgbClr val="FFFFFF"/>
              </a:highlight>
            </a:endParaRPr>
          </a:p>
          <a:p>
            <a:pPr indent="0" lvl="0" marL="0" rtl="0">
              <a:lnSpc>
                <a:spcPct val="142857"/>
              </a:lnSpc>
              <a:spcBef>
                <a:spcPts val="0"/>
              </a:spcBef>
              <a:spcAft>
                <a:spcPts val="0"/>
              </a:spcAft>
              <a:buNone/>
            </a:pPr>
            <a:r>
              <a:t/>
            </a:r>
            <a:endParaRPr sz="1400">
              <a:solidFill>
                <a:srgbClr val="24292E"/>
              </a:solidFill>
              <a:highlight>
                <a:srgbClr val="FFFFFF"/>
              </a:highlight>
            </a:endParaRPr>
          </a:p>
          <a:p>
            <a:pPr indent="0" lvl="0" marL="0" rtl="0">
              <a:spcBef>
                <a:spcPts val="0"/>
              </a:spcBef>
              <a:buNone/>
            </a:pPr>
            <a:r>
              <a:t/>
            </a:r>
            <a:endParaRPr/>
          </a:p>
          <a:p>
            <a:pPr indent="0" lvl="0" marL="0" rtl="0">
              <a:spcBef>
                <a:spcPts val="0"/>
              </a:spcBef>
              <a:buNone/>
            </a:pPr>
            <a:r>
              <a:t/>
            </a:r>
            <a:endParaRPr/>
          </a:p>
        </p:txBody>
      </p:sp>
      <p:sp>
        <p:nvSpPr>
          <p:cNvPr id="79" name="Shape 79"/>
          <p:cNvSpPr txBox="1"/>
          <p:nvPr/>
        </p:nvSpPr>
        <p:spPr>
          <a:xfrm>
            <a:off x="464350" y="1532325"/>
            <a:ext cx="8367900" cy="3429000"/>
          </a:xfrm>
          <a:prstGeom prst="rect">
            <a:avLst/>
          </a:prstGeom>
          <a:noFill/>
          <a:ln>
            <a:noFill/>
          </a:ln>
        </p:spPr>
        <p:txBody>
          <a:bodyPr anchorCtr="0" anchor="t" bIns="91425" lIns="91425" rIns="91425" wrap="square" tIns="91425">
            <a:noAutofit/>
          </a:bodyPr>
          <a:lstStyle/>
          <a:p>
            <a:pPr indent="-342900" lvl="0" marL="457200" rtl="0">
              <a:lnSpc>
                <a:spcPct val="142857"/>
              </a:lnSpc>
              <a:spcBef>
                <a:spcPts val="0"/>
              </a:spcBef>
              <a:buClr>
                <a:srgbClr val="24292E"/>
              </a:buClr>
              <a:buSzPts val="1800"/>
              <a:buFont typeface="Proxima Nova"/>
              <a:buChar char="●"/>
            </a:pPr>
            <a:r>
              <a:rPr lang="en" sz="1800">
                <a:solidFill>
                  <a:srgbClr val="24292E"/>
                </a:solidFill>
                <a:highlight>
                  <a:srgbClr val="FFFFFF"/>
                </a:highlight>
                <a:latin typeface="Proxima Nova"/>
                <a:ea typeface="Proxima Nova"/>
                <a:cs typeface="Proxima Nova"/>
                <a:sym typeface="Proxima Nova"/>
              </a:rPr>
              <a:t>Utilize the MEAN stack method of developing a web based application</a:t>
            </a:r>
          </a:p>
          <a:p>
            <a:pPr indent="-342900" lvl="0" marL="457200" rtl="0">
              <a:lnSpc>
                <a:spcPct val="142857"/>
              </a:lnSpc>
              <a:spcBef>
                <a:spcPts val="0"/>
              </a:spcBef>
              <a:buClr>
                <a:srgbClr val="24292E"/>
              </a:buClr>
              <a:buSzPts val="1800"/>
              <a:buFont typeface="Proxima Nova"/>
              <a:buChar char="●"/>
            </a:pPr>
            <a:r>
              <a:rPr lang="en" sz="1800">
                <a:solidFill>
                  <a:srgbClr val="24292E"/>
                </a:solidFill>
                <a:highlight>
                  <a:srgbClr val="FFFFFF"/>
                </a:highlight>
                <a:latin typeface="Proxima Nova"/>
                <a:ea typeface="Proxima Nova"/>
                <a:cs typeface="Proxima Nova"/>
                <a:sym typeface="Proxima Nova"/>
              </a:rPr>
              <a:t>Host the application and database on a web based platform (AWS EC2)</a:t>
            </a:r>
          </a:p>
          <a:p>
            <a:pPr indent="-342900" lvl="0" marL="457200" rtl="0">
              <a:lnSpc>
                <a:spcPct val="142857"/>
              </a:lnSpc>
              <a:spcBef>
                <a:spcPts val="0"/>
              </a:spcBef>
              <a:buClr>
                <a:srgbClr val="24292E"/>
              </a:buClr>
              <a:buSzPts val="1800"/>
              <a:buFont typeface="Proxima Nova"/>
              <a:buChar char="●"/>
            </a:pPr>
            <a:r>
              <a:rPr lang="en" sz="1800">
                <a:solidFill>
                  <a:srgbClr val="24292E"/>
                </a:solidFill>
                <a:highlight>
                  <a:srgbClr val="FFFFFF"/>
                </a:highlight>
                <a:latin typeface="Proxima Nova"/>
                <a:ea typeface="Proxima Nova"/>
                <a:cs typeface="Proxima Nova"/>
                <a:sym typeface="Proxima Nova"/>
              </a:rPr>
              <a:t>Read energy data from existing energy metering databases</a:t>
            </a:r>
          </a:p>
          <a:p>
            <a:pPr indent="-342900" lvl="0" marL="457200" rtl="0">
              <a:lnSpc>
                <a:spcPct val="142857"/>
              </a:lnSpc>
              <a:spcBef>
                <a:spcPts val="0"/>
              </a:spcBef>
              <a:buClr>
                <a:srgbClr val="24292E"/>
              </a:buClr>
              <a:buSzPts val="1800"/>
              <a:buFont typeface="Proxima Nova"/>
              <a:buChar char="●"/>
            </a:pPr>
            <a:r>
              <a:rPr lang="en" sz="1800">
                <a:solidFill>
                  <a:srgbClr val="24292E"/>
                </a:solidFill>
                <a:highlight>
                  <a:srgbClr val="FFFFFF"/>
                </a:highlight>
                <a:latin typeface="Proxima Nova"/>
                <a:ea typeface="Proxima Nova"/>
                <a:cs typeface="Proxima Nova"/>
                <a:sym typeface="Proxima Nova"/>
              </a:rPr>
              <a:t>Be accessible from a web browser with internet access</a:t>
            </a:r>
          </a:p>
          <a:p>
            <a:pPr indent="-342900" lvl="0" marL="457200" rtl="0">
              <a:lnSpc>
                <a:spcPct val="142857"/>
              </a:lnSpc>
              <a:spcBef>
                <a:spcPts val="0"/>
              </a:spcBef>
              <a:buClr>
                <a:srgbClr val="24292E"/>
              </a:buClr>
              <a:buSzPts val="1800"/>
              <a:buFont typeface="Proxima Nova"/>
              <a:buChar char="●"/>
            </a:pPr>
            <a:r>
              <a:rPr lang="en" sz="1800">
                <a:solidFill>
                  <a:srgbClr val="24292E"/>
                </a:solidFill>
                <a:highlight>
                  <a:srgbClr val="FFFFFF"/>
                </a:highlight>
                <a:latin typeface="Proxima Nova"/>
                <a:ea typeface="Proxima Nova"/>
                <a:cs typeface="Proxima Nova"/>
                <a:sym typeface="Proxima Nova"/>
              </a:rPr>
              <a:t>Have intuitive navigation tools such as navigation bars</a:t>
            </a:r>
          </a:p>
          <a:p>
            <a:pPr indent="-342900" lvl="0" marL="457200" rtl="0">
              <a:lnSpc>
                <a:spcPct val="142857"/>
              </a:lnSpc>
              <a:spcBef>
                <a:spcPts val="0"/>
              </a:spcBef>
              <a:buClr>
                <a:srgbClr val="24292E"/>
              </a:buClr>
              <a:buSzPts val="1800"/>
              <a:buFont typeface="Proxima Nova"/>
              <a:buChar char="●"/>
            </a:pPr>
            <a:r>
              <a:rPr lang="en" sz="1800">
                <a:solidFill>
                  <a:srgbClr val="24292E"/>
                </a:solidFill>
                <a:highlight>
                  <a:srgbClr val="FFFFFF"/>
                </a:highlight>
                <a:latin typeface="Proxima Nova"/>
                <a:ea typeface="Proxima Nova"/>
                <a:cs typeface="Proxima Nova"/>
                <a:sym typeface="Proxima Nova"/>
              </a:rPr>
              <a:t>Has various levels of privileges and control for user accounts (General, Authorized, Administrative)</a:t>
            </a:r>
          </a:p>
          <a:p>
            <a:pPr indent="-342900" lvl="0" marL="457200" rtl="0">
              <a:lnSpc>
                <a:spcPct val="142857"/>
              </a:lnSpc>
              <a:spcBef>
                <a:spcPts val="0"/>
              </a:spcBef>
              <a:buClr>
                <a:srgbClr val="24292E"/>
              </a:buClr>
              <a:buSzPts val="1800"/>
              <a:buFont typeface="Proxima Nova"/>
              <a:buChar char="●"/>
            </a:pPr>
            <a:r>
              <a:rPr lang="en" sz="1800">
                <a:solidFill>
                  <a:srgbClr val="24292E"/>
                </a:solidFill>
                <a:highlight>
                  <a:srgbClr val="FFFFFF"/>
                </a:highlight>
                <a:latin typeface="Proxima Nova"/>
                <a:ea typeface="Proxima Nova"/>
                <a:cs typeface="Proxima Nova"/>
                <a:sym typeface="Proxima Nova"/>
              </a:rPr>
              <a:t>Display energy usage data in an intuitive and presentable fashion</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Introduction</a:t>
            </a:r>
          </a:p>
        </p:txBody>
      </p:sp>
      <p:sp>
        <p:nvSpPr>
          <p:cNvPr id="85" name="Shape 85"/>
          <p:cNvSpPr txBox="1"/>
          <p:nvPr>
            <p:ph idx="1" type="body"/>
          </p:nvPr>
        </p:nvSpPr>
        <p:spPr>
          <a:xfrm>
            <a:off x="311700" y="1017725"/>
            <a:ext cx="8520600" cy="3551100"/>
          </a:xfrm>
          <a:prstGeom prst="rect">
            <a:avLst/>
          </a:prstGeom>
        </p:spPr>
        <p:txBody>
          <a:bodyPr anchorCtr="0" anchor="t" bIns="91425" lIns="91425" rIns="91425" wrap="square" tIns="91425">
            <a:noAutofit/>
          </a:bodyPr>
          <a:lstStyle/>
          <a:p>
            <a:pPr indent="0" lvl="0" marL="0">
              <a:spcBef>
                <a:spcPts val="0"/>
              </a:spcBef>
              <a:buNone/>
            </a:pPr>
            <a:r>
              <a:rPr lang="en"/>
              <a:t>Overview of </a:t>
            </a:r>
            <a:r>
              <a:rPr lang="en"/>
              <a:t>Project Goals and Stretch Goals</a:t>
            </a:r>
          </a:p>
          <a:p>
            <a:pPr indent="-342900" lvl="0" marL="914400" rtl="0">
              <a:spcBef>
                <a:spcPts val="0"/>
              </a:spcBef>
              <a:spcAft>
                <a:spcPts val="0"/>
              </a:spcAft>
              <a:buSzPts val="1800"/>
              <a:buChar char="●"/>
            </a:pPr>
            <a:r>
              <a:rPr lang="en"/>
              <a:t>Required Goals</a:t>
            </a:r>
          </a:p>
          <a:p>
            <a:pPr indent="-317500" lvl="1" marL="1371600" rtl="0">
              <a:spcBef>
                <a:spcPts val="0"/>
              </a:spcBef>
              <a:spcAft>
                <a:spcPts val="0"/>
              </a:spcAft>
              <a:buSzPts val="1400"/>
              <a:buChar char="○"/>
            </a:pPr>
            <a:r>
              <a:rPr lang="en"/>
              <a:t>Allow </a:t>
            </a:r>
            <a:r>
              <a:rPr lang="en"/>
              <a:t>administrative accounts to control various parts of the website without coding knowledge</a:t>
            </a:r>
          </a:p>
          <a:p>
            <a:pPr indent="-317500" lvl="1" marL="1371600" rtl="0">
              <a:spcBef>
                <a:spcPts val="0"/>
              </a:spcBef>
              <a:spcAft>
                <a:spcPts val="0"/>
              </a:spcAft>
              <a:buSzPts val="1400"/>
              <a:buChar char="○"/>
            </a:pPr>
            <a:r>
              <a:rPr lang="en"/>
              <a:t>Display “Blocks” of data, including graphs and charts of energy data</a:t>
            </a:r>
          </a:p>
          <a:p>
            <a:pPr indent="-317500" lvl="1" marL="1371600" rtl="0">
              <a:spcBef>
                <a:spcPts val="0"/>
              </a:spcBef>
              <a:spcAft>
                <a:spcPts val="0"/>
              </a:spcAft>
              <a:buSzPts val="1400"/>
              <a:buChar char="○"/>
            </a:pPr>
            <a:r>
              <a:rPr lang="en"/>
              <a:t>Display arrangements of Blocks known as “Dashboards”</a:t>
            </a:r>
          </a:p>
          <a:p>
            <a:pPr indent="-317500" lvl="1" marL="1371600" rtl="0">
              <a:spcBef>
                <a:spcPts val="0"/>
              </a:spcBef>
              <a:spcAft>
                <a:spcPts val="0"/>
              </a:spcAft>
              <a:buSzPts val="1400"/>
              <a:buChar char="○"/>
            </a:pPr>
            <a:r>
              <a:rPr lang="en"/>
              <a:t>Allow for groupings of Dashboards known as “Stories”</a:t>
            </a:r>
          </a:p>
          <a:p>
            <a:pPr indent="-317500" lvl="1" marL="1371600" rtl="0">
              <a:spcBef>
                <a:spcPts val="0"/>
              </a:spcBef>
              <a:spcAft>
                <a:spcPts val="0"/>
              </a:spcAft>
              <a:buSzPts val="1400"/>
              <a:buChar char="○"/>
            </a:pPr>
            <a:r>
              <a:rPr lang="en"/>
              <a:t>Create pages with a default Dashboard associated with each building</a:t>
            </a:r>
          </a:p>
          <a:p>
            <a:pPr indent="-342900" lvl="0" marL="914400" rtl="0">
              <a:spcBef>
                <a:spcPts val="0"/>
              </a:spcBef>
              <a:spcAft>
                <a:spcPts val="0"/>
              </a:spcAft>
              <a:buSzPts val="1800"/>
              <a:buChar char="●"/>
            </a:pPr>
            <a:r>
              <a:rPr lang="en"/>
              <a:t>Stretch Goals</a:t>
            </a:r>
          </a:p>
          <a:p>
            <a:pPr indent="-317500" lvl="1" marL="1371600" rtl="0">
              <a:spcBef>
                <a:spcPts val="0"/>
              </a:spcBef>
              <a:spcAft>
                <a:spcPts val="0"/>
              </a:spcAft>
              <a:buSzPts val="1400"/>
              <a:buChar char="○"/>
            </a:pPr>
            <a:r>
              <a:rPr lang="en"/>
              <a:t>Create cost tables and invoices for energy billing</a:t>
            </a:r>
          </a:p>
          <a:p>
            <a:pPr indent="-317500" lvl="1" marL="1371600" rtl="0">
              <a:spcBef>
                <a:spcPts val="0"/>
              </a:spcBef>
              <a:spcAft>
                <a:spcPts val="0"/>
              </a:spcAft>
              <a:buSzPts val="1400"/>
              <a:buChar char="○"/>
            </a:pPr>
            <a:r>
              <a:rPr lang="en"/>
              <a:t>View billing trends and information</a:t>
            </a:r>
          </a:p>
          <a:p>
            <a:pPr indent="-317500" lvl="1" marL="1371600" rtl="0">
              <a:spcBef>
                <a:spcPts val="0"/>
              </a:spcBef>
              <a:buSzPts val="1400"/>
              <a:buChar char="○"/>
            </a:pPr>
            <a:r>
              <a:rPr lang="en"/>
              <a:t>Allow for mobile data entry to the database</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Introduction</a:t>
            </a:r>
          </a:p>
        </p:txBody>
      </p:sp>
      <p:sp>
        <p:nvSpPr>
          <p:cNvPr id="91" name="Shape 91"/>
          <p:cNvSpPr txBox="1"/>
          <p:nvPr>
            <p:ph idx="1" type="body"/>
          </p:nvPr>
        </p:nvSpPr>
        <p:spPr>
          <a:xfrm>
            <a:off x="311700" y="1017725"/>
            <a:ext cx="8520600" cy="3551100"/>
          </a:xfrm>
          <a:prstGeom prst="rect">
            <a:avLst/>
          </a:prstGeom>
        </p:spPr>
        <p:txBody>
          <a:bodyPr anchorCtr="0" anchor="t" bIns="91425" lIns="91425" rIns="91425" wrap="square" tIns="91425">
            <a:noAutofit/>
          </a:bodyPr>
          <a:lstStyle/>
          <a:p>
            <a:pPr indent="0" lvl="0" marL="0" rtl="0">
              <a:spcBef>
                <a:spcPts val="0"/>
              </a:spcBef>
              <a:buNone/>
            </a:pPr>
            <a:r>
              <a:rPr lang="en"/>
              <a:t>Documentation of Project</a:t>
            </a:r>
          </a:p>
          <a:p>
            <a:pPr indent="-342900" lvl="0" marL="457200" rtl="0">
              <a:spcBef>
                <a:spcPts val="0"/>
              </a:spcBef>
              <a:spcAft>
                <a:spcPts val="0"/>
              </a:spcAft>
              <a:buSzPts val="1800"/>
              <a:buChar char="●"/>
            </a:pPr>
            <a:r>
              <a:rPr lang="en"/>
              <a:t>Problem Statement</a:t>
            </a:r>
          </a:p>
          <a:p>
            <a:pPr indent="-342900" lvl="0" marL="457200" rtl="0">
              <a:spcBef>
                <a:spcPts val="0"/>
              </a:spcBef>
              <a:spcAft>
                <a:spcPts val="0"/>
              </a:spcAft>
              <a:buSzPts val="1800"/>
              <a:buChar char="●"/>
            </a:pPr>
            <a:r>
              <a:rPr lang="en"/>
              <a:t>Requirements Document</a:t>
            </a:r>
          </a:p>
          <a:p>
            <a:pPr indent="-342900" lvl="0" marL="457200" rtl="0">
              <a:spcBef>
                <a:spcPts val="0"/>
              </a:spcBef>
              <a:spcAft>
                <a:spcPts val="0"/>
              </a:spcAft>
              <a:buSzPts val="1800"/>
              <a:buChar char="●"/>
            </a:pPr>
            <a:r>
              <a:rPr lang="en"/>
              <a:t>Technology Review</a:t>
            </a:r>
          </a:p>
          <a:p>
            <a:pPr indent="-342900" lvl="0" marL="457200" rtl="0">
              <a:spcBef>
                <a:spcPts val="0"/>
              </a:spcBef>
              <a:spcAft>
                <a:spcPts val="0"/>
              </a:spcAft>
              <a:buSzPts val="1800"/>
              <a:buChar char="●"/>
            </a:pPr>
            <a:r>
              <a:rPr lang="en"/>
              <a:t>Design Document</a:t>
            </a:r>
          </a:p>
          <a:p>
            <a:pPr indent="-342900" lvl="0" marL="457200" rtl="0">
              <a:spcBef>
                <a:spcPts val="0"/>
              </a:spcBef>
              <a:buSzPts val="1800"/>
              <a:buChar char="●"/>
            </a:pPr>
            <a:r>
              <a:rPr lang="en"/>
              <a:t>Progress Report</a:t>
            </a:r>
          </a:p>
          <a:p>
            <a:pPr indent="0" lvl="0" marL="0" rtl="0">
              <a:spcBef>
                <a:spcPts val="0"/>
              </a:spcBef>
              <a:buNone/>
            </a:pPr>
            <a:r>
              <a:rPr lang="en"/>
              <a:t>Documents found at: </a:t>
            </a:r>
            <a:r>
              <a:rPr lang="en" u="sng">
                <a:solidFill>
                  <a:schemeClr val="hlink"/>
                </a:solidFill>
                <a:hlinkClick r:id="rId3"/>
              </a:rPr>
              <a:t>https://github.com/DSchroederOSU/SeniorCapstone</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type="title"/>
          </p:nvPr>
        </p:nvSpPr>
        <p:spPr>
          <a:xfrm>
            <a:off x="238450" y="436900"/>
            <a:ext cx="8520600" cy="5727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97" name="Shape 97"/>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t/>
            </a:r>
            <a:endParaRPr/>
          </a:p>
          <a:p>
            <a:pPr indent="0" lvl="0" marL="0">
              <a:spcBef>
                <a:spcPts val="0"/>
              </a:spcBef>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Research and Design Decisions</a:t>
            </a:r>
          </a:p>
        </p:txBody>
      </p:sp>
      <p:sp>
        <p:nvSpPr>
          <p:cNvPr id="103" name="Shape 103"/>
          <p:cNvSpPr txBox="1"/>
          <p:nvPr/>
        </p:nvSpPr>
        <p:spPr>
          <a:xfrm>
            <a:off x="8517300" y="4764950"/>
            <a:ext cx="626700" cy="284700"/>
          </a:xfrm>
          <a:prstGeom prst="rect">
            <a:avLst/>
          </a:prstGeom>
          <a:noFill/>
          <a:ln>
            <a:noFill/>
          </a:ln>
        </p:spPr>
        <p:txBody>
          <a:bodyPr anchorCtr="0" anchor="t" bIns="91425" lIns="91425" rIns="91425" wrap="square" tIns="91425">
            <a:noAutofit/>
          </a:bodyPr>
          <a:lstStyle/>
          <a:p>
            <a:pPr indent="0" lvl="0" marL="0" rtl="0">
              <a:lnSpc>
                <a:spcPct val="115000"/>
              </a:lnSpc>
              <a:spcBef>
                <a:spcPts val="0"/>
              </a:spcBef>
              <a:spcAft>
                <a:spcPts val="1600"/>
              </a:spcAft>
              <a:buNone/>
            </a:pPr>
            <a:r>
              <a:rPr lang="en" sz="1000">
                <a:solidFill>
                  <a:schemeClr val="accent3"/>
                </a:solidFill>
                <a:latin typeface="Proxima Nova"/>
                <a:ea typeface="Proxima Nova"/>
                <a:cs typeface="Proxima Nova"/>
                <a:sym typeface="Proxima Nova"/>
              </a:rPr>
              <a:t>Aubrey</a:t>
            </a:r>
          </a:p>
        </p:txBody>
      </p:sp>
      <p:sp>
        <p:nvSpPr>
          <p:cNvPr id="104" name="Shape 104"/>
          <p:cNvSpPr txBox="1"/>
          <p:nvPr>
            <p:ph idx="1" type="body"/>
          </p:nvPr>
        </p:nvSpPr>
        <p:spPr>
          <a:xfrm>
            <a:off x="271025" y="1348550"/>
            <a:ext cx="8520600" cy="34164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
              <a:t>Frameworks and utilities used</a:t>
            </a:r>
          </a:p>
          <a:p>
            <a:pPr indent="-342900" lvl="0" marL="457200" rtl="0">
              <a:spcBef>
                <a:spcPts val="0"/>
              </a:spcBef>
              <a:spcAft>
                <a:spcPts val="0"/>
              </a:spcAft>
              <a:buSzPts val="1800"/>
              <a:buChar char="●"/>
            </a:pPr>
            <a:r>
              <a:rPr lang="en"/>
              <a:t>Components used</a:t>
            </a:r>
          </a:p>
          <a:p>
            <a:pPr indent="-342900" lvl="0" marL="457200" rtl="0">
              <a:spcBef>
                <a:spcPts val="0"/>
              </a:spcBef>
              <a:buSzPts val="1800"/>
              <a:buChar char="●"/>
            </a:pPr>
            <a:r>
              <a:rPr lang="en"/>
              <a:t>UI design of components</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Shape 10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Research: Structural and Server Side Frameworks</a:t>
            </a:r>
          </a:p>
        </p:txBody>
      </p:sp>
      <p:sp>
        <p:nvSpPr>
          <p:cNvPr id="110" name="Shape 110"/>
          <p:cNvSpPr txBox="1"/>
          <p:nvPr/>
        </p:nvSpPr>
        <p:spPr>
          <a:xfrm>
            <a:off x="8517300" y="4764950"/>
            <a:ext cx="626700" cy="284700"/>
          </a:xfrm>
          <a:prstGeom prst="rect">
            <a:avLst/>
          </a:prstGeom>
          <a:noFill/>
          <a:ln>
            <a:noFill/>
          </a:ln>
        </p:spPr>
        <p:txBody>
          <a:bodyPr anchorCtr="0" anchor="t" bIns="91425" lIns="91425" rIns="91425" wrap="square" tIns="91425">
            <a:noAutofit/>
          </a:bodyPr>
          <a:lstStyle/>
          <a:p>
            <a:pPr indent="0" lvl="0" marL="0" rtl="0">
              <a:lnSpc>
                <a:spcPct val="115000"/>
              </a:lnSpc>
              <a:spcBef>
                <a:spcPts val="0"/>
              </a:spcBef>
              <a:spcAft>
                <a:spcPts val="1600"/>
              </a:spcAft>
              <a:buNone/>
            </a:pPr>
            <a:r>
              <a:rPr lang="en" sz="1000">
                <a:solidFill>
                  <a:schemeClr val="accent3"/>
                </a:solidFill>
                <a:latin typeface="Proxima Nova"/>
                <a:ea typeface="Proxima Nova"/>
                <a:cs typeface="Proxima Nova"/>
                <a:sym typeface="Proxima Nova"/>
              </a:rPr>
              <a:t>Aubrey</a:t>
            </a:r>
          </a:p>
        </p:txBody>
      </p:sp>
      <p:sp>
        <p:nvSpPr>
          <p:cNvPr id="111" name="Shape 111"/>
          <p:cNvSpPr txBox="1"/>
          <p:nvPr>
            <p:ph idx="1" type="body"/>
          </p:nvPr>
        </p:nvSpPr>
        <p:spPr>
          <a:xfrm>
            <a:off x="775613" y="1368125"/>
            <a:ext cx="2756700" cy="525000"/>
          </a:xfrm>
          <a:prstGeom prst="rect">
            <a:avLst/>
          </a:prstGeom>
        </p:spPr>
        <p:txBody>
          <a:bodyPr anchorCtr="0" anchor="t" bIns="91425" lIns="91425" rIns="91425" wrap="square" tIns="91425">
            <a:noAutofit/>
          </a:bodyPr>
          <a:lstStyle/>
          <a:p>
            <a:pPr indent="0" lvl="0" marL="0" rtl="0" algn="ctr">
              <a:spcBef>
                <a:spcPts val="0"/>
              </a:spcBef>
              <a:buNone/>
            </a:pPr>
            <a:r>
              <a:rPr lang="en"/>
              <a:t>AngularJS</a:t>
            </a:r>
          </a:p>
          <a:p>
            <a:pPr indent="0" lvl="0" marL="0" rtl="0">
              <a:spcBef>
                <a:spcPts val="0"/>
              </a:spcBef>
              <a:buNone/>
            </a:pPr>
            <a:r>
              <a:t/>
            </a:r>
            <a:endParaRPr/>
          </a:p>
        </p:txBody>
      </p:sp>
      <p:pic>
        <p:nvPicPr>
          <p:cNvPr id="112" name="Shape 112"/>
          <p:cNvPicPr preferRelativeResize="0"/>
          <p:nvPr/>
        </p:nvPicPr>
        <p:blipFill>
          <a:blip r:embed="rId3">
            <a:alphaModFix/>
          </a:blip>
          <a:stretch>
            <a:fillRect/>
          </a:stretch>
        </p:blipFill>
        <p:spPr>
          <a:xfrm>
            <a:off x="1082388" y="1893125"/>
            <a:ext cx="2143125" cy="2143125"/>
          </a:xfrm>
          <a:prstGeom prst="rect">
            <a:avLst/>
          </a:prstGeom>
          <a:noFill/>
          <a:ln>
            <a:noFill/>
          </a:ln>
        </p:spPr>
      </p:pic>
      <p:pic>
        <p:nvPicPr>
          <p:cNvPr id="113" name="Shape 113"/>
          <p:cNvPicPr preferRelativeResize="0"/>
          <p:nvPr/>
        </p:nvPicPr>
        <p:blipFill>
          <a:blip r:embed="rId4">
            <a:alphaModFix/>
          </a:blip>
          <a:stretch>
            <a:fillRect/>
          </a:stretch>
        </p:blipFill>
        <p:spPr>
          <a:xfrm>
            <a:off x="4272950" y="2219825"/>
            <a:ext cx="4429125" cy="1343025"/>
          </a:xfrm>
          <a:prstGeom prst="rect">
            <a:avLst/>
          </a:prstGeom>
          <a:noFill/>
          <a:ln>
            <a:noFill/>
          </a:ln>
        </p:spPr>
      </p:pic>
      <p:sp>
        <p:nvSpPr>
          <p:cNvPr id="114" name="Shape 114"/>
          <p:cNvSpPr txBox="1"/>
          <p:nvPr/>
        </p:nvSpPr>
        <p:spPr>
          <a:xfrm>
            <a:off x="5781163" y="1356275"/>
            <a:ext cx="1412700" cy="5250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1800">
                <a:solidFill>
                  <a:schemeClr val="accent3"/>
                </a:solidFill>
                <a:latin typeface="Proxima Nova"/>
                <a:ea typeface="Proxima Nova"/>
                <a:cs typeface="Proxima Nova"/>
                <a:sym typeface="Proxima Nova"/>
              </a:rPr>
              <a:t>ExpressJS</a:t>
            </a:r>
          </a:p>
        </p:txBody>
      </p:sp>
      <p:sp>
        <p:nvSpPr>
          <p:cNvPr id="115" name="Shape 115"/>
          <p:cNvSpPr txBox="1"/>
          <p:nvPr/>
        </p:nvSpPr>
        <p:spPr>
          <a:xfrm>
            <a:off x="0" y="4569625"/>
            <a:ext cx="5070300" cy="7569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800">
                <a:solidFill>
                  <a:schemeClr val="accent4"/>
                </a:solidFill>
              </a:rPr>
              <a:t>Image Sources:</a:t>
            </a:r>
          </a:p>
          <a:p>
            <a:pPr indent="0" lvl="0" marL="0" rtl="0">
              <a:spcBef>
                <a:spcPts val="0"/>
              </a:spcBef>
              <a:buNone/>
            </a:pPr>
            <a:r>
              <a:rPr lang="en" sz="800">
                <a:solidFill>
                  <a:schemeClr val="accent4"/>
                </a:solidFill>
              </a:rPr>
              <a:t>https://www.w3schools.com/angular/pic_angular.jpg</a:t>
            </a:r>
          </a:p>
          <a:p>
            <a:pPr indent="0" lvl="0" marL="0" rtl="0">
              <a:spcBef>
                <a:spcPts val="0"/>
              </a:spcBef>
              <a:buNone/>
            </a:pPr>
            <a:r>
              <a:rPr lang="en" sz="800">
                <a:solidFill>
                  <a:schemeClr val="accent4"/>
                </a:solidFill>
              </a:rPr>
              <a:t>https://camo.githubusercontent.com/fc61dcbdb7a6e49d3adecc12194b24ab20dfa25b/68747470733a2f2f692e636c6f756475702e636f6d2f7a6659366c4c376546612d3330303078333030302e706e67</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