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36">
          <p15:clr>
            <a:srgbClr val="A4A3A4"/>
          </p15:clr>
        </p15:guide>
        <p15:guide id="2" orient="horz" pos="281">
          <p15:clr>
            <a:srgbClr val="A4A3A4"/>
          </p15:clr>
        </p15:guide>
        <p15:guide id="3" pos="27370">
          <p15:clr>
            <a:srgbClr val="A4A3A4"/>
          </p15:clr>
        </p15:guide>
        <p15:guide id="4" pos="280">
          <p15:clr>
            <a:srgbClr val="A4A3A4"/>
          </p15:clr>
        </p15:guide>
        <p15:guide id="5" pos="7046">
          <p15:clr>
            <a:srgbClr val="A4A3A4"/>
          </p15:clr>
        </p15:guide>
        <p15:guide id="6" pos="20608">
          <p15:clr>
            <a:srgbClr val="A4A3A4"/>
          </p15:clr>
        </p15:guide>
        <p15:guide id="7" pos="7449">
          <p15:clr>
            <a:srgbClr val="A4A3A4"/>
          </p15:clr>
        </p15:guide>
        <p15:guide id="8" pos="2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87A1"/>
    <a:srgbClr val="F37321"/>
    <a:srgbClr val="4A6A7E"/>
    <a:srgbClr val="828E1B"/>
    <a:srgbClr val="D745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33" autoAdjust="0"/>
    <p:restoredTop sz="94677" autoAdjust="0"/>
  </p:normalViewPr>
  <p:slideViewPr>
    <p:cSldViewPr snapToGrid="0" snapToObjects="1">
      <p:cViewPr varScale="1">
        <p:scale>
          <a:sx n="19" d="100"/>
          <a:sy n="19" d="100"/>
        </p:scale>
        <p:origin x="1794" y="78"/>
      </p:cViewPr>
      <p:guideLst>
        <p:guide orient="horz" pos="20436"/>
        <p:guide orient="horz" pos="281"/>
        <p:guide pos="27370"/>
        <p:guide pos="280"/>
        <p:guide pos="7046"/>
        <p:guide pos="20608"/>
        <p:guide pos="7449"/>
        <p:guide pos="2020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95F848-6DDA-9042-95D4-0071278BB24B}" type="datetimeFigureOut">
              <a:rPr lang="en-US" smtClean="0"/>
              <a:t>4/28/2017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9ECB87-BC75-5243-A71C-D7645131CF71}" type="slidenum">
              <a:rPr lang="en-US" smtClean="0"/>
              <a:t>‹#›</a:t>
            </a:fld>
            <a:endParaRPr lang="en-US"/>
          </a:p>
        </p:txBody>
      </p:sp>
    </p:spTree>
    <p:extLst>
      <p:ext uri="{BB962C8B-B14F-4D97-AF65-F5344CB8AC3E}">
        <p14:creationId xmlns:p14="http://schemas.microsoft.com/office/powerpoint/2010/main" val="22391421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If tri-fold</a:t>
            </a:r>
            <a:r>
              <a:rPr lang="en-US" baseline="0" dirty="0"/>
              <a:t> mounting at SMS – make sure no text or image is in-between</a:t>
            </a:r>
            <a:r>
              <a:rPr lang="en-US" dirty="0"/>
              <a:t> the two vertical guide</a:t>
            </a:r>
            <a:r>
              <a:rPr lang="en-US" baseline="0" dirty="0"/>
              <a:t> lines; this space will be cut away. </a:t>
            </a:r>
            <a:r>
              <a:rPr lang="en-US" baseline="0"/>
              <a:t>To view the vertical guide lines: Select “View” from the main menu, select “Guides” from the pull down menu, and lastly select “Static Guides”.</a:t>
            </a:r>
            <a:endParaRPr lang="en-US"/>
          </a:p>
          <a:p>
            <a:pPr marL="0" marR="0" indent="0" algn="l" defTabSz="457200" rtl="0" eaLnBrk="1" fontAlgn="auto" latinLnBrk="0" hangingPunct="1">
              <a:lnSpc>
                <a:spcPct val="100000"/>
              </a:lnSpc>
              <a:spcBef>
                <a:spcPts val="0"/>
              </a:spcBef>
              <a:spcAft>
                <a:spcPts val="0"/>
              </a:spcAft>
              <a:buClrTx/>
              <a:buSzTx/>
              <a:buFontTx/>
              <a:buNone/>
              <a:tabLst/>
              <a:defRPr/>
            </a:pPr>
            <a:endParaRPr lang="en-US"/>
          </a:p>
          <a:p>
            <a:endParaRPr lang="en-US" dirty="0"/>
          </a:p>
        </p:txBody>
      </p:sp>
      <p:sp>
        <p:nvSpPr>
          <p:cNvPr id="4" name="Slide Number Placeholder 3"/>
          <p:cNvSpPr>
            <a:spLocks noGrp="1"/>
          </p:cNvSpPr>
          <p:nvPr>
            <p:ph type="sldNum" sz="quarter" idx="10"/>
          </p:nvPr>
        </p:nvSpPr>
        <p:spPr/>
        <p:txBody>
          <a:bodyPr/>
          <a:lstStyle/>
          <a:p>
            <a:fld id="{9B9ECB87-BC75-5243-A71C-D7645131CF71}" type="slidenum">
              <a:rPr lang="en-US" smtClean="0"/>
              <a:t>1</a:t>
            </a:fld>
            <a:endParaRPr lang="en-US"/>
          </a:p>
        </p:txBody>
      </p:sp>
    </p:spTree>
    <p:extLst>
      <p:ext uri="{BB962C8B-B14F-4D97-AF65-F5344CB8AC3E}">
        <p14:creationId xmlns:p14="http://schemas.microsoft.com/office/powerpoint/2010/main" val="2110037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2715200" y="465976"/>
            <a:ext cx="10718798" cy="3201525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33104663" y="761998"/>
            <a:ext cx="0" cy="31423211"/>
          </a:xfrm>
          <a:prstGeom prst="line">
            <a:avLst/>
          </a:prstGeom>
          <a:ln w="12700" cmpd="sng">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9" name="Rectangle 8"/>
          <p:cNvSpPr/>
          <p:nvPr userDrawn="1"/>
        </p:nvSpPr>
        <p:spPr>
          <a:xfrm>
            <a:off x="457200" y="451572"/>
            <a:ext cx="10737850" cy="3201525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444500" y="451574"/>
            <a:ext cx="723900"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33000758" y="451574"/>
            <a:ext cx="10449117" cy="1524000"/>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10774364" y="451574"/>
            <a:ext cx="31504234" cy="15240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1168400" y="451574"/>
            <a:ext cx="10026650" cy="1524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userDrawn="1"/>
        </p:nvSpPr>
        <p:spPr>
          <a:xfrm>
            <a:off x="1955176" y="766000"/>
            <a:ext cx="8825537" cy="707886"/>
          </a:xfrm>
          <a:prstGeom prst="rect">
            <a:avLst/>
          </a:prstGeom>
          <a:noFill/>
        </p:spPr>
        <p:txBody>
          <a:bodyPr wrap="square" rtlCol="0" anchor="t" anchorCtr="0">
            <a:spAutoFit/>
          </a:bodyPr>
          <a:lstStyle/>
          <a:p>
            <a:pPr>
              <a:spcAft>
                <a:spcPts val="1800"/>
              </a:spcAft>
            </a:pPr>
            <a:r>
              <a:rPr lang="en-US" sz="4000" b="1" dirty="0">
                <a:solidFill>
                  <a:schemeClr val="bg1"/>
                </a:solidFill>
              </a:rPr>
              <a:t>COLLEGE OF ENGINEERING</a:t>
            </a:r>
            <a:endParaRPr lang="en-US" sz="4000" dirty="0">
              <a:solidFill>
                <a:schemeClr val="bg1"/>
              </a:solidFill>
            </a:endParaRPr>
          </a:p>
        </p:txBody>
      </p:sp>
      <p:sp>
        <p:nvSpPr>
          <p:cNvPr id="22" name="Rectangle 21"/>
          <p:cNvSpPr/>
          <p:nvPr userDrawn="1"/>
        </p:nvSpPr>
        <p:spPr>
          <a:xfrm>
            <a:off x="12638460" y="451574"/>
            <a:ext cx="15516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12208934" y="451574"/>
            <a:ext cx="429525"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userDrawn="1"/>
        </p:nvSpPr>
        <p:spPr>
          <a:xfrm>
            <a:off x="15181888" y="766000"/>
            <a:ext cx="16238992" cy="707886"/>
          </a:xfrm>
          <a:prstGeom prst="rect">
            <a:avLst/>
          </a:prstGeom>
          <a:noFill/>
        </p:spPr>
        <p:txBody>
          <a:bodyPr wrap="square" rtlCol="0" anchor="t" anchorCtr="0">
            <a:spAutoFit/>
          </a:bodyPr>
          <a:lstStyle/>
          <a:p>
            <a:pPr algn="r">
              <a:spcAft>
                <a:spcPts val="1800"/>
              </a:spcAft>
            </a:pPr>
            <a:r>
              <a:rPr lang="en-US" sz="4000" b="1" dirty="0">
                <a:latin typeface="Georgia"/>
                <a:cs typeface="Georgia"/>
              </a:rPr>
              <a:t>Electrical Engineering &amp; Computer Science</a:t>
            </a:r>
          </a:p>
        </p:txBody>
      </p:sp>
      <p:sp>
        <p:nvSpPr>
          <p:cNvPr id="31" name="Rectangle 30"/>
          <p:cNvSpPr/>
          <p:nvPr userDrawn="1"/>
        </p:nvSpPr>
        <p:spPr>
          <a:xfrm>
            <a:off x="33070796" y="451574"/>
            <a:ext cx="94751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2721016" y="451572"/>
            <a:ext cx="383647" cy="1524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expo_poster-ta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474399" y="28421061"/>
            <a:ext cx="6975476" cy="2581337"/>
          </a:xfrm>
          <a:prstGeom prst="rect">
            <a:avLst/>
          </a:prstGeom>
        </p:spPr>
      </p:pic>
    </p:spTree>
    <p:extLst>
      <p:ext uri="{BB962C8B-B14F-4D97-AF65-F5344CB8AC3E}">
        <p14:creationId xmlns:p14="http://schemas.microsoft.com/office/powerpoint/2010/main" val="30007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152380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361905" y="6324600"/>
            <a:ext cx="47282097"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07982" y="6324600"/>
            <a:ext cx="141122400" cy="1348206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15038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554847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3" y="13952225"/>
            <a:ext cx="37307520" cy="7200898"/>
          </a:xfrm>
        </p:spPr>
        <p:txBody>
          <a:bodyPr anchor="b"/>
          <a:lstStyle>
            <a:lvl1pPr marL="0" indent="0">
              <a:buNone/>
              <a:defRPr sz="9600">
                <a:solidFill>
                  <a:schemeClr val="tx1">
                    <a:tint val="75000"/>
                  </a:schemeClr>
                </a:solidFill>
              </a:defRPr>
            </a:lvl1pPr>
            <a:lvl2pPr marL="2191405" indent="0">
              <a:buNone/>
              <a:defRPr sz="8600">
                <a:solidFill>
                  <a:schemeClr val="tx1">
                    <a:tint val="75000"/>
                  </a:schemeClr>
                </a:solidFill>
              </a:defRPr>
            </a:lvl2pPr>
            <a:lvl3pPr marL="4382811" indent="0">
              <a:buNone/>
              <a:defRPr sz="7700">
                <a:solidFill>
                  <a:schemeClr val="tx1">
                    <a:tint val="75000"/>
                  </a:schemeClr>
                </a:solidFill>
              </a:defRPr>
            </a:lvl3pPr>
            <a:lvl4pPr marL="6574216" indent="0">
              <a:buNone/>
              <a:defRPr sz="6700">
                <a:solidFill>
                  <a:schemeClr val="tx1">
                    <a:tint val="75000"/>
                  </a:schemeClr>
                </a:solidFill>
              </a:defRPr>
            </a:lvl4pPr>
            <a:lvl5pPr marL="8765621" indent="0">
              <a:buNone/>
              <a:defRPr sz="6700">
                <a:solidFill>
                  <a:schemeClr val="tx1">
                    <a:tint val="75000"/>
                  </a:schemeClr>
                </a:solidFill>
              </a:defRPr>
            </a:lvl5pPr>
            <a:lvl6pPr marL="10957027" indent="0">
              <a:buNone/>
              <a:defRPr sz="6700">
                <a:solidFill>
                  <a:schemeClr val="tx1">
                    <a:tint val="75000"/>
                  </a:schemeClr>
                </a:solidFill>
              </a:defRPr>
            </a:lvl6pPr>
            <a:lvl7pPr marL="13148432" indent="0">
              <a:buNone/>
              <a:defRPr sz="6700">
                <a:solidFill>
                  <a:schemeClr val="tx1">
                    <a:tint val="75000"/>
                  </a:schemeClr>
                </a:solidFill>
              </a:defRPr>
            </a:lvl7pPr>
            <a:lvl8pPr marL="15339837" indent="0">
              <a:buNone/>
              <a:defRPr sz="6700">
                <a:solidFill>
                  <a:schemeClr val="tx1">
                    <a:tint val="75000"/>
                  </a:schemeClr>
                </a:solidFill>
              </a:defRPr>
            </a:lvl8pPr>
            <a:lvl9pPr marL="17531243" indent="0">
              <a:buNone/>
              <a:defRPr sz="67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B6BD69-149A-CD41-9E7C-E241C9398BA0}"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97016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07984" y="36865560"/>
            <a:ext cx="9419844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437943" y="36865560"/>
            <a:ext cx="94206057"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B6BD69-149A-CD41-9E7C-E241C9398BA0}"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8637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1"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3"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4" name="Content Placeholder 3"/>
          <p:cNvSpPr>
            <a:spLocks noGrp="1"/>
          </p:cNvSpPr>
          <p:nvPr>
            <p:ph sz="half" idx="2"/>
          </p:nvPr>
        </p:nvSpPr>
        <p:spPr>
          <a:xfrm>
            <a:off x="2194560" y="10439400"/>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2"/>
            <a:ext cx="19400520"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6" name="Content Placeholder 5"/>
          <p:cNvSpPr>
            <a:spLocks noGrp="1"/>
          </p:cNvSpPr>
          <p:nvPr>
            <p:ph sz="quarter" idx="4"/>
          </p:nvPr>
        </p:nvSpPr>
        <p:spPr>
          <a:xfrm>
            <a:off x="22296123"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B6BD69-149A-CD41-9E7C-E241C9398BA0}" type="datetimeFigureOut">
              <a:rPr lang="en-US" smtClean="0"/>
              <a:t>4/28/2017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14253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B6BD69-149A-CD41-9E7C-E241C9398BA0}" type="datetimeFigureOut">
              <a:rPr lang="en-US" smtClean="0"/>
              <a:t>4/28/2017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37913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B6BD69-149A-CD41-9E7C-E241C9398BA0}" type="datetimeFigureOut">
              <a:rPr lang="en-US" smtClean="0"/>
              <a:t>4/28/2017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56455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077349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00"/>
            </a:lvl1pPr>
            <a:lvl2pPr marL="2191405" indent="0">
              <a:buNone/>
              <a:defRPr sz="13400"/>
            </a:lvl2pPr>
            <a:lvl3pPr marL="4382811" indent="0">
              <a:buNone/>
              <a:defRPr sz="11500"/>
            </a:lvl3pPr>
            <a:lvl4pPr marL="6574216" indent="0">
              <a:buNone/>
              <a:defRPr sz="9600"/>
            </a:lvl4pPr>
            <a:lvl5pPr marL="8765621" indent="0">
              <a:buNone/>
              <a:defRPr sz="9600"/>
            </a:lvl5pPr>
            <a:lvl6pPr marL="10957027" indent="0">
              <a:buNone/>
              <a:defRPr sz="9600"/>
            </a:lvl6pPr>
            <a:lvl7pPr marL="13148432" indent="0">
              <a:buNone/>
              <a:defRPr sz="9600"/>
            </a:lvl7pPr>
            <a:lvl8pPr marL="15339837" indent="0">
              <a:buNone/>
              <a:defRPr sz="9600"/>
            </a:lvl8pPr>
            <a:lvl9pPr marL="17531243" indent="0">
              <a:buNone/>
              <a:defRPr sz="9600"/>
            </a:lvl9pPr>
          </a:lstStyle>
          <a:p>
            <a:r>
              <a:rPr lang="en-US"/>
              <a:t>Click icon to add picture</a:t>
            </a:r>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45955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1" y="1318262"/>
            <a:ext cx="39502080" cy="5486400"/>
          </a:xfrm>
          <a:prstGeom prst="rect">
            <a:avLst/>
          </a:prstGeom>
        </p:spPr>
        <p:txBody>
          <a:bodyPr vert="horz" lIns="438281" tIns="219141" rIns="438281" bIns="219141" rtlCol="0" anchor="ctr">
            <a:normAutofit/>
          </a:bodyPr>
          <a:lstStyle/>
          <a:p>
            <a:r>
              <a:rPr lang="en-US"/>
              <a:t>Click to edit Master title style</a:t>
            </a:r>
          </a:p>
        </p:txBody>
      </p:sp>
      <p:sp>
        <p:nvSpPr>
          <p:cNvPr id="3" name="Text Placeholder 2"/>
          <p:cNvSpPr>
            <a:spLocks noGrp="1"/>
          </p:cNvSpPr>
          <p:nvPr>
            <p:ph type="body" idx="1"/>
          </p:nvPr>
        </p:nvSpPr>
        <p:spPr>
          <a:xfrm>
            <a:off x="2194561" y="7680963"/>
            <a:ext cx="39502080" cy="21724622"/>
          </a:xfrm>
          <a:prstGeom prst="rect">
            <a:avLst/>
          </a:prstGeom>
        </p:spPr>
        <p:txBody>
          <a:bodyPr vert="horz" lIns="438281" tIns="219141" rIns="438281" bIns="219141"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281" tIns="219141" rIns="438281" bIns="219141" rtlCol="0" anchor="ctr"/>
          <a:lstStyle>
            <a:lvl1pPr algn="l">
              <a:defRPr sz="5800">
                <a:solidFill>
                  <a:schemeClr val="tx1">
                    <a:tint val="75000"/>
                  </a:schemeClr>
                </a:solidFill>
              </a:defRPr>
            </a:lvl1pPr>
          </a:lstStyle>
          <a:p>
            <a:fld id="{56B6BD69-149A-CD41-9E7C-E241C9398BA0}" type="datetimeFigureOut">
              <a:rPr lang="en-US" smtClean="0"/>
              <a:t>4/28/2017</a:t>
            </a:fld>
            <a:endParaRPr lang="en-US"/>
          </a:p>
        </p:txBody>
      </p:sp>
      <p:sp>
        <p:nvSpPr>
          <p:cNvPr id="5" name="Footer Placeholder 4"/>
          <p:cNvSpPr>
            <a:spLocks noGrp="1"/>
          </p:cNvSpPr>
          <p:nvPr>
            <p:ph type="ftr" sz="quarter" idx="3"/>
          </p:nvPr>
        </p:nvSpPr>
        <p:spPr>
          <a:xfrm>
            <a:off x="14996161" y="30510482"/>
            <a:ext cx="13898880" cy="1752600"/>
          </a:xfrm>
          <a:prstGeom prst="rect">
            <a:avLst/>
          </a:prstGeom>
        </p:spPr>
        <p:txBody>
          <a:bodyPr vert="horz" lIns="438281" tIns="219141" rIns="438281" bIns="219141"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2"/>
            <a:ext cx="10241280" cy="1752600"/>
          </a:xfrm>
          <a:prstGeom prst="rect">
            <a:avLst/>
          </a:prstGeom>
        </p:spPr>
        <p:txBody>
          <a:bodyPr vert="horz" lIns="438281" tIns="219141" rIns="438281" bIns="219141" rtlCol="0" anchor="ctr"/>
          <a:lstStyle>
            <a:lvl1pPr algn="r">
              <a:defRPr sz="5800">
                <a:solidFill>
                  <a:schemeClr val="tx1">
                    <a:tint val="75000"/>
                  </a:schemeClr>
                </a:solidFill>
              </a:defRPr>
            </a:lvl1pPr>
          </a:lstStyle>
          <a:p>
            <a:fld id="{99F395D9-8F50-C84B-A57E-3B815FE84F5D}" type="slidenum">
              <a:rPr lang="en-US" smtClean="0"/>
              <a:t>‹#›</a:t>
            </a:fld>
            <a:endParaRPr lang="en-US"/>
          </a:p>
        </p:txBody>
      </p:sp>
    </p:spTree>
    <p:extLst>
      <p:ext uri="{BB962C8B-B14F-4D97-AF65-F5344CB8AC3E}">
        <p14:creationId xmlns:p14="http://schemas.microsoft.com/office/powerpoint/2010/main" val="3315456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1405" rtl="0" eaLnBrk="1" latinLnBrk="0" hangingPunct="1">
        <a:spcBef>
          <a:spcPct val="0"/>
        </a:spcBef>
        <a:buNone/>
        <a:defRPr sz="21100" kern="1200">
          <a:solidFill>
            <a:schemeClr val="tx1"/>
          </a:solidFill>
          <a:latin typeface="+mj-lt"/>
          <a:ea typeface="+mj-ea"/>
          <a:cs typeface="+mj-cs"/>
        </a:defRPr>
      </a:lvl1pPr>
    </p:titleStyle>
    <p:bodyStyle>
      <a:lvl1pPr marL="1643554" indent="-1643554" algn="l" defTabSz="2191405" rtl="0" eaLnBrk="1" latinLnBrk="0" hangingPunct="1">
        <a:spcBef>
          <a:spcPct val="20000"/>
        </a:spcBef>
        <a:buFont typeface="Arial"/>
        <a:buChar char="•"/>
        <a:defRPr sz="15300" kern="1200">
          <a:solidFill>
            <a:schemeClr val="tx1"/>
          </a:solidFill>
          <a:latin typeface="+mn-lt"/>
          <a:ea typeface="+mn-ea"/>
          <a:cs typeface="+mn-cs"/>
        </a:defRPr>
      </a:lvl1pPr>
      <a:lvl2pPr marL="3561034" indent="-1369628" algn="l" defTabSz="2191405" rtl="0" eaLnBrk="1" latinLnBrk="0" hangingPunct="1">
        <a:spcBef>
          <a:spcPct val="20000"/>
        </a:spcBef>
        <a:buFont typeface="Arial"/>
        <a:buChar char="–"/>
        <a:defRPr sz="13400" kern="1200">
          <a:solidFill>
            <a:schemeClr val="tx1"/>
          </a:solidFill>
          <a:latin typeface="+mn-lt"/>
          <a:ea typeface="+mn-ea"/>
          <a:cs typeface="+mn-cs"/>
        </a:defRPr>
      </a:lvl2pPr>
      <a:lvl3pPr marL="5478513" indent="-1095703" algn="l" defTabSz="2191405" rtl="0" eaLnBrk="1" latinLnBrk="0" hangingPunct="1">
        <a:spcBef>
          <a:spcPct val="20000"/>
        </a:spcBef>
        <a:buFont typeface="Arial"/>
        <a:buChar char="•"/>
        <a:defRPr sz="11500" kern="1200">
          <a:solidFill>
            <a:schemeClr val="tx1"/>
          </a:solidFill>
          <a:latin typeface="+mn-lt"/>
          <a:ea typeface="+mn-ea"/>
          <a:cs typeface="+mn-cs"/>
        </a:defRPr>
      </a:lvl3pPr>
      <a:lvl4pPr marL="7669919" indent="-1095703" algn="l" defTabSz="2191405" rtl="0" eaLnBrk="1" latinLnBrk="0" hangingPunct="1">
        <a:spcBef>
          <a:spcPct val="20000"/>
        </a:spcBef>
        <a:buFont typeface="Arial"/>
        <a:buChar char="–"/>
        <a:defRPr sz="9600" kern="1200">
          <a:solidFill>
            <a:schemeClr val="tx1"/>
          </a:solidFill>
          <a:latin typeface="+mn-lt"/>
          <a:ea typeface="+mn-ea"/>
          <a:cs typeface="+mn-cs"/>
        </a:defRPr>
      </a:lvl4pPr>
      <a:lvl5pPr marL="9861324" indent="-1095703" algn="l" defTabSz="2191405" rtl="0" eaLnBrk="1" latinLnBrk="0" hangingPunct="1">
        <a:spcBef>
          <a:spcPct val="20000"/>
        </a:spcBef>
        <a:buFont typeface="Arial"/>
        <a:buChar char="»"/>
        <a:defRPr sz="9600" kern="1200">
          <a:solidFill>
            <a:schemeClr val="tx1"/>
          </a:solidFill>
          <a:latin typeface="+mn-lt"/>
          <a:ea typeface="+mn-ea"/>
          <a:cs typeface="+mn-cs"/>
        </a:defRPr>
      </a:lvl5pPr>
      <a:lvl6pPr marL="12052729" indent="-1095703" algn="l" defTabSz="2191405" rtl="0" eaLnBrk="1" latinLnBrk="0" hangingPunct="1">
        <a:spcBef>
          <a:spcPct val="20000"/>
        </a:spcBef>
        <a:buFont typeface="Arial"/>
        <a:buChar char="•"/>
        <a:defRPr sz="9600" kern="1200">
          <a:solidFill>
            <a:schemeClr val="tx1"/>
          </a:solidFill>
          <a:latin typeface="+mn-lt"/>
          <a:ea typeface="+mn-ea"/>
          <a:cs typeface="+mn-cs"/>
        </a:defRPr>
      </a:lvl6pPr>
      <a:lvl7pPr marL="14244135" indent="-1095703" algn="l" defTabSz="2191405" rtl="0" eaLnBrk="1" latinLnBrk="0" hangingPunct="1">
        <a:spcBef>
          <a:spcPct val="20000"/>
        </a:spcBef>
        <a:buFont typeface="Arial"/>
        <a:buChar char="•"/>
        <a:defRPr sz="9600" kern="1200">
          <a:solidFill>
            <a:schemeClr val="tx1"/>
          </a:solidFill>
          <a:latin typeface="+mn-lt"/>
          <a:ea typeface="+mn-ea"/>
          <a:cs typeface="+mn-cs"/>
        </a:defRPr>
      </a:lvl7pPr>
      <a:lvl8pPr marL="16435540" indent="-1095703" algn="l" defTabSz="2191405" rtl="0" eaLnBrk="1" latinLnBrk="0" hangingPunct="1">
        <a:spcBef>
          <a:spcPct val="20000"/>
        </a:spcBef>
        <a:buFont typeface="Arial"/>
        <a:buChar char="•"/>
        <a:defRPr sz="9600" kern="1200">
          <a:solidFill>
            <a:schemeClr val="tx1"/>
          </a:solidFill>
          <a:latin typeface="+mn-lt"/>
          <a:ea typeface="+mn-ea"/>
          <a:cs typeface="+mn-cs"/>
        </a:defRPr>
      </a:lvl8pPr>
      <a:lvl9pPr marL="18626945" indent="-1095703" algn="l" defTabSz="2191405"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2469125" y="2483718"/>
            <a:ext cx="18951755" cy="1365892"/>
          </a:xfrm>
        </p:spPr>
        <p:txBody>
          <a:bodyPr lIns="0" tIns="0" rIns="0" bIns="0">
            <a:noAutofit/>
          </a:bodyPr>
          <a:lstStyle/>
          <a:p>
            <a:pPr algn="l"/>
            <a:r>
              <a:rPr lang="en-US" sz="8000" b="1" cap="all" dirty="0"/>
              <a:t>DATA VISUALIZATION ON a ROCKET </a:t>
            </a:r>
          </a:p>
        </p:txBody>
      </p:sp>
      <p:sp>
        <p:nvSpPr>
          <p:cNvPr id="3" name="Subtitle 2"/>
          <p:cNvSpPr>
            <a:spLocks noGrp="1"/>
          </p:cNvSpPr>
          <p:nvPr>
            <p:ph type="subTitle" idx="4294967295"/>
          </p:nvPr>
        </p:nvSpPr>
        <p:spPr>
          <a:xfrm>
            <a:off x="12407125" y="3790754"/>
            <a:ext cx="18951755" cy="1253636"/>
          </a:xfrm>
        </p:spPr>
        <p:txBody>
          <a:bodyPr lIns="0" tIns="0" rIns="0" bIns="0">
            <a:normAutofit/>
          </a:bodyPr>
          <a:lstStyle/>
          <a:p>
            <a:pPr marL="0" indent="0">
              <a:buNone/>
            </a:pPr>
            <a:r>
              <a:rPr lang="en-US" sz="5400" dirty="0">
                <a:solidFill>
                  <a:srgbClr val="F37321"/>
                </a:solidFill>
              </a:rPr>
              <a:t>How do we watch data from a rocket live?</a:t>
            </a:r>
          </a:p>
        </p:txBody>
      </p:sp>
      <p:sp>
        <p:nvSpPr>
          <p:cNvPr id="13" name="TextBox 12"/>
          <p:cNvSpPr txBox="1"/>
          <p:nvPr/>
        </p:nvSpPr>
        <p:spPr>
          <a:xfrm>
            <a:off x="12469124" y="12733835"/>
            <a:ext cx="9222475" cy="19540845"/>
          </a:xfrm>
          <a:prstGeom prst="rect">
            <a:avLst/>
          </a:prstGeom>
          <a:noFill/>
        </p:spPr>
        <p:txBody>
          <a:bodyPr wrap="square" rtlCol="0" anchor="t" anchorCtr="0">
            <a:noAutofit/>
          </a:bodyPr>
          <a:lstStyle/>
          <a:p>
            <a:pPr>
              <a:spcAft>
                <a:spcPts val="1800"/>
              </a:spcAft>
            </a:pPr>
            <a:r>
              <a:rPr lang="en-US" sz="3600" b="1" dirty="0">
                <a:solidFill>
                  <a:srgbClr val="5D87A1"/>
                </a:solidFill>
              </a:rPr>
              <a:t>What to do with rocket data…</a:t>
            </a:r>
          </a:p>
          <a:p>
            <a:pPr>
              <a:spcAft>
                <a:spcPts val="1800"/>
              </a:spcAft>
            </a:pPr>
            <a:r>
              <a:rPr lang="en-US" sz="3000" dirty="0"/>
              <a:t>Over the last couple years, teams at Oregon State University have been developing and testing a feasible hybrid rocket. Last year, Oregon State’s team was successfully able to launch a hybrid rocket up to 5,000 ft. On board their rocket was an array of sensors collecting data on a micro computer housed in the avionics bay. They were successful in collecting a large amount of data, but did not have a quick and easy way to view this data. This is where we come in.</a:t>
            </a:r>
          </a:p>
          <a:p>
            <a:pPr>
              <a:spcAft>
                <a:spcPts val="1800"/>
              </a:spcAft>
            </a:pPr>
            <a:r>
              <a:rPr lang="en-US" sz="3000" dirty="0"/>
              <a:t>The objective of the project is to establish a live communication line with this years rocket where we will effectively issue commands as well as receive sensor data. Following the data being collected, it will be visualized on a graphical interface. The underlying mechanism of this project requires communication between two remote computers controlled by software.</a:t>
            </a:r>
          </a:p>
          <a:p>
            <a:pPr>
              <a:spcAft>
                <a:spcPts val="1800"/>
              </a:spcAft>
            </a:pPr>
            <a:r>
              <a:rPr lang="en-US" sz="3000" dirty="0"/>
              <a:t>A micro computer in the avionics bay of the rocket is attached to a sensor array. It gathers data and communicates with a radio transceiver to relay information. Software on the ground is connected to another radio transceiver. Data and commands are communicated through these transceivers. </a:t>
            </a:r>
          </a:p>
          <a:p>
            <a:pPr>
              <a:spcAft>
                <a:spcPts val="1800"/>
              </a:spcAft>
            </a:pPr>
            <a:endParaRPr lang="en-US" sz="3600" b="1" dirty="0">
              <a:solidFill>
                <a:srgbClr val="5D87A1"/>
              </a:solidFill>
            </a:endParaRPr>
          </a:p>
          <a:p>
            <a:pPr>
              <a:spcAft>
                <a:spcPts val="1800"/>
              </a:spcAft>
            </a:pPr>
            <a:r>
              <a:rPr lang="en-US" sz="3600" b="1" dirty="0">
                <a:solidFill>
                  <a:srgbClr val="5D87A1"/>
                </a:solidFill>
              </a:rPr>
              <a:t>HYRO Rocket Interface</a:t>
            </a:r>
          </a:p>
          <a:p>
            <a:pPr>
              <a:spcAft>
                <a:spcPts val="1800"/>
              </a:spcAft>
            </a:pPr>
            <a:r>
              <a:rPr lang="en-US" sz="3000" dirty="0"/>
              <a:t>In order to visualize sensor data which is transmitted to the interface, data is collected from these sensors, then packaged and sent to the radio transceiver.</a:t>
            </a:r>
          </a:p>
          <a:p>
            <a:pPr>
              <a:spcAft>
                <a:spcPts val="1800"/>
              </a:spcAft>
            </a:pPr>
            <a:r>
              <a:rPr lang="en-US" sz="3000" dirty="0"/>
              <a:t>Upon reception, data is visualized on the interface. This is achieved through the use of python and its graphical libraries. Data is visualized on time verse unit graphs and classic gauges. During live flight, data is updated on the interface continuously.</a:t>
            </a:r>
          </a:p>
        </p:txBody>
      </p:sp>
      <p:sp>
        <p:nvSpPr>
          <p:cNvPr id="14" name="TextBox 13"/>
          <p:cNvSpPr txBox="1"/>
          <p:nvPr/>
        </p:nvSpPr>
        <p:spPr>
          <a:xfrm>
            <a:off x="22419481" y="22409907"/>
            <a:ext cx="9222475" cy="10293656"/>
          </a:xfrm>
          <a:prstGeom prst="rect">
            <a:avLst/>
          </a:prstGeom>
          <a:noFill/>
        </p:spPr>
        <p:txBody>
          <a:bodyPr wrap="square" rtlCol="0">
            <a:noAutofit/>
          </a:bodyPr>
          <a:lstStyle/>
          <a:p>
            <a:pPr>
              <a:spcAft>
                <a:spcPts val="1800"/>
              </a:spcAft>
            </a:pPr>
            <a:r>
              <a:rPr lang="en-US" sz="3000" dirty="0"/>
              <a:t>A user initiates start and stop transmissions. Following a new transmission, data collected is logged in time stamped folders, providing a loading option which allows previously recorded data to be viewed at a later time. </a:t>
            </a:r>
          </a:p>
          <a:p>
            <a:pPr>
              <a:spcAft>
                <a:spcPts val="1800"/>
              </a:spcAft>
            </a:pPr>
            <a:r>
              <a:rPr lang="en-US" sz="3000" dirty="0"/>
              <a:t>Controls are provided which allow users to issue pre-launch commands to the rocket In which the on board system preforms the requested action. </a:t>
            </a:r>
          </a:p>
          <a:p>
            <a:pPr>
              <a:spcAft>
                <a:spcPts val="1800"/>
              </a:spcAft>
            </a:pPr>
            <a:r>
              <a:rPr lang="en-US" sz="3600" b="1" dirty="0">
                <a:solidFill>
                  <a:srgbClr val="5D87A1"/>
                </a:solidFill>
              </a:rPr>
              <a:t>Goals and Metrics</a:t>
            </a:r>
          </a:p>
          <a:p>
            <a:pPr>
              <a:spcAft>
                <a:spcPts val="1800"/>
              </a:spcAft>
            </a:pPr>
            <a:r>
              <a:rPr lang="en-US" sz="3000" dirty="0"/>
              <a:t>• Data received must be accurately logged to disk and visualized in a graph.</a:t>
            </a:r>
          </a:p>
          <a:p>
            <a:pPr>
              <a:spcAft>
                <a:spcPts val="1800"/>
              </a:spcAft>
            </a:pPr>
            <a:r>
              <a:rPr lang="en-US" sz="3000" dirty="0"/>
              <a:t>• Data needs to be transferred in under a second in order to ensure accurate representation of current rocket status. </a:t>
            </a:r>
          </a:p>
          <a:p>
            <a:pPr>
              <a:spcAft>
                <a:spcPts val="1800"/>
              </a:spcAft>
            </a:pPr>
            <a:r>
              <a:rPr lang="en-US" sz="3000" dirty="0"/>
              <a:t>• Provide an intuitive, functional interface for the user. </a:t>
            </a:r>
          </a:p>
          <a:p>
            <a:pPr>
              <a:spcAft>
                <a:spcPts val="1800"/>
              </a:spcAft>
            </a:pPr>
            <a:r>
              <a:rPr lang="en-US" sz="3000" dirty="0"/>
              <a:t>• Successfully remote filling capabilities to the rocket team. .</a:t>
            </a:r>
          </a:p>
        </p:txBody>
      </p:sp>
      <p:sp>
        <p:nvSpPr>
          <p:cNvPr id="24" name="Rectangle 23"/>
          <p:cNvSpPr/>
          <p:nvPr/>
        </p:nvSpPr>
        <p:spPr>
          <a:xfrm>
            <a:off x="1406151" y="24954659"/>
            <a:ext cx="8550648" cy="604773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1406151" y="4773431"/>
            <a:ext cx="8550648" cy="17290155"/>
          </a:xfrm>
          <a:prstGeom prst="rect">
            <a:avLst/>
          </a:prstGeom>
          <a:noFill/>
        </p:spPr>
        <p:txBody>
          <a:bodyPr wrap="square" rtlCol="0" anchor="t" anchorCtr="0">
            <a:noAutofit/>
          </a:bodyPr>
          <a:lstStyle/>
          <a:p>
            <a:pPr>
              <a:spcAft>
                <a:spcPts val="1800"/>
              </a:spcAft>
            </a:pPr>
            <a:r>
              <a:rPr lang="en-US" sz="3600" b="1" dirty="0">
                <a:solidFill>
                  <a:srgbClr val="5D87A1"/>
                </a:solidFill>
              </a:rPr>
              <a:t>Technical Details</a:t>
            </a:r>
          </a:p>
          <a:p>
            <a:pPr marL="457200" indent="-457200">
              <a:spcAft>
                <a:spcPts val="1800"/>
              </a:spcAft>
              <a:buFont typeface="Arial" panose="020B0604020202020204" pitchFamily="34" charset="0"/>
              <a:buChar char="•"/>
            </a:pPr>
            <a:r>
              <a:rPr lang="en-US" sz="3000" dirty="0"/>
              <a:t>Data gathered on board the rocket is a beagle bone black micro computer.</a:t>
            </a:r>
          </a:p>
          <a:p>
            <a:pPr marL="457200" indent="-457200">
              <a:spcAft>
                <a:spcPts val="1800"/>
              </a:spcAft>
              <a:buFont typeface="Arial" panose="020B0604020202020204" pitchFamily="34" charset="0"/>
              <a:buChar char="•"/>
            </a:pPr>
            <a:r>
              <a:rPr lang="en-US" sz="3000" dirty="0"/>
              <a:t>Sensors to collect data regarding pressure, temperature, altitude, and acceleration are installed on the rocket.</a:t>
            </a:r>
          </a:p>
          <a:p>
            <a:pPr marL="457200" indent="-457200">
              <a:spcAft>
                <a:spcPts val="1800"/>
              </a:spcAft>
              <a:buFont typeface="Arial" panose="020B0604020202020204" pitchFamily="34" charset="0"/>
              <a:buChar char="•"/>
            </a:pPr>
            <a:r>
              <a:rPr lang="en-US" sz="3000" dirty="0"/>
              <a:t>Velocity is numerically derived from the acceleration data.</a:t>
            </a:r>
          </a:p>
          <a:p>
            <a:pPr marL="457200" indent="-457200">
              <a:spcAft>
                <a:spcPts val="1800"/>
              </a:spcAft>
              <a:buFont typeface="Arial" panose="020B0604020202020204" pitchFamily="34" charset="0"/>
              <a:buChar char="•"/>
            </a:pPr>
            <a:r>
              <a:rPr lang="en-US" sz="3000" dirty="0" err="1"/>
              <a:t>Xbee</a:t>
            </a:r>
            <a:r>
              <a:rPr lang="en-US" sz="3000" dirty="0"/>
              <a:t> radio transceivers are used for radio communication between the rocket and the ground.</a:t>
            </a:r>
          </a:p>
          <a:p>
            <a:pPr marL="457200" indent="-457200">
              <a:spcAft>
                <a:spcPts val="1800"/>
              </a:spcAft>
              <a:buFont typeface="Arial" panose="020B0604020202020204" pitchFamily="34" charset="0"/>
              <a:buChar char="•"/>
            </a:pPr>
            <a:r>
              <a:rPr lang="en-US" sz="3000" dirty="0"/>
              <a:t>A Python based program on the rocket manages sensor data and radio transmission. This component was developed by the ECE team.</a:t>
            </a:r>
          </a:p>
          <a:p>
            <a:pPr marL="457200" indent="-457200">
              <a:spcAft>
                <a:spcPts val="1800"/>
              </a:spcAft>
              <a:buFont typeface="Arial" panose="020B0604020202020204" pitchFamily="34" charset="0"/>
              <a:buChar char="•"/>
            </a:pPr>
            <a:r>
              <a:rPr lang="en-US" sz="3000" dirty="0"/>
              <a:t>A Python based graphical user interface is the primary focus in order to Provide the capability to communicate with the </a:t>
            </a:r>
            <a:r>
              <a:rPr lang="en-US" sz="3000" dirty="0" err="1"/>
              <a:t>Xbee</a:t>
            </a:r>
            <a:r>
              <a:rPr lang="en-US" sz="3000" dirty="0"/>
              <a:t> and the user.</a:t>
            </a:r>
          </a:p>
          <a:p>
            <a:pPr marL="457200" indent="-457200">
              <a:spcAft>
                <a:spcPts val="1800"/>
              </a:spcAft>
              <a:buFont typeface="Arial" panose="020B0604020202020204" pitchFamily="34" charset="0"/>
              <a:buChar char="•"/>
            </a:pPr>
            <a:r>
              <a:rPr lang="en-US" sz="3000" dirty="0"/>
              <a:t>The program is divided into two threads; One that controls the </a:t>
            </a:r>
            <a:r>
              <a:rPr lang="en-US" sz="3000" dirty="0" err="1"/>
              <a:t>Xbee</a:t>
            </a:r>
            <a:r>
              <a:rPr lang="en-US" sz="3000" dirty="0"/>
              <a:t> and one that collects as well as visualizes data.</a:t>
            </a:r>
          </a:p>
          <a:p>
            <a:pPr marL="457200" indent="-457200">
              <a:spcAft>
                <a:spcPts val="1800"/>
              </a:spcAft>
              <a:buFont typeface="Arial" panose="020B0604020202020204" pitchFamily="34" charset="0"/>
              <a:buChar char="•"/>
            </a:pPr>
            <a:r>
              <a:rPr lang="en-US" sz="3000" dirty="0" err="1"/>
              <a:t>Tkinter</a:t>
            </a:r>
            <a:r>
              <a:rPr lang="en-US" sz="3000" dirty="0"/>
              <a:t> is used as the graphical user interface library.</a:t>
            </a:r>
          </a:p>
          <a:p>
            <a:pPr marL="457200" indent="-457200">
              <a:spcAft>
                <a:spcPts val="1800"/>
              </a:spcAft>
              <a:buFont typeface="Arial" panose="020B0604020202020204" pitchFamily="34" charset="0"/>
              <a:buChar char="•"/>
            </a:pPr>
            <a:r>
              <a:rPr lang="en-US" sz="3000" dirty="0" err="1"/>
              <a:t>Matplotlib</a:t>
            </a:r>
            <a:r>
              <a:rPr lang="en-US" sz="3000" dirty="0"/>
              <a:t> provides a graphing API which is utilized to make our graphs.</a:t>
            </a:r>
          </a:p>
          <a:p>
            <a:pPr marL="457200" indent="-457200">
              <a:spcAft>
                <a:spcPts val="1800"/>
              </a:spcAft>
              <a:buFont typeface="Arial" panose="020B0604020202020204" pitchFamily="34" charset="0"/>
              <a:buChar char="•"/>
            </a:pPr>
            <a:r>
              <a:rPr lang="en-US" sz="3000" dirty="0"/>
              <a:t>Data is received, converted, and passed to drawing functions displayed on the interface.</a:t>
            </a:r>
          </a:p>
          <a:p>
            <a:pPr marL="457200" indent="-457200">
              <a:spcAft>
                <a:spcPts val="1800"/>
              </a:spcAft>
              <a:buFont typeface="Arial" panose="020B0604020202020204" pitchFamily="34" charset="0"/>
              <a:buChar char="•"/>
            </a:pPr>
            <a:r>
              <a:rPr lang="en-US" sz="3000" dirty="0"/>
              <a:t>When a user clicks a command button, the command is sent to the radio communication thread which transmits the information to the rocket.</a:t>
            </a:r>
          </a:p>
        </p:txBody>
      </p:sp>
      <p:sp>
        <p:nvSpPr>
          <p:cNvPr id="28" name="Subtitle 2"/>
          <p:cNvSpPr txBox="1">
            <a:spLocks/>
          </p:cNvSpPr>
          <p:nvPr/>
        </p:nvSpPr>
        <p:spPr>
          <a:xfrm>
            <a:off x="1406150" y="3220028"/>
            <a:ext cx="9297361" cy="2146611"/>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a:solidFill>
                  <a:srgbClr val="F37321"/>
                </a:solidFill>
              </a:rPr>
              <a:t>Major System Components</a:t>
            </a:r>
          </a:p>
        </p:txBody>
      </p:sp>
      <p:sp>
        <p:nvSpPr>
          <p:cNvPr id="30" name="Subtitle 2"/>
          <p:cNvSpPr txBox="1">
            <a:spLocks/>
          </p:cNvSpPr>
          <p:nvPr/>
        </p:nvSpPr>
        <p:spPr>
          <a:xfrm>
            <a:off x="34493200" y="2626822"/>
            <a:ext cx="7827420" cy="2146611"/>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a:solidFill>
                  <a:schemeClr val="bg1"/>
                </a:solidFill>
              </a:rPr>
              <a:t>What is a hybrid rocket and why does it need software?</a:t>
            </a:r>
          </a:p>
        </p:txBody>
      </p:sp>
      <p:sp>
        <p:nvSpPr>
          <p:cNvPr id="31" name="TextBox 30"/>
          <p:cNvSpPr txBox="1"/>
          <p:nvPr/>
        </p:nvSpPr>
        <p:spPr>
          <a:xfrm>
            <a:off x="34493201" y="12674612"/>
            <a:ext cx="7827420" cy="11394756"/>
          </a:xfrm>
          <a:prstGeom prst="rect">
            <a:avLst/>
          </a:prstGeom>
          <a:noFill/>
        </p:spPr>
        <p:txBody>
          <a:bodyPr wrap="square" rtlCol="0">
            <a:noAutofit/>
          </a:bodyPr>
          <a:lstStyle/>
          <a:p>
            <a:pPr>
              <a:spcAft>
                <a:spcPts val="1800"/>
              </a:spcAft>
            </a:pPr>
            <a:r>
              <a:rPr lang="en-US" sz="3600" b="1" dirty="0">
                <a:solidFill>
                  <a:srgbClr val="F37321"/>
                </a:solidFill>
              </a:rPr>
              <a:t>Hybrid Rocket System Overview </a:t>
            </a:r>
          </a:p>
          <a:p>
            <a:pPr marL="457200" indent="-457200">
              <a:spcAft>
                <a:spcPts val="1800"/>
              </a:spcAft>
              <a:buFont typeface="Arial" panose="020B0604020202020204" pitchFamily="34" charset="0"/>
              <a:buChar char="•"/>
            </a:pPr>
            <a:r>
              <a:rPr lang="en-US" sz="3000" dirty="0">
                <a:solidFill>
                  <a:schemeClr val="bg1"/>
                </a:solidFill>
              </a:rPr>
              <a:t>A hybrid rocket has two types of fuel, liquid and solid. A normal rocket has one or the other. </a:t>
            </a:r>
          </a:p>
          <a:p>
            <a:pPr marL="457200" indent="-457200">
              <a:spcAft>
                <a:spcPts val="1800"/>
              </a:spcAft>
              <a:buFont typeface="Arial" panose="020B0604020202020204" pitchFamily="34" charset="0"/>
              <a:buChar char="•"/>
            </a:pPr>
            <a:r>
              <a:rPr lang="en-US" sz="3000" dirty="0">
                <a:solidFill>
                  <a:schemeClr val="bg1"/>
                </a:solidFill>
              </a:rPr>
              <a:t>The rocket has a set of sensors that monitor its behavior in flight.</a:t>
            </a:r>
          </a:p>
          <a:p>
            <a:pPr marL="457200" indent="-457200">
              <a:spcAft>
                <a:spcPts val="1800"/>
              </a:spcAft>
              <a:buFont typeface="Arial" panose="020B0604020202020204" pitchFamily="34" charset="0"/>
              <a:buChar char="•"/>
            </a:pPr>
            <a:r>
              <a:rPr lang="en-US" sz="3000" dirty="0">
                <a:solidFill>
                  <a:schemeClr val="bg1"/>
                </a:solidFill>
              </a:rPr>
              <a:t> Information from these sensors is sent to a computer on the ground.</a:t>
            </a:r>
          </a:p>
          <a:p>
            <a:pPr marL="457200" indent="-457200">
              <a:spcAft>
                <a:spcPts val="1800"/>
              </a:spcAft>
              <a:buFont typeface="Arial" panose="020B0604020202020204" pitchFamily="34" charset="0"/>
              <a:buChar char="•"/>
            </a:pPr>
            <a:r>
              <a:rPr lang="en-US" sz="3000" dirty="0">
                <a:solidFill>
                  <a:schemeClr val="bg1"/>
                </a:solidFill>
              </a:rPr>
              <a:t>The job of our software on the ground computer is to turn this information into something that humans can understand.</a:t>
            </a:r>
          </a:p>
          <a:p>
            <a:pPr marL="457200" indent="-457200">
              <a:spcAft>
                <a:spcPts val="1800"/>
              </a:spcAft>
              <a:buFont typeface="Arial" panose="020B0604020202020204" pitchFamily="34" charset="0"/>
              <a:buChar char="•"/>
            </a:pPr>
            <a:r>
              <a:rPr lang="en-US" sz="3000" dirty="0">
                <a:solidFill>
                  <a:schemeClr val="bg1"/>
                </a:solidFill>
              </a:rPr>
              <a:t>Our software will receive information    from the rocket while it is in fight.</a:t>
            </a:r>
          </a:p>
          <a:p>
            <a:pPr marL="457200" indent="-457200">
              <a:spcAft>
                <a:spcPts val="1800"/>
              </a:spcAft>
              <a:buFont typeface="Arial" panose="020B0604020202020204" pitchFamily="34" charset="0"/>
              <a:buChar char="•"/>
            </a:pPr>
            <a:r>
              <a:rPr lang="en-US" sz="3000" dirty="0">
                <a:solidFill>
                  <a:schemeClr val="bg1"/>
                </a:solidFill>
              </a:rPr>
              <a:t>We graph this information in a way that is easy to under stand.</a:t>
            </a:r>
          </a:p>
          <a:p>
            <a:pPr marL="457200" indent="-457200">
              <a:spcAft>
                <a:spcPts val="1800"/>
              </a:spcAft>
              <a:buFont typeface="Arial" panose="020B0604020202020204" pitchFamily="34" charset="0"/>
              <a:buChar char="•"/>
            </a:pPr>
            <a:r>
              <a:rPr lang="en-US" sz="3000" dirty="0">
                <a:solidFill>
                  <a:schemeClr val="bg1"/>
                </a:solidFill>
              </a:rPr>
              <a:t>Previous flights can be loaded at a later time to review old data.</a:t>
            </a:r>
          </a:p>
          <a:p>
            <a:pPr marL="457200" indent="-457200">
              <a:spcAft>
                <a:spcPts val="1800"/>
              </a:spcAft>
              <a:buFont typeface="Arial" panose="020B0604020202020204" pitchFamily="34" charset="0"/>
              <a:buChar char="•"/>
            </a:pPr>
            <a:r>
              <a:rPr lang="en-US" sz="3000" dirty="0">
                <a:solidFill>
                  <a:schemeClr val="bg1"/>
                </a:solidFill>
              </a:rPr>
              <a:t>Goal for this year is to fly the rocket over 10,000 feet!</a:t>
            </a:r>
          </a:p>
          <a:p>
            <a:pPr>
              <a:spcAft>
                <a:spcPts val="1800"/>
              </a:spcAft>
            </a:pPr>
            <a:endParaRPr lang="en-US" sz="3000" dirty="0">
              <a:solidFill>
                <a:schemeClr val="bg1"/>
              </a:solidFill>
            </a:endParaRPr>
          </a:p>
        </p:txBody>
      </p:sp>
      <p:pic>
        <p:nvPicPr>
          <p:cNvPr id="9" name="Picture 8"/>
          <p:cNvPicPr>
            <a:picLocks noChangeAspect="1"/>
          </p:cNvPicPr>
          <p:nvPr/>
        </p:nvPicPr>
        <p:blipFill>
          <a:blip r:embed="rId3"/>
          <a:stretch>
            <a:fillRect/>
          </a:stretch>
        </p:blipFill>
        <p:spPr>
          <a:xfrm>
            <a:off x="34843453" y="5331461"/>
            <a:ext cx="6545179" cy="6024797"/>
          </a:xfrm>
          <a:prstGeom prst="rect">
            <a:avLst/>
          </a:prstGeom>
        </p:spPr>
      </p:pic>
      <p:pic>
        <p:nvPicPr>
          <p:cNvPr id="11" name="Picture 10"/>
          <p:cNvPicPr>
            <a:picLocks noChangeAspect="1"/>
          </p:cNvPicPr>
          <p:nvPr/>
        </p:nvPicPr>
        <p:blipFill>
          <a:blip r:embed="rId4"/>
          <a:stretch>
            <a:fillRect/>
          </a:stretch>
        </p:blipFill>
        <p:spPr>
          <a:xfrm>
            <a:off x="21691599" y="12919333"/>
            <a:ext cx="10784349" cy="9144254"/>
          </a:xfrm>
          <a:prstGeom prst="rect">
            <a:avLst/>
          </a:prstGeom>
        </p:spPr>
      </p:pic>
      <p:pic>
        <p:nvPicPr>
          <p:cNvPr id="5" name="Picture 4"/>
          <p:cNvPicPr>
            <a:picLocks noChangeAspect="1"/>
          </p:cNvPicPr>
          <p:nvPr/>
        </p:nvPicPr>
        <p:blipFill>
          <a:blip r:embed="rId5"/>
          <a:stretch>
            <a:fillRect/>
          </a:stretch>
        </p:blipFill>
        <p:spPr>
          <a:xfrm>
            <a:off x="12801599" y="4775809"/>
            <a:ext cx="17780000" cy="7241552"/>
          </a:xfrm>
          <a:prstGeom prst="rect">
            <a:avLst/>
          </a:prstGeom>
        </p:spPr>
      </p:pic>
      <p:pic>
        <p:nvPicPr>
          <p:cNvPr id="7" name="Picture 6"/>
          <p:cNvPicPr>
            <a:picLocks noChangeAspect="1"/>
          </p:cNvPicPr>
          <p:nvPr/>
        </p:nvPicPr>
        <p:blipFill>
          <a:blip r:embed="rId6"/>
          <a:stretch>
            <a:fillRect/>
          </a:stretch>
        </p:blipFill>
        <p:spPr>
          <a:xfrm>
            <a:off x="1382200" y="22409907"/>
            <a:ext cx="9297361" cy="9033654"/>
          </a:xfrm>
          <a:prstGeom prst="rect">
            <a:avLst/>
          </a:prstGeom>
        </p:spPr>
      </p:pic>
      <p:pic>
        <p:nvPicPr>
          <p:cNvPr id="6" name="Picture 5"/>
          <p:cNvPicPr>
            <a:picLocks noChangeAspect="1"/>
          </p:cNvPicPr>
          <p:nvPr/>
        </p:nvPicPr>
        <p:blipFill>
          <a:blip r:embed="rId7"/>
          <a:stretch>
            <a:fillRect/>
          </a:stretch>
        </p:blipFill>
        <p:spPr>
          <a:xfrm>
            <a:off x="40180816" y="24206951"/>
            <a:ext cx="3061455" cy="3226479"/>
          </a:xfrm>
          <a:prstGeom prst="rect">
            <a:avLst/>
          </a:prstGeom>
        </p:spPr>
      </p:pic>
      <p:pic>
        <p:nvPicPr>
          <p:cNvPr id="10" name="Picture 9"/>
          <p:cNvPicPr>
            <a:picLocks noChangeAspect="1"/>
          </p:cNvPicPr>
          <p:nvPr/>
        </p:nvPicPr>
        <p:blipFill>
          <a:blip r:embed="rId8"/>
          <a:stretch>
            <a:fillRect/>
          </a:stretch>
        </p:blipFill>
        <p:spPr>
          <a:xfrm>
            <a:off x="36713536" y="24206951"/>
            <a:ext cx="3043201" cy="3286670"/>
          </a:xfrm>
          <a:prstGeom prst="rect">
            <a:avLst/>
          </a:prstGeom>
        </p:spPr>
      </p:pic>
      <p:sp>
        <p:nvSpPr>
          <p:cNvPr id="12" name="TextBox 11"/>
          <p:cNvSpPr txBox="1"/>
          <p:nvPr/>
        </p:nvSpPr>
        <p:spPr>
          <a:xfrm>
            <a:off x="40541285" y="27599743"/>
            <a:ext cx="2700986" cy="707886"/>
          </a:xfrm>
          <a:prstGeom prst="rect">
            <a:avLst/>
          </a:prstGeom>
          <a:noFill/>
        </p:spPr>
        <p:txBody>
          <a:bodyPr wrap="square" rtlCol="0">
            <a:spAutoFit/>
          </a:bodyPr>
          <a:lstStyle/>
          <a:p>
            <a:r>
              <a:rPr lang="en-US" sz="4000" dirty="0">
                <a:solidFill>
                  <a:schemeClr val="bg1"/>
                </a:solidFill>
              </a:rPr>
              <a:t>Layne</a:t>
            </a:r>
            <a:r>
              <a:rPr lang="en-US" sz="3600" dirty="0">
                <a:solidFill>
                  <a:schemeClr val="bg1"/>
                </a:solidFill>
              </a:rPr>
              <a:t> </a:t>
            </a:r>
            <a:r>
              <a:rPr lang="en-US" sz="4000" dirty="0" err="1">
                <a:solidFill>
                  <a:schemeClr val="bg1"/>
                </a:solidFill>
              </a:rPr>
              <a:t>Nolli</a:t>
            </a:r>
            <a:endParaRPr lang="en-US" sz="4000" dirty="0">
              <a:solidFill>
                <a:schemeClr val="bg1"/>
              </a:solidFill>
            </a:endParaRPr>
          </a:p>
        </p:txBody>
      </p:sp>
      <p:sp>
        <p:nvSpPr>
          <p:cNvPr id="15" name="TextBox 14"/>
          <p:cNvSpPr txBox="1"/>
          <p:nvPr/>
        </p:nvSpPr>
        <p:spPr>
          <a:xfrm>
            <a:off x="36241210" y="27631204"/>
            <a:ext cx="4632547" cy="707886"/>
          </a:xfrm>
          <a:prstGeom prst="rect">
            <a:avLst/>
          </a:prstGeom>
          <a:noFill/>
        </p:spPr>
        <p:txBody>
          <a:bodyPr wrap="square" rtlCol="0">
            <a:spAutoFit/>
          </a:bodyPr>
          <a:lstStyle/>
          <a:p>
            <a:r>
              <a:rPr lang="en-US" sz="4000" dirty="0">
                <a:solidFill>
                  <a:schemeClr val="bg1"/>
                </a:solidFill>
              </a:rPr>
              <a:t>Jason </a:t>
            </a:r>
            <a:r>
              <a:rPr lang="en-US" sz="4000" dirty="0" err="1">
                <a:solidFill>
                  <a:schemeClr val="bg1"/>
                </a:solidFill>
              </a:rPr>
              <a:t>Klindtworth</a:t>
            </a:r>
            <a:endParaRPr lang="en-US" sz="4000" dirty="0">
              <a:solidFill>
                <a:schemeClr val="bg1"/>
              </a:solidFill>
            </a:endParaRPr>
          </a:p>
        </p:txBody>
      </p:sp>
      <p:pic>
        <p:nvPicPr>
          <p:cNvPr id="17" name="Picture 16"/>
          <p:cNvPicPr>
            <a:picLocks noChangeAspect="1"/>
          </p:cNvPicPr>
          <p:nvPr/>
        </p:nvPicPr>
        <p:blipFill>
          <a:blip r:embed="rId9"/>
          <a:stretch>
            <a:fillRect/>
          </a:stretch>
        </p:blipFill>
        <p:spPr>
          <a:xfrm>
            <a:off x="33339739" y="24254684"/>
            <a:ext cx="2901471" cy="3139401"/>
          </a:xfrm>
          <a:prstGeom prst="rect">
            <a:avLst/>
          </a:prstGeom>
        </p:spPr>
      </p:pic>
      <p:sp>
        <p:nvSpPr>
          <p:cNvPr id="18" name="TextBox 17"/>
          <p:cNvSpPr txBox="1"/>
          <p:nvPr/>
        </p:nvSpPr>
        <p:spPr>
          <a:xfrm>
            <a:off x="33431519" y="27579401"/>
            <a:ext cx="2717909" cy="707886"/>
          </a:xfrm>
          <a:prstGeom prst="rect">
            <a:avLst/>
          </a:prstGeom>
          <a:noFill/>
        </p:spPr>
        <p:txBody>
          <a:bodyPr wrap="square" rtlCol="0">
            <a:spAutoFit/>
          </a:bodyPr>
          <a:lstStyle/>
          <a:p>
            <a:r>
              <a:rPr lang="en-US" sz="4000" dirty="0">
                <a:solidFill>
                  <a:schemeClr val="bg1"/>
                </a:solidFill>
              </a:rPr>
              <a:t>Josh Asher</a:t>
            </a:r>
          </a:p>
        </p:txBody>
      </p:sp>
      <p:sp>
        <p:nvSpPr>
          <p:cNvPr id="20" name="TextBox 19"/>
          <p:cNvSpPr txBox="1"/>
          <p:nvPr/>
        </p:nvSpPr>
        <p:spPr>
          <a:xfrm>
            <a:off x="35920172" y="11389239"/>
            <a:ext cx="4319580" cy="584775"/>
          </a:xfrm>
          <a:prstGeom prst="rect">
            <a:avLst/>
          </a:prstGeom>
          <a:noFill/>
        </p:spPr>
        <p:txBody>
          <a:bodyPr wrap="none" rtlCol="0">
            <a:spAutoFit/>
          </a:bodyPr>
          <a:lstStyle/>
          <a:p>
            <a:r>
              <a:rPr lang="en-US" sz="3200" dirty="0">
                <a:solidFill>
                  <a:schemeClr val="bg1"/>
                </a:solidFill>
              </a:rPr>
              <a:t>OSU Hybrid Team Logo</a:t>
            </a:r>
          </a:p>
        </p:txBody>
      </p:sp>
      <p:sp>
        <p:nvSpPr>
          <p:cNvPr id="4" name="TextBox 3"/>
          <p:cNvSpPr txBox="1"/>
          <p:nvPr/>
        </p:nvSpPr>
        <p:spPr>
          <a:xfrm>
            <a:off x="1803605" y="31537260"/>
            <a:ext cx="8153194" cy="584775"/>
          </a:xfrm>
          <a:prstGeom prst="rect">
            <a:avLst/>
          </a:prstGeom>
          <a:noFill/>
        </p:spPr>
        <p:txBody>
          <a:bodyPr wrap="none" rtlCol="0">
            <a:spAutoFit/>
          </a:bodyPr>
          <a:lstStyle/>
          <a:p>
            <a:r>
              <a:rPr lang="en-US" sz="3200" dirty="0"/>
              <a:t>Screen capture of live data on the console.</a:t>
            </a:r>
          </a:p>
        </p:txBody>
      </p:sp>
      <p:sp>
        <p:nvSpPr>
          <p:cNvPr id="8" name="TextBox 7"/>
          <p:cNvSpPr txBox="1"/>
          <p:nvPr/>
        </p:nvSpPr>
        <p:spPr>
          <a:xfrm>
            <a:off x="18487837" y="12017361"/>
            <a:ext cx="6407523" cy="584775"/>
          </a:xfrm>
          <a:prstGeom prst="rect">
            <a:avLst/>
          </a:prstGeom>
          <a:noFill/>
        </p:spPr>
        <p:txBody>
          <a:bodyPr wrap="none" rtlCol="0">
            <a:spAutoFit/>
          </a:bodyPr>
          <a:lstStyle/>
          <a:p>
            <a:r>
              <a:rPr lang="en-US" sz="3200" dirty="0"/>
              <a:t>Screen shot of the user interface.</a:t>
            </a:r>
          </a:p>
        </p:txBody>
      </p:sp>
    </p:spTree>
    <p:extLst>
      <p:ext uri="{BB962C8B-B14F-4D97-AF65-F5344CB8AC3E}">
        <p14:creationId xmlns:p14="http://schemas.microsoft.com/office/powerpoint/2010/main" val="3878589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expo_poster-eecs</Template>
  <TotalTime>1861</TotalTime>
  <Words>854</Words>
  <Application>Microsoft Office PowerPoint</Application>
  <PresentationFormat>Custom</PresentationFormat>
  <Paragraphs>48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Georgia</vt:lpstr>
      <vt:lpstr>Trebuchet MS</vt:lpstr>
      <vt:lpstr>Office Theme</vt:lpstr>
      <vt:lpstr>DATA VISUALIZATION ON a ROCKET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An engineer’s World</dc:title>
  <dc:creator>Selina Hill</dc:creator>
  <cp:lastModifiedBy>Selina Hill</cp:lastModifiedBy>
  <cp:revision>44</cp:revision>
  <dcterms:created xsi:type="dcterms:W3CDTF">2017-04-15T18:46:29Z</dcterms:created>
  <dcterms:modified xsi:type="dcterms:W3CDTF">2017-04-28T18:27:41Z</dcterms:modified>
</cp:coreProperties>
</file>