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87A1"/>
    <a:srgbClr val="F3732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3" autoAdjust="0"/>
    <p:restoredTop sz="94677" autoAdjust="0"/>
  </p:normalViewPr>
  <p:slideViewPr>
    <p:cSldViewPr snapToGrid="0" snapToObjects="1">
      <p:cViewPr varScale="1">
        <p:scale>
          <a:sx n="19" d="100"/>
          <a:sy n="19" d="100"/>
        </p:scale>
        <p:origin x="1794" y="78"/>
      </p:cViewPr>
      <p:guideLst>
        <p:guide orient="horz" pos="20436"/>
        <p:guide orient="horz" pos="281"/>
        <p:guide pos="27370"/>
        <p:guide pos="280"/>
        <p:guide pos="7046"/>
        <p:guide pos="20608"/>
        <p:guide pos="7449"/>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4/24/2017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If tri-fold</a:t>
            </a:r>
            <a:r>
              <a:rPr lang="en-US" baseline="0" dirty="0"/>
              <a:t> mounting at SMS – make sure no text or image is in-between</a:t>
            </a:r>
            <a:r>
              <a:rPr lang="en-US" dirty="0"/>
              <a:t> the two vertical guide</a:t>
            </a:r>
            <a:r>
              <a:rPr lang="en-US" baseline="0" dirty="0"/>
              <a:t> lines; this space will be cut away. </a:t>
            </a:r>
            <a:r>
              <a:rPr lang="en-US" baseline="0"/>
              <a:t>To view the vertical guide lines: Select “View” from the main menu, select “Guides” from the pull down menu, and lastly select “Static Guides”.</a:t>
            </a:r>
            <a:endParaRPr lang="en-US"/>
          </a:p>
          <a:p>
            <a:pPr marL="0" marR="0" indent="0" algn="l" defTabSz="457200" rtl="0" eaLnBrk="1" fontAlgn="auto" latinLnBrk="0" hangingPunct="1">
              <a:lnSpc>
                <a:spcPct val="100000"/>
              </a:lnSpc>
              <a:spcBef>
                <a:spcPts val="0"/>
              </a:spcBef>
              <a:spcAft>
                <a:spcPts val="0"/>
              </a:spcAft>
              <a:buClrTx/>
              <a:buSzTx/>
              <a:buFontTx/>
              <a:buNone/>
              <a:tabLst/>
              <a:defRPr/>
            </a:pPr>
            <a:endParaRPr lang="en-US"/>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a:solidFill>
                  <a:schemeClr val="bg1"/>
                </a:solidFill>
              </a:rPr>
              <a:t>COLLEGE OF ENGINEERING</a:t>
            </a:r>
            <a:endParaRPr lang="en-US" sz="4000" dirty="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a:latin typeface="Georgia"/>
                <a:cs typeface="Georgia"/>
              </a:rPr>
              <a:t>Electrical Engineering &amp; Computer Science</a:t>
            </a: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B6BD69-149A-CD41-9E7C-E241C9398BA0}" type="datetimeFigureOut">
              <a:rPr lang="en-US" smtClean="0"/>
              <a:t>4/24/2017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B6BD69-149A-CD41-9E7C-E241C9398BA0}" type="datetimeFigureOut">
              <a:rPr lang="en-US" smtClean="0"/>
              <a:t>4/24/2017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B6BD69-149A-CD41-9E7C-E241C9398BA0}" type="datetimeFigureOut">
              <a:rPr lang="en-US" smtClean="0"/>
              <a:t>4/24/2017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4/24/2017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a:t>Click to edit Master title style</a:t>
            </a:r>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4/24/2017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2469125" y="2483718"/>
            <a:ext cx="18951755" cy="1365892"/>
          </a:xfrm>
        </p:spPr>
        <p:txBody>
          <a:bodyPr lIns="0" tIns="0" rIns="0" bIns="0">
            <a:noAutofit/>
          </a:bodyPr>
          <a:lstStyle/>
          <a:p>
            <a:pPr algn="l"/>
            <a:r>
              <a:rPr lang="en-US" sz="8000" b="1" cap="all" dirty="0"/>
              <a:t>DATA VISUALIZATION ON a ROCKET </a:t>
            </a:r>
          </a:p>
        </p:txBody>
      </p:sp>
      <p:sp>
        <p:nvSpPr>
          <p:cNvPr id="3" name="Subtitle 2"/>
          <p:cNvSpPr>
            <a:spLocks noGrp="1"/>
          </p:cNvSpPr>
          <p:nvPr>
            <p:ph type="subTitle" idx="4294967295"/>
          </p:nvPr>
        </p:nvSpPr>
        <p:spPr>
          <a:xfrm>
            <a:off x="12407125" y="3963717"/>
            <a:ext cx="18951755" cy="1253636"/>
          </a:xfrm>
        </p:spPr>
        <p:txBody>
          <a:bodyPr lIns="0" tIns="0" rIns="0" bIns="0">
            <a:normAutofit/>
          </a:bodyPr>
          <a:lstStyle/>
          <a:p>
            <a:pPr marL="0" indent="0">
              <a:buNone/>
            </a:pPr>
            <a:r>
              <a:rPr lang="en-US" sz="5400" dirty="0">
                <a:solidFill>
                  <a:srgbClr val="F37321"/>
                </a:solidFill>
              </a:rPr>
              <a:t>How do we watch data from a rocket live?</a:t>
            </a:r>
          </a:p>
        </p:txBody>
      </p:sp>
      <p:sp>
        <p:nvSpPr>
          <p:cNvPr id="13" name="TextBox 12"/>
          <p:cNvSpPr txBox="1"/>
          <p:nvPr/>
        </p:nvSpPr>
        <p:spPr>
          <a:xfrm>
            <a:off x="12469124" y="12733835"/>
            <a:ext cx="9222475" cy="19299661"/>
          </a:xfrm>
          <a:prstGeom prst="rect">
            <a:avLst/>
          </a:prstGeom>
          <a:noFill/>
        </p:spPr>
        <p:txBody>
          <a:bodyPr wrap="square" rtlCol="0" anchor="t" anchorCtr="0">
            <a:noAutofit/>
          </a:bodyPr>
          <a:lstStyle/>
          <a:p>
            <a:pPr>
              <a:spcAft>
                <a:spcPts val="1800"/>
              </a:spcAft>
            </a:pPr>
            <a:r>
              <a:rPr lang="en-US" sz="3600" b="1" dirty="0">
                <a:solidFill>
                  <a:srgbClr val="5D87A1"/>
                </a:solidFill>
              </a:rPr>
              <a:t>What to do with rocket data…</a:t>
            </a:r>
          </a:p>
          <a:p>
            <a:pPr>
              <a:spcAft>
                <a:spcPts val="1800"/>
              </a:spcAft>
            </a:pPr>
            <a:r>
              <a:rPr lang="en-US" sz="3000" dirty="0"/>
              <a:t>Over the last couple years, teams at Oregon State University have been developing and testing a feasible hybrid rocket. Last year Oregon State’s team was successfully able to launch a hybrid rocket up to 5,000 ft. On board their rocket was an array of sensors collecting data on a micro computer housed in the avionics bay. They were successful in collecting a large amount of data, but they didn’t have a quick and easy way to view this data. That’s where we come in.</a:t>
            </a:r>
          </a:p>
          <a:p>
            <a:pPr>
              <a:spcAft>
                <a:spcPts val="1800"/>
              </a:spcAft>
            </a:pPr>
            <a:r>
              <a:rPr lang="en-US" sz="3000" dirty="0"/>
              <a:t>Our project’s goal is to establish a live communication line with this years rocket where we will be able to issue commands and receive sensor data. When this data is collected it is our job to visualize it on a graphical interface. The underlying mechanism of this project require communication between two remote computers. This communication is achieved through radio transceivers that can communicate with a modern computer.</a:t>
            </a:r>
          </a:p>
          <a:p>
            <a:pPr>
              <a:spcAft>
                <a:spcPts val="1800"/>
              </a:spcAft>
            </a:pPr>
            <a:r>
              <a:rPr lang="en-US" sz="3000" dirty="0"/>
              <a:t> There is a micro computer in the avionics bay of the rocket that is attached to an array of sensors. The computer can be programmed to read these sensors and communicate with one of the radio transceivers to relay information. Software on a laptop on the ground will be connected to another radio transceiver. This software will be able to talk to the computer on the rocket through these radio transceivers.</a:t>
            </a:r>
          </a:p>
          <a:p>
            <a:pPr>
              <a:spcAft>
                <a:spcPts val="1800"/>
              </a:spcAft>
            </a:pPr>
            <a:r>
              <a:rPr lang="en-US" sz="3600" b="1" dirty="0">
                <a:solidFill>
                  <a:srgbClr val="5D87A1"/>
                </a:solidFill>
              </a:rPr>
              <a:t>HYRO Rocket Interface</a:t>
            </a:r>
          </a:p>
          <a:p>
            <a:pPr>
              <a:spcAft>
                <a:spcPts val="1800"/>
              </a:spcAft>
            </a:pPr>
            <a:r>
              <a:rPr lang="en-US" sz="3000" dirty="0"/>
              <a:t>In order to solve this problem the Electrical Engineering team has carefully chosen sensors, servos, a radio transceiver, and a micro computer to fit these needs. Software running on this micro computer communicates with the all these components. Data is collected from the sensors, then packaged up and sent out the radio transceiver.</a:t>
            </a:r>
          </a:p>
        </p:txBody>
      </p:sp>
      <p:sp>
        <p:nvSpPr>
          <p:cNvPr id="14" name="TextBox 13"/>
          <p:cNvSpPr txBox="1"/>
          <p:nvPr/>
        </p:nvSpPr>
        <p:spPr>
          <a:xfrm>
            <a:off x="22136405" y="12208760"/>
            <a:ext cx="9222475" cy="15769768"/>
          </a:xfrm>
          <a:prstGeom prst="rect">
            <a:avLst/>
          </a:prstGeom>
          <a:noFill/>
        </p:spPr>
        <p:txBody>
          <a:bodyPr wrap="square" rtlCol="0">
            <a:noAutofit/>
          </a:bodyPr>
          <a:lstStyle/>
          <a:p>
            <a:pPr>
              <a:spcAft>
                <a:spcPts val="1800"/>
              </a:spcAft>
            </a:pPr>
            <a:endParaRPr lang="en-US" sz="3600" b="1" dirty="0"/>
          </a:p>
          <a:p>
            <a:pPr>
              <a:spcAft>
                <a:spcPts val="1800"/>
              </a:spcAft>
            </a:pPr>
            <a:r>
              <a:rPr lang="en-US" sz="3600" dirty="0"/>
              <a:t>The software also monitors for radio messages that might contain commands from the graphical user interface. On the ground our software monitors or sends radio messages from another radio transceiver. When sensor data is received from the rocket we graph this data on the user interface. This makes the rockets current state easy to visualize by the ground team while it is in flight. We then store this information for later visualization and records.</a:t>
            </a:r>
          </a:p>
          <a:p>
            <a:pPr>
              <a:spcAft>
                <a:spcPts val="1800"/>
              </a:spcAft>
            </a:pPr>
            <a:r>
              <a:rPr lang="en-US" sz="3600" b="1" dirty="0">
                <a:solidFill>
                  <a:srgbClr val="5D87A1"/>
                </a:solidFill>
              </a:rPr>
              <a:t>Goals and Metrics</a:t>
            </a:r>
          </a:p>
          <a:p>
            <a:pPr>
              <a:spcAft>
                <a:spcPts val="1800"/>
              </a:spcAft>
            </a:pPr>
            <a:r>
              <a:rPr lang="en-US" sz="3000" dirty="0"/>
              <a:t>• Communication must be kept between the rocket and ground team during flight to successfully transfer data.</a:t>
            </a:r>
          </a:p>
          <a:p>
            <a:pPr>
              <a:spcAft>
                <a:spcPts val="1800"/>
              </a:spcAft>
            </a:pPr>
            <a:r>
              <a:rPr lang="en-US" sz="3000" dirty="0"/>
              <a:t>• When data is received it must be accurately logged and visualized in a graph.</a:t>
            </a:r>
          </a:p>
          <a:p>
            <a:pPr>
              <a:spcAft>
                <a:spcPts val="1800"/>
              </a:spcAft>
            </a:pPr>
            <a:r>
              <a:rPr lang="en-US" sz="3000" dirty="0"/>
              <a:t>• Data needs to be transferred in under a second in order to have an accurate representation of current rocket status. </a:t>
            </a:r>
          </a:p>
          <a:p>
            <a:pPr>
              <a:spcAft>
                <a:spcPts val="1800"/>
              </a:spcAft>
            </a:pPr>
            <a:r>
              <a:rPr lang="en-US" sz="3000" dirty="0"/>
              <a:t>• Have an intuitive interface with ease of use. </a:t>
            </a:r>
          </a:p>
          <a:p>
            <a:pPr>
              <a:spcAft>
                <a:spcPts val="1800"/>
              </a:spcAft>
            </a:pPr>
            <a:r>
              <a:rPr lang="en-US" sz="3000" dirty="0"/>
              <a:t>• Successfully provide remote filling capabilities to the rocket team. </a:t>
            </a:r>
          </a:p>
          <a:p>
            <a:pPr>
              <a:spcAft>
                <a:spcPts val="1800"/>
              </a:spcAft>
            </a:pPr>
            <a:r>
              <a:rPr lang="en-US" sz="3000" dirty="0"/>
              <a:t>• Satisfy the data visualization criteria derived from our fellow engineering teammates.</a:t>
            </a:r>
          </a:p>
        </p:txBody>
      </p:sp>
      <p:sp>
        <p:nvSpPr>
          <p:cNvPr id="24" name="Rectangle 23"/>
          <p:cNvSpPr/>
          <p:nvPr/>
        </p:nvSpPr>
        <p:spPr>
          <a:xfrm>
            <a:off x="1406151" y="24954659"/>
            <a:ext cx="8550648"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1406151" y="4773433"/>
            <a:ext cx="8550648" cy="15394939"/>
          </a:xfrm>
          <a:prstGeom prst="rect">
            <a:avLst/>
          </a:prstGeom>
          <a:noFill/>
        </p:spPr>
        <p:txBody>
          <a:bodyPr wrap="square" rtlCol="0" anchor="t" anchorCtr="0">
            <a:noAutofit/>
          </a:bodyPr>
          <a:lstStyle/>
          <a:p>
            <a:pPr>
              <a:spcAft>
                <a:spcPts val="1800"/>
              </a:spcAft>
            </a:pPr>
            <a:r>
              <a:rPr lang="en-US" sz="3600" b="1" dirty="0">
                <a:solidFill>
                  <a:srgbClr val="5D87A1"/>
                </a:solidFill>
              </a:rPr>
              <a:t>Technical Details</a:t>
            </a:r>
          </a:p>
          <a:p>
            <a:pPr>
              <a:spcAft>
                <a:spcPts val="1800"/>
              </a:spcAft>
            </a:pPr>
            <a:r>
              <a:rPr lang="en-US" sz="3000" dirty="0"/>
              <a:t>On the rocket - Acting as the avionics system on board the rocket is a Beagle Bone Black micro computer. This computer is connected through GPIO lines to a set of sensors that measure different aspects of flight like, pressure, temperature, altitude, acceleration and GPS. It is also connected to an </a:t>
            </a:r>
            <a:r>
              <a:rPr lang="en-US" sz="3000" dirty="0" err="1"/>
              <a:t>Xbee</a:t>
            </a:r>
            <a:r>
              <a:rPr lang="en-US" sz="3000" dirty="0"/>
              <a:t> radio transceiver. A python program runs on the Beagle Bone Black that collects the sensor data, sends the data out through the </a:t>
            </a:r>
            <a:r>
              <a:rPr lang="en-US" sz="3000" dirty="0" err="1"/>
              <a:t>Xbee</a:t>
            </a:r>
            <a:r>
              <a:rPr lang="en-US" sz="3000" dirty="0"/>
              <a:t>, and listens for incoming data from another </a:t>
            </a:r>
            <a:r>
              <a:rPr lang="en-US" sz="3000" dirty="0" err="1"/>
              <a:t>Xbee</a:t>
            </a:r>
            <a:r>
              <a:rPr lang="en-US" sz="3000" dirty="0"/>
              <a:t>.</a:t>
            </a:r>
          </a:p>
          <a:p>
            <a:pPr>
              <a:spcAft>
                <a:spcPts val="1800"/>
              </a:spcAft>
            </a:pPr>
            <a:r>
              <a:rPr lang="en-US" sz="3000" dirty="0"/>
              <a:t> On the ground – The ground computer is Windows based laptop that is connected to a </a:t>
            </a:r>
            <a:r>
              <a:rPr lang="en-US" sz="3000" dirty="0" err="1"/>
              <a:t>Xbee</a:t>
            </a:r>
            <a:r>
              <a:rPr lang="en-US" sz="3000" dirty="0"/>
              <a:t> via a USB break out board. Our main software runs here. This software is a multi threaded python graphical application. On startup it creates a thread that starts communication with the </a:t>
            </a:r>
            <a:r>
              <a:rPr lang="en-US" sz="3000" dirty="0" err="1"/>
              <a:t>Xbee</a:t>
            </a:r>
            <a:r>
              <a:rPr lang="en-US" sz="3000" dirty="0"/>
              <a:t>. Another thread runs in parallel that generates the entire user interface. We use </a:t>
            </a:r>
            <a:r>
              <a:rPr lang="en-US" sz="3000" dirty="0" err="1"/>
              <a:t>Tkinter</a:t>
            </a:r>
            <a:r>
              <a:rPr lang="en-US" sz="3000" dirty="0"/>
              <a:t> and </a:t>
            </a:r>
            <a:r>
              <a:rPr lang="en-US" sz="3000" dirty="0" err="1"/>
              <a:t>Matplotlib</a:t>
            </a:r>
            <a:r>
              <a:rPr lang="en-US" sz="3000" dirty="0"/>
              <a:t> to implement our gauges and graphs. When data is received from the </a:t>
            </a:r>
            <a:r>
              <a:rPr lang="en-US" sz="3000" dirty="0" err="1"/>
              <a:t>Xbee</a:t>
            </a:r>
            <a:r>
              <a:rPr lang="en-US" sz="3000" dirty="0"/>
              <a:t> in a specified format it is placed into queues that the main thread then can process. In the main thread when new data is detected it is converted into appropriate units, recorded to log files, and then passed to the drawing functions of the gauges and graphs. When a user clicks on a command button the main thread passes that information to the </a:t>
            </a:r>
            <a:r>
              <a:rPr lang="en-US" sz="3000" dirty="0" err="1"/>
              <a:t>Xbee</a:t>
            </a:r>
            <a:r>
              <a:rPr lang="en-US" sz="3000" dirty="0"/>
              <a:t> thread which sends it out the </a:t>
            </a:r>
            <a:r>
              <a:rPr lang="en-US" sz="3000" dirty="0" err="1"/>
              <a:t>Xbee</a:t>
            </a:r>
            <a:r>
              <a:rPr lang="en-US" sz="3000" dirty="0"/>
              <a:t> to the avionics board on the rocket.</a:t>
            </a:r>
          </a:p>
        </p:txBody>
      </p:sp>
      <p:sp>
        <p:nvSpPr>
          <p:cNvPr id="28" name="Subtitle 2"/>
          <p:cNvSpPr txBox="1">
            <a:spLocks/>
          </p:cNvSpPr>
          <p:nvPr/>
        </p:nvSpPr>
        <p:spPr>
          <a:xfrm>
            <a:off x="1406151" y="2675081"/>
            <a:ext cx="8550648"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rgbClr val="F37321"/>
                </a:solidFill>
              </a:rPr>
              <a:t>The components of </a:t>
            </a:r>
            <a:r>
              <a:rPr lang="en-US" sz="5400" dirty="0" err="1">
                <a:solidFill>
                  <a:srgbClr val="F37321"/>
                </a:solidFill>
              </a:rPr>
              <a:t>Hyro</a:t>
            </a:r>
            <a:r>
              <a:rPr lang="en-US" sz="5400" dirty="0">
                <a:solidFill>
                  <a:srgbClr val="F37321"/>
                </a:solidFill>
              </a:rPr>
              <a:t> in detail.</a:t>
            </a:r>
          </a:p>
        </p:txBody>
      </p:sp>
      <p:sp>
        <p:nvSpPr>
          <p:cNvPr id="30" name="Subtitle 2"/>
          <p:cNvSpPr txBox="1">
            <a:spLocks/>
          </p:cNvSpPr>
          <p:nvPr/>
        </p:nvSpPr>
        <p:spPr>
          <a:xfrm>
            <a:off x="34493200" y="2626822"/>
            <a:ext cx="7827420"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chemeClr val="bg1"/>
                </a:solidFill>
              </a:rPr>
              <a:t>Observing a rocket from a distance.</a:t>
            </a:r>
          </a:p>
        </p:txBody>
      </p:sp>
      <p:sp>
        <p:nvSpPr>
          <p:cNvPr id="31" name="TextBox 30"/>
          <p:cNvSpPr txBox="1"/>
          <p:nvPr/>
        </p:nvSpPr>
        <p:spPr>
          <a:xfrm>
            <a:off x="34493201" y="12674612"/>
            <a:ext cx="7827420" cy="15628638"/>
          </a:xfrm>
          <a:prstGeom prst="rect">
            <a:avLst/>
          </a:prstGeom>
          <a:noFill/>
        </p:spPr>
        <p:txBody>
          <a:bodyPr wrap="square" rtlCol="0">
            <a:noAutofit/>
          </a:bodyPr>
          <a:lstStyle/>
          <a:p>
            <a:pPr>
              <a:spcAft>
                <a:spcPts val="1800"/>
              </a:spcAft>
            </a:pPr>
            <a:r>
              <a:rPr lang="en-US" sz="3600" b="1" dirty="0">
                <a:solidFill>
                  <a:srgbClr val="F37321"/>
                </a:solidFill>
              </a:rPr>
              <a:t>Hybrid Rocket System Overview </a:t>
            </a:r>
          </a:p>
          <a:p>
            <a:pPr>
              <a:spcAft>
                <a:spcPts val="1800"/>
              </a:spcAft>
            </a:pPr>
            <a:r>
              <a:rPr lang="en-US" sz="3000" dirty="0">
                <a:solidFill>
                  <a:schemeClr val="bg1"/>
                </a:solidFill>
              </a:rPr>
              <a:t>• A hybrid rocket has two types of fuel, liquid and solid. A normal rocket has one or the other. </a:t>
            </a:r>
          </a:p>
          <a:p>
            <a:pPr>
              <a:spcAft>
                <a:spcPts val="1800"/>
              </a:spcAft>
            </a:pPr>
            <a:r>
              <a:rPr lang="en-US" sz="3000" dirty="0">
                <a:solidFill>
                  <a:schemeClr val="bg1"/>
                </a:solidFill>
              </a:rPr>
              <a:t>• The rocket has a set of sensors that monitor its behavior in flight.</a:t>
            </a:r>
          </a:p>
          <a:p>
            <a:pPr>
              <a:spcAft>
                <a:spcPts val="1800"/>
              </a:spcAft>
            </a:pPr>
            <a:r>
              <a:rPr lang="en-US" sz="3000" dirty="0">
                <a:solidFill>
                  <a:schemeClr val="bg1"/>
                </a:solidFill>
              </a:rPr>
              <a:t> • Information from these sensors is sent to a computer on the ground.</a:t>
            </a:r>
          </a:p>
          <a:p>
            <a:pPr>
              <a:spcAft>
                <a:spcPts val="1800"/>
              </a:spcAft>
            </a:pPr>
            <a:r>
              <a:rPr lang="en-US" sz="3000" dirty="0">
                <a:solidFill>
                  <a:schemeClr val="bg1"/>
                </a:solidFill>
              </a:rPr>
              <a:t> • The job of our software on the ground computer is to turn this information into something that humans can understand.</a:t>
            </a:r>
          </a:p>
          <a:p>
            <a:pPr>
              <a:spcAft>
                <a:spcPts val="1800"/>
              </a:spcAft>
            </a:pPr>
            <a:r>
              <a:rPr lang="en-US" sz="3000" dirty="0">
                <a:solidFill>
                  <a:schemeClr val="bg1"/>
                </a:solidFill>
              </a:rPr>
              <a:t> • Our software will receive information from the rocket while it is in fight in order for our team to watch its behavior. </a:t>
            </a:r>
          </a:p>
          <a:p>
            <a:pPr>
              <a:spcAft>
                <a:spcPts val="1800"/>
              </a:spcAft>
            </a:pPr>
            <a:r>
              <a:rPr lang="en-US" sz="3000" dirty="0">
                <a:solidFill>
                  <a:schemeClr val="bg1"/>
                </a:solidFill>
              </a:rPr>
              <a:t>The Oregon State hybrid team consists of many students from different colleges. We are made up o f Electrical Engineers, Mechanical Engineers, Computer Science Engineers, and Chemical engineers. The goal that we all face is to make a hybrid rocket fly it to 10,000 feet. While in flight we will monitor its progress in real time. We will be able to view sensor information from a section of the rocket called the avionics bay. This information will be presented in a human readable way in the form of graphs. We will also collect this information for later use and analysis.</a:t>
            </a:r>
          </a:p>
        </p:txBody>
      </p:sp>
      <p:pic>
        <p:nvPicPr>
          <p:cNvPr id="9" name="Picture 8"/>
          <p:cNvPicPr>
            <a:picLocks noChangeAspect="1"/>
          </p:cNvPicPr>
          <p:nvPr/>
        </p:nvPicPr>
        <p:blipFill>
          <a:blip r:embed="rId3"/>
          <a:stretch>
            <a:fillRect/>
          </a:stretch>
        </p:blipFill>
        <p:spPr>
          <a:xfrm>
            <a:off x="34843453" y="5103246"/>
            <a:ext cx="6545179" cy="7241552"/>
          </a:xfrm>
          <a:prstGeom prst="rect">
            <a:avLst/>
          </a:prstGeom>
        </p:spPr>
      </p:pic>
      <p:pic>
        <p:nvPicPr>
          <p:cNvPr id="11" name="Picture 10"/>
          <p:cNvPicPr>
            <a:picLocks noChangeAspect="1"/>
          </p:cNvPicPr>
          <p:nvPr/>
        </p:nvPicPr>
        <p:blipFill>
          <a:blip r:embed="rId4"/>
          <a:stretch>
            <a:fillRect/>
          </a:stretch>
        </p:blipFill>
        <p:spPr>
          <a:xfrm>
            <a:off x="22084643" y="27978528"/>
            <a:ext cx="9222475" cy="4939872"/>
          </a:xfrm>
          <a:prstGeom prst="rect">
            <a:avLst/>
          </a:prstGeom>
        </p:spPr>
      </p:pic>
      <p:pic>
        <p:nvPicPr>
          <p:cNvPr id="5" name="Picture 4"/>
          <p:cNvPicPr>
            <a:picLocks noChangeAspect="1"/>
          </p:cNvPicPr>
          <p:nvPr/>
        </p:nvPicPr>
        <p:blipFill>
          <a:blip r:embed="rId5"/>
          <a:stretch>
            <a:fillRect/>
          </a:stretch>
        </p:blipFill>
        <p:spPr>
          <a:xfrm>
            <a:off x="12954000" y="5331461"/>
            <a:ext cx="17780000" cy="7241552"/>
          </a:xfrm>
          <a:prstGeom prst="rect">
            <a:avLst/>
          </a:prstGeom>
        </p:spPr>
      </p:pic>
      <p:pic>
        <p:nvPicPr>
          <p:cNvPr id="7" name="Picture 6"/>
          <p:cNvPicPr>
            <a:picLocks noChangeAspect="1"/>
          </p:cNvPicPr>
          <p:nvPr/>
        </p:nvPicPr>
        <p:blipFill>
          <a:blip r:embed="rId6"/>
          <a:stretch>
            <a:fillRect/>
          </a:stretch>
        </p:blipFill>
        <p:spPr>
          <a:xfrm>
            <a:off x="1406151" y="20726400"/>
            <a:ext cx="9297361" cy="10970234"/>
          </a:xfrm>
          <a:prstGeom prst="rect">
            <a:avLst/>
          </a:prstGeom>
        </p:spPr>
      </p:pic>
    </p:spTree>
    <p:extLst>
      <p:ext uri="{BB962C8B-B14F-4D97-AF65-F5344CB8AC3E}">
        <p14:creationId xmlns:p14="http://schemas.microsoft.com/office/powerpoint/2010/main" val="3878589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1695</TotalTime>
  <Words>1049</Words>
  <Application>Microsoft Office PowerPoint</Application>
  <PresentationFormat>Custom</PresentationFormat>
  <Paragraphs>31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Trebuchet MS</vt:lpstr>
      <vt:lpstr>Office Theme</vt:lpstr>
      <vt:lpstr>DATA VISUALIZATION ON a ROCKET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An engineer’s World</dc:title>
  <dc:creator>Selina Hill</dc:creator>
  <cp:lastModifiedBy>Selina Hill</cp:lastModifiedBy>
  <cp:revision>19</cp:revision>
  <dcterms:created xsi:type="dcterms:W3CDTF">2017-04-15T18:46:29Z</dcterms:created>
  <dcterms:modified xsi:type="dcterms:W3CDTF">2017-04-25T03:46:42Z</dcterms:modified>
</cp:coreProperties>
</file>